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ink/ink1.xml" ContentType="application/inkml+xml"/>
  <Override PartName="/ppt/ink/ink2.xml" ContentType="application/inkml+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ink/ink3.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5"/>
  </p:notesMasterIdLst>
  <p:handoutMasterIdLst>
    <p:handoutMasterId r:id="rId446"/>
  </p:handoutMasterIdLst>
  <p:sldIdLst>
    <p:sldId id="301" r:id="rId2"/>
    <p:sldId id="1029" r:id="rId3"/>
    <p:sldId id="381" r:id="rId4"/>
    <p:sldId id="806" r:id="rId5"/>
    <p:sldId id="336" r:id="rId6"/>
    <p:sldId id="359" r:id="rId7"/>
    <p:sldId id="810" r:id="rId8"/>
    <p:sldId id="805" r:id="rId9"/>
    <p:sldId id="312" r:id="rId10"/>
    <p:sldId id="809" r:id="rId11"/>
    <p:sldId id="1030" r:id="rId12"/>
    <p:sldId id="808" r:id="rId13"/>
    <p:sldId id="320" r:id="rId14"/>
    <p:sldId id="326" r:id="rId15"/>
    <p:sldId id="328" r:id="rId16"/>
    <p:sldId id="811" r:id="rId17"/>
    <p:sldId id="343" r:id="rId18"/>
    <p:sldId id="338" r:id="rId19"/>
    <p:sldId id="339" r:id="rId20"/>
    <p:sldId id="1031" r:id="rId21"/>
    <p:sldId id="340" r:id="rId22"/>
    <p:sldId id="341" r:id="rId23"/>
    <p:sldId id="342" r:id="rId24"/>
    <p:sldId id="812" r:id="rId25"/>
    <p:sldId id="813" r:id="rId26"/>
    <p:sldId id="347" r:id="rId27"/>
    <p:sldId id="349" r:id="rId28"/>
    <p:sldId id="350" r:id="rId29"/>
    <p:sldId id="353" r:id="rId30"/>
    <p:sldId id="376" r:id="rId31"/>
    <p:sldId id="375" r:id="rId32"/>
    <p:sldId id="1032" r:id="rId33"/>
    <p:sldId id="354" r:id="rId34"/>
    <p:sldId id="355" r:id="rId35"/>
    <p:sldId id="377" r:id="rId36"/>
    <p:sldId id="378" r:id="rId37"/>
    <p:sldId id="356" r:id="rId38"/>
    <p:sldId id="383" r:id="rId39"/>
    <p:sldId id="382" r:id="rId40"/>
    <p:sldId id="361" r:id="rId41"/>
    <p:sldId id="362" r:id="rId42"/>
    <p:sldId id="364" r:id="rId43"/>
    <p:sldId id="384" r:id="rId44"/>
    <p:sldId id="385" r:id="rId45"/>
    <p:sldId id="365" r:id="rId46"/>
    <p:sldId id="366" r:id="rId47"/>
    <p:sldId id="388" r:id="rId48"/>
    <p:sldId id="1033" r:id="rId49"/>
    <p:sldId id="367" r:id="rId50"/>
    <p:sldId id="368" r:id="rId51"/>
    <p:sldId id="369" r:id="rId52"/>
    <p:sldId id="370" r:id="rId53"/>
    <p:sldId id="371" r:id="rId54"/>
    <p:sldId id="372" r:id="rId55"/>
    <p:sldId id="373" r:id="rId56"/>
    <p:sldId id="461" r:id="rId57"/>
    <p:sldId id="389" r:id="rId58"/>
    <p:sldId id="390" r:id="rId59"/>
    <p:sldId id="495" r:id="rId60"/>
    <p:sldId id="459" r:id="rId61"/>
    <p:sldId id="393" r:id="rId62"/>
    <p:sldId id="394" r:id="rId63"/>
    <p:sldId id="395" r:id="rId64"/>
    <p:sldId id="396" r:id="rId65"/>
    <p:sldId id="397" r:id="rId66"/>
    <p:sldId id="496" r:id="rId67"/>
    <p:sldId id="398" r:id="rId68"/>
    <p:sldId id="399" r:id="rId69"/>
    <p:sldId id="400" r:id="rId70"/>
    <p:sldId id="540" r:id="rId71"/>
    <p:sldId id="1034" r:id="rId72"/>
    <p:sldId id="543" r:id="rId73"/>
    <p:sldId id="547" r:id="rId74"/>
    <p:sldId id="552" r:id="rId75"/>
    <p:sldId id="553" r:id="rId76"/>
    <p:sldId id="551" r:id="rId77"/>
    <p:sldId id="561" r:id="rId78"/>
    <p:sldId id="564" r:id="rId79"/>
    <p:sldId id="565" r:id="rId80"/>
    <p:sldId id="563" r:id="rId81"/>
    <p:sldId id="402" r:id="rId82"/>
    <p:sldId id="567" r:id="rId83"/>
    <p:sldId id="569" r:id="rId84"/>
    <p:sldId id="571" r:id="rId85"/>
    <p:sldId id="403" r:id="rId86"/>
    <p:sldId id="489" r:id="rId87"/>
    <p:sldId id="405" r:id="rId88"/>
    <p:sldId id="572" r:id="rId89"/>
    <p:sldId id="406" r:id="rId90"/>
    <p:sldId id="573" r:id="rId91"/>
    <p:sldId id="1035" r:id="rId92"/>
    <p:sldId id="580" r:id="rId93"/>
    <p:sldId id="582" r:id="rId94"/>
    <p:sldId id="839" r:id="rId95"/>
    <p:sldId id="587" r:id="rId96"/>
    <p:sldId id="841" r:id="rId97"/>
    <p:sldId id="590" r:id="rId98"/>
    <p:sldId id="410" r:id="rId99"/>
    <p:sldId id="596" r:id="rId100"/>
    <p:sldId id="514" r:id="rId101"/>
    <p:sldId id="532" r:id="rId102"/>
    <p:sldId id="527" r:id="rId103"/>
    <p:sldId id="515" r:id="rId104"/>
    <p:sldId id="599" r:id="rId105"/>
    <p:sldId id="600" r:id="rId106"/>
    <p:sldId id="601" r:id="rId107"/>
    <p:sldId id="603" r:id="rId108"/>
    <p:sldId id="604" r:id="rId109"/>
    <p:sldId id="509" r:id="rId110"/>
    <p:sldId id="511" r:id="rId111"/>
    <p:sldId id="409" r:id="rId112"/>
    <p:sldId id="411" r:id="rId113"/>
    <p:sldId id="492" r:id="rId114"/>
    <p:sldId id="499" r:id="rId115"/>
    <p:sldId id="1036" r:id="rId116"/>
    <p:sldId id="606" r:id="rId117"/>
    <p:sldId id="611" r:id="rId118"/>
    <p:sldId id="613" r:id="rId119"/>
    <p:sldId id="643" r:id="rId120"/>
    <p:sldId id="635" r:id="rId121"/>
    <p:sldId id="647" r:id="rId122"/>
    <p:sldId id="637" r:id="rId123"/>
    <p:sldId id="639" r:id="rId124"/>
    <p:sldId id="640" r:id="rId125"/>
    <p:sldId id="648" r:id="rId126"/>
    <p:sldId id="649" r:id="rId127"/>
    <p:sldId id="446" r:id="rId128"/>
    <p:sldId id="608" r:id="rId129"/>
    <p:sldId id="609" r:id="rId130"/>
    <p:sldId id="610" r:id="rId131"/>
    <p:sldId id="448" r:id="rId132"/>
    <p:sldId id="1037" r:id="rId133"/>
    <p:sldId id="452" r:id="rId134"/>
    <p:sldId id="629" r:id="rId135"/>
    <p:sldId id="450" r:id="rId136"/>
    <p:sldId id="472" r:id="rId137"/>
    <p:sldId id="630" r:id="rId138"/>
    <p:sldId id="631" r:id="rId139"/>
    <p:sldId id="632" r:id="rId140"/>
    <p:sldId id="633" r:id="rId141"/>
    <p:sldId id="650" r:id="rId142"/>
    <p:sldId id="455" r:id="rId143"/>
    <p:sldId id="842" r:id="rId144"/>
    <p:sldId id="651" r:id="rId145"/>
    <p:sldId id="456" r:id="rId146"/>
    <p:sldId id="465" r:id="rId147"/>
    <p:sldId id="466" r:id="rId148"/>
    <p:sldId id="467" r:id="rId149"/>
    <p:sldId id="654" r:id="rId150"/>
    <p:sldId id="473" r:id="rId151"/>
    <p:sldId id="474" r:id="rId152"/>
    <p:sldId id="653" r:id="rId153"/>
    <p:sldId id="478" r:id="rId154"/>
    <p:sldId id="477" r:id="rId155"/>
    <p:sldId id="480" r:id="rId156"/>
    <p:sldId id="1038" r:id="rId157"/>
    <p:sldId id="482" r:id="rId158"/>
    <p:sldId id="484" r:id="rId159"/>
    <p:sldId id="487" r:id="rId160"/>
    <p:sldId id="700" r:id="rId161"/>
    <p:sldId id="701" r:id="rId162"/>
    <p:sldId id="702" r:id="rId163"/>
    <p:sldId id="704" r:id="rId164"/>
    <p:sldId id="705" r:id="rId165"/>
    <p:sldId id="706" r:id="rId166"/>
    <p:sldId id="707" r:id="rId167"/>
    <p:sldId id="713" r:id="rId168"/>
    <p:sldId id="714" r:id="rId169"/>
    <p:sldId id="715" r:id="rId170"/>
    <p:sldId id="716" r:id="rId171"/>
    <p:sldId id="717" r:id="rId172"/>
    <p:sldId id="718" r:id="rId173"/>
    <p:sldId id="517" r:id="rId174"/>
    <p:sldId id="843" r:id="rId175"/>
    <p:sldId id="844" r:id="rId176"/>
    <p:sldId id="720" r:id="rId177"/>
    <p:sldId id="724" r:id="rId178"/>
    <p:sldId id="1039" r:id="rId179"/>
    <p:sldId id="518" r:id="rId180"/>
    <p:sldId id="519" r:id="rId181"/>
    <p:sldId id="520" r:id="rId182"/>
    <p:sldId id="523" r:id="rId183"/>
    <p:sldId id="656" r:id="rId184"/>
    <p:sldId id="693" r:id="rId185"/>
    <p:sldId id="694" r:id="rId186"/>
    <p:sldId id="695" r:id="rId187"/>
    <p:sldId id="657" r:id="rId188"/>
    <p:sldId id="658" r:id="rId189"/>
    <p:sldId id="696" r:id="rId190"/>
    <p:sldId id="697" r:id="rId191"/>
    <p:sldId id="698" r:id="rId192"/>
    <p:sldId id="659" r:id="rId193"/>
    <p:sldId id="655" r:id="rId194"/>
    <p:sldId id="660" r:id="rId195"/>
    <p:sldId id="488" r:id="rId196"/>
    <p:sldId id="661" r:id="rId197"/>
    <p:sldId id="662" r:id="rId198"/>
    <p:sldId id="664" r:id="rId199"/>
    <p:sldId id="671" r:id="rId200"/>
    <p:sldId id="666" r:id="rId201"/>
    <p:sldId id="667" r:id="rId202"/>
    <p:sldId id="1040" r:id="rId203"/>
    <p:sldId id="668" r:id="rId204"/>
    <p:sldId id="669" r:id="rId205"/>
    <p:sldId id="670" r:id="rId206"/>
    <p:sldId id="672" r:id="rId207"/>
    <p:sldId id="673" r:id="rId208"/>
    <p:sldId id="674" r:id="rId209"/>
    <p:sldId id="675" r:id="rId210"/>
    <p:sldId id="678" r:id="rId211"/>
    <p:sldId id="683" r:id="rId212"/>
    <p:sldId id="685" r:id="rId213"/>
    <p:sldId id="686" r:id="rId214"/>
    <p:sldId id="687" r:id="rId215"/>
    <p:sldId id="688" r:id="rId216"/>
    <p:sldId id="689" r:id="rId217"/>
    <p:sldId id="690" r:id="rId218"/>
    <p:sldId id="733" r:id="rId219"/>
    <p:sldId id="691" r:id="rId220"/>
    <p:sldId id="790" r:id="rId221"/>
    <p:sldId id="791" r:id="rId222"/>
    <p:sldId id="792" r:id="rId223"/>
    <p:sldId id="793" r:id="rId224"/>
    <p:sldId id="794" r:id="rId225"/>
    <p:sldId id="796" r:id="rId226"/>
    <p:sldId id="795" r:id="rId227"/>
    <p:sldId id="797" r:id="rId228"/>
    <p:sldId id="798" r:id="rId229"/>
    <p:sldId id="799" r:id="rId230"/>
    <p:sldId id="800" r:id="rId231"/>
    <p:sldId id="801" r:id="rId232"/>
    <p:sldId id="816" r:id="rId233"/>
    <p:sldId id="817" r:id="rId234"/>
    <p:sldId id="818" r:id="rId235"/>
    <p:sldId id="819" r:id="rId236"/>
    <p:sldId id="1041" r:id="rId237"/>
    <p:sldId id="820" r:id="rId238"/>
    <p:sldId id="821" r:id="rId239"/>
    <p:sldId id="822" r:id="rId240"/>
    <p:sldId id="823" r:id="rId241"/>
    <p:sldId id="824" r:id="rId242"/>
    <p:sldId id="825" r:id="rId243"/>
    <p:sldId id="826" r:id="rId244"/>
    <p:sldId id="827" r:id="rId245"/>
    <p:sldId id="828" r:id="rId246"/>
    <p:sldId id="829" r:id="rId247"/>
    <p:sldId id="830" r:id="rId248"/>
    <p:sldId id="735" r:id="rId249"/>
    <p:sldId id="1042" r:id="rId250"/>
    <p:sldId id="736" r:id="rId251"/>
    <p:sldId id="737" r:id="rId252"/>
    <p:sldId id="738" r:id="rId253"/>
    <p:sldId id="741" r:id="rId254"/>
    <p:sldId id="831" r:id="rId255"/>
    <p:sldId id="746" r:id="rId256"/>
    <p:sldId id="747" r:id="rId257"/>
    <p:sldId id="748" r:id="rId258"/>
    <p:sldId id="749" r:id="rId259"/>
    <p:sldId id="832" r:id="rId260"/>
    <p:sldId id="750" r:id="rId261"/>
    <p:sldId id="752" r:id="rId262"/>
    <p:sldId id="754" r:id="rId263"/>
    <p:sldId id="757" r:id="rId264"/>
    <p:sldId id="758" r:id="rId265"/>
    <p:sldId id="759" r:id="rId266"/>
    <p:sldId id="760" r:id="rId267"/>
    <p:sldId id="835" r:id="rId268"/>
    <p:sldId id="763" r:id="rId269"/>
    <p:sldId id="764" r:id="rId270"/>
    <p:sldId id="836" r:id="rId271"/>
    <p:sldId id="837" r:id="rId272"/>
    <p:sldId id="1043" r:id="rId273"/>
    <p:sldId id="769" r:id="rId274"/>
    <p:sldId id="770" r:id="rId275"/>
    <p:sldId id="773" r:id="rId276"/>
    <p:sldId id="847" r:id="rId277"/>
    <p:sldId id="848" r:id="rId278"/>
    <p:sldId id="849" r:id="rId279"/>
    <p:sldId id="781" r:id="rId280"/>
    <p:sldId id="850" r:id="rId281"/>
    <p:sldId id="783" r:id="rId282"/>
    <p:sldId id="784" r:id="rId283"/>
    <p:sldId id="785" r:id="rId284"/>
    <p:sldId id="955" r:id="rId285"/>
    <p:sldId id="956" r:id="rId286"/>
    <p:sldId id="851" r:id="rId287"/>
    <p:sldId id="852" r:id="rId288"/>
    <p:sldId id="877" r:id="rId289"/>
    <p:sldId id="855" r:id="rId290"/>
    <p:sldId id="857" r:id="rId291"/>
    <p:sldId id="858" r:id="rId292"/>
    <p:sldId id="878" r:id="rId293"/>
    <p:sldId id="879" r:id="rId294"/>
    <p:sldId id="864" r:id="rId295"/>
    <p:sldId id="865" r:id="rId296"/>
    <p:sldId id="866" r:id="rId297"/>
    <p:sldId id="867" r:id="rId298"/>
    <p:sldId id="868" r:id="rId299"/>
    <p:sldId id="869" r:id="rId300"/>
    <p:sldId id="870" r:id="rId301"/>
    <p:sldId id="871" r:id="rId302"/>
    <p:sldId id="872" r:id="rId303"/>
    <p:sldId id="873" r:id="rId304"/>
    <p:sldId id="874" r:id="rId305"/>
    <p:sldId id="875" r:id="rId306"/>
    <p:sldId id="1044" r:id="rId307"/>
    <p:sldId id="880" r:id="rId308"/>
    <p:sldId id="882" r:id="rId309"/>
    <p:sldId id="881" r:id="rId310"/>
    <p:sldId id="901" r:id="rId311"/>
    <p:sldId id="903" r:id="rId312"/>
    <p:sldId id="929" r:id="rId313"/>
    <p:sldId id="959" r:id="rId314"/>
    <p:sldId id="910" r:id="rId315"/>
    <p:sldId id="911" r:id="rId316"/>
    <p:sldId id="912" r:id="rId317"/>
    <p:sldId id="915" r:id="rId318"/>
    <p:sldId id="960" r:id="rId319"/>
    <p:sldId id="961" r:id="rId320"/>
    <p:sldId id="963" r:id="rId321"/>
    <p:sldId id="965" r:id="rId322"/>
    <p:sldId id="966" r:id="rId323"/>
    <p:sldId id="967" r:id="rId324"/>
    <p:sldId id="968" r:id="rId325"/>
    <p:sldId id="969" r:id="rId326"/>
    <p:sldId id="970" r:id="rId327"/>
    <p:sldId id="971" r:id="rId328"/>
    <p:sldId id="973" r:id="rId329"/>
    <p:sldId id="923" r:id="rId330"/>
    <p:sldId id="925" r:id="rId331"/>
    <p:sldId id="896" r:id="rId332"/>
    <p:sldId id="935" r:id="rId333"/>
    <p:sldId id="943" r:id="rId334"/>
    <p:sldId id="941" r:id="rId335"/>
    <p:sldId id="937" r:id="rId336"/>
    <p:sldId id="940" r:id="rId337"/>
    <p:sldId id="1045" r:id="rId338"/>
    <p:sldId id="1046" r:id="rId339"/>
    <p:sldId id="1047" r:id="rId340"/>
    <p:sldId id="1066" r:id="rId341"/>
    <p:sldId id="1065" r:id="rId342"/>
    <p:sldId id="1064" r:id="rId343"/>
    <p:sldId id="1063" r:id="rId344"/>
    <p:sldId id="1062" r:id="rId345"/>
    <p:sldId id="1048" r:id="rId346"/>
    <p:sldId id="1049" r:id="rId347"/>
    <p:sldId id="1050" r:id="rId348"/>
    <p:sldId id="1051" r:id="rId349"/>
    <p:sldId id="1052" r:id="rId350"/>
    <p:sldId id="1053" r:id="rId351"/>
    <p:sldId id="1054" r:id="rId352"/>
    <p:sldId id="1055" r:id="rId353"/>
    <p:sldId id="1056" r:id="rId354"/>
    <p:sldId id="1057" r:id="rId355"/>
    <p:sldId id="890" r:id="rId356"/>
    <p:sldId id="926" r:id="rId357"/>
    <p:sldId id="953" r:id="rId358"/>
    <p:sldId id="954" r:id="rId359"/>
    <p:sldId id="957" r:id="rId360"/>
    <p:sldId id="958" r:id="rId361"/>
    <p:sldId id="945" r:id="rId362"/>
    <p:sldId id="947" r:id="rId363"/>
    <p:sldId id="948" r:id="rId364"/>
    <p:sldId id="950" r:id="rId365"/>
    <p:sldId id="951" r:id="rId366"/>
    <p:sldId id="952" r:id="rId367"/>
    <p:sldId id="1067" r:id="rId368"/>
    <p:sldId id="1068" r:id="rId369"/>
    <p:sldId id="1069" r:id="rId370"/>
    <p:sldId id="1070" r:id="rId371"/>
    <p:sldId id="1071" r:id="rId372"/>
    <p:sldId id="1072" r:id="rId373"/>
    <p:sldId id="1074" r:id="rId374"/>
    <p:sldId id="1075" r:id="rId375"/>
    <p:sldId id="1076" r:id="rId376"/>
    <p:sldId id="1077" r:id="rId377"/>
    <p:sldId id="1078" r:id="rId378"/>
    <p:sldId id="1079" r:id="rId379"/>
    <p:sldId id="1080" r:id="rId380"/>
    <p:sldId id="1081" r:id="rId381"/>
    <p:sldId id="1082" r:id="rId382"/>
    <p:sldId id="1083" r:id="rId383"/>
    <p:sldId id="1084" r:id="rId384"/>
    <p:sldId id="1085" r:id="rId385"/>
    <p:sldId id="1086" r:id="rId386"/>
    <p:sldId id="1087" r:id="rId387"/>
    <p:sldId id="1088" r:id="rId388"/>
    <p:sldId id="949" r:id="rId389"/>
    <p:sldId id="974" r:id="rId390"/>
    <p:sldId id="975" r:id="rId391"/>
    <p:sldId id="976" r:id="rId392"/>
    <p:sldId id="977" r:id="rId393"/>
    <p:sldId id="978" r:id="rId394"/>
    <p:sldId id="979" r:id="rId395"/>
    <p:sldId id="980" r:id="rId396"/>
    <p:sldId id="981" r:id="rId397"/>
    <p:sldId id="982" r:id="rId398"/>
    <p:sldId id="983" r:id="rId399"/>
    <p:sldId id="984" r:id="rId400"/>
    <p:sldId id="985" r:id="rId401"/>
    <p:sldId id="986" r:id="rId402"/>
    <p:sldId id="987" r:id="rId403"/>
    <p:sldId id="988" r:id="rId404"/>
    <p:sldId id="989" r:id="rId405"/>
    <p:sldId id="990" r:id="rId406"/>
    <p:sldId id="991" r:id="rId407"/>
    <p:sldId id="992" r:id="rId408"/>
    <p:sldId id="993" r:id="rId409"/>
    <p:sldId id="994" r:id="rId410"/>
    <p:sldId id="995" r:id="rId411"/>
    <p:sldId id="996" r:id="rId412"/>
    <p:sldId id="997" r:id="rId413"/>
    <p:sldId id="998" r:id="rId414"/>
    <p:sldId id="999" r:id="rId415"/>
    <p:sldId id="1000" r:id="rId416"/>
    <p:sldId id="1001" r:id="rId417"/>
    <p:sldId id="1002" r:id="rId418"/>
    <p:sldId id="1003" r:id="rId419"/>
    <p:sldId id="1004" r:id="rId420"/>
    <p:sldId id="1005" r:id="rId421"/>
    <p:sldId id="1006" r:id="rId422"/>
    <p:sldId id="1007" r:id="rId423"/>
    <p:sldId id="1008" r:id="rId424"/>
    <p:sldId id="1009" r:id="rId425"/>
    <p:sldId id="1010" r:id="rId426"/>
    <p:sldId id="1011" r:id="rId427"/>
    <p:sldId id="1012" r:id="rId428"/>
    <p:sldId id="1013" r:id="rId429"/>
    <p:sldId id="1014" r:id="rId430"/>
    <p:sldId id="1015" r:id="rId431"/>
    <p:sldId id="1016" r:id="rId432"/>
    <p:sldId id="1017" r:id="rId433"/>
    <p:sldId id="1018" r:id="rId434"/>
    <p:sldId id="1019" r:id="rId435"/>
    <p:sldId id="1020" r:id="rId436"/>
    <p:sldId id="1021" r:id="rId437"/>
    <p:sldId id="1022" r:id="rId438"/>
    <p:sldId id="1023" r:id="rId439"/>
    <p:sldId id="1024" r:id="rId440"/>
    <p:sldId id="1025" r:id="rId441"/>
    <p:sldId id="1026" r:id="rId442"/>
    <p:sldId id="1027" r:id="rId443"/>
    <p:sldId id="1028" r:id="rId4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5AD9"/>
    <a:srgbClr val="CC00CC"/>
    <a:srgbClr val="00FF00"/>
    <a:srgbClr val="6600FF"/>
    <a:srgbClr val="FF66FF"/>
    <a:srgbClr val="66FF33"/>
    <a:srgbClr val="FF99FF"/>
    <a:srgbClr val="99FF66"/>
    <a:srgbClr val="FFFF66"/>
    <a:srgbClr val="008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14" autoAdjust="0"/>
    <p:restoredTop sz="84198" autoAdjust="0"/>
  </p:normalViewPr>
  <p:slideViewPr>
    <p:cSldViewPr>
      <p:cViewPr>
        <p:scale>
          <a:sx n="104" d="100"/>
          <a:sy n="104" d="100"/>
        </p:scale>
        <p:origin x="1104" y="-104"/>
      </p:cViewPr>
      <p:guideLst>
        <p:guide orient="horz" pos="2160"/>
        <p:guide pos="2880"/>
      </p:guideLst>
    </p:cSldViewPr>
  </p:slideViewPr>
  <p:outlineViewPr>
    <p:cViewPr>
      <p:scale>
        <a:sx n="33" d="100"/>
        <a:sy n="33" d="100"/>
      </p:scale>
      <p:origin x="246" y="0"/>
    </p:cViewPr>
  </p:outlineViewPr>
  <p:notesTextViewPr>
    <p:cViewPr>
      <p:scale>
        <a:sx n="100" d="100"/>
        <a:sy n="100" d="100"/>
      </p:scale>
      <p:origin x="0" y="0"/>
    </p:cViewPr>
  </p:notesTextViewPr>
  <p:sorterViewPr>
    <p:cViewPr>
      <p:scale>
        <a:sx n="66" d="100"/>
        <a:sy n="66" d="100"/>
      </p:scale>
      <p:origin x="0" y="-19032"/>
    </p:cViewPr>
  </p:sorterViewPr>
  <p:notesViewPr>
    <p:cSldViewPr>
      <p:cViewPr varScale="1">
        <p:scale>
          <a:sx n="60" d="100"/>
          <a:sy n="60" d="100"/>
        </p:scale>
        <p:origin x="-2538" y="-72"/>
      </p:cViewPr>
      <p:guideLst>
        <p:guide orient="horz" pos="2880"/>
        <p:guide pos="2160"/>
      </p:guideLst>
    </p:cSldViewPr>
  </p:notesViewPr>
  <p:gridSpacing cx="72010" cy="7201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handoutMaster" Target="handoutMasters/handout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tableStyles" Target="tableStyle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presProps" Target="presProps.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s>
</file>

<file path=ppt/diagrams/_rels/data52.xml.rels><?xml version="1.0" encoding="UTF-8" standalone="yes"?>
<Relationships xmlns="http://schemas.openxmlformats.org/package/2006/relationships"><Relationship Id="rId1" Type="http://schemas.openxmlformats.org/officeDocument/2006/relationships/image" Target="../media/image316.jpe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817A9D-8AD3-4DF0-8A5C-7F6B2AA95127}" type="doc">
      <dgm:prSet loTypeId="urn:microsoft.com/office/officeart/2005/8/layout/hierarchy2" loCatId="hierarchy" qsTypeId="urn:microsoft.com/office/officeart/2005/8/quickstyle/3d3" qsCatId="3D" csTypeId="urn:microsoft.com/office/officeart/2005/8/colors/accent1_1" csCatId="accent1" phldr="1"/>
      <dgm:spPr/>
      <dgm:t>
        <a:bodyPr/>
        <a:lstStyle/>
        <a:p>
          <a:endParaRPr lang="en-US"/>
        </a:p>
      </dgm:t>
    </dgm:pt>
    <dgm:pt modelId="{5546A41C-951B-40FF-A0B8-16D6586E97E0}">
      <dgm:prSet phldrT="[Text]" custT="1"/>
      <dgm:spPr/>
      <dgm:t>
        <a:bodyPr/>
        <a:lstStyle/>
        <a:p>
          <a:r>
            <a:rPr lang="en-US" sz="1100" b="1" dirty="0"/>
            <a:t>Intelligence</a:t>
          </a:r>
          <a:endParaRPr lang="en-US" sz="1400" b="1" dirty="0"/>
        </a:p>
        <a:p>
          <a:r>
            <a:rPr lang="en-US" sz="1100" dirty="0"/>
            <a:t>Russell</a:t>
          </a:r>
        </a:p>
      </dgm:t>
    </dgm:pt>
    <dgm:pt modelId="{03FBEA8B-6F6E-4C48-AAF0-D855D60EF495}" type="parTrans" cxnId="{C06F52AF-A5F3-4E8D-B1B5-52BB9DC5F490}">
      <dgm:prSet/>
      <dgm:spPr/>
      <dgm:t>
        <a:bodyPr/>
        <a:lstStyle/>
        <a:p>
          <a:endParaRPr lang="en-US"/>
        </a:p>
      </dgm:t>
    </dgm:pt>
    <dgm:pt modelId="{4723EBE1-9E0E-4AA9-9135-076E000C8010}" type="sibTrans" cxnId="{C06F52AF-A5F3-4E8D-B1B5-52BB9DC5F490}">
      <dgm:prSet/>
      <dgm:spPr/>
      <dgm:t>
        <a:bodyPr/>
        <a:lstStyle/>
        <a:p>
          <a:endParaRPr lang="en-US"/>
        </a:p>
      </dgm:t>
    </dgm:pt>
    <dgm:pt modelId="{456E0CFA-255C-4B7C-855F-5DCA9C5D8332}">
      <dgm:prSet phldrT="[Text]" custT="1"/>
      <dgm:spPr/>
      <dgm:t>
        <a:bodyPr/>
        <a:lstStyle/>
        <a:p>
          <a:r>
            <a:rPr lang="en-US" sz="1400" b="1" dirty="0"/>
            <a:t>Think</a:t>
          </a:r>
          <a:r>
            <a:rPr lang="en-US" sz="1800" b="1" dirty="0"/>
            <a:t> </a:t>
          </a:r>
          <a:r>
            <a:rPr lang="en-US" sz="1600" b="1" dirty="0"/>
            <a:t>Humanly</a:t>
          </a:r>
          <a:endParaRPr lang="en-US" sz="1800" b="1" dirty="0"/>
        </a:p>
      </dgm:t>
    </dgm:pt>
    <dgm:pt modelId="{37B56BEA-8F71-4257-B373-8C1D7859ACF3}" type="parTrans" cxnId="{F0B3C376-9C7C-4233-A786-C30B6546846D}">
      <dgm:prSet/>
      <dgm:spPr/>
      <dgm:t>
        <a:bodyPr/>
        <a:lstStyle/>
        <a:p>
          <a:endParaRPr lang="en-US"/>
        </a:p>
      </dgm:t>
    </dgm:pt>
    <dgm:pt modelId="{52263883-FFE2-498B-BC9A-5A0F75600746}" type="sibTrans" cxnId="{F0B3C376-9C7C-4233-A786-C30B6546846D}">
      <dgm:prSet/>
      <dgm:spPr/>
      <dgm:t>
        <a:bodyPr/>
        <a:lstStyle/>
        <a:p>
          <a:endParaRPr lang="en-US"/>
        </a:p>
      </dgm:t>
    </dgm:pt>
    <dgm:pt modelId="{F3BFD06E-9976-4053-BBDE-CA4FA020A49B}">
      <dgm:prSet phldrT="[Text]" custT="1"/>
      <dgm:spPr/>
      <dgm:t>
        <a:bodyPr/>
        <a:lstStyle/>
        <a:p>
          <a:r>
            <a:rPr lang="en-US" sz="2000" b="1" dirty="0"/>
            <a:t>Act</a:t>
          </a:r>
          <a:r>
            <a:rPr lang="en-US" sz="1800" b="1" dirty="0"/>
            <a:t> </a:t>
          </a:r>
          <a:r>
            <a:rPr lang="en-US" sz="1600" b="1" dirty="0"/>
            <a:t>Humanly</a:t>
          </a:r>
          <a:endParaRPr lang="en-US" sz="1800" b="1" dirty="0"/>
        </a:p>
      </dgm:t>
    </dgm:pt>
    <dgm:pt modelId="{A730F2A6-CB22-465C-A6B9-CE7BAA2A27D5}" type="parTrans" cxnId="{9E02974F-5AD0-42C9-A21F-B1847318049C}">
      <dgm:prSet/>
      <dgm:spPr/>
      <dgm:t>
        <a:bodyPr/>
        <a:lstStyle/>
        <a:p>
          <a:endParaRPr lang="en-US"/>
        </a:p>
      </dgm:t>
    </dgm:pt>
    <dgm:pt modelId="{D11CF784-DEFE-4C54-B2DD-0013FA15BAB9}" type="sibTrans" cxnId="{9E02974F-5AD0-42C9-A21F-B1847318049C}">
      <dgm:prSet/>
      <dgm:spPr/>
      <dgm:t>
        <a:bodyPr/>
        <a:lstStyle/>
        <a:p>
          <a:endParaRPr lang="en-US"/>
        </a:p>
      </dgm:t>
    </dgm:pt>
    <dgm:pt modelId="{C3D3A87B-BFA4-4DB8-8E94-BF3BDE7B2DF5}">
      <dgm:prSet phldrT="[Text]" custT="1"/>
      <dgm:spPr/>
      <dgm:t>
        <a:bodyPr/>
        <a:lstStyle/>
        <a:p>
          <a:r>
            <a:rPr lang="en-US" sz="1400" b="1" dirty="0"/>
            <a:t>Think Rationally</a:t>
          </a:r>
        </a:p>
      </dgm:t>
    </dgm:pt>
    <dgm:pt modelId="{2CC67749-2705-4F92-8940-8B55A4D96B9F}" type="parTrans" cxnId="{EEBFFE1E-E1EE-4CFF-A41A-E31DF0806D81}">
      <dgm:prSet/>
      <dgm:spPr/>
      <dgm:t>
        <a:bodyPr/>
        <a:lstStyle/>
        <a:p>
          <a:endParaRPr lang="en-US"/>
        </a:p>
      </dgm:t>
    </dgm:pt>
    <dgm:pt modelId="{9EAE1C07-434B-4050-9539-A7FD3E9DBDA7}" type="sibTrans" cxnId="{EEBFFE1E-E1EE-4CFF-A41A-E31DF0806D81}">
      <dgm:prSet/>
      <dgm:spPr/>
      <dgm:t>
        <a:bodyPr/>
        <a:lstStyle/>
        <a:p>
          <a:endParaRPr lang="en-US"/>
        </a:p>
      </dgm:t>
    </dgm:pt>
    <dgm:pt modelId="{E29261FB-2428-413C-8149-661F4C2A7E6D}">
      <dgm:prSet phldrT="[Text]" custT="1"/>
      <dgm:spPr/>
      <dgm:t>
        <a:bodyPr/>
        <a:lstStyle/>
        <a:p>
          <a:r>
            <a:rPr lang="en-US" sz="1600" b="1" dirty="0"/>
            <a:t>Act</a:t>
          </a:r>
          <a:r>
            <a:rPr lang="en-US" sz="1400" b="1" dirty="0"/>
            <a:t> </a:t>
          </a:r>
          <a:r>
            <a:rPr lang="en-US" sz="1600" b="1" dirty="0"/>
            <a:t>Rationally</a:t>
          </a:r>
          <a:endParaRPr lang="en-US" sz="1100" b="1" dirty="0"/>
        </a:p>
      </dgm:t>
    </dgm:pt>
    <dgm:pt modelId="{41065320-A451-477B-89A7-F2FC6A0A52FA}" type="parTrans" cxnId="{3773B04A-7BE1-45E8-B6E5-C1096C097C83}">
      <dgm:prSet/>
      <dgm:spPr/>
      <dgm:t>
        <a:bodyPr/>
        <a:lstStyle/>
        <a:p>
          <a:endParaRPr lang="en-US"/>
        </a:p>
      </dgm:t>
    </dgm:pt>
    <dgm:pt modelId="{72EFDB74-A062-45E7-A09F-AD8E8BF3BA1D}" type="sibTrans" cxnId="{3773B04A-7BE1-45E8-B6E5-C1096C097C83}">
      <dgm:prSet/>
      <dgm:spPr/>
      <dgm:t>
        <a:bodyPr/>
        <a:lstStyle/>
        <a:p>
          <a:endParaRPr lang="en-US"/>
        </a:p>
      </dgm:t>
    </dgm:pt>
    <dgm:pt modelId="{E7A015A0-7B09-4A50-A6D8-4218F06C7F13}" type="pres">
      <dgm:prSet presAssocID="{8A817A9D-8AD3-4DF0-8A5C-7F6B2AA95127}" presName="diagram" presStyleCnt="0">
        <dgm:presLayoutVars>
          <dgm:chPref val="1"/>
          <dgm:dir/>
          <dgm:animOne val="branch"/>
          <dgm:animLvl val="lvl"/>
          <dgm:resizeHandles val="exact"/>
        </dgm:presLayoutVars>
      </dgm:prSet>
      <dgm:spPr/>
    </dgm:pt>
    <dgm:pt modelId="{7C514BAF-A426-459A-AD13-D88D3BD3F5DF}" type="pres">
      <dgm:prSet presAssocID="{5546A41C-951B-40FF-A0B8-16D6586E97E0}" presName="root1" presStyleCnt="0"/>
      <dgm:spPr/>
    </dgm:pt>
    <dgm:pt modelId="{92C1A76F-8448-4436-8DDE-F51544E8665A}" type="pres">
      <dgm:prSet presAssocID="{5546A41C-951B-40FF-A0B8-16D6586E97E0}" presName="LevelOneTextNode" presStyleLbl="node0" presStyleIdx="0" presStyleCnt="1" custLinFactNeighborX="376" custLinFactNeighborY="945">
        <dgm:presLayoutVars>
          <dgm:chPref val="3"/>
        </dgm:presLayoutVars>
      </dgm:prSet>
      <dgm:spPr/>
    </dgm:pt>
    <dgm:pt modelId="{813ECB10-5447-4359-B591-3888D1FF0E27}" type="pres">
      <dgm:prSet presAssocID="{5546A41C-951B-40FF-A0B8-16D6586E97E0}" presName="level2hierChild" presStyleCnt="0"/>
      <dgm:spPr/>
    </dgm:pt>
    <dgm:pt modelId="{246B4E37-CFC1-41CE-A3E1-313BC01722B1}" type="pres">
      <dgm:prSet presAssocID="{37B56BEA-8F71-4257-B373-8C1D7859ACF3}" presName="conn2-1" presStyleLbl="parChTrans1D2" presStyleIdx="0" presStyleCnt="4"/>
      <dgm:spPr/>
    </dgm:pt>
    <dgm:pt modelId="{638A663B-1A32-4A4C-840A-05A8079A71CD}" type="pres">
      <dgm:prSet presAssocID="{37B56BEA-8F71-4257-B373-8C1D7859ACF3}" presName="connTx" presStyleLbl="parChTrans1D2" presStyleIdx="0" presStyleCnt="4"/>
      <dgm:spPr/>
    </dgm:pt>
    <dgm:pt modelId="{E5FD86F5-059C-45FE-8773-A07FCBD4523C}" type="pres">
      <dgm:prSet presAssocID="{456E0CFA-255C-4B7C-855F-5DCA9C5D8332}" presName="root2" presStyleCnt="0"/>
      <dgm:spPr/>
    </dgm:pt>
    <dgm:pt modelId="{A9BCD9B8-D866-4D09-BE34-5302C7022C50}" type="pres">
      <dgm:prSet presAssocID="{456E0CFA-255C-4B7C-855F-5DCA9C5D8332}" presName="LevelTwoTextNode" presStyleLbl="node2" presStyleIdx="0" presStyleCnt="4">
        <dgm:presLayoutVars>
          <dgm:chPref val="3"/>
        </dgm:presLayoutVars>
      </dgm:prSet>
      <dgm:spPr/>
    </dgm:pt>
    <dgm:pt modelId="{6AB81609-7251-4CFA-9508-06C8A270B654}" type="pres">
      <dgm:prSet presAssocID="{456E0CFA-255C-4B7C-855F-5DCA9C5D8332}" presName="level3hierChild" presStyleCnt="0"/>
      <dgm:spPr/>
    </dgm:pt>
    <dgm:pt modelId="{AE71F00F-BF18-4339-825E-7D6381E6081F}" type="pres">
      <dgm:prSet presAssocID="{A730F2A6-CB22-465C-A6B9-CE7BAA2A27D5}" presName="conn2-1" presStyleLbl="parChTrans1D2" presStyleIdx="1" presStyleCnt="4"/>
      <dgm:spPr/>
    </dgm:pt>
    <dgm:pt modelId="{6EB6734E-F8F5-49AA-97E2-81D4252B3EE0}" type="pres">
      <dgm:prSet presAssocID="{A730F2A6-CB22-465C-A6B9-CE7BAA2A27D5}" presName="connTx" presStyleLbl="parChTrans1D2" presStyleIdx="1" presStyleCnt="4"/>
      <dgm:spPr/>
    </dgm:pt>
    <dgm:pt modelId="{1379F4AE-DF73-4062-9245-81C45A8B51AA}" type="pres">
      <dgm:prSet presAssocID="{F3BFD06E-9976-4053-BBDE-CA4FA020A49B}" presName="root2" presStyleCnt="0"/>
      <dgm:spPr/>
    </dgm:pt>
    <dgm:pt modelId="{449CE0BA-4F7B-40B7-A899-96D1664DA160}" type="pres">
      <dgm:prSet presAssocID="{F3BFD06E-9976-4053-BBDE-CA4FA020A49B}" presName="LevelTwoTextNode" presStyleLbl="node2" presStyleIdx="1" presStyleCnt="4">
        <dgm:presLayoutVars>
          <dgm:chPref val="3"/>
        </dgm:presLayoutVars>
      </dgm:prSet>
      <dgm:spPr/>
    </dgm:pt>
    <dgm:pt modelId="{0DC5B0B7-CFEF-480D-8B35-C033381DACB9}" type="pres">
      <dgm:prSet presAssocID="{F3BFD06E-9976-4053-BBDE-CA4FA020A49B}" presName="level3hierChild" presStyleCnt="0"/>
      <dgm:spPr/>
    </dgm:pt>
    <dgm:pt modelId="{2B65E8F9-569C-46DA-B6E1-F5F824FC64D0}" type="pres">
      <dgm:prSet presAssocID="{2CC67749-2705-4F92-8940-8B55A4D96B9F}" presName="conn2-1" presStyleLbl="parChTrans1D2" presStyleIdx="2" presStyleCnt="4"/>
      <dgm:spPr/>
    </dgm:pt>
    <dgm:pt modelId="{65FCECDE-1767-446C-9C1A-CEC377FE19D4}" type="pres">
      <dgm:prSet presAssocID="{2CC67749-2705-4F92-8940-8B55A4D96B9F}" presName="connTx" presStyleLbl="parChTrans1D2" presStyleIdx="2" presStyleCnt="4"/>
      <dgm:spPr/>
    </dgm:pt>
    <dgm:pt modelId="{0F4AC59B-603D-4657-9E26-64BCF1B9E0EA}" type="pres">
      <dgm:prSet presAssocID="{C3D3A87B-BFA4-4DB8-8E94-BF3BDE7B2DF5}" presName="root2" presStyleCnt="0"/>
      <dgm:spPr/>
    </dgm:pt>
    <dgm:pt modelId="{B6D6998C-352C-43BA-822A-BDC9E6BF9B51}" type="pres">
      <dgm:prSet presAssocID="{C3D3A87B-BFA4-4DB8-8E94-BF3BDE7B2DF5}" presName="LevelTwoTextNode" presStyleLbl="node2" presStyleIdx="2" presStyleCnt="4">
        <dgm:presLayoutVars>
          <dgm:chPref val="3"/>
        </dgm:presLayoutVars>
      </dgm:prSet>
      <dgm:spPr/>
    </dgm:pt>
    <dgm:pt modelId="{D2072709-6D01-4108-A632-46FA313574A5}" type="pres">
      <dgm:prSet presAssocID="{C3D3A87B-BFA4-4DB8-8E94-BF3BDE7B2DF5}" presName="level3hierChild" presStyleCnt="0"/>
      <dgm:spPr/>
    </dgm:pt>
    <dgm:pt modelId="{18AFC991-D7D5-4EAF-BA2B-7C8D7139354D}" type="pres">
      <dgm:prSet presAssocID="{41065320-A451-477B-89A7-F2FC6A0A52FA}" presName="conn2-1" presStyleLbl="parChTrans1D2" presStyleIdx="3" presStyleCnt="4"/>
      <dgm:spPr/>
    </dgm:pt>
    <dgm:pt modelId="{A42D1878-E57A-40AB-9E1D-FA98FBC17E5D}" type="pres">
      <dgm:prSet presAssocID="{41065320-A451-477B-89A7-F2FC6A0A52FA}" presName="connTx" presStyleLbl="parChTrans1D2" presStyleIdx="3" presStyleCnt="4"/>
      <dgm:spPr/>
    </dgm:pt>
    <dgm:pt modelId="{2D9A5D0C-B1BD-4EAC-8741-247783709AAE}" type="pres">
      <dgm:prSet presAssocID="{E29261FB-2428-413C-8149-661F4C2A7E6D}" presName="root2" presStyleCnt="0"/>
      <dgm:spPr/>
    </dgm:pt>
    <dgm:pt modelId="{AF36F1A3-065D-429E-832F-EC160C31B5A5}" type="pres">
      <dgm:prSet presAssocID="{E29261FB-2428-413C-8149-661F4C2A7E6D}" presName="LevelTwoTextNode" presStyleLbl="node2" presStyleIdx="3" presStyleCnt="4">
        <dgm:presLayoutVars>
          <dgm:chPref val="3"/>
        </dgm:presLayoutVars>
      </dgm:prSet>
      <dgm:spPr/>
    </dgm:pt>
    <dgm:pt modelId="{1D4FDE12-A57F-4AC0-BD59-6CDF0B2E7982}" type="pres">
      <dgm:prSet presAssocID="{E29261FB-2428-413C-8149-661F4C2A7E6D}" presName="level3hierChild" presStyleCnt="0"/>
      <dgm:spPr/>
    </dgm:pt>
  </dgm:ptLst>
  <dgm:cxnLst>
    <dgm:cxn modelId="{B13DDE07-A888-4F4E-855F-2C2237C80111}" type="presOf" srcId="{E29261FB-2428-413C-8149-661F4C2A7E6D}" destId="{AF36F1A3-065D-429E-832F-EC160C31B5A5}" srcOrd="0" destOrd="0" presId="urn:microsoft.com/office/officeart/2005/8/layout/hierarchy2"/>
    <dgm:cxn modelId="{EEBFFE1E-E1EE-4CFF-A41A-E31DF0806D81}" srcId="{5546A41C-951B-40FF-A0B8-16D6586E97E0}" destId="{C3D3A87B-BFA4-4DB8-8E94-BF3BDE7B2DF5}" srcOrd="2" destOrd="0" parTransId="{2CC67749-2705-4F92-8940-8B55A4D96B9F}" sibTransId="{9EAE1C07-434B-4050-9539-A7FD3E9DBDA7}"/>
    <dgm:cxn modelId="{C01CA12A-8F49-4C00-A1DC-D69CA4D7CE04}" type="presOf" srcId="{8A817A9D-8AD3-4DF0-8A5C-7F6B2AA95127}" destId="{E7A015A0-7B09-4A50-A6D8-4218F06C7F13}" srcOrd="0" destOrd="0" presId="urn:microsoft.com/office/officeart/2005/8/layout/hierarchy2"/>
    <dgm:cxn modelId="{472EDA2A-3C61-477E-9675-9D6E130FAEC6}" type="presOf" srcId="{5546A41C-951B-40FF-A0B8-16D6586E97E0}" destId="{92C1A76F-8448-4436-8DDE-F51544E8665A}" srcOrd="0" destOrd="0" presId="urn:microsoft.com/office/officeart/2005/8/layout/hierarchy2"/>
    <dgm:cxn modelId="{E78EF349-340C-48C6-BD7D-2D1D3C158D19}" type="presOf" srcId="{41065320-A451-477B-89A7-F2FC6A0A52FA}" destId="{A42D1878-E57A-40AB-9E1D-FA98FBC17E5D}" srcOrd="1" destOrd="0" presId="urn:microsoft.com/office/officeart/2005/8/layout/hierarchy2"/>
    <dgm:cxn modelId="{3773B04A-7BE1-45E8-B6E5-C1096C097C83}" srcId="{5546A41C-951B-40FF-A0B8-16D6586E97E0}" destId="{E29261FB-2428-413C-8149-661F4C2A7E6D}" srcOrd="3" destOrd="0" parTransId="{41065320-A451-477B-89A7-F2FC6A0A52FA}" sibTransId="{72EFDB74-A062-45E7-A09F-AD8E8BF3BA1D}"/>
    <dgm:cxn modelId="{9E02974F-5AD0-42C9-A21F-B1847318049C}" srcId="{5546A41C-951B-40FF-A0B8-16D6586E97E0}" destId="{F3BFD06E-9976-4053-BBDE-CA4FA020A49B}" srcOrd="1" destOrd="0" parTransId="{A730F2A6-CB22-465C-A6B9-CE7BAA2A27D5}" sibTransId="{D11CF784-DEFE-4C54-B2DD-0013FA15BAB9}"/>
    <dgm:cxn modelId="{D356E05E-D923-460A-B328-068698062CA8}" type="presOf" srcId="{37B56BEA-8F71-4257-B373-8C1D7859ACF3}" destId="{638A663B-1A32-4A4C-840A-05A8079A71CD}" srcOrd="1" destOrd="0" presId="urn:microsoft.com/office/officeart/2005/8/layout/hierarchy2"/>
    <dgm:cxn modelId="{39C35470-D0FA-448B-A7C9-3D0519014FE5}" type="presOf" srcId="{A730F2A6-CB22-465C-A6B9-CE7BAA2A27D5}" destId="{6EB6734E-F8F5-49AA-97E2-81D4252B3EE0}" srcOrd="1" destOrd="0" presId="urn:microsoft.com/office/officeart/2005/8/layout/hierarchy2"/>
    <dgm:cxn modelId="{CBFD8074-ACD3-4AFD-B5D2-11B04D9693AD}" type="presOf" srcId="{41065320-A451-477B-89A7-F2FC6A0A52FA}" destId="{18AFC991-D7D5-4EAF-BA2B-7C8D7139354D}" srcOrd="0" destOrd="0" presId="urn:microsoft.com/office/officeart/2005/8/layout/hierarchy2"/>
    <dgm:cxn modelId="{F0B3C376-9C7C-4233-A786-C30B6546846D}" srcId="{5546A41C-951B-40FF-A0B8-16D6586E97E0}" destId="{456E0CFA-255C-4B7C-855F-5DCA9C5D8332}" srcOrd="0" destOrd="0" parTransId="{37B56BEA-8F71-4257-B373-8C1D7859ACF3}" sibTransId="{52263883-FFE2-498B-BC9A-5A0F75600746}"/>
    <dgm:cxn modelId="{3CB3CC94-C2D6-481B-A074-5EECE15B41E3}" type="presOf" srcId="{C3D3A87B-BFA4-4DB8-8E94-BF3BDE7B2DF5}" destId="{B6D6998C-352C-43BA-822A-BDC9E6BF9B51}" srcOrd="0" destOrd="0" presId="urn:microsoft.com/office/officeart/2005/8/layout/hierarchy2"/>
    <dgm:cxn modelId="{C06F52AF-A5F3-4E8D-B1B5-52BB9DC5F490}" srcId="{8A817A9D-8AD3-4DF0-8A5C-7F6B2AA95127}" destId="{5546A41C-951B-40FF-A0B8-16D6586E97E0}" srcOrd="0" destOrd="0" parTransId="{03FBEA8B-6F6E-4C48-AAF0-D855D60EF495}" sibTransId="{4723EBE1-9E0E-4AA9-9135-076E000C8010}"/>
    <dgm:cxn modelId="{DD1C89B0-912B-4895-8BF2-1C4F38F3EE40}" type="presOf" srcId="{456E0CFA-255C-4B7C-855F-5DCA9C5D8332}" destId="{A9BCD9B8-D866-4D09-BE34-5302C7022C50}" srcOrd="0" destOrd="0" presId="urn:microsoft.com/office/officeart/2005/8/layout/hierarchy2"/>
    <dgm:cxn modelId="{017C90CA-B3B0-49E2-9B94-10B6CAAE99EA}" type="presOf" srcId="{37B56BEA-8F71-4257-B373-8C1D7859ACF3}" destId="{246B4E37-CFC1-41CE-A3E1-313BC01722B1}" srcOrd="0" destOrd="0" presId="urn:microsoft.com/office/officeart/2005/8/layout/hierarchy2"/>
    <dgm:cxn modelId="{D14054DE-C1F0-4773-8F4F-53542DBC06C6}" type="presOf" srcId="{F3BFD06E-9976-4053-BBDE-CA4FA020A49B}" destId="{449CE0BA-4F7B-40B7-A899-96D1664DA160}" srcOrd="0" destOrd="0" presId="urn:microsoft.com/office/officeart/2005/8/layout/hierarchy2"/>
    <dgm:cxn modelId="{4EBDA4E9-FF3E-47D3-900D-C552EE4DD7A8}" type="presOf" srcId="{2CC67749-2705-4F92-8940-8B55A4D96B9F}" destId="{2B65E8F9-569C-46DA-B6E1-F5F824FC64D0}" srcOrd="0" destOrd="0" presId="urn:microsoft.com/office/officeart/2005/8/layout/hierarchy2"/>
    <dgm:cxn modelId="{C02A98ED-C422-4074-910A-30C7F2CC17CD}" type="presOf" srcId="{2CC67749-2705-4F92-8940-8B55A4D96B9F}" destId="{65FCECDE-1767-446C-9C1A-CEC377FE19D4}" srcOrd="1" destOrd="0" presId="urn:microsoft.com/office/officeart/2005/8/layout/hierarchy2"/>
    <dgm:cxn modelId="{3513DFF8-7017-4DCD-9BF8-6EA909444480}" type="presOf" srcId="{A730F2A6-CB22-465C-A6B9-CE7BAA2A27D5}" destId="{AE71F00F-BF18-4339-825E-7D6381E6081F}" srcOrd="0" destOrd="0" presId="urn:microsoft.com/office/officeart/2005/8/layout/hierarchy2"/>
    <dgm:cxn modelId="{C5C99E40-A085-4A5E-B246-B39F74F5CA61}" type="presParOf" srcId="{E7A015A0-7B09-4A50-A6D8-4218F06C7F13}" destId="{7C514BAF-A426-459A-AD13-D88D3BD3F5DF}" srcOrd="0" destOrd="0" presId="urn:microsoft.com/office/officeart/2005/8/layout/hierarchy2"/>
    <dgm:cxn modelId="{C9BD5E5E-2CB5-4D5C-A681-52E7C0F0E9B8}" type="presParOf" srcId="{7C514BAF-A426-459A-AD13-D88D3BD3F5DF}" destId="{92C1A76F-8448-4436-8DDE-F51544E8665A}" srcOrd="0" destOrd="0" presId="urn:microsoft.com/office/officeart/2005/8/layout/hierarchy2"/>
    <dgm:cxn modelId="{A6CC2422-3C3F-41C8-9DC3-36423A542652}" type="presParOf" srcId="{7C514BAF-A426-459A-AD13-D88D3BD3F5DF}" destId="{813ECB10-5447-4359-B591-3888D1FF0E27}" srcOrd="1" destOrd="0" presId="urn:microsoft.com/office/officeart/2005/8/layout/hierarchy2"/>
    <dgm:cxn modelId="{164D8AF5-932F-4916-A5BC-D634DE50D1C9}" type="presParOf" srcId="{813ECB10-5447-4359-B591-3888D1FF0E27}" destId="{246B4E37-CFC1-41CE-A3E1-313BC01722B1}" srcOrd="0" destOrd="0" presId="urn:microsoft.com/office/officeart/2005/8/layout/hierarchy2"/>
    <dgm:cxn modelId="{53820ACD-90F9-4BFB-8A3A-BEAAFCFC601D}" type="presParOf" srcId="{246B4E37-CFC1-41CE-A3E1-313BC01722B1}" destId="{638A663B-1A32-4A4C-840A-05A8079A71CD}" srcOrd="0" destOrd="0" presId="urn:microsoft.com/office/officeart/2005/8/layout/hierarchy2"/>
    <dgm:cxn modelId="{EFA39EC1-1FC0-4022-A1D1-9547EAC3E188}" type="presParOf" srcId="{813ECB10-5447-4359-B591-3888D1FF0E27}" destId="{E5FD86F5-059C-45FE-8773-A07FCBD4523C}" srcOrd="1" destOrd="0" presId="urn:microsoft.com/office/officeart/2005/8/layout/hierarchy2"/>
    <dgm:cxn modelId="{2135D989-02E6-426E-A877-F2C606E3D5CF}" type="presParOf" srcId="{E5FD86F5-059C-45FE-8773-A07FCBD4523C}" destId="{A9BCD9B8-D866-4D09-BE34-5302C7022C50}" srcOrd="0" destOrd="0" presId="urn:microsoft.com/office/officeart/2005/8/layout/hierarchy2"/>
    <dgm:cxn modelId="{15A896EF-AE32-48B3-A247-4814A638593F}" type="presParOf" srcId="{E5FD86F5-059C-45FE-8773-A07FCBD4523C}" destId="{6AB81609-7251-4CFA-9508-06C8A270B654}" srcOrd="1" destOrd="0" presId="urn:microsoft.com/office/officeart/2005/8/layout/hierarchy2"/>
    <dgm:cxn modelId="{516DBA6D-E1AE-4F11-8DAC-C51627E12511}" type="presParOf" srcId="{813ECB10-5447-4359-B591-3888D1FF0E27}" destId="{AE71F00F-BF18-4339-825E-7D6381E6081F}" srcOrd="2" destOrd="0" presId="urn:microsoft.com/office/officeart/2005/8/layout/hierarchy2"/>
    <dgm:cxn modelId="{FB0B87EC-E18A-4D0B-933E-E7C8BBAF30DF}" type="presParOf" srcId="{AE71F00F-BF18-4339-825E-7D6381E6081F}" destId="{6EB6734E-F8F5-49AA-97E2-81D4252B3EE0}" srcOrd="0" destOrd="0" presId="urn:microsoft.com/office/officeart/2005/8/layout/hierarchy2"/>
    <dgm:cxn modelId="{B47D3653-12B8-46C1-A375-41CE59A1663B}" type="presParOf" srcId="{813ECB10-5447-4359-B591-3888D1FF0E27}" destId="{1379F4AE-DF73-4062-9245-81C45A8B51AA}" srcOrd="3" destOrd="0" presId="urn:microsoft.com/office/officeart/2005/8/layout/hierarchy2"/>
    <dgm:cxn modelId="{30FA55C5-B8C2-4FC8-B5B4-E16D0C728C0D}" type="presParOf" srcId="{1379F4AE-DF73-4062-9245-81C45A8B51AA}" destId="{449CE0BA-4F7B-40B7-A899-96D1664DA160}" srcOrd="0" destOrd="0" presId="urn:microsoft.com/office/officeart/2005/8/layout/hierarchy2"/>
    <dgm:cxn modelId="{E3A696E8-CC33-4F47-8DD3-69C4DDB4A63C}" type="presParOf" srcId="{1379F4AE-DF73-4062-9245-81C45A8B51AA}" destId="{0DC5B0B7-CFEF-480D-8B35-C033381DACB9}" srcOrd="1" destOrd="0" presId="urn:microsoft.com/office/officeart/2005/8/layout/hierarchy2"/>
    <dgm:cxn modelId="{457F8F40-4334-4CD0-8596-E70D818FC3CD}" type="presParOf" srcId="{813ECB10-5447-4359-B591-3888D1FF0E27}" destId="{2B65E8F9-569C-46DA-B6E1-F5F824FC64D0}" srcOrd="4" destOrd="0" presId="urn:microsoft.com/office/officeart/2005/8/layout/hierarchy2"/>
    <dgm:cxn modelId="{F4EB1A8E-A1BF-4999-BF1F-89FB7B75CF44}" type="presParOf" srcId="{2B65E8F9-569C-46DA-B6E1-F5F824FC64D0}" destId="{65FCECDE-1767-446C-9C1A-CEC377FE19D4}" srcOrd="0" destOrd="0" presId="urn:microsoft.com/office/officeart/2005/8/layout/hierarchy2"/>
    <dgm:cxn modelId="{4579EB0F-3836-498E-89C1-4F5EF722EFC6}" type="presParOf" srcId="{813ECB10-5447-4359-B591-3888D1FF0E27}" destId="{0F4AC59B-603D-4657-9E26-64BCF1B9E0EA}" srcOrd="5" destOrd="0" presId="urn:microsoft.com/office/officeart/2005/8/layout/hierarchy2"/>
    <dgm:cxn modelId="{B22D5886-EBD0-43DD-BA9D-77325D87DE43}" type="presParOf" srcId="{0F4AC59B-603D-4657-9E26-64BCF1B9E0EA}" destId="{B6D6998C-352C-43BA-822A-BDC9E6BF9B51}" srcOrd="0" destOrd="0" presId="urn:microsoft.com/office/officeart/2005/8/layout/hierarchy2"/>
    <dgm:cxn modelId="{BCCACA0C-4596-4885-A085-052A1EAFF492}" type="presParOf" srcId="{0F4AC59B-603D-4657-9E26-64BCF1B9E0EA}" destId="{D2072709-6D01-4108-A632-46FA313574A5}" srcOrd="1" destOrd="0" presId="urn:microsoft.com/office/officeart/2005/8/layout/hierarchy2"/>
    <dgm:cxn modelId="{95A8B94F-FDCD-4BF2-B5CF-F21A533FE3CA}" type="presParOf" srcId="{813ECB10-5447-4359-B591-3888D1FF0E27}" destId="{18AFC991-D7D5-4EAF-BA2B-7C8D7139354D}" srcOrd="6" destOrd="0" presId="urn:microsoft.com/office/officeart/2005/8/layout/hierarchy2"/>
    <dgm:cxn modelId="{8C523421-623B-4C64-B1B8-D3AC13257317}" type="presParOf" srcId="{18AFC991-D7D5-4EAF-BA2B-7C8D7139354D}" destId="{A42D1878-E57A-40AB-9E1D-FA98FBC17E5D}" srcOrd="0" destOrd="0" presId="urn:microsoft.com/office/officeart/2005/8/layout/hierarchy2"/>
    <dgm:cxn modelId="{F3615ECD-F199-49BD-8A66-C4266647A2DF}" type="presParOf" srcId="{813ECB10-5447-4359-B591-3888D1FF0E27}" destId="{2D9A5D0C-B1BD-4EAC-8741-247783709AAE}" srcOrd="7" destOrd="0" presId="urn:microsoft.com/office/officeart/2005/8/layout/hierarchy2"/>
    <dgm:cxn modelId="{357227EC-8D4D-4ECB-B12C-143BC4C43DBB}" type="presParOf" srcId="{2D9A5D0C-B1BD-4EAC-8741-247783709AAE}" destId="{AF36F1A3-065D-429E-832F-EC160C31B5A5}" srcOrd="0" destOrd="0" presId="urn:microsoft.com/office/officeart/2005/8/layout/hierarchy2"/>
    <dgm:cxn modelId="{88F11B9C-7DA2-4C76-AA0F-BF7509F677A9}" type="presParOf" srcId="{2D9A5D0C-B1BD-4EAC-8741-247783709AAE}" destId="{1D4FDE12-A57F-4AC0-BD59-6CDF0B2E798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9ADDAE-CA02-437E-AB41-54AB3F21C095}" type="doc">
      <dgm:prSet loTypeId="urn:microsoft.com/office/officeart/2008/layout/VerticalAccentList" loCatId="list" qsTypeId="urn:microsoft.com/office/officeart/2005/8/quickstyle/simple5" qsCatId="simple" csTypeId="urn:microsoft.com/office/officeart/2005/8/colors/colorful5" csCatId="colorful" phldr="1"/>
      <dgm:spPr/>
      <dgm:t>
        <a:bodyPr/>
        <a:lstStyle/>
        <a:p>
          <a:endParaRPr lang="en-US"/>
        </a:p>
      </dgm:t>
    </dgm:pt>
    <dgm:pt modelId="{74B6A02D-5CFF-4FBB-997D-80ADDD4C4663}">
      <dgm:prSet phldrT="[Text]" phldr="1"/>
      <dgm:spPr/>
      <dgm:t>
        <a:bodyPr/>
        <a:lstStyle/>
        <a:p>
          <a:endParaRPr lang="en-US" dirty="0"/>
        </a:p>
      </dgm:t>
    </dgm:pt>
    <dgm:pt modelId="{2F92B981-EB99-41A7-8A9F-C04FA0B673EA}" type="parTrans" cxnId="{38AECF32-7C14-4A1B-A9CF-97E8F06F04B4}">
      <dgm:prSet/>
      <dgm:spPr/>
      <dgm:t>
        <a:bodyPr/>
        <a:lstStyle/>
        <a:p>
          <a:endParaRPr lang="en-US"/>
        </a:p>
      </dgm:t>
    </dgm:pt>
    <dgm:pt modelId="{3FC02183-E406-40DF-96B8-A573B2A07F2A}" type="sibTrans" cxnId="{38AECF32-7C14-4A1B-A9CF-97E8F06F04B4}">
      <dgm:prSet/>
      <dgm:spPr/>
      <dgm:t>
        <a:bodyPr/>
        <a:lstStyle/>
        <a:p>
          <a:endParaRPr lang="en-US"/>
        </a:p>
      </dgm:t>
    </dgm:pt>
    <dgm:pt modelId="{741E8BA0-C28F-48AF-9325-01BD54D5602E}">
      <dgm:prSet phldrT="[Text]" phldr="1"/>
      <dgm:spPr/>
      <dgm:t>
        <a:bodyPr/>
        <a:lstStyle/>
        <a:p>
          <a:endParaRPr lang="en-US" dirty="0"/>
        </a:p>
      </dgm:t>
    </dgm:pt>
    <dgm:pt modelId="{410B3E04-CB00-4779-BC91-BAF0ED9C17DC}" type="parTrans" cxnId="{0F690742-8573-4BDA-B40E-AB948BAA7803}">
      <dgm:prSet/>
      <dgm:spPr/>
      <dgm:t>
        <a:bodyPr/>
        <a:lstStyle/>
        <a:p>
          <a:endParaRPr lang="en-US"/>
        </a:p>
      </dgm:t>
    </dgm:pt>
    <dgm:pt modelId="{8B7B9636-583E-42EF-9AD5-53948DE39333}" type="sibTrans" cxnId="{0F690742-8573-4BDA-B40E-AB948BAA7803}">
      <dgm:prSet/>
      <dgm:spPr/>
      <dgm:t>
        <a:bodyPr/>
        <a:lstStyle/>
        <a:p>
          <a:endParaRPr lang="en-US"/>
        </a:p>
      </dgm:t>
    </dgm:pt>
    <dgm:pt modelId="{42EF99D1-8B65-4C9F-9706-FAF4F42A78FC}">
      <dgm:prSet phldrT="[Text]" custT="1"/>
      <dgm:spPr/>
      <dgm:t>
        <a:bodyPr/>
        <a:lstStyle/>
        <a:p>
          <a:pPr algn="ctr"/>
          <a:r>
            <a:rPr lang="en-US" sz="1600" dirty="0">
              <a:solidFill>
                <a:schemeClr val="accent2">
                  <a:lumMod val="50000"/>
                </a:schemeClr>
              </a:solidFill>
            </a:rPr>
            <a:t>Phenotype diversity means the individuals of population are different</a:t>
          </a:r>
        </a:p>
      </dgm:t>
    </dgm:pt>
    <dgm:pt modelId="{E4B13A6C-6835-46AC-8B5A-3BCF610BD8E1}" type="parTrans" cxnId="{92D43DBD-1D72-4FF7-AFDF-5D343789152E}">
      <dgm:prSet/>
      <dgm:spPr/>
      <dgm:t>
        <a:bodyPr/>
        <a:lstStyle/>
        <a:p>
          <a:endParaRPr lang="en-US"/>
        </a:p>
      </dgm:t>
    </dgm:pt>
    <dgm:pt modelId="{5E1DF96B-ABB8-42AD-986B-8B158EF43BCD}" type="sibTrans" cxnId="{92D43DBD-1D72-4FF7-AFDF-5D343789152E}">
      <dgm:prSet/>
      <dgm:spPr/>
      <dgm:t>
        <a:bodyPr/>
        <a:lstStyle/>
        <a:p>
          <a:endParaRPr lang="en-US"/>
        </a:p>
      </dgm:t>
    </dgm:pt>
    <dgm:pt modelId="{66AA33CD-4D9F-47E5-BDB3-AE5DBA36E2DD}">
      <dgm:prSet phldrT="[Text]" phldr="1"/>
      <dgm:spPr/>
      <dgm:t>
        <a:bodyPr/>
        <a:lstStyle/>
        <a:p>
          <a:endParaRPr lang="en-US" dirty="0"/>
        </a:p>
      </dgm:t>
    </dgm:pt>
    <dgm:pt modelId="{D2313CAC-980B-44BC-9204-92D98A132FFF}" type="parTrans" cxnId="{DA6EAD3E-34C5-4353-850E-6819A3984753}">
      <dgm:prSet/>
      <dgm:spPr/>
      <dgm:t>
        <a:bodyPr/>
        <a:lstStyle/>
        <a:p>
          <a:endParaRPr lang="en-US"/>
        </a:p>
      </dgm:t>
    </dgm:pt>
    <dgm:pt modelId="{C9F40958-07F8-4044-A371-A0AF1F1181AB}" type="sibTrans" cxnId="{DA6EAD3E-34C5-4353-850E-6819A3984753}">
      <dgm:prSet/>
      <dgm:spPr/>
      <dgm:t>
        <a:bodyPr/>
        <a:lstStyle/>
        <a:p>
          <a:endParaRPr lang="en-US"/>
        </a:p>
      </dgm:t>
    </dgm:pt>
    <dgm:pt modelId="{31451FD3-0C65-477C-952D-746C9A9A0EA9}">
      <dgm:prSet phldrT="[Text]" custT="1"/>
      <dgm:spPr/>
      <dgm:t>
        <a:bodyPr/>
        <a:lstStyle/>
        <a:p>
          <a:pPr algn="ctr"/>
          <a:r>
            <a:rPr lang="en-US" sz="1600" dirty="0">
              <a:solidFill>
                <a:schemeClr val="accent2">
                  <a:lumMod val="50000"/>
                </a:schemeClr>
              </a:solidFill>
            </a:rPr>
            <a:t>Genotype diversity means the DNA of individuals are different</a:t>
          </a:r>
        </a:p>
      </dgm:t>
    </dgm:pt>
    <dgm:pt modelId="{BD9E4E85-8E58-46E4-82BA-039EB237EE53}" type="parTrans" cxnId="{66C70342-78FB-43D7-A7AF-466EF4D95421}">
      <dgm:prSet/>
      <dgm:spPr/>
      <dgm:t>
        <a:bodyPr/>
        <a:lstStyle/>
        <a:p>
          <a:endParaRPr lang="en-US"/>
        </a:p>
      </dgm:t>
    </dgm:pt>
    <dgm:pt modelId="{415F96A2-D02D-4451-B578-1F7D63DF66C1}" type="sibTrans" cxnId="{66C70342-78FB-43D7-A7AF-466EF4D95421}">
      <dgm:prSet/>
      <dgm:spPr/>
      <dgm:t>
        <a:bodyPr/>
        <a:lstStyle/>
        <a:p>
          <a:endParaRPr lang="en-US"/>
        </a:p>
      </dgm:t>
    </dgm:pt>
    <dgm:pt modelId="{C189C269-5288-4F86-89E6-38655C61EA41}">
      <dgm:prSet phldrT="[Text]" custT="1"/>
      <dgm:spPr/>
      <dgm:t>
        <a:bodyPr/>
        <a:lstStyle/>
        <a:p>
          <a:pPr algn="ctr"/>
          <a:r>
            <a:rPr lang="en-US" sz="1600" dirty="0">
              <a:solidFill>
                <a:schemeClr val="accent2">
                  <a:lumMod val="50000"/>
                </a:schemeClr>
              </a:solidFill>
            </a:rPr>
            <a:t>Fitness diversity means the fitness of population be different</a:t>
          </a:r>
          <a:endParaRPr lang="en-US" sz="1600" dirty="0"/>
        </a:p>
      </dgm:t>
    </dgm:pt>
    <dgm:pt modelId="{3D4F4A90-B968-4B5C-97A7-1C8543235336}" type="parTrans" cxnId="{A5253C71-A44F-45C9-8409-98DE9B3DB74A}">
      <dgm:prSet/>
      <dgm:spPr/>
      <dgm:t>
        <a:bodyPr/>
        <a:lstStyle/>
        <a:p>
          <a:endParaRPr lang="en-US"/>
        </a:p>
      </dgm:t>
    </dgm:pt>
    <dgm:pt modelId="{9C5322D3-D83B-4D10-BBE5-651B176EC92C}" type="sibTrans" cxnId="{A5253C71-A44F-45C9-8409-98DE9B3DB74A}">
      <dgm:prSet/>
      <dgm:spPr/>
      <dgm:t>
        <a:bodyPr/>
        <a:lstStyle/>
        <a:p>
          <a:endParaRPr lang="en-US"/>
        </a:p>
      </dgm:t>
    </dgm:pt>
    <dgm:pt modelId="{D4CF96BA-06BE-4F54-800A-D59F76FBD133}" type="pres">
      <dgm:prSet presAssocID="{D19ADDAE-CA02-437E-AB41-54AB3F21C095}" presName="Name0" presStyleCnt="0">
        <dgm:presLayoutVars>
          <dgm:chMax/>
          <dgm:chPref/>
          <dgm:dir/>
        </dgm:presLayoutVars>
      </dgm:prSet>
      <dgm:spPr/>
    </dgm:pt>
    <dgm:pt modelId="{FF5FB5E1-0794-46BC-A78E-40904C14B3B6}" type="pres">
      <dgm:prSet presAssocID="{74B6A02D-5CFF-4FBB-997D-80ADDD4C4663}" presName="parenttextcomposite" presStyleCnt="0"/>
      <dgm:spPr/>
    </dgm:pt>
    <dgm:pt modelId="{3DA6861B-98F6-4728-830C-C3230E4F76F1}" type="pres">
      <dgm:prSet presAssocID="{74B6A02D-5CFF-4FBB-997D-80ADDD4C4663}" presName="parenttext" presStyleLbl="revTx" presStyleIdx="0" presStyleCnt="3">
        <dgm:presLayoutVars>
          <dgm:chMax/>
          <dgm:chPref val="2"/>
          <dgm:bulletEnabled val="1"/>
        </dgm:presLayoutVars>
      </dgm:prSet>
      <dgm:spPr/>
    </dgm:pt>
    <dgm:pt modelId="{E65397BF-423F-4DB3-ADB1-96CD1A611A3B}" type="pres">
      <dgm:prSet presAssocID="{74B6A02D-5CFF-4FBB-997D-80ADDD4C4663}" presName="composite" presStyleCnt="0"/>
      <dgm:spPr/>
    </dgm:pt>
    <dgm:pt modelId="{B130E37B-3A4B-4FB1-BE4E-5FDF3083B4C2}" type="pres">
      <dgm:prSet presAssocID="{74B6A02D-5CFF-4FBB-997D-80ADDD4C4663}" presName="chevron1" presStyleLbl="alignNode1" presStyleIdx="0" presStyleCnt="21"/>
      <dgm:spPr>
        <a:solidFill>
          <a:srgbClr val="CC00CC"/>
        </a:solidFill>
      </dgm:spPr>
    </dgm:pt>
    <dgm:pt modelId="{3E7D6541-759A-4744-93EC-24A0A395FAC4}" type="pres">
      <dgm:prSet presAssocID="{74B6A02D-5CFF-4FBB-997D-80ADDD4C4663}" presName="chevron2" presStyleLbl="alignNode1" presStyleIdx="1" presStyleCnt="21"/>
      <dgm:spPr>
        <a:solidFill>
          <a:srgbClr val="F8C0F4"/>
        </a:solidFill>
      </dgm:spPr>
    </dgm:pt>
    <dgm:pt modelId="{2F9FA549-4476-4DC1-AD6C-B0409966F57F}" type="pres">
      <dgm:prSet presAssocID="{74B6A02D-5CFF-4FBB-997D-80ADDD4C4663}" presName="chevron3" presStyleLbl="alignNode1" presStyleIdx="2" presStyleCnt="21"/>
      <dgm:spPr>
        <a:solidFill>
          <a:srgbClr val="FF66FF"/>
        </a:solidFill>
      </dgm:spPr>
    </dgm:pt>
    <dgm:pt modelId="{C236C3D9-A40B-4D04-8221-7ACB19F37801}" type="pres">
      <dgm:prSet presAssocID="{74B6A02D-5CFF-4FBB-997D-80ADDD4C4663}" presName="chevron4" presStyleLbl="alignNode1" presStyleIdx="3" presStyleCnt="21"/>
      <dgm:spPr>
        <a:solidFill>
          <a:srgbClr val="7030A0"/>
        </a:solidFill>
      </dgm:spPr>
    </dgm:pt>
    <dgm:pt modelId="{B148B399-3868-43B6-AA15-84312559722D}" type="pres">
      <dgm:prSet presAssocID="{74B6A02D-5CFF-4FBB-997D-80ADDD4C4663}" presName="chevron5" presStyleLbl="alignNode1" presStyleIdx="4" presStyleCnt="21"/>
      <dgm:spPr/>
    </dgm:pt>
    <dgm:pt modelId="{5C8A7938-750B-49E0-8E4A-54B5D363D6D9}" type="pres">
      <dgm:prSet presAssocID="{74B6A02D-5CFF-4FBB-997D-80ADDD4C4663}" presName="chevron6" presStyleLbl="alignNode1" presStyleIdx="5" presStyleCnt="21"/>
      <dgm:spPr/>
    </dgm:pt>
    <dgm:pt modelId="{F16A361C-AB13-45D5-80D9-7BFCE6284403}" type="pres">
      <dgm:prSet presAssocID="{74B6A02D-5CFF-4FBB-997D-80ADDD4C4663}" presName="chevron7" presStyleLbl="alignNode1" presStyleIdx="6" presStyleCnt="21"/>
      <dgm:spPr>
        <a:solidFill>
          <a:srgbClr val="495AD9"/>
        </a:solidFill>
      </dgm:spPr>
    </dgm:pt>
    <dgm:pt modelId="{BCEB983A-8CFE-43B8-86B3-DCAE98F657E1}" type="pres">
      <dgm:prSet presAssocID="{74B6A02D-5CFF-4FBB-997D-80ADDD4C4663}" presName="childtext" presStyleLbl="solidFgAcc1" presStyleIdx="0" presStyleCnt="3" custScaleX="77864" custLinFactNeighborX="4503">
        <dgm:presLayoutVars>
          <dgm:chMax/>
          <dgm:chPref val="0"/>
          <dgm:bulletEnabled val="1"/>
        </dgm:presLayoutVars>
      </dgm:prSet>
      <dgm:spPr/>
    </dgm:pt>
    <dgm:pt modelId="{B9D2D27B-2750-48A3-AFB1-EEC7556CC2C9}" type="pres">
      <dgm:prSet presAssocID="{3FC02183-E406-40DF-96B8-A573B2A07F2A}" presName="sibTrans" presStyleCnt="0"/>
      <dgm:spPr/>
    </dgm:pt>
    <dgm:pt modelId="{1A8476F4-3A5F-4C47-AF23-31F2C3958D43}" type="pres">
      <dgm:prSet presAssocID="{741E8BA0-C28F-48AF-9325-01BD54D5602E}" presName="parenttextcomposite" presStyleCnt="0"/>
      <dgm:spPr/>
    </dgm:pt>
    <dgm:pt modelId="{8B9DD035-18D0-4C46-8753-DBB32BD6AEB8}" type="pres">
      <dgm:prSet presAssocID="{741E8BA0-C28F-48AF-9325-01BD54D5602E}" presName="parenttext" presStyleLbl="revTx" presStyleIdx="1" presStyleCnt="3">
        <dgm:presLayoutVars>
          <dgm:chMax/>
          <dgm:chPref val="2"/>
          <dgm:bulletEnabled val="1"/>
        </dgm:presLayoutVars>
      </dgm:prSet>
      <dgm:spPr/>
    </dgm:pt>
    <dgm:pt modelId="{E03537E0-3BD1-4451-A72F-8ADD12D41E40}" type="pres">
      <dgm:prSet presAssocID="{741E8BA0-C28F-48AF-9325-01BD54D5602E}" presName="composite" presStyleCnt="0"/>
      <dgm:spPr/>
    </dgm:pt>
    <dgm:pt modelId="{EA5BF7D9-5D59-4E30-993B-A896E3A99597}" type="pres">
      <dgm:prSet presAssocID="{741E8BA0-C28F-48AF-9325-01BD54D5602E}" presName="chevron1" presStyleLbl="alignNode1" presStyleIdx="7" presStyleCnt="21"/>
      <dgm:spPr>
        <a:solidFill>
          <a:srgbClr val="495AD9"/>
        </a:solidFill>
      </dgm:spPr>
    </dgm:pt>
    <dgm:pt modelId="{EDFABEAE-6B07-4017-A090-AD61A66BE362}" type="pres">
      <dgm:prSet presAssocID="{741E8BA0-C28F-48AF-9325-01BD54D5602E}" presName="chevron2" presStyleLbl="alignNode1" presStyleIdx="8" presStyleCnt="21"/>
      <dgm:spPr/>
    </dgm:pt>
    <dgm:pt modelId="{519F9D5E-455F-4D74-A839-9A5328D5E5C2}" type="pres">
      <dgm:prSet presAssocID="{741E8BA0-C28F-48AF-9325-01BD54D5602E}" presName="chevron3" presStyleLbl="alignNode1" presStyleIdx="9" presStyleCnt="21"/>
      <dgm:spPr/>
    </dgm:pt>
    <dgm:pt modelId="{C71B8397-DA3C-4F2A-BF10-E97C07EB3204}" type="pres">
      <dgm:prSet presAssocID="{741E8BA0-C28F-48AF-9325-01BD54D5602E}" presName="chevron4" presStyleLbl="alignNode1" presStyleIdx="10" presStyleCnt="21"/>
      <dgm:spPr>
        <a:solidFill>
          <a:srgbClr val="89E0FF"/>
        </a:solidFill>
      </dgm:spPr>
    </dgm:pt>
    <dgm:pt modelId="{3164DAEB-9466-47EF-9EF2-1888246FD08B}" type="pres">
      <dgm:prSet presAssocID="{741E8BA0-C28F-48AF-9325-01BD54D5602E}" presName="chevron5" presStyleLbl="alignNode1" presStyleIdx="11" presStyleCnt="21"/>
      <dgm:spPr/>
    </dgm:pt>
    <dgm:pt modelId="{EDF12684-D102-4CFB-BB42-F48D96D4A3F0}" type="pres">
      <dgm:prSet presAssocID="{741E8BA0-C28F-48AF-9325-01BD54D5602E}" presName="chevron6" presStyleLbl="alignNode1" presStyleIdx="12" presStyleCnt="21"/>
      <dgm:spPr/>
    </dgm:pt>
    <dgm:pt modelId="{6F57336F-BCE7-4535-A12D-17F9A0A7FB11}" type="pres">
      <dgm:prSet presAssocID="{741E8BA0-C28F-48AF-9325-01BD54D5602E}" presName="chevron7" presStyleLbl="alignNode1" presStyleIdx="13" presStyleCnt="21"/>
      <dgm:spPr>
        <a:solidFill>
          <a:srgbClr val="92D050"/>
        </a:solidFill>
      </dgm:spPr>
    </dgm:pt>
    <dgm:pt modelId="{35583FE6-FB1F-41FC-91C8-25407E201355}" type="pres">
      <dgm:prSet presAssocID="{741E8BA0-C28F-48AF-9325-01BD54D5602E}" presName="childtext" presStyleLbl="solidFgAcc1" presStyleIdx="1" presStyleCnt="3" custScaleX="77864" custLinFactNeighborX="4503">
        <dgm:presLayoutVars>
          <dgm:chMax/>
          <dgm:chPref val="0"/>
          <dgm:bulletEnabled val="1"/>
        </dgm:presLayoutVars>
      </dgm:prSet>
      <dgm:spPr/>
    </dgm:pt>
    <dgm:pt modelId="{02DCDF67-F738-4876-B2E1-0FAF95F63C6F}" type="pres">
      <dgm:prSet presAssocID="{8B7B9636-583E-42EF-9AD5-53948DE39333}" presName="sibTrans" presStyleCnt="0"/>
      <dgm:spPr/>
    </dgm:pt>
    <dgm:pt modelId="{6AAA8C57-0E4D-4578-9CC7-1BC3A371938C}" type="pres">
      <dgm:prSet presAssocID="{66AA33CD-4D9F-47E5-BDB3-AE5DBA36E2DD}" presName="parenttextcomposite" presStyleCnt="0"/>
      <dgm:spPr/>
    </dgm:pt>
    <dgm:pt modelId="{8498C2FB-37EF-4D32-9D7D-591421B9526A}" type="pres">
      <dgm:prSet presAssocID="{66AA33CD-4D9F-47E5-BDB3-AE5DBA36E2DD}" presName="parenttext" presStyleLbl="revTx" presStyleIdx="2" presStyleCnt="3">
        <dgm:presLayoutVars>
          <dgm:chMax/>
          <dgm:chPref val="2"/>
          <dgm:bulletEnabled val="1"/>
        </dgm:presLayoutVars>
      </dgm:prSet>
      <dgm:spPr/>
    </dgm:pt>
    <dgm:pt modelId="{2E8C866B-4050-4900-B5E1-DD2DD517554E}" type="pres">
      <dgm:prSet presAssocID="{66AA33CD-4D9F-47E5-BDB3-AE5DBA36E2DD}" presName="composite" presStyleCnt="0"/>
      <dgm:spPr/>
    </dgm:pt>
    <dgm:pt modelId="{30F24C7E-A7DE-4518-9614-8B9EA6D4BEA4}" type="pres">
      <dgm:prSet presAssocID="{66AA33CD-4D9F-47E5-BDB3-AE5DBA36E2DD}" presName="chevron1" presStyleLbl="alignNode1" presStyleIdx="14" presStyleCnt="21"/>
      <dgm:spPr>
        <a:solidFill>
          <a:srgbClr val="92D050"/>
        </a:solidFill>
      </dgm:spPr>
    </dgm:pt>
    <dgm:pt modelId="{C01CBEA1-BA78-4727-9513-17E85363DD59}" type="pres">
      <dgm:prSet presAssocID="{66AA33CD-4D9F-47E5-BDB3-AE5DBA36E2DD}" presName="chevron2" presStyleLbl="alignNode1" presStyleIdx="15" presStyleCnt="21"/>
      <dgm:spPr>
        <a:solidFill>
          <a:srgbClr val="FFFF00"/>
        </a:solidFill>
      </dgm:spPr>
    </dgm:pt>
    <dgm:pt modelId="{A5AEDF68-CD13-4AE0-826E-13AF7DCFF4E9}" type="pres">
      <dgm:prSet presAssocID="{66AA33CD-4D9F-47E5-BDB3-AE5DBA36E2DD}" presName="chevron3" presStyleLbl="alignNode1" presStyleIdx="16" presStyleCnt="21"/>
      <dgm:spPr>
        <a:solidFill>
          <a:schemeClr val="accent4">
            <a:lumMod val="40000"/>
            <a:lumOff val="60000"/>
          </a:schemeClr>
        </a:solidFill>
      </dgm:spPr>
    </dgm:pt>
    <dgm:pt modelId="{F7BEE974-38F5-4E3F-867D-8D224E4BC193}" type="pres">
      <dgm:prSet presAssocID="{66AA33CD-4D9F-47E5-BDB3-AE5DBA36E2DD}" presName="chevron4" presStyleLbl="alignNode1" presStyleIdx="17" presStyleCnt="21"/>
      <dgm:spPr>
        <a:solidFill>
          <a:srgbClr val="FFFF00"/>
        </a:solidFill>
      </dgm:spPr>
    </dgm:pt>
    <dgm:pt modelId="{1C200D73-5C6F-41BD-AA2F-18A8DE13357D}" type="pres">
      <dgm:prSet presAssocID="{66AA33CD-4D9F-47E5-BDB3-AE5DBA36E2DD}" presName="chevron5" presStyleLbl="alignNode1" presStyleIdx="18" presStyleCnt="21"/>
      <dgm:spPr>
        <a:solidFill>
          <a:schemeClr val="accent4">
            <a:lumMod val="20000"/>
            <a:lumOff val="80000"/>
          </a:schemeClr>
        </a:solidFill>
      </dgm:spPr>
    </dgm:pt>
    <dgm:pt modelId="{B132E9B6-9789-402A-ABC8-5BAB47B6075D}" type="pres">
      <dgm:prSet presAssocID="{66AA33CD-4D9F-47E5-BDB3-AE5DBA36E2DD}" presName="chevron6" presStyleLbl="alignNode1" presStyleIdx="19" presStyleCnt="21"/>
      <dgm:spPr>
        <a:solidFill>
          <a:schemeClr val="accent3">
            <a:lumMod val="20000"/>
            <a:lumOff val="80000"/>
          </a:schemeClr>
        </a:solidFill>
      </dgm:spPr>
    </dgm:pt>
    <dgm:pt modelId="{E677A543-33F1-44E4-BE6F-2F6F59601173}" type="pres">
      <dgm:prSet presAssocID="{66AA33CD-4D9F-47E5-BDB3-AE5DBA36E2DD}" presName="chevron7" presStyleLbl="alignNode1" presStyleIdx="20" presStyleCnt="21"/>
      <dgm:spPr>
        <a:solidFill>
          <a:schemeClr val="accent1">
            <a:lumMod val="75000"/>
          </a:schemeClr>
        </a:solidFill>
      </dgm:spPr>
    </dgm:pt>
    <dgm:pt modelId="{936038DE-BEF6-49F8-9F8C-877992BC7498}" type="pres">
      <dgm:prSet presAssocID="{66AA33CD-4D9F-47E5-BDB3-AE5DBA36E2DD}" presName="childtext" presStyleLbl="solidFgAcc1" presStyleIdx="2" presStyleCnt="3" custScaleX="77864" custLinFactNeighborX="4503">
        <dgm:presLayoutVars>
          <dgm:chMax/>
          <dgm:chPref val="0"/>
          <dgm:bulletEnabled val="1"/>
        </dgm:presLayoutVars>
      </dgm:prSet>
      <dgm:spPr/>
    </dgm:pt>
  </dgm:ptLst>
  <dgm:cxnLst>
    <dgm:cxn modelId="{43A4970E-CACA-4EDB-9542-8EC92AC0F883}" type="presOf" srcId="{C189C269-5288-4F86-89E6-38655C61EA41}" destId="{BCEB983A-8CFE-43B8-86B3-DCAE98F657E1}" srcOrd="0" destOrd="0" presId="urn:microsoft.com/office/officeart/2008/layout/VerticalAccentList"/>
    <dgm:cxn modelId="{66E84810-2BE7-49E4-BA95-1AED0FCD1862}" type="presOf" srcId="{741E8BA0-C28F-48AF-9325-01BD54D5602E}" destId="{8B9DD035-18D0-4C46-8753-DBB32BD6AEB8}" srcOrd="0" destOrd="0" presId="urn:microsoft.com/office/officeart/2008/layout/VerticalAccentList"/>
    <dgm:cxn modelId="{38AECF32-7C14-4A1B-A9CF-97E8F06F04B4}" srcId="{D19ADDAE-CA02-437E-AB41-54AB3F21C095}" destId="{74B6A02D-5CFF-4FBB-997D-80ADDD4C4663}" srcOrd="0" destOrd="0" parTransId="{2F92B981-EB99-41A7-8A9F-C04FA0B673EA}" sibTransId="{3FC02183-E406-40DF-96B8-A573B2A07F2A}"/>
    <dgm:cxn modelId="{DA6EAD3E-34C5-4353-850E-6819A3984753}" srcId="{D19ADDAE-CA02-437E-AB41-54AB3F21C095}" destId="{66AA33CD-4D9F-47E5-BDB3-AE5DBA36E2DD}" srcOrd="2" destOrd="0" parTransId="{D2313CAC-980B-44BC-9204-92D98A132FFF}" sibTransId="{C9F40958-07F8-4044-A371-A0AF1F1181AB}"/>
    <dgm:cxn modelId="{66C70342-78FB-43D7-A7AF-466EF4D95421}" srcId="{66AA33CD-4D9F-47E5-BDB3-AE5DBA36E2DD}" destId="{31451FD3-0C65-477C-952D-746C9A9A0EA9}" srcOrd="0" destOrd="0" parTransId="{BD9E4E85-8E58-46E4-82BA-039EB237EE53}" sibTransId="{415F96A2-D02D-4451-B578-1F7D63DF66C1}"/>
    <dgm:cxn modelId="{0F690742-8573-4BDA-B40E-AB948BAA7803}" srcId="{D19ADDAE-CA02-437E-AB41-54AB3F21C095}" destId="{741E8BA0-C28F-48AF-9325-01BD54D5602E}" srcOrd="1" destOrd="0" parTransId="{410B3E04-CB00-4779-BC91-BAF0ED9C17DC}" sibTransId="{8B7B9636-583E-42EF-9AD5-53948DE39333}"/>
    <dgm:cxn modelId="{EE47C552-B10D-477C-9611-B8C175005BCA}" type="presOf" srcId="{D19ADDAE-CA02-437E-AB41-54AB3F21C095}" destId="{D4CF96BA-06BE-4F54-800A-D59F76FBD133}" srcOrd="0" destOrd="0" presId="urn:microsoft.com/office/officeart/2008/layout/VerticalAccentList"/>
    <dgm:cxn modelId="{A5253C71-A44F-45C9-8409-98DE9B3DB74A}" srcId="{74B6A02D-5CFF-4FBB-997D-80ADDD4C4663}" destId="{C189C269-5288-4F86-89E6-38655C61EA41}" srcOrd="0" destOrd="0" parTransId="{3D4F4A90-B968-4B5C-97A7-1C8543235336}" sibTransId="{9C5322D3-D83B-4D10-BBE5-651B176EC92C}"/>
    <dgm:cxn modelId="{73596C7D-0F4E-45B2-90DE-F1AE8FF2657A}" type="presOf" srcId="{42EF99D1-8B65-4C9F-9706-FAF4F42A78FC}" destId="{35583FE6-FB1F-41FC-91C8-25407E201355}" srcOrd="0" destOrd="0" presId="urn:microsoft.com/office/officeart/2008/layout/VerticalAccentList"/>
    <dgm:cxn modelId="{CC8C7F85-B5EC-416C-B10D-A8FF0AC8C529}" type="presOf" srcId="{74B6A02D-5CFF-4FBB-997D-80ADDD4C4663}" destId="{3DA6861B-98F6-4728-830C-C3230E4F76F1}" srcOrd="0" destOrd="0" presId="urn:microsoft.com/office/officeart/2008/layout/VerticalAccentList"/>
    <dgm:cxn modelId="{CE8E5798-B757-4789-AD49-F6C592279EB0}" type="presOf" srcId="{66AA33CD-4D9F-47E5-BDB3-AE5DBA36E2DD}" destId="{8498C2FB-37EF-4D32-9D7D-591421B9526A}" srcOrd="0" destOrd="0" presId="urn:microsoft.com/office/officeart/2008/layout/VerticalAccentList"/>
    <dgm:cxn modelId="{92D43DBD-1D72-4FF7-AFDF-5D343789152E}" srcId="{741E8BA0-C28F-48AF-9325-01BD54D5602E}" destId="{42EF99D1-8B65-4C9F-9706-FAF4F42A78FC}" srcOrd="0" destOrd="0" parTransId="{E4B13A6C-6835-46AC-8B5A-3BCF610BD8E1}" sibTransId="{5E1DF96B-ABB8-42AD-986B-8B158EF43BCD}"/>
    <dgm:cxn modelId="{F0FBE7ED-911D-4180-82CE-60847A361F49}" type="presOf" srcId="{31451FD3-0C65-477C-952D-746C9A9A0EA9}" destId="{936038DE-BEF6-49F8-9F8C-877992BC7498}" srcOrd="0" destOrd="0" presId="urn:microsoft.com/office/officeart/2008/layout/VerticalAccentList"/>
    <dgm:cxn modelId="{BECE26D0-D63E-4EFB-93E1-9E781FAA6993}" type="presParOf" srcId="{D4CF96BA-06BE-4F54-800A-D59F76FBD133}" destId="{FF5FB5E1-0794-46BC-A78E-40904C14B3B6}" srcOrd="0" destOrd="0" presId="urn:microsoft.com/office/officeart/2008/layout/VerticalAccentList"/>
    <dgm:cxn modelId="{189722FE-CC9B-459E-84B6-6AF2B769DA27}" type="presParOf" srcId="{FF5FB5E1-0794-46BC-A78E-40904C14B3B6}" destId="{3DA6861B-98F6-4728-830C-C3230E4F76F1}" srcOrd="0" destOrd="0" presId="urn:microsoft.com/office/officeart/2008/layout/VerticalAccentList"/>
    <dgm:cxn modelId="{EA054A36-A4E4-469C-818A-4C73AD104FEB}" type="presParOf" srcId="{D4CF96BA-06BE-4F54-800A-D59F76FBD133}" destId="{E65397BF-423F-4DB3-ADB1-96CD1A611A3B}" srcOrd="1" destOrd="0" presId="urn:microsoft.com/office/officeart/2008/layout/VerticalAccentList"/>
    <dgm:cxn modelId="{30DAE62E-314A-437E-A61E-2124E71760C3}" type="presParOf" srcId="{E65397BF-423F-4DB3-ADB1-96CD1A611A3B}" destId="{B130E37B-3A4B-4FB1-BE4E-5FDF3083B4C2}" srcOrd="0" destOrd="0" presId="urn:microsoft.com/office/officeart/2008/layout/VerticalAccentList"/>
    <dgm:cxn modelId="{5EC46E24-6B29-48C0-93EE-A0DFA96C47BC}" type="presParOf" srcId="{E65397BF-423F-4DB3-ADB1-96CD1A611A3B}" destId="{3E7D6541-759A-4744-93EC-24A0A395FAC4}" srcOrd="1" destOrd="0" presId="urn:microsoft.com/office/officeart/2008/layout/VerticalAccentList"/>
    <dgm:cxn modelId="{902BE3CC-593B-4F86-8EB7-8C71216A84E1}" type="presParOf" srcId="{E65397BF-423F-4DB3-ADB1-96CD1A611A3B}" destId="{2F9FA549-4476-4DC1-AD6C-B0409966F57F}" srcOrd="2" destOrd="0" presId="urn:microsoft.com/office/officeart/2008/layout/VerticalAccentList"/>
    <dgm:cxn modelId="{2A28392D-E3A0-4F6E-A7FB-A6BB03E15333}" type="presParOf" srcId="{E65397BF-423F-4DB3-ADB1-96CD1A611A3B}" destId="{C236C3D9-A40B-4D04-8221-7ACB19F37801}" srcOrd="3" destOrd="0" presId="urn:microsoft.com/office/officeart/2008/layout/VerticalAccentList"/>
    <dgm:cxn modelId="{87A861BD-012D-4758-8B91-B77C6A663AD7}" type="presParOf" srcId="{E65397BF-423F-4DB3-ADB1-96CD1A611A3B}" destId="{B148B399-3868-43B6-AA15-84312559722D}" srcOrd="4" destOrd="0" presId="urn:microsoft.com/office/officeart/2008/layout/VerticalAccentList"/>
    <dgm:cxn modelId="{B173FDE1-5B90-425A-82DA-8A7B87D8CB13}" type="presParOf" srcId="{E65397BF-423F-4DB3-ADB1-96CD1A611A3B}" destId="{5C8A7938-750B-49E0-8E4A-54B5D363D6D9}" srcOrd="5" destOrd="0" presId="urn:microsoft.com/office/officeart/2008/layout/VerticalAccentList"/>
    <dgm:cxn modelId="{AA9A04C0-A419-4D89-AD73-D3650ED4455C}" type="presParOf" srcId="{E65397BF-423F-4DB3-ADB1-96CD1A611A3B}" destId="{F16A361C-AB13-45D5-80D9-7BFCE6284403}" srcOrd="6" destOrd="0" presId="urn:microsoft.com/office/officeart/2008/layout/VerticalAccentList"/>
    <dgm:cxn modelId="{E463173C-B994-4876-BFCB-3324647A44BD}" type="presParOf" srcId="{E65397BF-423F-4DB3-ADB1-96CD1A611A3B}" destId="{BCEB983A-8CFE-43B8-86B3-DCAE98F657E1}" srcOrd="7" destOrd="0" presId="urn:microsoft.com/office/officeart/2008/layout/VerticalAccentList"/>
    <dgm:cxn modelId="{F0EF8038-9AE2-4BE3-B394-0C45EC2F08A9}" type="presParOf" srcId="{D4CF96BA-06BE-4F54-800A-D59F76FBD133}" destId="{B9D2D27B-2750-48A3-AFB1-EEC7556CC2C9}" srcOrd="2" destOrd="0" presId="urn:microsoft.com/office/officeart/2008/layout/VerticalAccentList"/>
    <dgm:cxn modelId="{8078DA65-C181-4DF7-BCB6-48B62D978ECB}" type="presParOf" srcId="{D4CF96BA-06BE-4F54-800A-D59F76FBD133}" destId="{1A8476F4-3A5F-4C47-AF23-31F2C3958D43}" srcOrd="3" destOrd="0" presId="urn:microsoft.com/office/officeart/2008/layout/VerticalAccentList"/>
    <dgm:cxn modelId="{00F262FF-5A6D-4CE5-8982-EFEDEBCED32C}" type="presParOf" srcId="{1A8476F4-3A5F-4C47-AF23-31F2C3958D43}" destId="{8B9DD035-18D0-4C46-8753-DBB32BD6AEB8}" srcOrd="0" destOrd="0" presId="urn:microsoft.com/office/officeart/2008/layout/VerticalAccentList"/>
    <dgm:cxn modelId="{F6FDCC56-9642-4653-AD3C-5CE7529CB7DE}" type="presParOf" srcId="{D4CF96BA-06BE-4F54-800A-D59F76FBD133}" destId="{E03537E0-3BD1-4451-A72F-8ADD12D41E40}" srcOrd="4" destOrd="0" presId="urn:microsoft.com/office/officeart/2008/layout/VerticalAccentList"/>
    <dgm:cxn modelId="{E29460AA-9BFC-4434-903B-A5C3E742C691}" type="presParOf" srcId="{E03537E0-3BD1-4451-A72F-8ADD12D41E40}" destId="{EA5BF7D9-5D59-4E30-993B-A896E3A99597}" srcOrd="0" destOrd="0" presId="urn:microsoft.com/office/officeart/2008/layout/VerticalAccentList"/>
    <dgm:cxn modelId="{DDA17685-1CBE-4951-BF67-0BB0F0811DBE}" type="presParOf" srcId="{E03537E0-3BD1-4451-A72F-8ADD12D41E40}" destId="{EDFABEAE-6B07-4017-A090-AD61A66BE362}" srcOrd="1" destOrd="0" presId="urn:microsoft.com/office/officeart/2008/layout/VerticalAccentList"/>
    <dgm:cxn modelId="{1A130507-ADA2-46AF-BEF3-6541FFBF56D9}" type="presParOf" srcId="{E03537E0-3BD1-4451-A72F-8ADD12D41E40}" destId="{519F9D5E-455F-4D74-A839-9A5328D5E5C2}" srcOrd="2" destOrd="0" presId="urn:microsoft.com/office/officeart/2008/layout/VerticalAccentList"/>
    <dgm:cxn modelId="{F5A53E6C-B28A-482A-AA1A-5D01343A8479}" type="presParOf" srcId="{E03537E0-3BD1-4451-A72F-8ADD12D41E40}" destId="{C71B8397-DA3C-4F2A-BF10-E97C07EB3204}" srcOrd="3" destOrd="0" presId="urn:microsoft.com/office/officeart/2008/layout/VerticalAccentList"/>
    <dgm:cxn modelId="{1917F113-1D90-494F-B07D-29C7EABBC284}" type="presParOf" srcId="{E03537E0-3BD1-4451-A72F-8ADD12D41E40}" destId="{3164DAEB-9466-47EF-9EF2-1888246FD08B}" srcOrd="4" destOrd="0" presId="urn:microsoft.com/office/officeart/2008/layout/VerticalAccentList"/>
    <dgm:cxn modelId="{7A1DC658-86AD-4867-A46A-9FBCAA848F87}" type="presParOf" srcId="{E03537E0-3BD1-4451-A72F-8ADD12D41E40}" destId="{EDF12684-D102-4CFB-BB42-F48D96D4A3F0}" srcOrd="5" destOrd="0" presId="urn:microsoft.com/office/officeart/2008/layout/VerticalAccentList"/>
    <dgm:cxn modelId="{438EB88F-D43A-4809-9358-1CE67D72FECB}" type="presParOf" srcId="{E03537E0-3BD1-4451-A72F-8ADD12D41E40}" destId="{6F57336F-BCE7-4535-A12D-17F9A0A7FB11}" srcOrd="6" destOrd="0" presId="urn:microsoft.com/office/officeart/2008/layout/VerticalAccentList"/>
    <dgm:cxn modelId="{87C82BA4-1E9A-4348-B1EC-084F4831EEEF}" type="presParOf" srcId="{E03537E0-3BD1-4451-A72F-8ADD12D41E40}" destId="{35583FE6-FB1F-41FC-91C8-25407E201355}" srcOrd="7" destOrd="0" presId="urn:microsoft.com/office/officeart/2008/layout/VerticalAccentList"/>
    <dgm:cxn modelId="{11AEE15B-D03F-4126-A820-FD0D693BAA9F}" type="presParOf" srcId="{D4CF96BA-06BE-4F54-800A-D59F76FBD133}" destId="{02DCDF67-F738-4876-B2E1-0FAF95F63C6F}" srcOrd="5" destOrd="0" presId="urn:microsoft.com/office/officeart/2008/layout/VerticalAccentList"/>
    <dgm:cxn modelId="{A1452087-DCC3-442C-B9FF-E32A72B45B2A}" type="presParOf" srcId="{D4CF96BA-06BE-4F54-800A-D59F76FBD133}" destId="{6AAA8C57-0E4D-4578-9CC7-1BC3A371938C}" srcOrd="6" destOrd="0" presId="urn:microsoft.com/office/officeart/2008/layout/VerticalAccentList"/>
    <dgm:cxn modelId="{BEC29A1A-721B-45C4-B9B9-1431F9EE4543}" type="presParOf" srcId="{6AAA8C57-0E4D-4578-9CC7-1BC3A371938C}" destId="{8498C2FB-37EF-4D32-9D7D-591421B9526A}" srcOrd="0" destOrd="0" presId="urn:microsoft.com/office/officeart/2008/layout/VerticalAccentList"/>
    <dgm:cxn modelId="{4E00CC69-BB8D-468A-A349-849762500EFD}" type="presParOf" srcId="{D4CF96BA-06BE-4F54-800A-D59F76FBD133}" destId="{2E8C866B-4050-4900-B5E1-DD2DD517554E}" srcOrd="7" destOrd="0" presId="urn:microsoft.com/office/officeart/2008/layout/VerticalAccentList"/>
    <dgm:cxn modelId="{0A07B418-D103-4DD4-8B20-C4D83CBE4DA4}" type="presParOf" srcId="{2E8C866B-4050-4900-B5E1-DD2DD517554E}" destId="{30F24C7E-A7DE-4518-9614-8B9EA6D4BEA4}" srcOrd="0" destOrd="0" presId="urn:microsoft.com/office/officeart/2008/layout/VerticalAccentList"/>
    <dgm:cxn modelId="{AED12B8C-833A-4ED3-BB68-0C565A250E4B}" type="presParOf" srcId="{2E8C866B-4050-4900-B5E1-DD2DD517554E}" destId="{C01CBEA1-BA78-4727-9513-17E85363DD59}" srcOrd="1" destOrd="0" presId="urn:microsoft.com/office/officeart/2008/layout/VerticalAccentList"/>
    <dgm:cxn modelId="{D5352A9A-2BEF-4CA7-BA0C-12541A5EAA7B}" type="presParOf" srcId="{2E8C866B-4050-4900-B5E1-DD2DD517554E}" destId="{A5AEDF68-CD13-4AE0-826E-13AF7DCFF4E9}" srcOrd="2" destOrd="0" presId="urn:microsoft.com/office/officeart/2008/layout/VerticalAccentList"/>
    <dgm:cxn modelId="{446E3A05-24FF-4629-BAD8-5F5DC905AFAD}" type="presParOf" srcId="{2E8C866B-4050-4900-B5E1-DD2DD517554E}" destId="{F7BEE974-38F5-4E3F-867D-8D224E4BC193}" srcOrd="3" destOrd="0" presId="urn:microsoft.com/office/officeart/2008/layout/VerticalAccentList"/>
    <dgm:cxn modelId="{D6F979F9-F9B5-436D-9184-D71999327882}" type="presParOf" srcId="{2E8C866B-4050-4900-B5E1-DD2DD517554E}" destId="{1C200D73-5C6F-41BD-AA2F-18A8DE13357D}" srcOrd="4" destOrd="0" presId="urn:microsoft.com/office/officeart/2008/layout/VerticalAccentList"/>
    <dgm:cxn modelId="{10A2D0ED-79A4-434D-AEAF-CBE51FAEFAB1}" type="presParOf" srcId="{2E8C866B-4050-4900-B5E1-DD2DD517554E}" destId="{B132E9B6-9789-402A-ABC8-5BAB47B6075D}" srcOrd="5" destOrd="0" presId="urn:microsoft.com/office/officeart/2008/layout/VerticalAccentList"/>
    <dgm:cxn modelId="{997B1DA2-C6B1-40BA-B195-C8E578793D36}" type="presParOf" srcId="{2E8C866B-4050-4900-B5E1-DD2DD517554E}" destId="{E677A543-33F1-44E4-BE6F-2F6F59601173}" srcOrd="6" destOrd="0" presId="urn:microsoft.com/office/officeart/2008/layout/VerticalAccentList"/>
    <dgm:cxn modelId="{22230C84-934B-4095-969E-F3F795131F99}" type="presParOf" srcId="{2E8C866B-4050-4900-B5E1-DD2DD517554E}" destId="{936038DE-BEF6-49F8-9F8C-877992BC7498}"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D47979-BBCF-4B9F-9923-FDF55ECCE3F1}" type="doc">
      <dgm:prSet loTypeId="urn:microsoft.com/office/officeart/2005/8/layout/target1" loCatId="relationship" qsTypeId="urn:microsoft.com/office/officeart/2005/8/quickstyle/3d1" qsCatId="3D" csTypeId="urn:microsoft.com/office/officeart/2005/8/colors/accent1_5" csCatId="accent1" phldr="1"/>
      <dgm:spPr/>
    </dgm:pt>
    <dgm:pt modelId="{97EC2711-F68E-443B-821C-3B63D66561DD}">
      <dgm:prSet phldrT="[Text]" custT="1"/>
      <dgm:spPr/>
      <dgm:t>
        <a:bodyPr/>
        <a:lstStyle/>
        <a:p>
          <a:r>
            <a:rPr lang="en-US" sz="1800" dirty="0"/>
            <a:t>Genotype diversity</a:t>
          </a:r>
        </a:p>
      </dgm:t>
    </dgm:pt>
    <dgm:pt modelId="{6796192C-64EA-4F7E-8A17-F50F4EB7ABA8}" type="parTrans" cxnId="{C35AF708-485E-4318-9D44-D216B50D9ECE}">
      <dgm:prSet/>
      <dgm:spPr/>
      <dgm:t>
        <a:bodyPr/>
        <a:lstStyle/>
        <a:p>
          <a:endParaRPr lang="en-US"/>
        </a:p>
      </dgm:t>
    </dgm:pt>
    <dgm:pt modelId="{4C610214-B761-4A04-B5FE-7650AE7658A3}" type="sibTrans" cxnId="{C35AF708-485E-4318-9D44-D216B50D9ECE}">
      <dgm:prSet/>
      <dgm:spPr/>
      <dgm:t>
        <a:bodyPr/>
        <a:lstStyle/>
        <a:p>
          <a:endParaRPr lang="en-US"/>
        </a:p>
      </dgm:t>
    </dgm:pt>
    <dgm:pt modelId="{45242B40-BE65-4394-9B4E-D3C410EDF555}">
      <dgm:prSet phldrT="[Text]" custT="1"/>
      <dgm:spPr/>
      <dgm:t>
        <a:bodyPr/>
        <a:lstStyle/>
        <a:p>
          <a:r>
            <a:rPr lang="en-US" sz="1800" dirty="0"/>
            <a:t>Phenotype diversity</a:t>
          </a:r>
        </a:p>
      </dgm:t>
    </dgm:pt>
    <dgm:pt modelId="{BB356604-066C-45E6-A8E3-4852E3DFC8CE}" type="parTrans" cxnId="{B2AD6105-B8F5-48A0-8838-5BAE97787A26}">
      <dgm:prSet/>
      <dgm:spPr/>
      <dgm:t>
        <a:bodyPr/>
        <a:lstStyle/>
        <a:p>
          <a:endParaRPr lang="en-US"/>
        </a:p>
      </dgm:t>
    </dgm:pt>
    <dgm:pt modelId="{4B0D28EF-8C8E-483D-B028-42897A995E54}" type="sibTrans" cxnId="{B2AD6105-B8F5-48A0-8838-5BAE97787A26}">
      <dgm:prSet/>
      <dgm:spPr/>
      <dgm:t>
        <a:bodyPr/>
        <a:lstStyle/>
        <a:p>
          <a:endParaRPr lang="en-US"/>
        </a:p>
      </dgm:t>
    </dgm:pt>
    <dgm:pt modelId="{15E19470-CE2D-4055-9844-D5363AC974DF}">
      <dgm:prSet phldrT="[Text]" custT="1"/>
      <dgm:spPr/>
      <dgm:t>
        <a:bodyPr/>
        <a:lstStyle/>
        <a:p>
          <a:r>
            <a:rPr lang="en-US" sz="1800" dirty="0"/>
            <a:t>Fitness diversity</a:t>
          </a:r>
        </a:p>
      </dgm:t>
    </dgm:pt>
    <dgm:pt modelId="{90BA2E6B-41FA-4326-97BC-D996208A6BA9}" type="parTrans" cxnId="{20412ED6-FC87-4B4C-AB6D-DBCE3E7AF83B}">
      <dgm:prSet/>
      <dgm:spPr/>
      <dgm:t>
        <a:bodyPr/>
        <a:lstStyle/>
        <a:p>
          <a:endParaRPr lang="en-US"/>
        </a:p>
      </dgm:t>
    </dgm:pt>
    <dgm:pt modelId="{5EF4F32D-70F3-467C-BD77-CB50B629E7DD}" type="sibTrans" cxnId="{20412ED6-FC87-4B4C-AB6D-DBCE3E7AF83B}">
      <dgm:prSet/>
      <dgm:spPr/>
      <dgm:t>
        <a:bodyPr/>
        <a:lstStyle/>
        <a:p>
          <a:endParaRPr lang="en-US"/>
        </a:p>
      </dgm:t>
    </dgm:pt>
    <dgm:pt modelId="{B857A79F-7EA2-4F81-9F37-EB2E7E411B11}" type="pres">
      <dgm:prSet presAssocID="{21D47979-BBCF-4B9F-9923-FDF55ECCE3F1}" presName="composite" presStyleCnt="0">
        <dgm:presLayoutVars>
          <dgm:chMax val="5"/>
          <dgm:dir/>
          <dgm:resizeHandles val="exact"/>
        </dgm:presLayoutVars>
      </dgm:prSet>
      <dgm:spPr/>
    </dgm:pt>
    <dgm:pt modelId="{A4A3AB91-8396-42E0-BCF4-3139BEB7C8B2}" type="pres">
      <dgm:prSet presAssocID="{97EC2711-F68E-443B-821C-3B63D66561DD}" presName="circle1" presStyleLbl="lnNode1" presStyleIdx="0" presStyleCnt="3"/>
      <dgm:spPr>
        <a:solidFill>
          <a:srgbClr val="E729D9"/>
        </a:solidFill>
      </dgm:spPr>
    </dgm:pt>
    <dgm:pt modelId="{FBB7CCFB-D36F-4E21-BA7E-5478DA8DAA10}" type="pres">
      <dgm:prSet presAssocID="{97EC2711-F68E-443B-821C-3B63D66561DD}" presName="text1" presStyleLbl="revTx" presStyleIdx="0" presStyleCnt="3" custScaleX="304804" custLinFactNeighborX="99374">
        <dgm:presLayoutVars>
          <dgm:bulletEnabled val="1"/>
        </dgm:presLayoutVars>
      </dgm:prSet>
      <dgm:spPr/>
    </dgm:pt>
    <dgm:pt modelId="{4B5DFA57-52D4-461C-87C2-95ED64757E78}" type="pres">
      <dgm:prSet presAssocID="{97EC2711-F68E-443B-821C-3B63D66561DD}" presName="line1" presStyleLbl="callout" presStyleIdx="0" presStyleCnt="6"/>
      <dgm:spPr/>
    </dgm:pt>
    <dgm:pt modelId="{13204B89-C927-425E-99B3-F2CD8345EB19}" type="pres">
      <dgm:prSet presAssocID="{97EC2711-F68E-443B-821C-3B63D66561DD}" presName="d1" presStyleLbl="callout" presStyleIdx="1" presStyleCnt="6"/>
      <dgm:spPr>
        <a:ln>
          <a:solidFill>
            <a:srgbClr val="CC00CC"/>
          </a:solidFill>
        </a:ln>
      </dgm:spPr>
    </dgm:pt>
    <dgm:pt modelId="{95B02675-0534-44A5-83BD-93FB33546105}" type="pres">
      <dgm:prSet presAssocID="{45242B40-BE65-4394-9B4E-D3C410EDF555}" presName="circle2" presStyleLbl="lnNode1" presStyleIdx="1" presStyleCnt="3"/>
      <dgm:spPr>
        <a:solidFill>
          <a:srgbClr val="FF93FF"/>
        </a:solidFill>
      </dgm:spPr>
    </dgm:pt>
    <dgm:pt modelId="{FA65098F-206F-4A31-A383-2BBAEA4D70BB}" type="pres">
      <dgm:prSet presAssocID="{45242B40-BE65-4394-9B4E-D3C410EDF555}" presName="text2" presStyleLbl="revTx" presStyleIdx="1" presStyleCnt="3" custScaleX="334418" custLinFactX="19557" custLinFactNeighborX="100000" custLinFactNeighborY="-1619">
        <dgm:presLayoutVars>
          <dgm:bulletEnabled val="1"/>
        </dgm:presLayoutVars>
      </dgm:prSet>
      <dgm:spPr/>
    </dgm:pt>
    <dgm:pt modelId="{BC8B2E1F-0E73-4E89-9A9D-702907B0650C}" type="pres">
      <dgm:prSet presAssocID="{45242B40-BE65-4394-9B4E-D3C410EDF555}" presName="line2" presStyleLbl="callout" presStyleIdx="2" presStyleCnt="6"/>
      <dgm:spPr>
        <a:ln>
          <a:solidFill>
            <a:srgbClr val="00D661"/>
          </a:solidFill>
        </a:ln>
      </dgm:spPr>
    </dgm:pt>
    <dgm:pt modelId="{8EF903E2-24E0-4583-871D-904EC2872220}" type="pres">
      <dgm:prSet presAssocID="{45242B40-BE65-4394-9B4E-D3C410EDF555}" presName="d2" presStyleLbl="callout" presStyleIdx="3" presStyleCnt="6"/>
      <dgm:spPr>
        <a:ln>
          <a:solidFill>
            <a:srgbClr val="00D661"/>
          </a:solidFill>
        </a:ln>
      </dgm:spPr>
    </dgm:pt>
    <dgm:pt modelId="{B2FAA5CD-E1B0-423B-9291-83AE2767FB13}" type="pres">
      <dgm:prSet presAssocID="{15E19470-CE2D-4055-9844-D5363AC974DF}" presName="circle3" presStyleLbl="lnNode1" presStyleIdx="2" presStyleCnt="3"/>
      <dgm:spPr>
        <a:solidFill>
          <a:srgbClr val="F8C0F4"/>
        </a:solidFill>
      </dgm:spPr>
    </dgm:pt>
    <dgm:pt modelId="{73D7E49E-A07D-4D50-9D37-C214EF630569}" type="pres">
      <dgm:prSet presAssocID="{15E19470-CE2D-4055-9844-D5363AC974DF}" presName="text3" presStyleLbl="revTx" presStyleIdx="2" presStyleCnt="3" custScaleX="312092" custLinFactX="12329" custLinFactNeighborX="100000" custLinFactNeighborY="-10837">
        <dgm:presLayoutVars>
          <dgm:bulletEnabled val="1"/>
        </dgm:presLayoutVars>
      </dgm:prSet>
      <dgm:spPr/>
    </dgm:pt>
    <dgm:pt modelId="{B45370BB-1102-4D1E-B831-0614D7F643BE}" type="pres">
      <dgm:prSet presAssocID="{15E19470-CE2D-4055-9844-D5363AC974DF}" presName="line3" presStyleLbl="callout" presStyleIdx="4" presStyleCnt="6"/>
      <dgm:spPr/>
    </dgm:pt>
    <dgm:pt modelId="{749B93C3-E5FE-414A-9F59-502B1F93EF21}" type="pres">
      <dgm:prSet presAssocID="{15E19470-CE2D-4055-9844-D5363AC974DF}" presName="d3" presStyleLbl="callout" presStyleIdx="5" presStyleCnt="6"/>
      <dgm:spPr>
        <a:ln>
          <a:solidFill>
            <a:srgbClr val="0070C0"/>
          </a:solidFill>
        </a:ln>
      </dgm:spPr>
    </dgm:pt>
  </dgm:ptLst>
  <dgm:cxnLst>
    <dgm:cxn modelId="{B2AD6105-B8F5-48A0-8838-5BAE97787A26}" srcId="{21D47979-BBCF-4B9F-9923-FDF55ECCE3F1}" destId="{45242B40-BE65-4394-9B4E-D3C410EDF555}" srcOrd="1" destOrd="0" parTransId="{BB356604-066C-45E6-A8E3-4852E3DFC8CE}" sibTransId="{4B0D28EF-8C8E-483D-B028-42897A995E54}"/>
    <dgm:cxn modelId="{C35AF708-485E-4318-9D44-D216B50D9ECE}" srcId="{21D47979-BBCF-4B9F-9923-FDF55ECCE3F1}" destId="{97EC2711-F68E-443B-821C-3B63D66561DD}" srcOrd="0" destOrd="0" parTransId="{6796192C-64EA-4F7E-8A17-F50F4EB7ABA8}" sibTransId="{4C610214-B761-4A04-B5FE-7650AE7658A3}"/>
    <dgm:cxn modelId="{0785D027-44DD-4607-BC2F-1519B1D6283B}" type="presOf" srcId="{15E19470-CE2D-4055-9844-D5363AC974DF}" destId="{73D7E49E-A07D-4D50-9D37-C214EF630569}" srcOrd="0" destOrd="0" presId="urn:microsoft.com/office/officeart/2005/8/layout/target1"/>
    <dgm:cxn modelId="{9962984C-82D2-4EA7-96CC-754CC726A0F3}" type="presOf" srcId="{45242B40-BE65-4394-9B4E-D3C410EDF555}" destId="{FA65098F-206F-4A31-A383-2BBAEA4D70BB}" srcOrd="0" destOrd="0" presId="urn:microsoft.com/office/officeart/2005/8/layout/target1"/>
    <dgm:cxn modelId="{E688958A-E524-407F-B258-F039877248A4}" type="presOf" srcId="{97EC2711-F68E-443B-821C-3B63D66561DD}" destId="{FBB7CCFB-D36F-4E21-BA7E-5478DA8DAA10}" srcOrd="0" destOrd="0" presId="urn:microsoft.com/office/officeart/2005/8/layout/target1"/>
    <dgm:cxn modelId="{20412ED6-FC87-4B4C-AB6D-DBCE3E7AF83B}" srcId="{21D47979-BBCF-4B9F-9923-FDF55ECCE3F1}" destId="{15E19470-CE2D-4055-9844-D5363AC974DF}" srcOrd="2" destOrd="0" parTransId="{90BA2E6B-41FA-4326-97BC-D996208A6BA9}" sibTransId="{5EF4F32D-70F3-467C-BD77-CB50B629E7DD}"/>
    <dgm:cxn modelId="{448D25F1-5805-4E59-AA83-ACFCDDBF2FE5}" type="presOf" srcId="{21D47979-BBCF-4B9F-9923-FDF55ECCE3F1}" destId="{B857A79F-7EA2-4F81-9F37-EB2E7E411B11}" srcOrd="0" destOrd="0" presId="urn:microsoft.com/office/officeart/2005/8/layout/target1"/>
    <dgm:cxn modelId="{324400EF-2DEC-4882-B496-650608BA1CC5}" type="presParOf" srcId="{B857A79F-7EA2-4F81-9F37-EB2E7E411B11}" destId="{A4A3AB91-8396-42E0-BCF4-3139BEB7C8B2}" srcOrd="0" destOrd="0" presId="urn:microsoft.com/office/officeart/2005/8/layout/target1"/>
    <dgm:cxn modelId="{84B7CC35-3016-4ACD-AA66-EB6A3809C79A}" type="presParOf" srcId="{B857A79F-7EA2-4F81-9F37-EB2E7E411B11}" destId="{FBB7CCFB-D36F-4E21-BA7E-5478DA8DAA10}" srcOrd="1" destOrd="0" presId="urn:microsoft.com/office/officeart/2005/8/layout/target1"/>
    <dgm:cxn modelId="{848C792C-759D-4D7A-BA0D-C9EEEEF91DB4}" type="presParOf" srcId="{B857A79F-7EA2-4F81-9F37-EB2E7E411B11}" destId="{4B5DFA57-52D4-461C-87C2-95ED64757E78}" srcOrd="2" destOrd="0" presId="urn:microsoft.com/office/officeart/2005/8/layout/target1"/>
    <dgm:cxn modelId="{3C3FBDDE-79A6-4CF5-A7BE-3A9BEDF4477B}" type="presParOf" srcId="{B857A79F-7EA2-4F81-9F37-EB2E7E411B11}" destId="{13204B89-C927-425E-99B3-F2CD8345EB19}" srcOrd="3" destOrd="0" presId="urn:microsoft.com/office/officeart/2005/8/layout/target1"/>
    <dgm:cxn modelId="{81B7AF1A-1181-434C-ACE9-892702DB11B0}" type="presParOf" srcId="{B857A79F-7EA2-4F81-9F37-EB2E7E411B11}" destId="{95B02675-0534-44A5-83BD-93FB33546105}" srcOrd="4" destOrd="0" presId="urn:microsoft.com/office/officeart/2005/8/layout/target1"/>
    <dgm:cxn modelId="{02E07C26-22A7-4AAC-AA48-B80896AF0AF9}" type="presParOf" srcId="{B857A79F-7EA2-4F81-9F37-EB2E7E411B11}" destId="{FA65098F-206F-4A31-A383-2BBAEA4D70BB}" srcOrd="5" destOrd="0" presId="urn:microsoft.com/office/officeart/2005/8/layout/target1"/>
    <dgm:cxn modelId="{F158E2BF-8C4A-4189-B963-43F437A3E46A}" type="presParOf" srcId="{B857A79F-7EA2-4F81-9F37-EB2E7E411B11}" destId="{BC8B2E1F-0E73-4E89-9A9D-702907B0650C}" srcOrd="6" destOrd="0" presId="urn:microsoft.com/office/officeart/2005/8/layout/target1"/>
    <dgm:cxn modelId="{EA0DABEF-E6E4-4FF9-AEF8-8A4B188C218D}" type="presParOf" srcId="{B857A79F-7EA2-4F81-9F37-EB2E7E411B11}" destId="{8EF903E2-24E0-4583-871D-904EC2872220}" srcOrd="7" destOrd="0" presId="urn:microsoft.com/office/officeart/2005/8/layout/target1"/>
    <dgm:cxn modelId="{C450B2BE-2AF4-436E-9B9D-56BBDCA438B5}" type="presParOf" srcId="{B857A79F-7EA2-4F81-9F37-EB2E7E411B11}" destId="{B2FAA5CD-E1B0-423B-9291-83AE2767FB13}" srcOrd="8" destOrd="0" presId="urn:microsoft.com/office/officeart/2005/8/layout/target1"/>
    <dgm:cxn modelId="{3B15C88A-57CE-49DA-B909-37445682E907}" type="presParOf" srcId="{B857A79F-7EA2-4F81-9F37-EB2E7E411B11}" destId="{73D7E49E-A07D-4D50-9D37-C214EF630569}" srcOrd="9" destOrd="0" presId="urn:microsoft.com/office/officeart/2005/8/layout/target1"/>
    <dgm:cxn modelId="{BBBA9726-A1DB-42BE-9914-647FBE87C25B}" type="presParOf" srcId="{B857A79F-7EA2-4F81-9F37-EB2E7E411B11}" destId="{B45370BB-1102-4D1E-B831-0614D7F643BE}" srcOrd="10" destOrd="0" presId="urn:microsoft.com/office/officeart/2005/8/layout/target1"/>
    <dgm:cxn modelId="{DB8E354D-3340-4428-8BAC-A00509C2C6FB}" type="presParOf" srcId="{B857A79F-7EA2-4F81-9F37-EB2E7E411B11}" destId="{749B93C3-E5FE-414A-9F59-502B1F93EF21}"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B247758-F6E4-4673-9F5B-E16911EB13E6}" type="doc">
      <dgm:prSet loTypeId="urn:microsoft.com/office/officeart/2005/8/layout/chevron1" loCatId="process" qsTypeId="urn:microsoft.com/office/officeart/2005/8/quickstyle/3d2" qsCatId="3D" csTypeId="urn:microsoft.com/office/officeart/2005/8/colors/colorful3" csCatId="colorful" phldr="1"/>
      <dgm:spPr/>
    </dgm:pt>
    <dgm:pt modelId="{A267109F-C4DE-4A81-A121-8C87D280732A}">
      <dgm:prSet phldrT="[Text]"/>
      <dgm:spPr/>
      <dgm:t>
        <a:bodyPr/>
        <a:lstStyle/>
        <a:p>
          <a:r>
            <a:rPr lang="en-GB" b="1" dirty="0"/>
            <a:t>Binary GAs – background operator responsible for preserving and introducing diversity</a:t>
          </a:r>
          <a:endParaRPr lang="en-US" b="1" dirty="0"/>
        </a:p>
      </dgm:t>
    </dgm:pt>
    <dgm:pt modelId="{D1E0DBA3-19B6-438F-B7F6-EF5B99274F5A}" type="parTrans" cxnId="{F18C3EFC-05E3-4518-8817-8DA1E6E23A99}">
      <dgm:prSet/>
      <dgm:spPr/>
      <dgm:t>
        <a:bodyPr/>
        <a:lstStyle/>
        <a:p>
          <a:endParaRPr lang="en-US"/>
        </a:p>
      </dgm:t>
    </dgm:pt>
    <dgm:pt modelId="{AF4D8DD7-2022-4984-AE6E-65C00EFFDBCC}" type="sibTrans" cxnId="{F18C3EFC-05E3-4518-8817-8DA1E6E23A99}">
      <dgm:prSet/>
      <dgm:spPr/>
      <dgm:t>
        <a:bodyPr/>
        <a:lstStyle/>
        <a:p>
          <a:endParaRPr lang="en-US"/>
        </a:p>
      </dgm:t>
    </dgm:pt>
    <dgm:pt modelId="{8CCD5B44-0D6E-4B17-B56E-2008174FBD2B}">
      <dgm:prSet phldrT="[Text]"/>
      <dgm:spPr/>
      <dgm:t>
        <a:bodyPr/>
        <a:lstStyle/>
        <a:p>
          <a:r>
            <a:rPr lang="en-GB" dirty="0"/>
            <a:t>EP for FSM’s/ continuous variables – only search operator</a:t>
          </a:r>
          <a:endParaRPr lang="en-US" dirty="0"/>
        </a:p>
      </dgm:t>
    </dgm:pt>
    <dgm:pt modelId="{F9FADEAF-A898-4725-96A6-CA7ABCAE5842}" type="parTrans" cxnId="{D4DCED67-AF60-4C98-A7FD-9E9018BE2A44}">
      <dgm:prSet/>
      <dgm:spPr/>
      <dgm:t>
        <a:bodyPr/>
        <a:lstStyle/>
        <a:p>
          <a:endParaRPr lang="en-US"/>
        </a:p>
      </dgm:t>
    </dgm:pt>
    <dgm:pt modelId="{8ED8B67E-D105-41C1-A0A3-917650B77CFE}" type="sibTrans" cxnId="{D4DCED67-AF60-4C98-A7FD-9E9018BE2A44}">
      <dgm:prSet/>
      <dgm:spPr/>
      <dgm:t>
        <a:bodyPr/>
        <a:lstStyle/>
        <a:p>
          <a:endParaRPr lang="en-US"/>
        </a:p>
      </dgm:t>
    </dgm:pt>
    <dgm:pt modelId="{6E87CE33-B892-4ACE-8CE7-AB9663DDE67F}">
      <dgm:prSet phldrT="[Text]"/>
      <dgm:spPr/>
      <dgm:t>
        <a:bodyPr/>
        <a:lstStyle/>
        <a:p>
          <a:r>
            <a:rPr lang="en-US" dirty="0"/>
            <a:t>GP </a:t>
          </a:r>
          <a:r>
            <a:rPr lang="en-GB" dirty="0"/>
            <a:t>–</a:t>
          </a:r>
          <a:r>
            <a:rPr lang="en-US" dirty="0"/>
            <a:t> hardly used</a:t>
          </a:r>
        </a:p>
      </dgm:t>
    </dgm:pt>
    <dgm:pt modelId="{FF54A999-4878-4797-BE72-1B8444BCBFFF}" type="parTrans" cxnId="{FD2552CD-9598-4EA4-AF7D-5DF569AD5921}">
      <dgm:prSet/>
      <dgm:spPr/>
      <dgm:t>
        <a:bodyPr/>
        <a:lstStyle/>
        <a:p>
          <a:endParaRPr lang="en-US"/>
        </a:p>
      </dgm:t>
    </dgm:pt>
    <dgm:pt modelId="{A9F5C913-4F84-4A0B-B769-7DF5B1E41C4A}" type="sibTrans" cxnId="{FD2552CD-9598-4EA4-AF7D-5DF569AD5921}">
      <dgm:prSet/>
      <dgm:spPr/>
      <dgm:t>
        <a:bodyPr/>
        <a:lstStyle/>
        <a:p>
          <a:endParaRPr lang="en-US"/>
        </a:p>
      </dgm:t>
    </dgm:pt>
    <dgm:pt modelId="{BC2DAE09-B3BA-49DB-98B3-FA71B7E9BC82}" type="pres">
      <dgm:prSet presAssocID="{BB247758-F6E4-4673-9F5B-E16911EB13E6}" presName="Name0" presStyleCnt="0">
        <dgm:presLayoutVars>
          <dgm:dir/>
          <dgm:animLvl val="lvl"/>
          <dgm:resizeHandles val="exact"/>
        </dgm:presLayoutVars>
      </dgm:prSet>
      <dgm:spPr/>
    </dgm:pt>
    <dgm:pt modelId="{2C3E1078-2285-4200-B823-4161BF5C8580}" type="pres">
      <dgm:prSet presAssocID="{A267109F-C4DE-4A81-A121-8C87D280732A}" presName="parTxOnly" presStyleLbl="node1" presStyleIdx="0" presStyleCnt="3" custScaleX="170041">
        <dgm:presLayoutVars>
          <dgm:chMax val="0"/>
          <dgm:chPref val="0"/>
          <dgm:bulletEnabled val="1"/>
        </dgm:presLayoutVars>
      </dgm:prSet>
      <dgm:spPr/>
    </dgm:pt>
    <dgm:pt modelId="{AB7C5238-9896-47F4-9CDF-9FF19170D0DD}" type="pres">
      <dgm:prSet presAssocID="{AF4D8DD7-2022-4984-AE6E-65C00EFFDBCC}" presName="parTxOnlySpace" presStyleCnt="0"/>
      <dgm:spPr/>
    </dgm:pt>
    <dgm:pt modelId="{9E90B89F-9335-403F-915F-4B09F41F91EC}" type="pres">
      <dgm:prSet presAssocID="{8CCD5B44-0D6E-4B17-B56E-2008174FBD2B}" presName="parTxOnly" presStyleLbl="node1" presStyleIdx="1" presStyleCnt="3" custScaleX="121988" custLinFactNeighborX="9106" custLinFactNeighborY="-1752">
        <dgm:presLayoutVars>
          <dgm:chMax val="0"/>
          <dgm:chPref val="0"/>
          <dgm:bulletEnabled val="1"/>
        </dgm:presLayoutVars>
      </dgm:prSet>
      <dgm:spPr/>
    </dgm:pt>
    <dgm:pt modelId="{558735DC-3D8C-483C-93C7-A52A06147D5A}" type="pres">
      <dgm:prSet presAssocID="{8ED8B67E-D105-41C1-A0A3-917650B77CFE}" presName="parTxOnlySpace" presStyleCnt="0"/>
      <dgm:spPr/>
    </dgm:pt>
    <dgm:pt modelId="{AA5FEACD-DC29-4540-AD62-948BC9718381}" type="pres">
      <dgm:prSet presAssocID="{6E87CE33-B892-4ACE-8CE7-AB9663DDE67F}" presName="parTxOnly" presStyleLbl="node1" presStyleIdx="2" presStyleCnt="3">
        <dgm:presLayoutVars>
          <dgm:chMax val="0"/>
          <dgm:chPref val="0"/>
          <dgm:bulletEnabled val="1"/>
        </dgm:presLayoutVars>
      </dgm:prSet>
      <dgm:spPr/>
    </dgm:pt>
  </dgm:ptLst>
  <dgm:cxnLst>
    <dgm:cxn modelId="{8121903D-8124-4FBF-8F2B-6AF8D6FD25DB}" type="presOf" srcId="{BB247758-F6E4-4673-9F5B-E16911EB13E6}" destId="{BC2DAE09-B3BA-49DB-98B3-FA71B7E9BC82}" srcOrd="0" destOrd="0" presId="urn:microsoft.com/office/officeart/2005/8/layout/chevron1"/>
    <dgm:cxn modelId="{D4DCED67-AF60-4C98-A7FD-9E9018BE2A44}" srcId="{BB247758-F6E4-4673-9F5B-E16911EB13E6}" destId="{8CCD5B44-0D6E-4B17-B56E-2008174FBD2B}" srcOrd="1" destOrd="0" parTransId="{F9FADEAF-A898-4725-96A6-CA7ABCAE5842}" sibTransId="{8ED8B67E-D105-41C1-A0A3-917650B77CFE}"/>
    <dgm:cxn modelId="{72996F7D-109D-4EE6-BCC5-9401D54F38F3}" type="presOf" srcId="{A267109F-C4DE-4A81-A121-8C87D280732A}" destId="{2C3E1078-2285-4200-B823-4161BF5C8580}" srcOrd="0" destOrd="0" presId="urn:microsoft.com/office/officeart/2005/8/layout/chevron1"/>
    <dgm:cxn modelId="{5967C78F-DFFB-4EAA-A57A-20B8F9EA48EC}" type="presOf" srcId="{8CCD5B44-0D6E-4B17-B56E-2008174FBD2B}" destId="{9E90B89F-9335-403F-915F-4B09F41F91EC}" srcOrd="0" destOrd="0" presId="urn:microsoft.com/office/officeart/2005/8/layout/chevron1"/>
    <dgm:cxn modelId="{FD2552CD-9598-4EA4-AF7D-5DF569AD5921}" srcId="{BB247758-F6E4-4673-9F5B-E16911EB13E6}" destId="{6E87CE33-B892-4ACE-8CE7-AB9663DDE67F}" srcOrd="2" destOrd="0" parTransId="{FF54A999-4878-4797-BE72-1B8444BCBFFF}" sibTransId="{A9F5C913-4F84-4A0B-B769-7DF5B1E41C4A}"/>
    <dgm:cxn modelId="{9F2D7EF9-5C9B-4FF4-9DA7-4DD1CC5A95E6}" type="presOf" srcId="{6E87CE33-B892-4ACE-8CE7-AB9663DDE67F}" destId="{AA5FEACD-DC29-4540-AD62-948BC9718381}" srcOrd="0" destOrd="0" presId="urn:microsoft.com/office/officeart/2005/8/layout/chevron1"/>
    <dgm:cxn modelId="{F18C3EFC-05E3-4518-8817-8DA1E6E23A99}" srcId="{BB247758-F6E4-4673-9F5B-E16911EB13E6}" destId="{A267109F-C4DE-4A81-A121-8C87D280732A}" srcOrd="0" destOrd="0" parTransId="{D1E0DBA3-19B6-438F-B7F6-EF5B99274F5A}" sibTransId="{AF4D8DD7-2022-4984-AE6E-65C00EFFDBCC}"/>
    <dgm:cxn modelId="{DD4A953A-CAB4-4DF2-B0EE-A3BCAFCB56A9}" type="presParOf" srcId="{BC2DAE09-B3BA-49DB-98B3-FA71B7E9BC82}" destId="{2C3E1078-2285-4200-B823-4161BF5C8580}" srcOrd="0" destOrd="0" presId="urn:microsoft.com/office/officeart/2005/8/layout/chevron1"/>
    <dgm:cxn modelId="{1FE780F0-EAEF-49F5-985D-BFDE20E43E01}" type="presParOf" srcId="{BC2DAE09-B3BA-49DB-98B3-FA71B7E9BC82}" destId="{AB7C5238-9896-47F4-9CDF-9FF19170D0DD}" srcOrd="1" destOrd="0" presId="urn:microsoft.com/office/officeart/2005/8/layout/chevron1"/>
    <dgm:cxn modelId="{FD3480A7-B4F3-4DFE-954C-BFF939A8FEA5}" type="presParOf" srcId="{BC2DAE09-B3BA-49DB-98B3-FA71B7E9BC82}" destId="{9E90B89F-9335-403F-915F-4B09F41F91EC}" srcOrd="2" destOrd="0" presId="urn:microsoft.com/office/officeart/2005/8/layout/chevron1"/>
    <dgm:cxn modelId="{2982E562-4776-4FCA-A9C8-1605A24B8B5D}" type="presParOf" srcId="{BC2DAE09-B3BA-49DB-98B3-FA71B7E9BC82}" destId="{558735DC-3D8C-483C-93C7-A52A06147D5A}" srcOrd="3" destOrd="0" presId="urn:microsoft.com/office/officeart/2005/8/layout/chevron1"/>
    <dgm:cxn modelId="{CA35406A-EF9D-44EB-82EF-2E4E0EE408B3}" type="presParOf" srcId="{BC2DAE09-B3BA-49DB-98B3-FA71B7E9BC82}" destId="{AA5FEACD-DC29-4540-AD62-948BC9718381}"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E2CE7E0-AA15-44D6-9031-87544B7730BA}" type="doc">
      <dgm:prSet loTypeId="urn:microsoft.com/office/officeart/2005/8/layout/list1" loCatId="list" qsTypeId="urn:microsoft.com/office/officeart/2005/8/quickstyle/3d1" qsCatId="3D" csTypeId="urn:microsoft.com/office/officeart/2005/8/colors/colorful3" csCatId="colorful" phldr="1"/>
      <dgm:spPr/>
      <dgm:t>
        <a:bodyPr/>
        <a:lstStyle/>
        <a:p>
          <a:endParaRPr lang="en-US"/>
        </a:p>
      </dgm:t>
    </dgm:pt>
    <dgm:pt modelId="{FAD464BC-A4B6-4961-898C-7468A87C6B55}">
      <dgm:prSet phldrT="[Text]" custT="1"/>
      <dgm:spPr/>
      <dgm:t>
        <a:bodyPr/>
        <a:lstStyle/>
        <a:p>
          <a:r>
            <a:rPr lang="en-US" sz="2300" dirty="0"/>
            <a:t>mutation</a:t>
          </a:r>
        </a:p>
      </dgm:t>
    </dgm:pt>
    <dgm:pt modelId="{D95AECCE-9674-46B3-9E96-64489781D4D8}" type="parTrans" cxnId="{51A8A590-B9F0-418E-9EF1-E45D7B81AA0B}">
      <dgm:prSet/>
      <dgm:spPr/>
      <dgm:t>
        <a:bodyPr/>
        <a:lstStyle/>
        <a:p>
          <a:endParaRPr lang="en-US"/>
        </a:p>
      </dgm:t>
    </dgm:pt>
    <dgm:pt modelId="{7391BE1D-8D23-467A-9802-5481F931C37B}" type="sibTrans" cxnId="{51A8A590-B9F0-418E-9EF1-E45D7B81AA0B}">
      <dgm:prSet/>
      <dgm:spPr/>
      <dgm:t>
        <a:bodyPr/>
        <a:lstStyle/>
        <a:p>
          <a:endParaRPr lang="en-US"/>
        </a:p>
      </dgm:t>
    </dgm:pt>
    <dgm:pt modelId="{CB745BAD-F010-448C-88A0-7EB5BDA04B70}">
      <dgm:prSet phldrT="[Text]" custT="1"/>
      <dgm:spPr/>
      <dgm:t>
        <a:bodyPr/>
        <a:lstStyle/>
        <a:p>
          <a:r>
            <a:rPr lang="en-US" sz="2300" dirty="0"/>
            <a:t>Cross over</a:t>
          </a:r>
        </a:p>
      </dgm:t>
    </dgm:pt>
    <dgm:pt modelId="{E49D991B-37DA-480F-A881-ABD1272DDC5E}" type="parTrans" cxnId="{6930FD89-5D5F-4FAD-A203-8DCE2A156B80}">
      <dgm:prSet/>
      <dgm:spPr/>
      <dgm:t>
        <a:bodyPr/>
        <a:lstStyle/>
        <a:p>
          <a:endParaRPr lang="en-US"/>
        </a:p>
      </dgm:t>
    </dgm:pt>
    <dgm:pt modelId="{CFCC932C-523E-4173-BF09-220CF190B86D}" type="sibTrans" cxnId="{6930FD89-5D5F-4FAD-A203-8DCE2A156B80}">
      <dgm:prSet/>
      <dgm:spPr/>
      <dgm:t>
        <a:bodyPr/>
        <a:lstStyle/>
        <a:p>
          <a:endParaRPr lang="en-US"/>
        </a:p>
      </dgm:t>
    </dgm:pt>
    <dgm:pt modelId="{8CB4682E-A2EE-4BAD-8FD3-9447626F769D}">
      <dgm:prSet custT="1"/>
      <dgm:spPr/>
      <dgm:t>
        <a:bodyPr/>
        <a:lstStyle/>
        <a:p>
          <a:r>
            <a:rPr lang="en-US" sz="1800" dirty="0"/>
            <a:t>Insert new genetic material</a:t>
          </a:r>
        </a:p>
      </dgm:t>
    </dgm:pt>
    <dgm:pt modelId="{A5A6C826-812A-4234-A6FA-17653B657622}" type="parTrans" cxnId="{AB0307F3-29E1-443D-AEC0-F30B6AAABF4C}">
      <dgm:prSet/>
      <dgm:spPr/>
      <dgm:t>
        <a:bodyPr/>
        <a:lstStyle/>
        <a:p>
          <a:endParaRPr lang="en-US"/>
        </a:p>
      </dgm:t>
    </dgm:pt>
    <dgm:pt modelId="{DF49F5C7-5F95-4198-BB10-9B3CCC21E905}" type="sibTrans" cxnId="{AB0307F3-29E1-443D-AEC0-F30B6AAABF4C}">
      <dgm:prSet/>
      <dgm:spPr/>
      <dgm:t>
        <a:bodyPr/>
        <a:lstStyle/>
        <a:p>
          <a:endParaRPr lang="en-US"/>
        </a:p>
      </dgm:t>
    </dgm:pt>
    <dgm:pt modelId="{DCE456C9-48D5-42F0-8797-DE78FE25C33F}">
      <dgm:prSet custT="1"/>
      <dgm:spPr/>
      <dgm:t>
        <a:bodyPr/>
        <a:lstStyle/>
        <a:p>
          <a:pPr algn="just"/>
          <a:r>
            <a:rPr lang="en-US" sz="1800" dirty="0"/>
            <a:t>Combine the genetic material of the parents</a:t>
          </a:r>
          <a:endParaRPr lang="en-US" sz="2300" dirty="0"/>
        </a:p>
      </dgm:t>
    </dgm:pt>
    <dgm:pt modelId="{97498BD6-5118-4BC0-A64F-8B3293AA65EE}" type="parTrans" cxnId="{913E2174-BC3F-4B6A-83EF-046DB0494A27}">
      <dgm:prSet/>
      <dgm:spPr/>
      <dgm:t>
        <a:bodyPr/>
        <a:lstStyle/>
        <a:p>
          <a:endParaRPr lang="en-US"/>
        </a:p>
      </dgm:t>
    </dgm:pt>
    <dgm:pt modelId="{48D1EA30-A13A-4621-BD9F-C6A62F3F9B7F}" type="sibTrans" cxnId="{913E2174-BC3F-4B6A-83EF-046DB0494A27}">
      <dgm:prSet/>
      <dgm:spPr/>
      <dgm:t>
        <a:bodyPr/>
        <a:lstStyle/>
        <a:p>
          <a:endParaRPr lang="en-US"/>
        </a:p>
      </dgm:t>
    </dgm:pt>
    <dgm:pt modelId="{C5E1A5BB-69D8-471A-9C73-8BA4C254C985}">
      <dgm:prSet custT="1"/>
      <dgm:spPr/>
      <dgm:t>
        <a:bodyPr/>
        <a:lstStyle/>
        <a:p>
          <a:r>
            <a:rPr lang="en-US" sz="1800" dirty="0"/>
            <a:t>The  new born child have lower hamming distance with its parents since it change just one or two gens of chromosome</a:t>
          </a:r>
        </a:p>
      </dgm:t>
    </dgm:pt>
    <dgm:pt modelId="{E7221B0C-D9BE-4F19-9C86-7C382BE54AC1}" type="parTrans" cxnId="{E3A9E4CA-CCA4-4C20-B429-433279A36920}">
      <dgm:prSet/>
      <dgm:spPr/>
      <dgm:t>
        <a:bodyPr/>
        <a:lstStyle/>
        <a:p>
          <a:endParaRPr lang="en-US"/>
        </a:p>
      </dgm:t>
    </dgm:pt>
    <dgm:pt modelId="{1CBF96F5-14B5-48BE-8CCB-5DD6C3C00587}" type="sibTrans" cxnId="{E3A9E4CA-CCA4-4C20-B429-433279A36920}">
      <dgm:prSet/>
      <dgm:spPr/>
      <dgm:t>
        <a:bodyPr/>
        <a:lstStyle/>
        <a:p>
          <a:endParaRPr lang="en-US"/>
        </a:p>
      </dgm:t>
    </dgm:pt>
    <dgm:pt modelId="{93814B4E-94EB-4746-9CEB-3C62EB24CC9D}">
      <dgm:prSet custT="1"/>
      <dgm:spPr/>
      <dgm:t>
        <a:bodyPr/>
        <a:lstStyle/>
        <a:p>
          <a:r>
            <a:rPr lang="en-US" sz="1800" dirty="0"/>
            <a:t>A random search operator</a:t>
          </a:r>
        </a:p>
      </dgm:t>
    </dgm:pt>
    <dgm:pt modelId="{94A70826-0633-4E65-81B9-8D31138C0EC7}" type="parTrans" cxnId="{9FFEB69F-C140-494C-8523-BD890CE23B82}">
      <dgm:prSet/>
      <dgm:spPr/>
      <dgm:t>
        <a:bodyPr/>
        <a:lstStyle/>
        <a:p>
          <a:endParaRPr lang="en-US"/>
        </a:p>
      </dgm:t>
    </dgm:pt>
    <dgm:pt modelId="{3C3FCBE9-5CA4-4476-BFC8-F12AC584CF57}" type="sibTrans" cxnId="{9FFEB69F-C140-494C-8523-BD890CE23B82}">
      <dgm:prSet/>
      <dgm:spPr/>
      <dgm:t>
        <a:bodyPr/>
        <a:lstStyle/>
        <a:p>
          <a:endParaRPr lang="en-US"/>
        </a:p>
      </dgm:t>
    </dgm:pt>
    <dgm:pt modelId="{3376CC5B-A07B-4D7C-B708-F8CF86EB41A1}">
      <dgm:prSet custT="1"/>
      <dgm:spPr/>
      <dgm:t>
        <a:bodyPr/>
        <a:lstStyle/>
        <a:p>
          <a:r>
            <a:rPr lang="en-US" sz="1800" dirty="0"/>
            <a:t> the lower genotypic distance leads to preserve the Continuity of the search space</a:t>
          </a:r>
        </a:p>
      </dgm:t>
    </dgm:pt>
    <dgm:pt modelId="{71267A41-4307-45C3-92F6-96E1E12EA530}" type="parTrans" cxnId="{A53AE007-7385-431B-8F42-26397A40EE78}">
      <dgm:prSet/>
      <dgm:spPr/>
      <dgm:t>
        <a:bodyPr/>
        <a:lstStyle/>
        <a:p>
          <a:endParaRPr lang="en-US"/>
        </a:p>
      </dgm:t>
    </dgm:pt>
    <dgm:pt modelId="{2F0E010B-6F72-4F6A-8B7D-9C98FA3ECBB2}" type="sibTrans" cxnId="{A53AE007-7385-431B-8F42-26397A40EE78}">
      <dgm:prSet/>
      <dgm:spPr/>
      <dgm:t>
        <a:bodyPr/>
        <a:lstStyle/>
        <a:p>
          <a:endParaRPr lang="en-US"/>
        </a:p>
      </dgm:t>
    </dgm:pt>
    <dgm:pt modelId="{2B22BE4F-209E-4023-95B1-59CFBD4E5B0F}">
      <dgm:prSet custT="1"/>
      <dgm:spPr/>
      <dgm:t>
        <a:bodyPr/>
        <a:lstStyle/>
        <a:p>
          <a:pPr algn="just"/>
          <a:r>
            <a:rPr lang="en-US" sz="1800" dirty="0"/>
            <a:t> The</a:t>
          </a:r>
          <a:r>
            <a:rPr lang="fa-IR" sz="1800" dirty="0"/>
            <a:t> </a:t>
          </a:r>
          <a:r>
            <a:rPr lang="en-US" sz="1800" dirty="0"/>
            <a:t>motivation of x-over is to find different part of the final solution and </a:t>
          </a:r>
          <a:r>
            <a:rPr lang="en-US" sz="1800" dirty="0">
              <a:solidFill>
                <a:srgbClr val="FF0000"/>
              </a:solidFill>
            </a:rPr>
            <a:t>create a chromosome that can solve more part of the problem</a:t>
          </a:r>
          <a:endParaRPr lang="en-US" sz="2300" dirty="0">
            <a:solidFill>
              <a:srgbClr val="FF0000"/>
            </a:solidFill>
          </a:endParaRPr>
        </a:p>
      </dgm:t>
    </dgm:pt>
    <dgm:pt modelId="{CE6ACE66-2DD6-4FF4-9CE8-FFBB413B512A}" type="parTrans" cxnId="{14BDB8E2-1C5E-41E8-B7A5-3E93314B44A5}">
      <dgm:prSet/>
      <dgm:spPr/>
      <dgm:t>
        <a:bodyPr/>
        <a:lstStyle/>
        <a:p>
          <a:endParaRPr lang="en-US"/>
        </a:p>
      </dgm:t>
    </dgm:pt>
    <dgm:pt modelId="{44BF8735-5F05-4A7A-BE09-727FC3C1EDD3}" type="sibTrans" cxnId="{14BDB8E2-1C5E-41E8-B7A5-3E93314B44A5}">
      <dgm:prSet/>
      <dgm:spPr/>
      <dgm:t>
        <a:bodyPr/>
        <a:lstStyle/>
        <a:p>
          <a:endParaRPr lang="en-US"/>
        </a:p>
      </dgm:t>
    </dgm:pt>
    <dgm:pt modelId="{32ABBE92-90C3-465A-90C3-9D8A0641BCEA}">
      <dgm:prSet custT="1"/>
      <dgm:spPr/>
      <dgm:t>
        <a:bodyPr/>
        <a:lstStyle/>
        <a:p>
          <a:pPr algn="just"/>
          <a:r>
            <a:rPr lang="en-US" sz="1800" dirty="0"/>
            <a:t>Take long search steps in search space which leads to </a:t>
          </a:r>
          <a:r>
            <a:rPr lang="en-US" sz="1800" dirty="0" err="1"/>
            <a:t>scape</a:t>
          </a:r>
          <a:r>
            <a:rPr lang="en-US" sz="1800" dirty="0"/>
            <a:t> of the local optima and take fast convergence to the optimal point </a:t>
          </a:r>
          <a:br>
            <a:rPr lang="en-US" sz="1800" dirty="0"/>
          </a:br>
          <a:r>
            <a:rPr lang="en-US" sz="1800" dirty="0"/>
            <a:t>Out</a:t>
          </a:r>
        </a:p>
      </dgm:t>
    </dgm:pt>
    <dgm:pt modelId="{932C27D3-D258-4280-A57B-DD7FCB3BEA64}" type="parTrans" cxnId="{FC57F17F-490F-4248-8A63-16E90DDF5FFA}">
      <dgm:prSet/>
      <dgm:spPr/>
      <dgm:t>
        <a:bodyPr/>
        <a:lstStyle/>
        <a:p>
          <a:endParaRPr lang="en-US"/>
        </a:p>
      </dgm:t>
    </dgm:pt>
    <dgm:pt modelId="{ECD926DE-9074-48E6-A5A7-D446C3ECCD2F}" type="sibTrans" cxnId="{FC57F17F-490F-4248-8A63-16E90DDF5FFA}">
      <dgm:prSet/>
      <dgm:spPr/>
      <dgm:t>
        <a:bodyPr/>
        <a:lstStyle/>
        <a:p>
          <a:endParaRPr lang="en-US"/>
        </a:p>
      </dgm:t>
    </dgm:pt>
    <dgm:pt modelId="{18EBAB73-749F-4B00-A90F-FE2208D5728F}">
      <dgm:prSet custT="1"/>
      <dgm:spPr/>
      <dgm:t>
        <a:bodyPr/>
        <a:lstStyle/>
        <a:p>
          <a:r>
            <a:rPr lang="en-US" sz="1800" dirty="0"/>
            <a:t>Take short search steps in search space</a:t>
          </a:r>
        </a:p>
      </dgm:t>
    </dgm:pt>
    <dgm:pt modelId="{E97CD220-0EB5-4033-A46C-849D62515F6D}" type="parTrans" cxnId="{AE71851D-C1F6-49E9-860E-AB0558AC7272}">
      <dgm:prSet/>
      <dgm:spPr/>
      <dgm:t>
        <a:bodyPr/>
        <a:lstStyle/>
        <a:p>
          <a:endParaRPr lang="en-US"/>
        </a:p>
      </dgm:t>
    </dgm:pt>
    <dgm:pt modelId="{053E1F19-93FD-4975-91EB-2D3C72F281B6}" type="sibTrans" cxnId="{AE71851D-C1F6-49E9-860E-AB0558AC7272}">
      <dgm:prSet/>
      <dgm:spPr/>
      <dgm:t>
        <a:bodyPr/>
        <a:lstStyle/>
        <a:p>
          <a:endParaRPr lang="en-US"/>
        </a:p>
      </dgm:t>
    </dgm:pt>
    <dgm:pt modelId="{CAC0251C-5E76-4FAF-9241-429A343C693D}" type="pres">
      <dgm:prSet presAssocID="{FE2CE7E0-AA15-44D6-9031-87544B7730BA}" presName="linear" presStyleCnt="0">
        <dgm:presLayoutVars>
          <dgm:dir/>
          <dgm:animLvl val="lvl"/>
          <dgm:resizeHandles val="exact"/>
        </dgm:presLayoutVars>
      </dgm:prSet>
      <dgm:spPr/>
    </dgm:pt>
    <dgm:pt modelId="{10E5806A-1524-4487-A8DF-0B279F7B3560}" type="pres">
      <dgm:prSet presAssocID="{FAD464BC-A4B6-4961-898C-7468A87C6B55}" presName="parentLin" presStyleCnt="0"/>
      <dgm:spPr/>
    </dgm:pt>
    <dgm:pt modelId="{2CBCE044-1326-4362-AD28-74C1EB64A3A1}" type="pres">
      <dgm:prSet presAssocID="{FAD464BC-A4B6-4961-898C-7468A87C6B55}" presName="parentLeftMargin" presStyleLbl="node1" presStyleIdx="0" presStyleCnt="2"/>
      <dgm:spPr/>
    </dgm:pt>
    <dgm:pt modelId="{0F6A2BCD-B37F-43E0-934C-CDB5B8B558C2}" type="pres">
      <dgm:prSet presAssocID="{FAD464BC-A4B6-4961-898C-7468A87C6B55}" presName="parentText" presStyleLbl="node1" presStyleIdx="0" presStyleCnt="2">
        <dgm:presLayoutVars>
          <dgm:chMax val="0"/>
          <dgm:bulletEnabled val="1"/>
        </dgm:presLayoutVars>
      </dgm:prSet>
      <dgm:spPr/>
    </dgm:pt>
    <dgm:pt modelId="{036FA100-1A07-49CC-97A8-E9C6787A27D9}" type="pres">
      <dgm:prSet presAssocID="{FAD464BC-A4B6-4961-898C-7468A87C6B55}" presName="negativeSpace" presStyleCnt="0"/>
      <dgm:spPr/>
    </dgm:pt>
    <dgm:pt modelId="{77F5A3AA-78F2-4B6A-8235-254DCD473FA3}" type="pres">
      <dgm:prSet presAssocID="{FAD464BC-A4B6-4961-898C-7468A87C6B55}" presName="childText" presStyleLbl="conFgAcc1" presStyleIdx="0" presStyleCnt="2">
        <dgm:presLayoutVars>
          <dgm:bulletEnabled val="1"/>
        </dgm:presLayoutVars>
      </dgm:prSet>
      <dgm:spPr/>
    </dgm:pt>
    <dgm:pt modelId="{55346646-9FE5-408E-B2EA-A2FE0D43B6BD}" type="pres">
      <dgm:prSet presAssocID="{7391BE1D-8D23-467A-9802-5481F931C37B}" presName="spaceBetweenRectangles" presStyleCnt="0"/>
      <dgm:spPr/>
    </dgm:pt>
    <dgm:pt modelId="{CE2D0782-509A-4B68-8442-8E38CB280FFE}" type="pres">
      <dgm:prSet presAssocID="{CB745BAD-F010-448C-88A0-7EB5BDA04B70}" presName="parentLin" presStyleCnt="0"/>
      <dgm:spPr/>
    </dgm:pt>
    <dgm:pt modelId="{DE773D4D-50EE-4A85-B9B5-1B90F2E7227B}" type="pres">
      <dgm:prSet presAssocID="{CB745BAD-F010-448C-88A0-7EB5BDA04B70}" presName="parentLeftMargin" presStyleLbl="node1" presStyleIdx="0" presStyleCnt="2"/>
      <dgm:spPr/>
    </dgm:pt>
    <dgm:pt modelId="{805F342B-88F4-47AD-B1F2-6508BEFFEE51}" type="pres">
      <dgm:prSet presAssocID="{CB745BAD-F010-448C-88A0-7EB5BDA04B70}" presName="parentText" presStyleLbl="node1" presStyleIdx="1" presStyleCnt="2">
        <dgm:presLayoutVars>
          <dgm:chMax val="0"/>
          <dgm:bulletEnabled val="1"/>
        </dgm:presLayoutVars>
      </dgm:prSet>
      <dgm:spPr/>
    </dgm:pt>
    <dgm:pt modelId="{C0357F26-83BE-435D-9793-DB2A839A4ADC}" type="pres">
      <dgm:prSet presAssocID="{CB745BAD-F010-448C-88A0-7EB5BDA04B70}" presName="negativeSpace" presStyleCnt="0"/>
      <dgm:spPr/>
    </dgm:pt>
    <dgm:pt modelId="{815E54BA-E21B-4C9C-B7F2-39FE7E44958C}" type="pres">
      <dgm:prSet presAssocID="{CB745BAD-F010-448C-88A0-7EB5BDA04B70}" presName="childText" presStyleLbl="conFgAcc1" presStyleIdx="1" presStyleCnt="2">
        <dgm:presLayoutVars>
          <dgm:bulletEnabled val="1"/>
        </dgm:presLayoutVars>
      </dgm:prSet>
      <dgm:spPr/>
    </dgm:pt>
  </dgm:ptLst>
  <dgm:cxnLst>
    <dgm:cxn modelId="{A53AE007-7385-431B-8F42-26397A40EE78}" srcId="{FAD464BC-A4B6-4961-898C-7468A87C6B55}" destId="{3376CC5B-A07B-4D7C-B708-F8CF86EB41A1}" srcOrd="3" destOrd="0" parTransId="{71267A41-4307-45C3-92F6-96E1E12EA530}" sibTransId="{2F0E010B-6F72-4F6A-8B7D-9C98FA3ECBB2}"/>
    <dgm:cxn modelId="{F1821A11-8FD3-41A8-BDAE-BF3CD5170A30}" type="presOf" srcId="{C5E1A5BB-69D8-471A-9C73-8BA4C254C985}" destId="{77F5A3AA-78F2-4B6A-8235-254DCD473FA3}" srcOrd="0" destOrd="1" presId="urn:microsoft.com/office/officeart/2005/8/layout/list1"/>
    <dgm:cxn modelId="{AE71851D-C1F6-49E9-860E-AB0558AC7272}" srcId="{FAD464BC-A4B6-4961-898C-7468A87C6B55}" destId="{18EBAB73-749F-4B00-A90F-FE2208D5728F}" srcOrd="4" destOrd="0" parTransId="{E97CD220-0EB5-4033-A46C-849D62515F6D}" sibTransId="{053E1F19-93FD-4975-91EB-2D3C72F281B6}"/>
    <dgm:cxn modelId="{8EC1C140-C202-40FA-B8FB-DD268A2BEA89}" type="presOf" srcId="{FAD464BC-A4B6-4961-898C-7468A87C6B55}" destId="{0F6A2BCD-B37F-43E0-934C-CDB5B8B558C2}" srcOrd="1" destOrd="0" presId="urn:microsoft.com/office/officeart/2005/8/layout/list1"/>
    <dgm:cxn modelId="{4309714A-A402-4DFD-BA4A-740FBA9C80C5}" type="presOf" srcId="{CB745BAD-F010-448C-88A0-7EB5BDA04B70}" destId="{DE773D4D-50EE-4A85-B9B5-1B90F2E7227B}" srcOrd="0" destOrd="0" presId="urn:microsoft.com/office/officeart/2005/8/layout/list1"/>
    <dgm:cxn modelId="{87448E4F-EEFB-402F-89DF-725AF1E03C68}" type="presOf" srcId="{18EBAB73-749F-4B00-A90F-FE2208D5728F}" destId="{77F5A3AA-78F2-4B6A-8235-254DCD473FA3}" srcOrd="0" destOrd="4" presId="urn:microsoft.com/office/officeart/2005/8/layout/list1"/>
    <dgm:cxn modelId="{87F88055-E65E-41F8-AE48-2EFDBD9DC269}" type="presOf" srcId="{FAD464BC-A4B6-4961-898C-7468A87C6B55}" destId="{2CBCE044-1326-4362-AD28-74C1EB64A3A1}" srcOrd="0" destOrd="0" presId="urn:microsoft.com/office/officeart/2005/8/layout/list1"/>
    <dgm:cxn modelId="{9D9DD560-0866-400F-A414-2F4BF7B72F16}" type="presOf" srcId="{8CB4682E-A2EE-4BAD-8FD3-9447626F769D}" destId="{77F5A3AA-78F2-4B6A-8235-254DCD473FA3}" srcOrd="0" destOrd="0" presId="urn:microsoft.com/office/officeart/2005/8/layout/list1"/>
    <dgm:cxn modelId="{913E2174-BC3F-4B6A-83EF-046DB0494A27}" srcId="{CB745BAD-F010-448C-88A0-7EB5BDA04B70}" destId="{DCE456C9-48D5-42F0-8797-DE78FE25C33F}" srcOrd="0" destOrd="0" parTransId="{97498BD6-5118-4BC0-A64F-8B3293AA65EE}" sibTransId="{48D1EA30-A13A-4621-BD9F-C6A62F3F9B7F}"/>
    <dgm:cxn modelId="{42849C7D-CE8B-4BC0-AC6B-3F065045C1A8}" type="presOf" srcId="{3376CC5B-A07B-4D7C-B708-F8CF86EB41A1}" destId="{77F5A3AA-78F2-4B6A-8235-254DCD473FA3}" srcOrd="0" destOrd="3" presId="urn:microsoft.com/office/officeart/2005/8/layout/list1"/>
    <dgm:cxn modelId="{FC57F17F-490F-4248-8A63-16E90DDF5FFA}" srcId="{CB745BAD-F010-448C-88A0-7EB5BDA04B70}" destId="{32ABBE92-90C3-465A-90C3-9D8A0641BCEA}" srcOrd="2" destOrd="0" parTransId="{932C27D3-D258-4280-A57B-DD7FCB3BEA64}" sibTransId="{ECD926DE-9074-48E6-A5A7-D446C3ECCD2F}"/>
    <dgm:cxn modelId="{B8C05A84-E3C8-4A05-B264-3B818845B33B}" type="presOf" srcId="{CB745BAD-F010-448C-88A0-7EB5BDA04B70}" destId="{805F342B-88F4-47AD-B1F2-6508BEFFEE51}" srcOrd="1" destOrd="0" presId="urn:microsoft.com/office/officeart/2005/8/layout/list1"/>
    <dgm:cxn modelId="{6930FD89-5D5F-4FAD-A203-8DCE2A156B80}" srcId="{FE2CE7E0-AA15-44D6-9031-87544B7730BA}" destId="{CB745BAD-F010-448C-88A0-7EB5BDA04B70}" srcOrd="1" destOrd="0" parTransId="{E49D991B-37DA-480F-A881-ABD1272DDC5E}" sibTransId="{CFCC932C-523E-4173-BF09-220CF190B86D}"/>
    <dgm:cxn modelId="{51A8A590-B9F0-418E-9EF1-E45D7B81AA0B}" srcId="{FE2CE7E0-AA15-44D6-9031-87544B7730BA}" destId="{FAD464BC-A4B6-4961-898C-7468A87C6B55}" srcOrd="0" destOrd="0" parTransId="{D95AECCE-9674-46B3-9E96-64489781D4D8}" sibTransId="{7391BE1D-8D23-467A-9802-5481F931C37B}"/>
    <dgm:cxn modelId="{9FFEB69F-C140-494C-8523-BD890CE23B82}" srcId="{FAD464BC-A4B6-4961-898C-7468A87C6B55}" destId="{93814B4E-94EB-4746-9CEB-3C62EB24CC9D}" srcOrd="2" destOrd="0" parTransId="{94A70826-0633-4E65-81B9-8D31138C0EC7}" sibTransId="{3C3FCBE9-5CA4-4476-BFC8-F12AC584CF57}"/>
    <dgm:cxn modelId="{328F50A2-C6BE-4BA6-B3F7-0B9F91FE15E4}" type="presOf" srcId="{DCE456C9-48D5-42F0-8797-DE78FE25C33F}" destId="{815E54BA-E21B-4C9C-B7F2-39FE7E44958C}" srcOrd="0" destOrd="0" presId="urn:microsoft.com/office/officeart/2005/8/layout/list1"/>
    <dgm:cxn modelId="{86BF1FB8-3ED5-4814-BA16-D0A0381FA3DB}" type="presOf" srcId="{93814B4E-94EB-4746-9CEB-3C62EB24CC9D}" destId="{77F5A3AA-78F2-4B6A-8235-254DCD473FA3}" srcOrd="0" destOrd="2" presId="urn:microsoft.com/office/officeart/2005/8/layout/list1"/>
    <dgm:cxn modelId="{06066EBC-B762-410F-ABD8-06A88C520B8E}" type="presOf" srcId="{FE2CE7E0-AA15-44D6-9031-87544B7730BA}" destId="{CAC0251C-5E76-4FAF-9241-429A343C693D}" srcOrd="0" destOrd="0" presId="urn:microsoft.com/office/officeart/2005/8/layout/list1"/>
    <dgm:cxn modelId="{E3A9E4CA-CCA4-4C20-B429-433279A36920}" srcId="{FAD464BC-A4B6-4961-898C-7468A87C6B55}" destId="{C5E1A5BB-69D8-471A-9C73-8BA4C254C985}" srcOrd="1" destOrd="0" parTransId="{E7221B0C-D9BE-4F19-9C86-7C382BE54AC1}" sibTransId="{1CBF96F5-14B5-48BE-8CCB-5DD6C3C00587}"/>
    <dgm:cxn modelId="{E63EBFDF-65B9-44B6-9558-6C5C8ACF02F2}" type="presOf" srcId="{2B22BE4F-209E-4023-95B1-59CFBD4E5B0F}" destId="{815E54BA-E21B-4C9C-B7F2-39FE7E44958C}" srcOrd="0" destOrd="1" presId="urn:microsoft.com/office/officeart/2005/8/layout/list1"/>
    <dgm:cxn modelId="{33E871E0-C662-4E2F-AC2D-DD4C4038EDDF}" type="presOf" srcId="{32ABBE92-90C3-465A-90C3-9D8A0641BCEA}" destId="{815E54BA-E21B-4C9C-B7F2-39FE7E44958C}" srcOrd="0" destOrd="2" presId="urn:microsoft.com/office/officeart/2005/8/layout/list1"/>
    <dgm:cxn modelId="{14BDB8E2-1C5E-41E8-B7A5-3E93314B44A5}" srcId="{CB745BAD-F010-448C-88A0-7EB5BDA04B70}" destId="{2B22BE4F-209E-4023-95B1-59CFBD4E5B0F}" srcOrd="1" destOrd="0" parTransId="{CE6ACE66-2DD6-4FF4-9CE8-FFBB413B512A}" sibTransId="{44BF8735-5F05-4A7A-BE09-727FC3C1EDD3}"/>
    <dgm:cxn modelId="{AB0307F3-29E1-443D-AEC0-F30B6AAABF4C}" srcId="{FAD464BC-A4B6-4961-898C-7468A87C6B55}" destId="{8CB4682E-A2EE-4BAD-8FD3-9447626F769D}" srcOrd="0" destOrd="0" parTransId="{A5A6C826-812A-4234-A6FA-17653B657622}" sibTransId="{DF49F5C7-5F95-4198-BB10-9B3CCC21E905}"/>
    <dgm:cxn modelId="{B49378C3-5C46-4F9B-9E25-F813054A6F2E}" type="presParOf" srcId="{CAC0251C-5E76-4FAF-9241-429A343C693D}" destId="{10E5806A-1524-4487-A8DF-0B279F7B3560}" srcOrd="0" destOrd="0" presId="urn:microsoft.com/office/officeart/2005/8/layout/list1"/>
    <dgm:cxn modelId="{1CCEA1D3-A848-4E1D-B722-38DF1CC82F14}" type="presParOf" srcId="{10E5806A-1524-4487-A8DF-0B279F7B3560}" destId="{2CBCE044-1326-4362-AD28-74C1EB64A3A1}" srcOrd="0" destOrd="0" presId="urn:microsoft.com/office/officeart/2005/8/layout/list1"/>
    <dgm:cxn modelId="{E244D4E7-7C33-4121-A1D0-F036D51B766B}" type="presParOf" srcId="{10E5806A-1524-4487-A8DF-0B279F7B3560}" destId="{0F6A2BCD-B37F-43E0-934C-CDB5B8B558C2}" srcOrd="1" destOrd="0" presId="urn:microsoft.com/office/officeart/2005/8/layout/list1"/>
    <dgm:cxn modelId="{254564D4-6FF8-45DB-A78A-463525321608}" type="presParOf" srcId="{CAC0251C-5E76-4FAF-9241-429A343C693D}" destId="{036FA100-1A07-49CC-97A8-E9C6787A27D9}" srcOrd="1" destOrd="0" presId="urn:microsoft.com/office/officeart/2005/8/layout/list1"/>
    <dgm:cxn modelId="{899D3FD0-D271-404A-BB97-FE2FB3C67469}" type="presParOf" srcId="{CAC0251C-5E76-4FAF-9241-429A343C693D}" destId="{77F5A3AA-78F2-4B6A-8235-254DCD473FA3}" srcOrd="2" destOrd="0" presId="urn:microsoft.com/office/officeart/2005/8/layout/list1"/>
    <dgm:cxn modelId="{4E58ED4D-690E-44EB-A2AB-036EA9E855EC}" type="presParOf" srcId="{CAC0251C-5E76-4FAF-9241-429A343C693D}" destId="{55346646-9FE5-408E-B2EA-A2FE0D43B6BD}" srcOrd="3" destOrd="0" presId="urn:microsoft.com/office/officeart/2005/8/layout/list1"/>
    <dgm:cxn modelId="{7E36FC62-3BEB-455A-9A1D-0BB65577228E}" type="presParOf" srcId="{CAC0251C-5E76-4FAF-9241-429A343C693D}" destId="{CE2D0782-509A-4B68-8442-8E38CB280FFE}" srcOrd="4" destOrd="0" presId="urn:microsoft.com/office/officeart/2005/8/layout/list1"/>
    <dgm:cxn modelId="{5BAE0E6B-624D-470B-932B-1FA4390BC23E}" type="presParOf" srcId="{CE2D0782-509A-4B68-8442-8E38CB280FFE}" destId="{DE773D4D-50EE-4A85-B9B5-1B90F2E7227B}" srcOrd="0" destOrd="0" presId="urn:microsoft.com/office/officeart/2005/8/layout/list1"/>
    <dgm:cxn modelId="{FB1E0B39-DE8D-4904-A5D7-70A16EBF29C0}" type="presParOf" srcId="{CE2D0782-509A-4B68-8442-8E38CB280FFE}" destId="{805F342B-88F4-47AD-B1F2-6508BEFFEE51}" srcOrd="1" destOrd="0" presId="urn:microsoft.com/office/officeart/2005/8/layout/list1"/>
    <dgm:cxn modelId="{1263C6B7-FAC9-4380-81A7-3A75CE86A00C}" type="presParOf" srcId="{CAC0251C-5E76-4FAF-9241-429A343C693D}" destId="{C0357F26-83BE-435D-9793-DB2A839A4ADC}" srcOrd="5" destOrd="0" presId="urn:microsoft.com/office/officeart/2005/8/layout/list1"/>
    <dgm:cxn modelId="{9E32C6CE-E3E9-43E5-9E97-C7FD20DBBCC4}" type="presParOf" srcId="{CAC0251C-5E76-4FAF-9241-429A343C693D}" destId="{815E54BA-E21B-4C9C-B7F2-39FE7E44958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412B94-B3B6-4138-9283-5E4010AEAC92}" type="doc">
      <dgm:prSet loTypeId="urn:microsoft.com/office/officeart/2005/8/layout/hProcess4" loCatId="process" qsTypeId="urn:microsoft.com/office/officeart/2005/8/quickstyle/3d4" qsCatId="3D" csTypeId="urn:microsoft.com/office/officeart/2005/8/colors/colorful3" csCatId="colorful" phldr="1"/>
      <dgm:spPr/>
      <dgm:t>
        <a:bodyPr/>
        <a:lstStyle/>
        <a:p>
          <a:endParaRPr lang="en-US"/>
        </a:p>
      </dgm:t>
    </dgm:pt>
    <dgm:pt modelId="{8D739BCC-6EAA-48FE-8E5C-7EE580BF3848}">
      <dgm:prSet phldrT="[Text]"/>
      <dgm:spPr/>
      <dgm:t>
        <a:bodyPr/>
        <a:lstStyle/>
        <a:p>
          <a:r>
            <a:rPr lang="en-US" dirty="0">
              <a:effectLst>
                <a:outerShdw blurRad="38100" dist="38100" dir="2700000" algn="tl">
                  <a:srgbClr val="000000">
                    <a:alpha val="43137"/>
                  </a:srgbClr>
                </a:outerShdw>
              </a:effectLst>
              <a:latin typeface="Georgia" pitchFamily="18" charset="0"/>
              <a:sym typeface="Wingdings" pitchFamily="2" charset="2"/>
            </a:rPr>
            <a:t>GP</a:t>
          </a:r>
          <a:endParaRPr lang="en-US" dirty="0">
            <a:effectLst>
              <a:outerShdw blurRad="38100" dist="38100" dir="2700000" algn="tl">
                <a:srgbClr val="000000">
                  <a:alpha val="43137"/>
                </a:srgbClr>
              </a:outerShdw>
            </a:effectLst>
            <a:latin typeface="Georgia" pitchFamily="18" charset="0"/>
          </a:endParaRPr>
        </a:p>
      </dgm:t>
    </dgm:pt>
    <dgm:pt modelId="{E58DA216-6F80-4BBE-8C25-F6F2107A6143}" type="parTrans" cxnId="{75E62AC3-C328-4F46-B29E-8237AB19CD5F}">
      <dgm:prSet/>
      <dgm:spPr/>
      <dgm:t>
        <a:bodyPr/>
        <a:lstStyle/>
        <a:p>
          <a:endParaRPr lang="en-US">
            <a:latin typeface="Georgia" pitchFamily="18" charset="0"/>
          </a:endParaRPr>
        </a:p>
      </dgm:t>
    </dgm:pt>
    <dgm:pt modelId="{2FA522AF-74B2-4D6C-B8A8-42833D7223D7}" type="sibTrans" cxnId="{75E62AC3-C328-4F46-B29E-8237AB19CD5F}">
      <dgm:prSet/>
      <dgm:spPr>
        <a:solidFill>
          <a:schemeClr val="bg1"/>
        </a:solidFill>
      </dgm:spPr>
      <dgm:t>
        <a:bodyPr/>
        <a:lstStyle/>
        <a:p>
          <a:endParaRPr lang="en-US">
            <a:latin typeface="Georgia" pitchFamily="18" charset="0"/>
          </a:endParaRPr>
        </a:p>
      </dgm:t>
    </dgm:pt>
    <dgm:pt modelId="{7A620C42-6B8F-49F4-ACED-F67235548259}">
      <dgm:prSet phldrT="[Text]" custT="1"/>
      <dgm:spPr/>
      <dgm:t>
        <a:bodyPr/>
        <a:lstStyle/>
        <a:p>
          <a:r>
            <a:rPr lang="en-US" sz="1600" dirty="0">
              <a:latin typeface="Georgia" pitchFamily="18" charset="0"/>
            </a:rPr>
            <a:t>Crossover as the main variation operator</a:t>
          </a:r>
        </a:p>
      </dgm:t>
    </dgm:pt>
    <dgm:pt modelId="{00F7419A-E3DA-4F9C-9880-2B323EC395FE}" type="parTrans" cxnId="{36E79458-8B7C-4A26-B443-7CAAF93D562E}">
      <dgm:prSet/>
      <dgm:spPr/>
      <dgm:t>
        <a:bodyPr/>
        <a:lstStyle/>
        <a:p>
          <a:endParaRPr lang="en-US">
            <a:latin typeface="Georgia" pitchFamily="18" charset="0"/>
          </a:endParaRPr>
        </a:p>
      </dgm:t>
    </dgm:pt>
    <dgm:pt modelId="{C64DE460-EE26-4AB8-BCF6-1608E0F501AF}" type="sibTrans" cxnId="{36E79458-8B7C-4A26-B443-7CAAF93D562E}">
      <dgm:prSet/>
      <dgm:spPr/>
      <dgm:t>
        <a:bodyPr/>
        <a:lstStyle/>
        <a:p>
          <a:endParaRPr lang="en-US">
            <a:latin typeface="Georgia" pitchFamily="18" charset="0"/>
          </a:endParaRPr>
        </a:p>
      </dgm:t>
    </dgm:pt>
    <dgm:pt modelId="{46ACAB89-FCB2-4E55-9870-C558315F144D}">
      <dgm:prSet phldrT="[Text]"/>
      <dgm:spPr>
        <a:solidFill>
          <a:srgbClr val="495AD9"/>
        </a:solidFill>
      </dgm:spPr>
      <dgm:t>
        <a:bodyPr/>
        <a:lstStyle/>
        <a:p>
          <a:r>
            <a:rPr lang="en-US" dirty="0">
              <a:latin typeface="Georgia" pitchFamily="18" charset="0"/>
              <a:sym typeface="Wingdings" pitchFamily="2" charset="2"/>
            </a:rPr>
            <a:t>GA</a:t>
          </a:r>
          <a:endParaRPr lang="en-US" dirty="0">
            <a:latin typeface="Georgia" pitchFamily="18" charset="0"/>
          </a:endParaRPr>
        </a:p>
      </dgm:t>
    </dgm:pt>
    <dgm:pt modelId="{989D5E18-9FD1-4A6F-A274-B091960DB75C}" type="parTrans" cxnId="{F35C6A1C-DDD7-4CC3-8EBA-68C2AC3877C5}">
      <dgm:prSet/>
      <dgm:spPr/>
      <dgm:t>
        <a:bodyPr/>
        <a:lstStyle/>
        <a:p>
          <a:endParaRPr lang="en-US">
            <a:latin typeface="Georgia" pitchFamily="18" charset="0"/>
          </a:endParaRPr>
        </a:p>
      </dgm:t>
    </dgm:pt>
    <dgm:pt modelId="{DA528F31-261C-4C15-9009-66A423946D54}" type="sibTrans" cxnId="{F35C6A1C-DDD7-4CC3-8EBA-68C2AC3877C5}">
      <dgm:prSet/>
      <dgm:spPr>
        <a:solidFill>
          <a:schemeClr val="bg1"/>
        </a:solidFill>
      </dgm:spPr>
      <dgm:t>
        <a:bodyPr/>
        <a:lstStyle/>
        <a:p>
          <a:endParaRPr lang="en-US">
            <a:latin typeface="Georgia" pitchFamily="18" charset="0"/>
          </a:endParaRPr>
        </a:p>
      </dgm:t>
    </dgm:pt>
    <dgm:pt modelId="{7849E5D9-1212-46D0-91F0-F978C72A8738}">
      <dgm:prSet phldrT="[Text]" custT="1"/>
      <dgm:spPr/>
      <dgm:t>
        <a:bodyPr/>
        <a:lstStyle/>
        <a:p>
          <a:r>
            <a:rPr lang="en-US" sz="1600" dirty="0">
              <a:latin typeface="Georgia" pitchFamily="18" charset="0"/>
            </a:rPr>
            <a:t>Crossover as the main variation operator</a:t>
          </a:r>
        </a:p>
      </dgm:t>
    </dgm:pt>
    <dgm:pt modelId="{503B7B1A-F61D-43C7-AD11-9F4BCB3B438E}" type="parTrans" cxnId="{BEE9F4CF-A6AA-48B6-83EC-4A003187A74F}">
      <dgm:prSet/>
      <dgm:spPr/>
      <dgm:t>
        <a:bodyPr/>
        <a:lstStyle/>
        <a:p>
          <a:endParaRPr lang="en-US">
            <a:latin typeface="Georgia" pitchFamily="18" charset="0"/>
          </a:endParaRPr>
        </a:p>
      </dgm:t>
    </dgm:pt>
    <dgm:pt modelId="{AC94F648-3DF5-478E-8864-1CA2B52A3EA1}" type="sibTrans" cxnId="{BEE9F4CF-A6AA-48B6-83EC-4A003187A74F}">
      <dgm:prSet/>
      <dgm:spPr/>
      <dgm:t>
        <a:bodyPr/>
        <a:lstStyle/>
        <a:p>
          <a:endParaRPr lang="en-US">
            <a:latin typeface="Georgia" pitchFamily="18" charset="0"/>
          </a:endParaRPr>
        </a:p>
      </dgm:t>
    </dgm:pt>
    <dgm:pt modelId="{26166AD6-F92C-412C-85CE-B62AD8135DFA}">
      <dgm:prSet phldrT="[Text]"/>
      <dgm:spPr>
        <a:solidFill>
          <a:srgbClr val="00B050"/>
        </a:solidFill>
      </dgm:spPr>
      <dgm:t>
        <a:bodyPr/>
        <a:lstStyle/>
        <a:p>
          <a:r>
            <a:rPr lang="en-US" dirty="0">
              <a:latin typeface="Georgia" pitchFamily="18" charset="0"/>
              <a:sym typeface="Wingdings" pitchFamily="2" charset="2"/>
            </a:rPr>
            <a:t>ES</a:t>
          </a:r>
          <a:endParaRPr lang="en-US" dirty="0">
            <a:latin typeface="Georgia" pitchFamily="18" charset="0"/>
          </a:endParaRPr>
        </a:p>
      </dgm:t>
    </dgm:pt>
    <dgm:pt modelId="{F5C496CB-2F30-4B5A-9F90-1158E9D2CE42}" type="parTrans" cxnId="{04AC4934-FC3A-4BF4-AFD8-4BB09A108CD7}">
      <dgm:prSet/>
      <dgm:spPr/>
      <dgm:t>
        <a:bodyPr/>
        <a:lstStyle/>
        <a:p>
          <a:endParaRPr lang="en-US">
            <a:latin typeface="Georgia" pitchFamily="18" charset="0"/>
          </a:endParaRPr>
        </a:p>
      </dgm:t>
    </dgm:pt>
    <dgm:pt modelId="{383290A6-4FE8-46B7-BE76-D66C618F3BC5}" type="sibTrans" cxnId="{04AC4934-FC3A-4BF4-AFD8-4BB09A108CD7}">
      <dgm:prSet/>
      <dgm:spPr>
        <a:solidFill>
          <a:schemeClr val="bg1"/>
        </a:solidFill>
      </dgm:spPr>
      <dgm:t>
        <a:bodyPr/>
        <a:lstStyle/>
        <a:p>
          <a:endParaRPr lang="en-US">
            <a:latin typeface="Georgia" pitchFamily="18" charset="0"/>
          </a:endParaRPr>
        </a:p>
      </dgm:t>
    </dgm:pt>
    <dgm:pt modelId="{F0C1C0A1-686F-43BF-B252-13C11A848AEF}">
      <dgm:prSet phldrT="[Text]" custT="1"/>
      <dgm:spPr/>
      <dgm:t>
        <a:bodyPr/>
        <a:lstStyle/>
        <a:p>
          <a:r>
            <a:rPr lang="en-US" sz="1600" dirty="0">
              <a:latin typeface="Georgia" pitchFamily="18" charset="0"/>
            </a:rPr>
            <a:t>Mutation as the main variation operator</a:t>
          </a:r>
        </a:p>
      </dgm:t>
    </dgm:pt>
    <dgm:pt modelId="{36E86B34-2699-4CA6-A5D7-AD7C94575023}" type="parTrans" cxnId="{F9D73820-D34F-4DAE-A156-71A5901D6C48}">
      <dgm:prSet/>
      <dgm:spPr/>
      <dgm:t>
        <a:bodyPr/>
        <a:lstStyle/>
        <a:p>
          <a:endParaRPr lang="en-US"/>
        </a:p>
      </dgm:t>
    </dgm:pt>
    <dgm:pt modelId="{72A28AD1-9E1C-4399-93A0-73E27054B9E3}" type="sibTrans" cxnId="{F9D73820-D34F-4DAE-A156-71A5901D6C48}">
      <dgm:prSet/>
      <dgm:spPr/>
      <dgm:t>
        <a:bodyPr/>
        <a:lstStyle/>
        <a:p>
          <a:endParaRPr lang="en-US"/>
        </a:p>
      </dgm:t>
    </dgm:pt>
    <dgm:pt modelId="{CE2729FC-BD21-4B08-BA0A-0928CD4D6AEE}" type="pres">
      <dgm:prSet presAssocID="{1D412B94-B3B6-4138-9283-5E4010AEAC92}" presName="Name0" presStyleCnt="0">
        <dgm:presLayoutVars>
          <dgm:dir/>
          <dgm:animLvl val="lvl"/>
          <dgm:resizeHandles val="exact"/>
        </dgm:presLayoutVars>
      </dgm:prSet>
      <dgm:spPr/>
    </dgm:pt>
    <dgm:pt modelId="{607FDC31-64B6-4780-89E9-FC528A903E51}" type="pres">
      <dgm:prSet presAssocID="{1D412B94-B3B6-4138-9283-5E4010AEAC92}" presName="tSp" presStyleCnt="0"/>
      <dgm:spPr/>
    </dgm:pt>
    <dgm:pt modelId="{1216EAC8-7825-4BD8-8521-CC37C2D9B983}" type="pres">
      <dgm:prSet presAssocID="{1D412B94-B3B6-4138-9283-5E4010AEAC92}" presName="bSp" presStyleCnt="0"/>
      <dgm:spPr/>
    </dgm:pt>
    <dgm:pt modelId="{6CCFE9B3-B699-499E-B184-4B8E9E9CEB2A}" type="pres">
      <dgm:prSet presAssocID="{1D412B94-B3B6-4138-9283-5E4010AEAC92}" presName="process" presStyleCnt="0"/>
      <dgm:spPr/>
    </dgm:pt>
    <dgm:pt modelId="{8910CE83-2DBC-4DDB-B836-3CC4318B1332}" type="pres">
      <dgm:prSet presAssocID="{8D739BCC-6EAA-48FE-8E5C-7EE580BF3848}" presName="composite1" presStyleCnt="0"/>
      <dgm:spPr/>
    </dgm:pt>
    <dgm:pt modelId="{DE73CD09-3038-4D1D-8317-51CB51DCD74D}" type="pres">
      <dgm:prSet presAssocID="{8D739BCC-6EAA-48FE-8E5C-7EE580BF3848}" presName="dummyNode1" presStyleLbl="node1" presStyleIdx="0" presStyleCnt="3"/>
      <dgm:spPr/>
    </dgm:pt>
    <dgm:pt modelId="{8D3FB0BC-8A77-4703-9267-53C7CA82ABDC}" type="pres">
      <dgm:prSet presAssocID="{8D739BCC-6EAA-48FE-8E5C-7EE580BF3848}" presName="childNode1" presStyleLbl="bgAcc1" presStyleIdx="0" presStyleCnt="3" custScaleX="150085" custLinFactNeighborX="-6" custLinFactNeighborY="1088">
        <dgm:presLayoutVars>
          <dgm:bulletEnabled val="1"/>
        </dgm:presLayoutVars>
      </dgm:prSet>
      <dgm:spPr/>
    </dgm:pt>
    <dgm:pt modelId="{14A2400B-6D25-4A00-A26C-5D013A980844}" type="pres">
      <dgm:prSet presAssocID="{8D739BCC-6EAA-48FE-8E5C-7EE580BF3848}" presName="childNode1tx" presStyleLbl="bgAcc1" presStyleIdx="0" presStyleCnt="3">
        <dgm:presLayoutVars>
          <dgm:bulletEnabled val="1"/>
        </dgm:presLayoutVars>
      </dgm:prSet>
      <dgm:spPr/>
    </dgm:pt>
    <dgm:pt modelId="{9BC84B3F-9A35-400C-9E51-47F97FE29AE6}" type="pres">
      <dgm:prSet presAssocID="{8D739BCC-6EAA-48FE-8E5C-7EE580BF3848}" presName="parentNode1" presStyleLbl="node1" presStyleIdx="0" presStyleCnt="3" custScaleX="106892">
        <dgm:presLayoutVars>
          <dgm:chMax val="1"/>
          <dgm:bulletEnabled val="1"/>
        </dgm:presLayoutVars>
      </dgm:prSet>
      <dgm:spPr/>
    </dgm:pt>
    <dgm:pt modelId="{9E95D80D-6103-41C7-BFB6-870208ACB9F2}" type="pres">
      <dgm:prSet presAssocID="{8D739BCC-6EAA-48FE-8E5C-7EE580BF3848}" presName="connSite1" presStyleCnt="0"/>
      <dgm:spPr/>
    </dgm:pt>
    <dgm:pt modelId="{3813A96A-2601-46EC-8EDB-0D03BC2BC853}" type="pres">
      <dgm:prSet presAssocID="{2FA522AF-74B2-4D6C-B8A8-42833D7223D7}" presName="Name9" presStyleLbl="sibTrans2D1" presStyleIdx="0" presStyleCnt="2"/>
      <dgm:spPr/>
    </dgm:pt>
    <dgm:pt modelId="{F24DF7C2-B69B-4F5B-B0D7-4A2C76974B9F}" type="pres">
      <dgm:prSet presAssocID="{46ACAB89-FCB2-4E55-9870-C558315F144D}" presName="composite2" presStyleCnt="0"/>
      <dgm:spPr/>
    </dgm:pt>
    <dgm:pt modelId="{BE964D09-DFC0-46D6-9D27-DC96AC18FD54}" type="pres">
      <dgm:prSet presAssocID="{46ACAB89-FCB2-4E55-9870-C558315F144D}" presName="dummyNode2" presStyleLbl="node1" presStyleIdx="0" presStyleCnt="3"/>
      <dgm:spPr/>
    </dgm:pt>
    <dgm:pt modelId="{00215F5D-6668-4CF2-A6C3-B5E3C20344AE}" type="pres">
      <dgm:prSet presAssocID="{46ACAB89-FCB2-4E55-9870-C558315F144D}" presName="childNode2" presStyleLbl="bgAcc1" presStyleIdx="1" presStyleCnt="3" custScaleX="147285">
        <dgm:presLayoutVars>
          <dgm:bulletEnabled val="1"/>
        </dgm:presLayoutVars>
      </dgm:prSet>
      <dgm:spPr/>
    </dgm:pt>
    <dgm:pt modelId="{30EAE5D0-427B-4DD9-BE4C-34AF566837DC}" type="pres">
      <dgm:prSet presAssocID="{46ACAB89-FCB2-4E55-9870-C558315F144D}" presName="childNode2tx" presStyleLbl="bgAcc1" presStyleIdx="1" presStyleCnt="3">
        <dgm:presLayoutVars>
          <dgm:bulletEnabled val="1"/>
        </dgm:presLayoutVars>
      </dgm:prSet>
      <dgm:spPr/>
    </dgm:pt>
    <dgm:pt modelId="{9A007EC7-380C-4BB3-A6C8-222C9C20C8C0}" type="pres">
      <dgm:prSet presAssocID="{46ACAB89-FCB2-4E55-9870-C558315F144D}" presName="parentNode2" presStyleLbl="node1" presStyleIdx="1" presStyleCnt="3" custScaleX="123685" custLinFactNeighborX="-10321">
        <dgm:presLayoutVars>
          <dgm:chMax val="0"/>
          <dgm:bulletEnabled val="1"/>
        </dgm:presLayoutVars>
      </dgm:prSet>
      <dgm:spPr/>
    </dgm:pt>
    <dgm:pt modelId="{B312203E-249C-4E6C-9E0C-C0A02583BE9C}" type="pres">
      <dgm:prSet presAssocID="{46ACAB89-FCB2-4E55-9870-C558315F144D}" presName="connSite2" presStyleCnt="0"/>
      <dgm:spPr/>
    </dgm:pt>
    <dgm:pt modelId="{0CA29E73-C20E-4DDC-BC1A-AF0D34EC5A3B}" type="pres">
      <dgm:prSet presAssocID="{DA528F31-261C-4C15-9009-66A423946D54}" presName="Name18" presStyleLbl="sibTrans2D1" presStyleIdx="1" presStyleCnt="2" custFlipVert="0" custFlipHor="0" custScaleX="38563" custScaleY="46242" custLinFactNeighborX="2983" custLinFactNeighborY="1475"/>
      <dgm:spPr/>
    </dgm:pt>
    <dgm:pt modelId="{5EBD310D-226D-4C79-8A0E-E022EAED696B}" type="pres">
      <dgm:prSet presAssocID="{26166AD6-F92C-412C-85CE-B62AD8135DFA}" presName="composite1" presStyleCnt="0"/>
      <dgm:spPr/>
    </dgm:pt>
    <dgm:pt modelId="{FE82CE1F-A714-425A-B77D-F3600058F164}" type="pres">
      <dgm:prSet presAssocID="{26166AD6-F92C-412C-85CE-B62AD8135DFA}" presName="dummyNode1" presStyleLbl="node1" presStyleIdx="1" presStyleCnt="3"/>
      <dgm:spPr/>
    </dgm:pt>
    <dgm:pt modelId="{25A12348-EE41-4340-95E2-DAAF3ACB1D47}" type="pres">
      <dgm:prSet presAssocID="{26166AD6-F92C-412C-85CE-B62AD8135DFA}" presName="childNode1" presStyleLbl="bgAcc1" presStyleIdx="2" presStyleCnt="3" custScaleX="155092">
        <dgm:presLayoutVars>
          <dgm:bulletEnabled val="1"/>
        </dgm:presLayoutVars>
      </dgm:prSet>
      <dgm:spPr/>
    </dgm:pt>
    <dgm:pt modelId="{FB4BC2B9-30D8-4F66-8953-7B8D3EF7321B}" type="pres">
      <dgm:prSet presAssocID="{26166AD6-F92C-412C-85CE-B62AD8135DFA}" presName="childNode1tx" presStyleLbl="bgAcc1" presStyleIdx="2" presStyleCnt="3">
        <dgm:presLayoutVars>
          <dgm:bulletEnabled val="1"/>
        </dgm:presLayoutVars>
      </dgm:prSet>
      <dgm:spPr/>
    </dgm:pt>
    <dgm:pt modelId="{20E274E9-643F-4820-9ABC-D87BC6E7DDA4}" type="pres">
      <dgm:prSet presAssocID="{26166AD6-F92C-412C-85CE-B62AD8135DFA}" presName="parentNode1" presStyleLbl="node1" presStyleIdx="2" presStyleCnt="3" custScaleX="125046" custLinFactNeighborX="-7647">
        <dgm:presLayoutVars>
          <dgm:chMax val="1"/>
          <dgm:bulletEnabled val="1"/>
        </dgm:presLayoutVars>
      </dgm:prSet>
      <dgm:spPr/>
    </dgm:pt>
    <dgm:pt modelId="{A7F31627-F01E-445D-A829-26C6A0780827}" type="pres">
      <dgm:prSet presAssocID="{26166AD6-F92C-412C-85CE-B62AD8135DFA}" presName="connSite1" presStyleCnt="0"/>
      <dgm:spPr/>
    </dgm:pt>
  </dgm:ptLst>
  <dgm:cxnLst>
    <dgm:cxn modelId="{0EE6A001-261B-4B15-81F6-A06A500118B5}" type="presOf" srcId="{7849E5D9-1212-46D0-91F0-F978C72A8738}" destId="{00215F5D-6668-4CF2-A6C3-B5E3C20344AE}" srcOrd="0" destOrd="0" presId="urn:microsoft.com/office/officeart/2005/8/layout/hProcess4"/>
    <dgm:cxn modelId="{F35C6A1C-DDD7-4CC3-8EBA-68C2AC3877C5}" srcId="{1D412B94-B3B6-4138-9283-5E4010AEAC92}" destId="{46ACAB89-FCB2-4E55-9870-C558315F144D}" srcOrd="1" destOrd="0" parTransId="{989D5E18-9FD1-4A6F-A274-B091960DB75C}" sibTransId="{DA528F31-261C-4C15-9009-66A423946D54}"/>
    <dgm:cxn modelId="{F9D73820-D34F-4DAE-A156-71A5901D6C48}" srcId="{26166AD6-F92C-412C-85CE-B62AD8135DFA}" destId="{F0C1C0A1-686F-43BF-B252-13C11A848AEF}" srcOrd="0" destOrd="0" parTransId="{36E86B34-2699-4CA6-A5D7-AD7C94575023}" sibTransId="{72A28AD1-9E1C-4399-93A0-73E27054B9E3}"/>
    <dgm:cxn modelId="{04AC4934-FC3A-4BF4-AFD8-4BB09A108CD7}" srcId="{1D412B94-B3B6-4138-9283-5E4010AEAC92}" destId="{26166AD6-F92C-412C-85CE-B62AD8135DFA}" srcOrd="2" destOrd="0" parTransId="{F5C496CB-2F30-4B5A-9F90-1158E9D2CE42}" sibTransId="{383290A6-4FE8-46B7-BE76-D66C618F3BC5}"/>
    <dgm:cxn modelId="{8EEFDF38-1B22-4F7A-8B0E-8F041C90AB46}" type="presOf" srcId="{7A620C42-6B8F-49F4-ACED-F67235548259}" destId="{8D3FB0BC-8A77-4703-9267-53C7CA82ABDC}" srcOrd="0" destOrd="0" presId="urn:microsoft.com/office/officeart/2005/8/layout/hProcess4"/>
    <dgm:cxn modelId="{D68EEE4D-27C7-4F25-A1F6-E37B8FA55A04}" type="presOf" srcId="{2FA522AF-74B2-4D6C-B8A8-42833D7223D7}" destId="{3813A96A-2601-46EC-8EDB-0D03BC2BC853}" srcOrd="0" destOrd="0" presId="urn:microsoft.com/office/officeart/2005/8/layout/hProcess4"/>
    <dgm:cxn modelId="{E983954E-121D-4D9B-903C-81B83F8EBE19}" type="presOf" srcId="{7A620C42-6B8F-49F4-ACED-F67235548259}" destId="{14A2400B-6D25-4A00-A26C-5D013A980844}" srcOrd="1" destOrd="0" presId="urn:microsoft.com/office/officeart/2005/8/layout/hProcess4"/>
    <dgm:cxn modelId="{36E79458-8B7C-4A26-B443-7CAAF93D562E}" srcId="{8D739BCC-6EAA-48FE-8E5C-7EE580BF3848}" destId="{7A620C42-6B8F-49F4-ACED-F67235548259}" srcOrd="0" destOrd="0" parTransId="{00F7419A-E3DA-4F9C-9880-2B323EC395FE}" sibTransId="{C64DE460-EE26-4AB8-BCF6-1608E0F501AF}"/>
    <dgm:cxn modelId="{911CFD7D-AE9D-4096-A06F-980645A50C2B}" type="presOf" srcId="{26166AD6-F92C-412C-85CE-B62AD8135DFA}" destId="{20E274E9-643F-4820-9ABC-D87BC6E7DDA4}" srcOrd="0" destOrd="0" presId="urn:microsoft.com/office/officeart/2005/8/layout/hProcess4"/>
    <dgm:cxn modelId="{69F1868C-2B08-480B-8711-AA3C53B71368}" type="presOf" srcId="{7849E5D9-1212-46D0-91F0-F978C72A8738}" destId="{30EAE5D0-427B-4DD9-BE4C-34AF566837DC}" srcOrd="1" destOrd="0" presId="urn:microsoft.com/office/officeart/2005/8/layout/hProcess4"/>
    <dgm:cxn modelId="{75E62AC3-C328-4F46-B29E-8237AB19CD5F}" srcId="{1D412B94-B3B6-4138-9283-5E4010AEAC92}" destId="{8D739BCC-6EAA-48FE-8E5C-7EE580BF3848}" srcOrd="0" destOrd="0" parTransId="{E58DA216-6F80-4BBE-8C25-F6F2107A6143}" sibTransId="{2FA522AF-74B2-4D6C-B8A8-42833D7223D7}"/>
    <dgm:cxn modelId="{BEE9F4CF-A6AA-48B6-83EC-4A003187A74F}" srcId="{46ACAB89-FCB2-4E55-9870-C558315F144D}" destId="{7849E5D9-1212-46D0-91F0-F978C72A8738}" srcOrd="0" destOrd="0" parTransId="{503B7B1A-F61D-43C7-AD11-9F4BCB3B438E}" sibTransId="{AC94F648-3DF5-478E-8864-1CA2B52A3EA1}"/>
    <dgm:cxn modelId="{BF71DED1-A653-4971-B028-E74278CA92E0}" type="presOf" srcId="{8D739BCC-6EAA-48FE-8E5C-7EE580BF3848}" destId="{9BC84B3F-9A35-400C-9E51-47F97FE29AE6}" srcOrd="0" destOrd="0" presId="urn:microsoft.com/office/officeart/2005/8/layout/hProcess4"/>
    <dgm:cxn modelId="{58E590D6-69BC-48FB-8F9E-9AE843F60638}" type="presOf" srcId="{F0C1C0A1-686F-43BF-B252-13C11A848AEF}" destId="{25A12348-EE41-4340-95E2-DAAF3ACB1D47}" srcOrd="0" destOrd="0" presId="urn:microsoft.com/office/officeart/2005/8/layout/hProcess4"/>
    <dgm:cxn modelId="{3C135DE5-97E7-4F45-A416-EE1FD3A31C5E}" type="presOf" srcId="{1D412B94-B3B6-4138-9283-5E4010AEAC92}" destId="{CE2729FC-BD21-4B08-BA0A-0928CD4D6AEE}" srcOrd="0" destOrd="0" presId="urn:microsoft.com/office/officeart/2005/8/layout/hProcess4"/>
    <dgm:cxn modelId="{625C83F5-D712-4B62-B8A4-12B0350D684F}" type="presOf" srcId="{46ACAB89-FCB2-4E55-9870-C558315F144D}" destId="{9A007EC7-380C-4BB3-A6C8-222C9C20C8C0}" srcOrd="0" destOrd="0" presId="urn:microsoft.com/office/officeart/2005/8/layout/hProcess4"/>
    <dgm:cxn modelId="{71A868FC-D369-4DE3-B0A6-EB3D0C52DABB}" type="presOf" srcId="{F0C1C0A1-686F-43BF-B252-13C11A848AEF}" destId="{FB4BC2B9-30D8-4F66-8953-7B8D3EF7321B}" srcOrd="1" destOrd="0" presId="urn:microsoft.com/office/officeart/2005/8/layout/hProcess4"/>
    <dgm:cxn modelId="{941801FE-84FE-4A17-9678-D35943254FD0}" type="presOf" srcId="{DA528F31-261C-4C15-9009-66A423946D54}" destId="{0CA29E73-C20E-4DDC-BC1A-AF0D34EC5A3B}" srcOrd="0" destOrd="0" presId="urn:microsoft.com/office/officeart/2005/8/layout/hProcess4"/>
    <dgm:cxn modelId="{E33F3AF5-53DC-4DFA-BA4F-53A9785F60D7}" type="presParOf" srcId="{CE2729FC-BD21-4B08-BA0A-0928CD4D6AEE}" destId="{607FDC31-64B6-4780-89E9-FC528A903E51}" srcOrd="0" destOrd="0" presId="urn:microsoft.com/office/officeart/2005/8/layout/hProcess4"/>
    <dgm:cxn modelId="{04EB48A1-4B17-42E6-A5F5-AC15410DEE6A}" type="presParOf" srcId="{CE2729FC-BD21-4B08-BA0A-0928CD4D6AEE}" destId="{1216EAC8-7825-4BD8-8521-CC37C2D9B983}" srcOrd="1" destOrd="0" presId="urn:microsoft.com/office/officeart/2005/8/layout/hProcess4"/>
    <dgm:cxn modelId="{EE43235D-254C-406E-83F0-5CA34055586D}" type="presParOf" srcId="{CE2729FC-BD21-4B08-BA0A-0928CD4D6AEE}" destId="{6CCFE9B3-B699-499E-B184-4B8E9E9CEB2A}" srcOrd="2" destOrd="0" presId="urn:microsoft.com/office/officeart/2005/8/layout/hProcess4"/>
    <dgm:cxn modelId="{AB085B89-000B-4D3C-9139-2C77A8FE40A6}" type="presParOf" srcId="{6CCFE9B3-B699-499E-B184-4B8E9E9CEB2A}" destId="{8910CE83-2DBC-4DDB-B836-3CC4318B1332}" srcOrd="0" destOrd="0" presId="urn:microsoft.com/office/officeart/2005/8/layout/hProcess4"/>
    <dgm:cxn modelId="{B513BD33-466A-45BA-9A21-9862FEBB5C24}" type="presParOf" srcId="{8910CE83-2DBC-4DDB-B836-3CC4318B1332}" destId="{DE73CD09-3038-4D1D-8317-51CB51DCD74D}" srcOrd="0" destOrd="0" presId="urn:microsoft.com/office/officeart/2005/8/layout/hProcess4"/>
    <dgm:cxn modelId="{43ED124F-66DD-4A11-8891-624AE5E6BFAE}" type="presParOf" srcId="{8910CE83-2DBC-4DDB-B836-3CC4318B1332}" destId="{8D3FB0BC-8A77-4703-9267-53C7CA82ABDC}" srcOrd="1" destOrd="0" presId="urn:microsoft.com/office/officeart/2005/8/layout/hProcess4"/>
    <dgm:cxn modelId="{A4595132-E285-42C1-AB06-387B47F2B278}" type="presParOf" srcId="{8910CE83-2DBC-4DDB-B836-3CC4318B1332}" destId="{14A2400B-6D25-4A00-A26C-5D013A980844}" srcOrd="2" destOrd="0" presId="urn:microsoft.com/office/officeart/2005/8/layout/hProcess4"/>
    <dgm:cxn modelId="{3728632B-34E9-4C8E-9295-3C4D6943965B}" type="presParOf" srcId="{8910CE83-2DBC-4DDB-B836-3CC4318B1332}" destId="{9BC84B3F-9A35-400C-9E51-47F97FE29AE6}" srcOrd="3" destOrd="0" presId="urn:microsoft.com/office/officeart/2005/8/layout/hProcess4"/>
    <dgm:cxn modelId="{9F3E5C68-675B-4F79-91B2-89BD72DF1A28}" type="presParOf" srcId="{8910CE83-2DBC-4DDB-B836-3CC4318B1332}" destId="{9E95D80D-6103-41C7-BFB6-870208ACB9F2}" srcOrd="4" destOrd="0" presId="urn:microsoft.com/office/officeart/2005/8/layout/hProcess4"/>
    <dgm:cxn modelId="{E454BC57-DA2B-47BA-809A-24150B10A4B2}" type="presParOf" srcId="{6CCFE9B3-B699-499E-B184-4B8E9E9CEB2A}" destId="{3813A96A-2601-46EC-8EDB-0D03BC2BC853}" srcOrd="1" destOrd="0" presId="urn:microsoft.com/office/officeart/2005/8/layout/hProcess4"/>
    <dgm:cxn modelId="{400CDFBC-A545-49B5-9FDC-58E3958BA70F}" type="presParOf" srcId="{6CCFE9B3-B699-499E-B184-4B8E9E9CEB2A}" destId="{F24DF7C2-B69B-4F5B-B0D7-4A2C76974B9F}" srcOrd="2" destOrd="0" presId="urn:microsoft.com/office/officeart/2005/8/layout/hProcess4"/>
    <dgm:cxn modelId="{BD50F069-1113-4CE9-AD1F-C6F8195F84ED}" type="presParOf" srcId="{F24DF7C2-B69B-4F5B-B0D7-4A2C76974B9F}" destId="{BE964D09-DFC0-46D6-9D27-DC96AC18FD54}" srcOrd="0" destOrd="0" presId="urn:microsoft.com/office/officeart/2005/8/layout/hProcess4"/>
    <dgm:cxn modelId="{7261675C-4265-443C-88AE-B397BFB0F91B}" type="presParOf" srcId="{F24DF7C2-B69B-4F5B-B0D7-4A2C76974B9F}" destId="{00215F5D-6668-4CF2-A6C3-B5E3C20344AE}" srcOrd="1" destOrd="0" presId="urn:microsoft.com/office/officeart/2005/8/layout/hProcess4"/>
    <dgm:cxn modelId="{B4FE3592-F24A-4DB7-8FC2-9C7A94447174}" type="presParOf" srcId="{F24DF7C2-B69B-4F5B-B0D7-4A2C76974B9F}" destId="{30EAE5D0-427B-4DD9-BE4C-34AF566837DC}" srcOrd="2" destOrd="0" presId="urn:microsoft.com/office/officeart/2005/8/layout/hProcess4"/>
    <dgm:cxn modelId="{80F70BDD-938C-4914-87A6-92A616376EEA}" type="presParOf" srcId="{F24DF7C2-B69B-4F5B-B0D7-4A2C76974B9F}" destId="{9A007EC7-380C-4BB3-A6C8-222C9C20C8C0}" srcOrd="3" destOrd="0" presId="urn:microsoft.com/office/officeart/2005/8/layout/hProcess4"/>
    <dgm:cxn modelId="{5AA1E75E-9BA0-46C4-BA79-6067F36C20A7}" type="presParOf" srcId="{F24DF7C2-B69B-4F5B-B0D7-4A2C76974B9F}" destId="{B312203E-249C-4E6C-9E0C-C0A02583BE9C}" srcOrd="4" destOrd="0" presId="urn:microsoft.com/office/officeart/2005/8/layout/hProcess4"/>
    <dgm:cxn modelId="{3C099A4B-6021-42EF-BE8B-A99CFDDB1F41}" type="presParOf" srcId="{6CCFE9B3-B699-499E-B184-4B8E9E9CEB2A}" destId="{0CA29E73-C20E-4DDC-BC1A-AF0D34EC5A3B}" srcOrd="3" destOrd="0" presId="urn:microsoft.com/office/officeart/2005/8/layout/hProcess4"/>
    <dgm:cxn modelId="{8919B130-6FFB-4672-BF59-1A7E98E77AF1}" type="presParOf" srcId="{6CCFE9B3-B699-499E-B184-4B8E9E9CEB2A}" destId="{5EBD310D-226D-4C79-8A0E-E022EAED696B}" srcOrd="4" destOrd="0" presId="urn:microsoft.com/office/officeart/2005/8/layout/hProcess4"/>
    <dgm:cxn modelId="{B08B3714-4142-4B70-8016-591AA4B4A236}" type="presParOf" srcId="{5EBD310D-226D-4C79-8A0E-E022EAED696B}" destId="{FE82CE1F-A714-425A-B77D-F3600058F164}" srcOrd="0" destOrd="0" presId="urn:microsoft.com/office/officeart/2005/8/layout/hProcess4"/>
    <dgm:cxn modelId="{2041A57E-966E-4CD9-8282-ABCA1A952B1F}" type="presParOf" srcId="{5EBD310D-226D-4C79-8A0E-E022EAED696B}" destId="{25A12348-EE41-4340-95E2-DAAF3ACB1D47}" srcOrd="1" destOrd="0" presId="urn:microsoft.com/office/officeart/2005/8/layout/hProcess4"/>
    <dgm:cxn modelId="{797D14DC-4DC0-4534-BFC7-6B1A03261EEE}" type="presParOf" srcId="{5EBD310D-226D-4C79-8A0E-E022EAED696B}" destId="{FB4BC2B9-30D8-4F66-8953-7B8D3EF7321B}" srcOrd="2" destOrd="0" presId="urn:microsoft.com/office/officeart/2005/8/layout/hProcess4"/>
    <dgm:cxn modelId="{60500502-1D4D-498A-A367-789CBFA1921B}" type="presParOf" srcId="{5EBD310D-226D-4C79-8A0E-E022EAED696B}" destId="{20E274E9-643F-4820-9ABC-D87BC6E7DDA4}" srcOrd="3" destOrd="0" presId="urn:microsoft.com/office/officeart/2005/8/layout/hProcess4"/>
    <dgm:cxn modelId="{A5744618-3FEB-42A4-88F6-B97007CEC29F}" type="presParOf" srcId="{5EBD310D-226D-4C79-8A0E-E022EAED696B}" destId="{A7F31627-F01E-445D-A829-26C6A078082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3EF68B9-395B-4CDC-B21F-D06279EFB6E0}" type="doc">
      <dgm:prSet loTypeId="urn:microsoft.com/office/officeart/2005/8/layout/hProcess9" loCatId="process" qsTypeId="urn:microsoft.com/office/officeart/2005/8/quickstyle/3d1" qsCatId="3D" csTypeId="urn:microsoft.com/office/officeart/2005/8/colors/accent3_2" csCatId="accent3" phldr="1"/>
      <dgm:spPr/>
    </dgm:pt>
    <dgm:pt modelId="{2B1C3357-FD8C-441B-951F-E137242CACC0}">
      <dgm:prSet phldrT="[Text]" custT="1"/>
      <dgm:spPr/>
      <dgm:t>
        <a:bodyPr/>
        <a:lstStyle/>
        <a:p>
          <a:r>
            <a:rPr lang="en-GB" sz="1800" b="1" dirty="0"/>
            <a:t>Need to ensure even spread and mixture of possible allele values</a:t>
          </a:r>
          <a:endParaRPr lang="en-US" sz="1800" b="1" dirty="0"/>
        </a:p>
      </dgm:t>
    </dgm:pt>
    <dgm:pt modelId="{49A74BCA-E1C5-48FC-8A68-A3DB0AEFD137}" type="parTrans" cxnId="{9BE92E6C-E93D-43C8-AC14-F0F220D96E35}">
      <dgm:prSet/>
      <dgm:spPr/>
      <dgm:t>
        <a:bodyPr/>
        <a:lstStyle/>
        <a:p>
          <a:endParaRPr lang="en-US"/>
        </a:p>
      </dgm:t>
    </dgm:pt>
    <dgm:pt modelId="{33F94E44-A340-4AB6-9169-D4D794C2F594}" type="sibTrans" cxnId="{9BE92E6C-E93D-43C8-AC14-F0F220D96E35}">
      <dgm:prSet/>
      <dgm:spPr/>
      <dgm:t>
        <a:bodyPr/>
        <a:lstStyle/>
        <a:p>
          <a:endParaRPr lang="en-US"/>
        </a:p>
      </dgm:t>
    </dgm:pt>
    <dgm:pt modelId="{0B0FBA6B-EAF5-4031-B7EA-1B4E71B49EB4}">
      <dgm:prSet phldrT="[Text]" custT="1"/>
      <dgm:spPr>
        <a:solidFill>
          <a:schemeClr val="accent2">
            <a:lumMod val="75000"/>
          </a:schemeClr>
        </a:solidFill>
      </dgm:spPr>
      <dgm:t>
        <a:bodyPr/>
        <a:lstStyle/>
        <a:p>
          <a:r>
            <a:rPr lang="en-GB" sz="1800" b="1" dirty="0"/>
            <a:t>Can include existing solutions, or use problem-specific heuristics, to “seed” the population</a:t>
          </a:r>
          <a:endParaRPr lang="en-US" sz="1800" b="1" dirty="0"/>
        </a:p>
      </dgm:t>
    </dgm:pt>
    <dgm:pt modelId="{697EB2E0-739F-4A60-A97C-6DF7E781D26C}" type="parTrans" cxnId="{8AE888FE-610D-410D-96F3-AA44DBB529A5}">
      <dgm:prSet/>
      <dgm:spPr/>
      <dgm:t>
        <a:bodyPr/>
        <a:lstStyle/>
        <a:p>
          <a:endParaRPr lang="en-US"/>
        </a:p>
      </dgm:t>
    </dgm:pt>
    <dgm:pt modelId="{078F834A-EF97-42D5-BD33-82295D9A4A28}" type="sibTrans" cxnId="{8AE888FE-610D-410D-96F3-AA44DBB529A5}">
      <dgm:prSet/>
      <dgm:spPr/>
      <dgm:t>
        <a:bodyPr/>
        <a:lstStyle/>
        <a:p>
          <a:endParaRPr lang="en-US"/>
        </a:p>
      </dgm:t>
    </dgm:pt>
    <dgm:pt modelId="{EE2A3DFD-1936-4158-999D-CB6B2949780F}" type="pres">
      <dgm:prSet presAssocID="{93EF68B9-395B-4CDC-B21F-D06279EFB6E0}" presName="CompostProcess" presStyleCnt="0">
        <dgm:presLayoutVars>
          <dgm:dir/>
          <dgm:resizeHandles val="exact"/>
        </dgm:presLayoutVars>
      </dgm:prSet>
      <dgm:spPr/>
    </dgm:pt>
    <dgm:pt modelId="{ECAA66A6-C869-4649-B750-266CDD507C68}" type="pres">
      <dgm:prSet presAssocID="{93EF68B9-395B-4CDC-B21F-D06279EFB6E0}" presName="arrow" presStyleLbl="bgShp" presStyleIdx="0" presStyleCnt="1"/>
      <dgm:spPr/>
    </dgm:pt>
    <dgm:pt modelId="{00259693-B80B-4467-A49E-7176C21BE5B2}" type="pres">
      <dgm:prSet presAssocID="{93EF68B9-395B-4CDC-B21F-D06279EFB6E0}" presName="linearProcess" presStyleCnt="0"/>
      <dgm:spPr/>
    </dgm:pt>
    <dgm:pt modelId="{4C53C84B-B245-4363-8972-9CF392596676}" type="pres">
      <dgm:prSet presAssocID="{2B1C3357-FD8C-441B-951F-E137242CACC0}" presName="textNode" presStyleLbl="node1" presStyleIdx="0" presStyleCnt="2">
        <dgm:presLayoutVars>
          <dgm:bulletEnabled val="1"/>
        </dgm:presLayoutVars>
      </dgm:prSet>
      <dgm:spPr/>
    </dgm:pt>
    <dgm:pt modelId="{6B1DB348-B746-4E45-8610-17D8A3612E02}" type="pres">
      <dgm:prSet presAssocID="{33F94E44-A340-4AB6-9169-D4D794C2F594}" presName="sibTrans" presStyleCnt="0"/>
      <dgm:spPr/>
    </dgm:pt>
    <dgm:pt modelId="{B884CF84-4314-44A8-A598-694DA61EB586}" type="pres">
      <dgm:prSet presAssocID="{0B0FBA6B-EAF5-4031-B7EA-1B4E71B49EB4}" presName="textNode" presStyleLbl="node1" presStyleIdx="1" presStyleCnt="2">
        <dgm:presLayoutVars>
          <dgm:bulletEnabled val="1"/>
        </dgm:presLayoutVars>
      </dgm:prSet>
      <dgm:spPr/>
    </dgm:pt>
  </dgm:ptLst>
  <dgm:cxnLst>
    <dgm:cxn modelId="{DB875215-025C-4759-84EE-E41A390D8D89}" type="presOf" srcId="{2B1C3357-FD8C-441B-951F-E137242CACC0}" destId="{4C53C84B-B245-4363-8972-9CF392596676}" srcOrd="0" destOrd="0" presId="urn:microsoft.com/office/officeart/2005/8/layout/hProcess9"/>
    <dgm:cxn modelId="{38C43347-C09F-4E28-A023-2E38D4133C51}" type="presOf" srcId="{0B0FBA6B-EAF5-4031-B7EA-1B4E71B49EB4}" destId="{B884CF84-4314-44A8-A598-694DA61EB586}" srcOrd="0" destOrd="0" presId="urn:microsoft.com/office/officeart/2005/8/layout/hProcess9"/>
    <dgm:cxn modelId="{9BE92E6C-E93D-43C8-AC14-F0F220D96E35}" srcId="{93EF68B9-395B-4CDC-B21F-D06279EFB6E0}" destId="{2B1C3357-FD8C-441B-951F-E137242CACC0}" srcOrd="0" destOrd="0" parTransId="{49A74BCA-E1C5-48FC-8A68-A3DB0AEFD137}" sibTransId="{33F94E44-A340-4AB6-9169-D4D794C2F594}"/>
    <dgm:cxn modelId="{58A1DBB6-611F-4071-B4BD-807CB689414F}" type="presOf" srcId="{93EF68B9-395B-4CDC-B21F-D06279EFB6E0}" destId="{EE2A3DFD-1936-4158-999D-CB6B2949780F}" srcOrd="0" destOrd="0" presId="urn:microsoft.com/office/officeart/2005/8/layout/hProcess9"/>
    <dgm:cxn modelId="{8AE888FE-610D-410D-96F3-AA44DBB529A5}" srcId="{93EF68B9-395B-4CDC-B21F-D06279EFB6E0}" destId="{0B0FBA6B-EAF5-4031-B7EA-1B4E71B49EB4}" srcOrd="1" destOrd="0" parTransId="{697EB2E0-739F-4A60-A97C-6DF7E781D26C}" sibTransId="{078F834A-EF97-42D5-BD33-82295D9A4A28}"/>
    <dgm:cxn modelId="{411CC7B1-7C3B-4308-AEA1-77A49CF75854}" type="presParOf" srcId="{EE2A3DFD-1936-4158-999D-CB6B2949780F}" destId="{ECAA66A6-C869-4649-B750-266CDD507C68}" srcOrd="0" destOrd="0" presId="urn:microsoft.com/office/officeart/2005/8/layout/hProcess9"/>
    <dgm:cxn modelId="{1EC5F061-76A2-41D3-82E9-C2EB518C3AB1}" type="presParOf" srcId="{EE2A3DFD-1936-4158-999D-CB6B2949780F}" destId="{00259693-B80B-4467-A49E-7176C21BE5B2}" srcOrd="1" destOrd="0" presId="urn:microsoft.com/office/officeart/2005/8/layout/hProcess9"/>
    <dgm:cxn modelId="{A9E2F6D5-5981-4F47-80BD-796FAD5E7516}" type="presParOf" srcId="{00259693-B80B-4467-A49E-7176C21BE5B2}" destId="{4C53C84B-B245-4363-8972-9CF392596676}" srcOrd="0" destOrd="0" presId="urn:microsoft.com/office/officeart/2005/8/layout/hProcess9"/>
    <dgm:cxn modelId="{CA66A50D-5E23-4594-BAD4-741744BA9F62}" type="presParOf" srcId="{00259693-B80B-4467-A49E-7176C21BE5B2}" destId="{6B1DB348-B746-4E45-8610-17D8A3612E02}" srcOrd="1" destOrd="0" presId="urn:microsoft.com/office/officeart/2005/8/layout/hProcess9"/>
    <dgm:cxn modelId="{9A9CEE93-2396-4D73-A42D-8199F1241335}" type="presParOf" srcId="{00259693-B80B-4467-A49E-7176C21BE5B2}" destId="{B884CF84-4314-44A8-A598-694DA61EB586}"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7CF7061-28E1-4FE6-AD74-A1E7F0201ECA}" type="doc">
      <dgm:prSet loTypeId="urn:microsoft.com/office/officeart/2005/8/layout/pyramid2" loCatId="list" qsTypeId="urn:microsoft.com/office/officeart/2005/8/quickstyle/3d2" qsCatId="3D" csTypeId="urn:microsoft.com/office/officeart/2005/8/colors/accent3_4" csCatId="accent3" phldr="1"/>
      <dgm:spPr/>
    </dgm:pt>
    <dgm:pt modelId="{5971C967-5939-4AAD-A5E2-712FE2721B63}">
      <dgm:prSet phldrT="[Text]" custT="1"/>
      <dgm:spPr/>
      <dgm:t>
        <a:bodyPr/>
        <a:lstStyle/>
        <a:p>
          <a:r>
            <a:rPr lang="en-GB" sz="2000" dirty="0"/>
            <a:t>Reaching some (known/hoped for) fitness</a:t>
          </a:r>
          <a:endParaRPr lang="en-US" sz="2000" dirty="0"/>
        </a:p>
      </dgm:t>
    </dgm:pt>
    <dgm:pt modelId="{BB7D2AB9-3732-43F1-B017-A95908B21040}" type="parTrans" cxnId="{ABB774D4-266D-4B45-A76E-AC9251BB2F8E}">
      <dgm:prSet/>
      <dgm:spPr/>
      <dgm:t>
        <a:bodyPr/>
        <a:lstStyle/>
        <a:p>
          <a:endParaRPr lang="en-US"/>
        </a:p>
      </dgm:t>
    </dgm:pt>
    <dgm:pt modelId="{8881820E-D19D-4526-9F24-A1CA4DECBD00}" type="sibTrans" cxnId="{ABB774D4-266D-4B45-A76E-AC9251BB2F8E}">
      <dgm:prSet/>
      <dgm:spPr/>
      <dgm:t>
        <a:bodyPr/>
        <a:lstStyle/>
        <a:p>
          <a:endParaRPr lang="en-US"/>
        </a:p>
      </dgm:t>
    </dgm:pt>
    <dgm:pt modelId="{402A9028-B604-4C48-8130-E02A778AE654}">
      <dgm:prSet phldrT="[Text]" custT="1"/>
      <dgm:spPr/>
      <dgm:t>
        <a:bodyPr/>
        <a:lstStyle/>
        <a:p>
          <a:r>
            <a:rPr lang="en-GB" sz="2000" dirty="0"/>
            <a:t>Reaching some maximum allowed number of generations</a:t>
          </a:r>
          <a:endParaRPr lang="en-US" sz="2000" dirty="0"/>
        </a:p>
      </dgm:t>
    </dgm:pt>
    <dgm:pt modelId="{858FE109-9DA9-44E5-9E78-A1E78B9EFFBF}" type="parTrans" cxnId="{7833EE98-2571-44C4-8C46-AB164E97C3D7}">
      <dgm:prSet/>
      <dgm:spPr/>
      <dgm:t>
        <a:bodyPr/>
        <a:lstStyle/>
        <a:p>
          <a:endParaRPr lang="en-US"/>
        </a:p>
      </dgm:t>
    </dgm:pt>
    <dgm:pt modelId="{6C828FA3-C21F-4346-B7CD-531BB8AAA8CC}" type="sibTrans" cxnId="{7833EE98-2571-44C4-8C46-AB164E97C3D7}">
      <dgm:prSet/>
      <dgm:spPr/>
      <dgm:t>
        <a:bodyPr/>
        <a:lstStyle/>
        <a:p>
          <a:endParaRPr lang="en-US"/>
        </a:p>
      </dgm:t>
    </dgm:pt>
    <dgm:pt modelId="{CC581B48-1943-45CE-B925-E49BFB42B18E}">
      <dgm:prSet phldrT="[Text]" custT="1"/>
      <dgm:spPr/>
      <dgm:t>
        <a:bodyPr/>
        <a:lstStyle/>
        <a:p>
          <a:r>
            <a:rPr lang="en-GB" sz="2000" dirty="0"/>
            <a:t>Reaching some minimum level of diversity</a:t>
          </a:r>
          <a:endParaRPr lang="en-US" sz="2000" dirty="0"/>
        </a:p>
      </dgm:t>
    </dgm:pt>
    <dgm:pt modelId="{DFB47B62-641C-4EFB-9624-56900FF5B903}" type="parTrans" cxnId="{9C6DC798-EDF4-45DA-A166-F8CFF764F526}">
      <dgm:prSet/>
      <dgm:spPr/>
      <dgm:t>
        <a:bodyPr/>
        <a:lstStyle/>
        <a:p>
          <a:endParaRPr lang="en-US"/>
        </a:p>
      </dgm:t>
    </dgm:pt>
    <dgm:pt modelId="{0F4BE357-1F97-4D90-ADDD-43F05DA1CBCB}" type="sibTrans" cxnId="{9C6DC798-EDF4-45DA-A166-F8CFF764F526}">
      <dgm:prSet/>
      <dgm:spPr/>
      <dgm:t>
        <a:bodyPr/>
        <a:lstStyle/>
        <a:p>
          <a:endParaRPr lang="en-US"/>
        </a:p>
      </dgm:t>
    </dgm:pt>
    <dgm:pt modelId="{C96D842A-3198-41E0-BBCB-CB8A657EE2A3}">
      <dgm:prSet phldrT="[Text]" custT="1"/>
      <dgm:spPr/>
      <dgm:t>
        <a:bodyPr/>
        <a:lstStyle/>
        <a:p>
          <a:r>
            <a:rPr lang="en-GB" sz="2000" dirty="0"/>
            <a:t>Reaching some specified number of generations without   fitness improvement</a:t>
          </a:r>
          <a:endParaRPr lang="en-US" sz="2000" dirty="0"/>
        </a:p>
      </dgm:t>
    </dgm:pt>
    <dgm:pt modelId="{55943457-74D9-4EF8-BC0C-832AFF135DCB}" type="parTrans" cxnId="{2B4F08D0-274C-4A49-91FA-F434936FD3E6}">
      <dgm:prSet/>
      <dgm:spPr/>
      <dgm:t>
        <a:bodyPr/>
        <a:lstStyle/>
        <a:p>
          <a:endParaRPr lang="en-US"/>
        </a:p>
      </dgm:t>
    </dgm:pt>
    <dgm:pt modelId="{1872E17C-2001-4121-9F3F-4AC4C5ABA2B2}" type="sibTrans" cxnId="{2B4F08D0-274C-4A49-91FA-F434936FD3E6}">
      <dgm:prSet/>
      <dgm:spPr/>
      <dgm:t>
        <a:bodyPr/>
        <a:lstStyle/>
        <a:p>
          <a:endParaRPr lang="en-US"/>
        </a:p>
      </dgm:t>
    </dgm:pt>
    <dgm:pt modelId="{1C3C05EE-BB18-45A9-B140-279FD54B7112}" type="pres">
      <dgm:prSet presAssocID="{37CF7061-28E1-4FE6-AD74-A1E7F0201ECA}" presName="compositeShape" presStyleCnt="0">
        <dgm:presLayoutVars>
          <dgm:dir/>
          <dgm:resizeHandles/>
        </dgm:presLayoutVars>
      </dgm:prSet>
      <dgm:spPr/>
    </dgm:pt>
    <dgm:pt modelId="{7669870A-2C6C-41BB-AA52-EA4983E4AD54}" type="pres">
      <dgm:prSet presAssocID="{37CF7061-28E1-4FE6-AD74-A1E7F0201ECA}" presName="pyramid" presStyleLbl="node1" presStyleIdx="0" presStyleCnt="1"/>
      <dgm:spPr/>
    </dgm:pt>
    <dgm:pt modelId="{61E22274-122F-476A-96E9-9E8B53175628}" type="pres">
      <dgm:prSet presAssocID="{37CF7061-28E1-4FE6-AD74-A1E7F0201ECA}" presName="theList" presStyleCnt="0"/>
      <dgm:spPr/>
    </dgm:pt>
    <dgm:pt modelId="{6D8543CF-5740-4462-A207-7E7E825D0563}" type="pres">
      <dgm:prSet presAssocID="{5971C967-5939-4AAD-A5E2-712FE2721B63}" presName="aNode" presStyleLbl="fgAcc1" presStyleIdx="0" presStyleCnt="4" custScaleX="184575">
        <dgm:presLayoutVars>
          <dgm:bulletEnabled val="1"/>
        </dgm:presLayoutVars>
      </dgm:prSet>
      <dgm:spPr/>
    </dgm:pt>
    <dgm:pt modelId="{59901FE8-9EB2-4050-9DD0-7D192A8134E1}" type="pres">
      <dgm:prSet presAssocID="{5971C967-5939-4AAD-A5E2-712FE2721B63}" presName="aSpace" presStyleCnt="0"/>
      <dgm:spPr/>
    </dgm:pt>
    <dgm:pt modelId="{03177A96-8C8C-4ADD-9321-C8B2902FC26F}" type="pres">
      <dgm:prSet presAssocID="{402A9028-B604-4C48-8130-E02A778AE654}" presName="aNode" presStyleLbl="fgAcc1" presStyleIdx="1" presStyleCnt="4" custScaleX="187803">
        <dgm:presLayoutVars>
          <dgm:bulletEnabled val="1"/>
        </dgm:presLayoutVars>
      </dgm:prSet>
      <dgm:spPr/>
    </dgm:pt>
    <dgm:pt modelId="{DAC1A40D-CDBA-42FC-87BE-C618481B21EC}" type="pres">
      <dgm:prSet presAssocID="{402A9028-B604-4C48-8130-E02A778AE654}" presName="aSpace" presStyleCnt="0"/>
      <dgm:spPr/>
    </dgm:pt>
    <dgm:pt modelId="{E6B46649-662D-40E1-9851-02BC3868185B}" type="pres">
      <dgm:prSet presAssocID="{CC581B48-1943-45CE-B925-E49BFB42B18E}" presName="aNode" presStyleLbl="fgAcc1" presStyleIdx="2" presStyleCnt="4" custScaleX="189517" custLinFactNeighborX="707" custLinFactNeighborY="-12595">
        <dgm:presLayoutVars>
          <dgm:bulletEnabled val="1"/>
        </dgm:presLayoutVars>
      </dgm:prSet>
      <dgm:spPr/>
    </dgm:pt>
    <dgm:pt modelId="{1A694820-1A54-420E-B9E8-01B85551608D}" type="pres">
      <dgm:prSet presAssocID="{CC581B48-1943-45CE-B925-E49BFB42B18E}" presName="aSpace" presStyleCnt="0"/>
      <dgm:spPr/>
    </dgm:pt>
    <dgm:pt modelId="{93BEFB3A-F9E5-42F0-87C1-484B169A8EEE}" type="pres">
      <dgm:prSet presAssocID="{C96D842A-3198-41E0-BBCB-CB8A657EE2A3}" presName="aNode" presStyleLbl="fgAcc1" presStyleIdx="3" presStyleCnt="4" custScaleX="193757">
        <dgm:presLayoutVars>
          <dgm:bulletEnabled val="1"/>
        </dgm:presLayoutVars>
      </dgm:prSet>
      <dgm:spPr/>
    </dgm:pt>
    <dgm:pt modelId="{F5A7944E-60B5-4908-955F-E5928488E042}" type="pres">
      <dgm:prSet presAssocID="{C96D842A-3198-41E0-BBCB-CB8A657EE2A3}" presName="aSpace" presStyleCnt="0"/>
      <dgm:spPr/>
    </dgm:pt>
  </dgm:ptLst>
  <dgm:cxnLst>
    <dgm:cxn modelId="{9E35D618-DD14-49E1-88C0-D9A7A8E45751}" type="presOf" srcId="{37CF7061-28E1-4FE6-AD74-A1E7F0201ECA}" destId="{1C3C05EE-BB18-45A9-B140-279FD54B7112}" srcOrd="0" destOrd="0" presId="urn:microsoft.com/office/officeart/2005/8/layout/pyramid2"/>
    <dgm:cxn modelId="{688B0458-978F-41C0-AC32-D22BA5815F21}" type="presOf" srcId="{CC581B48-1943-45CE-B925-E49BFB42B18E}" destId="{E6B46649-662D-40E1-9851-02BC3868185B}" srcOrd="0" destOrd="0" presId="urn:microsoft.com/office/officeart/2005/8/layout/pyramid2"/>
    <dgm:cxn modelId="{9C6DC798-EDF4-45DA-A166-F8CFF764F526}" srcId="{37CF7061-28E1-4FE6-AD74-A1E7F0201ECA}" destId="{CC581B48-1943-45CE-B925-E49BFB42B18E}" srcOrd="2" destOrd="0" parTransId="{DFB47B62-641C-4EFB-9624-56900FF5B903}" sibTransId="{0F4BE357-1F97-4D90-ADDD-43F05DA1CBCB}"/>
    <dgm:cxn modelId="{7833EE98-2571-44C4-8C46-AB164E97C3D7}" srcId="{37CF7061-28E1-4FE6-AD74-A1E7F0201ECA}" destId="{402A9028-B604-4C48-8130-E02A778AE654}" srcOrd="1" destOrd="0" parTransId="{858FE109-9DA9-44E5-9E78-A1E78B9EFFBF}" sibTransId="{6C828FA3-C21F-4346-B7CD-531BB8AAA8CC}"/>
    <dgm:cxn modelId="{43ACB8A6-6C0B-4652-9662-DD72A4738C45}" type="presOf" srcId="{5971C967-5939-4AAD-A5E2-712FE2721B63}" destId="{6D8543CF-5740-4462-A207-7E7E825D0563}" srcOrd="0" destOrd="0" presId="urn:microsoft.com/office/officeart/2005/8/layout/pyramid2"/>
    <dgm:cxn modelId="{2B4F08D0-274C-4A49-91FA-F434936FD3E6}" srcId="{37CF7061-28E1-4FE6-AD74-A1E7F0201ECA}" destId="{C96D842A-3198-41E0-BBCB-CB8A657EE2A3}" srcOrd="3" destOrd="0" parTransId="{55943457-74D9-4EF8-BC0C-832AFF135DCB}" sibTransId="{1872E17C-2001-4121-9F3F-4AC4C5ABA2B2}"/>
    <dgm:cxn modelId="{B1DE5DD3-5931-4C62-A1DC-EEF17AFD0AA9}" type="presOf" srcId="{C96D842A-3198-41E0-BBCB-CB8A657EE2A3}" destId="{93BEFB3A-F9E5-42F0-87C1-484B169A8EEE}" srcOrd="0" destOrd="0" presId="urn:microsoft.com/office/officeart/2005/8/layout/pyramid2"/>
    <dgm:cxn modelId="{ABB774D4-266D-4B45-A76E-AC9251BB2F8E}" srcId="{37CF7061-28E1-4FE6-AD74-A1E7F0201ECA}" destId="{5971C967-5939-4AAD-A5E2-712FE2721B63}" srcOrd="0" destOrd="0" parTransId="{BB7D2AB9-3732-43F1-B017-A95908B21040}" sibTransId="{8881820E-D19D-4526-9F24-A1CA4DECBD00}"/>
    <dgm:cxn modelId="{DEDA03ED-54D4-4C8D-AED5-CD7C80E97A3F}" type="presOf" srcId="{402A9028-B604-4C48-8130-E02A778AE654}" destId="{03177A96-8C8C-4ADD-9321-C8B2902FC26F}" srcOrd="0" destOrd="0" presId="urn:microsoft.com/office/officeart/2005/8/layout/pyramid2"/>
    <dgm:cxn modelId="{D3B2225A-4606-4909-BD17-D69851A85222}" type="presParOf" srcId="{1C3C05EE-BB18-45A9-B140-279FD54B7112}" destId="{7669870A-2C6C-41BB-AA52-EA4983E4AD54}" srcOrd="0" destOrd="0" presId="urn:microsoft.com/office/officeart/2005/8/layout/pyramid2"/>
    <dgm:cxn modelId="{26764C2C-5D2A-49B3-BD23-4B2B3D05E776}" type="presParOf" srcId="{1C3C05EE-BB18-45A9-B140-279FD54B7112}" destId="{61E22274-122F-476A-96E9-9E8B53175628}" srcOrd="1" destOrd="0" presId="urn:microsoft.com/office/officeart/2005/8/layout/pyramid2"/>
    <dgm:cxn modelId="{2A06AE7A-037A-428F-8060-532D2DA99CA9}" type="presParOf" srcId="{61E22274-122F-476A-96E9-9E8B53175628}" destId="{6D8543CF-5740-4462-A207-7E7E825D0563}" srcOrd="0" destOrd="0" presId="urn:microsoft.com/office/officeart/2005/8/layout/pyramid2"/>
    <dgm:cxn modelId="{0F2A644A-F361-43FE-891A-CB652D024BA9}" type="presParOf" srcId="{61E22274-122F-476A-96E9-9E8B53175628}" destId="{59901FE8-9EB2-4050-9DD0-7D192A8134E1}" srcOrd="1" destOrd="0" presId="urn:microsoft.com/office/officeart/2005/8/layout/pyramid2"/>
    <dgm:cxn modelId="{4BAD2D91-028D-41D0-B461-5A8225252F75}" type="presParOf" srcId="{61E22274-122F-476A-96E9-9E8B53175628}" destId="{03177A96-8C8C-4ADD-9321-C8B2902FC26F}" srcOrd="2" destOrd="0" presId="urn:microsoft.com/office/officeart/2005/8/layout/pyramid2"/>
    <dgm:cxn modelId="{CC092086-9F63-4CA3-A3B5-E69089DB0C21}" type="presParOf" srcId="{61E22274-122F-476A-96E9-9E8B53175628}" destId="{DAC1A40D-CDBA-42FC-87BE-C618481B21EC}" srcOrd="3" destOrd="0" presId="urn:microsoft.com/office/officeart/2005/8/layout/pyramid2"/>
    <dgm:cxn modelId="{3B0C1107-E4CA-4346-ACF3-DB9EF9CCCA41}" type="presParOf" srcId="{61E22274-122F-476A-96E9-9E8B53175628}" destId="{E6B46649-662D-40E1-9851-02BC3868185B}" srcOrd="4" destOrd="0" presId="urn:microsoft.com/office/officeart/2005/8/layout/pyramid2"/>
    <dgm:cxn modelId="{A1AF4079-335C-4ADC-ABF7-33C8AF966A34}" type="presParOf" srcId="{61E22274-122F-476A-96E9-9E8B53175628}" destId="{1A694820-1A54-420E-B9E8-01B85551608D}" srcOrd="5" destOrd="0" presId="urn:microsoft.com/office/officeart/2005/8/layout/pyramid2"/>
    <dgm:cxn modelId="{B8E8AAD4-3DAB-4A26-8640-E8E065CD083D}" type="presParOf" srcId="{61E22274-122F-476A-96E9-9E8B53175628}" destId="{93BEFB3A-F9E5-42F0-87C1-484B169A8EEE}" srcOrd="6" destOrd="0" presId="urn:microsoft.com/office/officeart/2005/8/layout/pyramid2"/>
    <dgm:cxn modelId="{243130A6-7CB1-4D2C-AE72-AF9820E358F9}" type="presParOf" srcId="{61E22274-122F-476A-96E9-9E8B53175628}" destId="{F5A7944E-60B5-4908-955F-E5928488E042}"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91D878D-4977-4C88-B1A7-F27160207C34}" type="doc">
      <dgm:prSet loTypeId="urn:microsoft.com/office/officeart/2005/8/layout/venn3" loCatId="relationship" qsTypeId="urn:microsoft.com/office/officeart/2005/8/quickstyle/3d1" qsCatId="3D" csTypeId="urn:microsoft.com/office/officeart/2005/8/colors/colorful3" csCatId="colorful" phldr="1"/>
      <dgm:spPr/>
      <dgm:t>
        <a:bodyPr/>
        <a:lstStyle/>
        <a:p>
          <a:endParaRPr lang="en-US"/>
        </a:p>
      </dgm:t>
    </dgm:pt>
    <dgm:pt modelId="{E686473D-F47B-4615-8EF2-D4B8AA148D95}">
      <dgm:prSet phldrT="[Text]"/>
      <dgm:spPr>
        <a:solidFill>
          <a:srgbClr val="00B050">
            <a:alpha val="50000"/>
          </a:srgbClr>
        </a:solidFill>
      </dgm:spPr>
      <dgm:t>
        <a:bodyPr/>
        <a:lstStyle/>
        <a:p>
          <a:r>
            <a:rPr lang="en-US" dirty="0"/>
            <a:t>not too fast</a:t>
          </a:r>
        </a:p>
      </dgm:t>
    </dgm:pt>
    <dgm:pt modelId="{5E5F808D-E198-4232-A3AB-9A6DF47EBEEE}" type="parTrans" cxnId="{D8BCE9E8-AC73-4AE7-AEF0-22EA3EC9C13B}">
      <dgm:prSet/>
      <dgm:spPr/>
      <dgm:t>
        <a:bodyPr/>
        <a:lstStyle/>
        <a:p>
          <a:endParaRPr lang="en-US"/>
        </a:p>
      </dgm:t>
    </dgm:pt>
    <dgm:pt modelId="{B9BAB230-8E48-4FA1-9A5E-6994A7ACE154}" type="sibTrans" cxnId="{D8BCE9E8-AC73-4AE7-AEF0-22EA3EC9C13B}">
      <dgm:prSet/>
      <dgm:spPr/>
      <dgm:t>
        <a:bodyPr/>
        <a:lstStyle/>
        <a:p>
          <a:endParaRPr lang="en-US"/>
        </a:p>
      </dgm:t>
    </dgm:pt>
    <dgm:pt modelId="{79F1815C-FF1B-43B7-A17E-D077B6B7F7E7}">
      <dgm:prSet phldrT="[Text]"/>
      <dgm:spPr>
        <a:solidFill>
          <a:schemeClr val="bg2">
            <a:lumMod val="90000"/>
            <a:alpha val="50000"/>
          </a:schemeClr>
        </a:solidFill>
      </dgm:spPr>
      <dgm:t>
        <a:bodyPr/>
        <a:lstStyle/>
        <a:p>
          <a:r>
            <a:rPr lang="en-US" dirty="0"/>
            <a:t>good heuristic for combinatorial problems</a:t>
          </a:r>
        </a:p>
      </dgm:t>
    </dgm:pt>
    <dgm:pt modelId="{8F07D6BB-2F95-42B6-B421-1446BD22C29B}" type="parTrans" cxnId="{9C30DE7F-E398-4D09-BBD8-870FE3BF59CB}">
      <dgm:prSet/>
      <dgm:spPr/>
      <dgm:t>
        <a:bodyPr/>
        <a:lstStyle/>
        <a:p>
          <a:endParaRPr lang="en-US"/>
        </a:p>
      </dgm:t>
    </dgm:pt>
    <dgm:pt modelId="{62FFEC42-CA14-4115-A421-373970E4BF12}" type="sibTrans" cxnId="{9C30DE7F-E398-4D09-BBD8-870FE3BF59CB}">
      <dgm:prSet/>
      <dgm:spPr/>
      <dgm:t>
        <a:bodyPr/>
        <a:lstStyle/>
        <a:p>
          <a:endParaRPr lang="en-US"/>
        </a:p>
      </dgm:t>
    </dgm:pt>
    <dgm:pt modelId="{4C8A5588-D605-4FBA-87D9-73E22A197345}" type="pres">
      <dgm:prSet presAssocID="{891D878D-4977-4C88-B1A7-F27160207C34}" presName="Name0" presStyleCnt="0">
        <dgm:presLayoutVars>
          <dgm:dir/>
          <dgm:resizeHandles val="exact"/>
        </dgm:presLayoutVars>
      </dgm:prSet>
      <dgm:spPr/>
    </dgm:pt>
    <dgm:pt modelId="{F7968185-54D3-460A-B2DE-B57D4CD0A358}" type="pres">
      <dgm:prSet presAssocID="{E686473D-F47B-4615-8EF2-D4B8AA148D95}" presName="Name5" presStyleLbl="vennNode1" presStyleIdx="0" presStyleCnt="2">
        <dgm:presLayoutVars>
          <dgm:bulletEnabled val="1"/>
        </dgm:presLayoutVars>
      </dgm:prSet>
      <dgm:spPr/>
    </dgm:pt>
    <dgm:pt modelId="{ECE4EF99-245B-46C9-A6BF-808B0D6D30C1}" type="pres">
      <dgm:prSet presAssocID="{B9BAB230-8E48-4FA1-9A5E-6994A7ACE154}" presName="space" presStyleCnt="0"/>
      <dgm:spPr/>
    </dgm:pt>
    <dgm:pt modelId="{FA4EF313-970E-404A-8564-C823E0BEF16D}" type="pres">
      <dgm:prSet presAssocID="{79F1815C-FF1B-43B7-A17E-D077B6B7F7E7}" presName="Name5" presStyleLbl="vennNode1" presStyleIdx="1" presStyleCnt="2">
        <dgm:presLayoutVars>
          <dgm:bulletEnabled val="1"/>
        </dgm:presLayoutVars>
      </dgm:prSet>
      <dgm:spPr/>
    </dgm:pt>
  </dgm:ptLst>
  <dgm:cxnLst>
    <dgm:cxn modelId="{1322A262-277E-4166-B61F-11ABA3BFDF01}" type="presOf" srcId="{E686473D-F47B-4615-8EF2-D4B8AA148D95}" destId="{F7968185-54D3-460A-B2DE-B57D4CD0A358}" srcOrd="0" destOrd="0" presId="urn:microsoft.com/office/officeart/2005/8/layout/venn3"/>
    <dgm:cxn modelId="{9C30DE7F-E398-4D09-BBD8-870FE3BF59CB}" srcId="{891D878D-4977-4C88-B1A7-F27160207C34}" destId="{79F1815C-FF1B-43B7-A17E-D077B6B7F7E7}" srcOrd="1" destOrd="0" parTransId="{8F07D6BB-2F95-42B6-B421-1446BD22C29B}" sibTransId="{62FFEC42-CA14-4115-A421-373970E4BF12}"/>
    <dgm:cxn modelId="{52B5BFA6-BA92-4DC7-8D02-607082EE3D5C}" type="presOf" srcId="{891D878D-4977-4C88-B1A7-F27160207C34}" destId="{4C8A5588-D605-4FBA-87D9-73E22A197345}" srcOrd="0" destOrd="0" presId="urn:microsoft.com/office/officeart/2005/8/layout/venn3"/>
    <dgm:cxn modelId="{B18E8CC3-6D55-4B76-8FCD-A7D3BC171F24}" type="presOf" srcId="{79F1815C-FF1B-43B7-A17E-D077B6B7F7E7}" destId="{FA4EF313-970E-404A-8564-C823E0BEF16D}" srcOrd="0" destOrd="0" presId="urn:microsoft.com/office/officeart/2005/8/layout/venn3"/>
    <dgm:cxn modelId="{D8BCE9E8-AC73-4AE7-AEF0-22EA3EC9C13B}" srcId="{891D878D-4977-4C88-B1A7-F27160207C34}" destId="{E686473D-F47B-4615-8EF2-D4B8AA148D95}" srcOrd="0" destOrd="0" parTransId="{5E5F808D-E198-4232-A3AB-9A6DF47EBEEE}" sibTransId="{B9BAB230-8E48-4FA1-9A5E-6994A7ACE154}"/>
    <dgm:cxn modelId="{F4731319-4EAA-4206-8D0D-5C1F7596E20F}" type="presParOf" srcId="{4C8A5588-D605-4FBA-87D9-73E22A197345}" destId="{F7968185-54D3-460A-B2DE-B57D4CD0A358}" srcOrd="0" destOrd="0" presId="urn:microsoft.com/office/officeart/2005/8/layout/venn3"/>
    <dgm:cxn modelId="{7FCE6920-A7C9-4D79-A3EF-6F095EA1F915}" type="presParOf" srcId="{4C8A5588-D605-4FBA-87D9-73E22A197345}" destId="{ECE4EF99-245B-46C9-A6BF-808B0D6D30C1}" srcOrd="1" destOrd="0" presId="urn:microsoft.com/office/officeart/2005/8/layout/venn3"/>
    <dgm:cxn modelId="{1EC07B54-EEBB-41CC-AC87-F9218C7AB404}" type="presParOf" srcId="{4C8A5588-D605-4FBA-87D9-73E22A197345}" destId="{FA4EF313-970E-404A-8564-C823E0BEF16D}"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B7C9576-C989-454F-8128-5C211FCE4D15}" type="doc">
      <dgm:prSet loTypeId="urn:microsoft.com/office/officeart/2005/8/layout/arrow6" loCatId="relationship" qsTypeId="urn:microsoft.com/office/officeart/2005/8/quickstyle/simple2" qsCatId="simple" csTypeId="urn:microsoft.com/office/officeart/2005/8/colors/colorful2" csCatId="colorful" phldr="1"/>
      <dgm:spPr/>
      <dgm:t>
        <a:bodyPr/>
        <a:lstStyle/>
        <a:p>
          <a:endParaRPr lang="en-US"/>
        </a:p>
      </dgm:t>
    </dgm:pt>
    <dgm:pt modelId="{39CDCC5C-AB72-46B4-9322-FC00EAA68CB4}">
      <dgm:prSet phldrT="[Text]"/>
      <dgm:spPr/>
      <dgm:t>
        <a:bodyPr/>
        <a:lstStyle/>
        <a:p>
          <a:r>
            <a:rPr lang="en-US" dirty="0"/>
            <a:t>Traditionally emphasizes combining information from good parents (crossover)</a:t>
          </a:r>
        </a:p>
      </dgm:t>
    </dgm:pt>
    <dgm:pt modelId="{72F01DF8-90B3-4458-B4B3-C5B43820B10D}" type="parTrans" cxnId="{264CA488-ED5C-4681-BFA8-D7DC654AEA04}">
      <dgm:prSet/>
      <dgm:spPr/>
      <dgm:t>
        <a:bodyPr/>
        <a:lstStyle/>
        <a:p>
          <a:endParaRPr lang="en-US"/>
        </a:p>
      </dgm:t>
    </dgm:pt>
    <dgm:pt modelId="{F1C570FD-8F87-4C9A-8A85-8E4056795997}" type="sibTrans" cxnId="{264CA488-ED5C-4681-BFA8-D7DC654AEA04}">
      <dgm:prSet/>
      <dgm:spPr/>
      <dgm:t>
        <a:bodyPr/>
        <a:lstStyle/>
        <a:p>
          <a:endParaRPr lang="en-US"/>
        </a:p>
      </dgm:t>
    </dgm:pt>
    <dgm:pt modelId="{7E445A3E-C7AF-4207-B864-577087A994D0}">
      <dgm:prSet phldrT="[Text]"/>
      <dgm:spPr/>
      <dgm:t>
        <a:bodyPr/>
        <a:lstStyle/>
        <a:p>
          <a:r>
            <a:rPr lang="en-US" dirty="0"/>
            <a:t>many variants, e.g., reproduction models, operators</a:t>
          </a:r>
        </a:p>
      </dgm:t>
    </dgm:pt>
    <dgm:pt modelId="{44E60DFE-FBA0-43E3-B3BD-8C12B7B0CF78}" type="parTrans" cxnId="{F259FE48-A9FA-428E-A724-FB97140CFFF9}">
      <dgm:prSet/>
      <dgm:spPr/>
      <dgm:t>
        <a:bodyPr/>
        <a:lstStyle/>
        <a:p>
          <a:endParaRPr lang="en-US"/>
        </a:p>
      </dgm:t>
    </dgm:pt>
    <dgm:pt modelId="{D4C7BEE8-2652-461E-8DDB-9321BD720BD0}" type="sibTrans" cxnId="{F259FE48-A9FA-428E-A724-FB97140CFFF9}">
      <dgm:prSet/>
      <dgm:spPr/>
      <dgm:t>
        <a:bodyPr/>
        <a:lstStyle/>
        <a:p>
          <a:endParaRPr lang="en-US"/>
        </a:p>
      </dgm:t>
    </dgm:pt>
    <dgm:pt modelId="{6BAB3EC7-0E5A-445F-91E3-732B57322E03}" type="pres">
      <dgm:prSet presAssocID="{9B7C9576-C989-454F-8128-5C211FCE4D15}" presName="compositeShape" presStyleCnt="0">
        <dgm:presLayoutVars>
          <dgm:chMax val="2"/>
          <dgm:dir/>
          <dgm:resizeHandles val="exact"/>
        </dgm:presLayoutVars>
      </dgm:prSet>
      <dgm:spPr/>
    </dgm:pt>
    <dgm:pt modelId="{869521CF-A394-4833-9312-199F52629510}" type="pres">
      <dgm:prSet presAssocID="{9B7C9576-C989-454F-8128-5C211FCE4D15}" presName="ribbon" presStyleLbl="node1" presStyleIdx="0" presStyleCnt="1"/>
      <dgm:spPr/>
    </dgm:pt>
    <dgm:pt modelId="{B6E57F5C-F843-445A-8A78-42AEB9B42C33}" type="pres">
      <dgm:prSet presAssocID="{9B7C9576-C989-454F-8128-5C211FCE4D15}" presName="leftArrowText" presStyleLbl="node1" presStyleIdx="0" presStyleCnt="1">
        <dgm:presLayoutVars>
          <dgm:chMax val="0"/>
          <dgm:bulletEnabled val="1"/>
        </dgm:presLayoutVars>
      </dgm:prSet>
      <dgm:spPr/>
    </dgm:pt>
    <dgm:pt modelId="{008A444B-3360-465A-A35F-1E64B40AFB11}" type="pres">
      <dgm:prSet presAssocID="{9B7C9576-C989-454F-8128-5C211FCE4D15}" presName="rightArrowText" presStyleLbl="node1" presStyleIdx="0" presStyleCnt="1">
        <dgm:presLayoutVars>
          <dgm:chMax val="0"/>
          <dgm:bulletEnabled val="1"/>
        </dgm:presLayoutVars>
      </dgm:prSet>
      <dgm:spPr/>
    </dgm:pt>
  </dgm:ptLst>
  <dgm:cxnLst>
    <dgm:cxn modelId="{102E0C09-0CF8-417E-8292-E57840B369D8}" type="presOf" srcId="{7E445A3E-C7AF-4207-B864-577087A994D0}" destId="{008A444B-3360-465A-A35F-1E64B40AFB11}" srcOrd="0" destOrd="0" presId="urn:microsoft.com/office/officeart/2005/8/layout/arrow6"/>
    <dgm:cxn modelId="{BF9B4638-5B2D-4618-9C8A-B389C8D5CFCC}" type="presOf" srcId="{9B7C9576-C989-454F-8128-5C211FCE4D15}" destId="{6BAB3EC7-0E5A-445F-91E3-732B57322E03}" srcOrd="0" destOrd="0" presId="urn:microsoft.com/office/officeart/2005/8/layout/arrow6"/>
    <dgm:cxn modelId="{F259FE48-A9FA-428E-A724-FB97140CFFF9}" srcId="{9B7C9576-C989-454F-8128-5C211FCE4D15}" destId="{7E445A3E-C7AF-4207-B864-577087A994D0}" srcOrd="1" destOrd="0" parTransId="{44E60DFE-FBA0-43E3-B3BD-8C12B7B0CF78}" sibTransId="{D4C7BEE8-2652-461E-8DDB-9321BD720BD0}"/>
    <dgm:cxn modelId="{264CA488-ED5C-4681-BFA8-D7DC654AEA04}" srcId="{9B7C9576-C989-454F-8128-5C211FCE4D15}" destId="{39CDCC5C-AB72-46B4-9322-FC00EAA68CB4}" srcOrd="0" destOrd="0" parTransId="{72F01DF8-90B3-4458-B4B3-C5B43820B10D}" sibTransId="{F1C570FD-8F87-4C9A-8A85-8E4056795997}"/>
    <dgm:cxn modelId="{27EAF0DE-9E36-4BF7-BBC1-46696DB88547}" type="presOf" srcId="{39CDCC5C-AB72-46B4-9322-FC00EAA68CB4}" destId="{B6E57F5C-F843-445A-8A78-42AEB9B42C33}" srcOrd="0" destOrd="0" presId="urn:microsoft.com/office/officeart/2005/8/layout/arrow6"/>
    <dgm:cxn modelId="{CFDE0596-DB28-491E-9CF3-6666AABB88B6}" type="presParOf" srcId="{6BAB3EC7-0E5A-445F-91E3-732B57322E03}" destId="{869521CF-A394-4833-9312-199F52629510}" srcOrd="0" destOrd="0" presId="urn:microsoft.com/office/officeart/2005/8/layout/arrow6"/>
    <dgm:cxn modelId="{F8D60167-E9A8-408B-B281-25604FAB35EA}" type="presParOf" srcId="{6BAB3EC7-0E5A-445F-91E3-732B57322E03}" destId="{B6E57F5C-F843-445A-8A78-42AEB9B42C33}" srcOrd="1" destOrd="0" presId="urn:microsoft.com/office/officeart/2005/8/layout/arrow6"/>
    <dgm:cxn modelId="{AECF5A2F-7501-45E4-903F-6ECCCE4BCD04}" type="presParOf" srcId="{6BAB3EC7-0E5A-445F-91E3-732B57322E03}" destId="{008A444B-3360-465A-A35F-1E64B40AFB11}" srcOrd="2" destOrd="0" presId="urn:microsoft.com/office/officeart/2005/8/layout/arrow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D78883-8640-4574-8881-8FE363F71DDA}" type="doc">
      <dgm:prSet loTypeId="urn:microsoft.com/office/officeart/2005/8/layout/matrix3" loCatId="matrix" qsTypeId="urn:microsoft.com/office/officeart/2005/8/quickstyle/simple5" qsCatId="simple" csTypeId="urn:microsoft.com/office/officeart/2005/8/colors/colorful3" csCatId="colorful" phldr="1"/>
      <dgm:spPr/>
      <dgm:t>
        <a:bodyPr/>
        <a:lstStyle/>
        <a:p>
          <a:endParaRPr lang="en-US"/>
        </a:p>
      </dgm:t>
    </dgm:pt>
    <dgm:pt modelId="{4C3E4C04-C75C-4163-BC92-677C88C8523F}">
      <dgm:prSet phldrT="[Text]"/>
      <dgm:spPr>
        <a:solidFill>
          <a:srgbClr val="7030A0"/>
        </a:solidFill>
      </dgm:spPr>
      <dgm:t>
        <a:bodyPr/>
        <a:lstStyle/>
        <a:p>
          <a:r>
            <a:rPr lang="en-GB" dirty="0"/>
            <a:t>Choose a random point on the two parents</a:t>
          </a:r>
          <a:endParaRPr lang="en-US" dirty="0"/>
        </a:p>
      </dgm:t>
    </dgm:pt>
    <dgm:pt modelId="{6F3C4F97-8A1F-4E31-8C37-F9E284972A14}" type="parTrans" cxnId="{E0FEBE5B-42E7-4F31-BC02-8352C4CB68D7}">
      <dgm:prSet/>
      <dgm:spPr/>
      <dgm:t>
        <a:bodyPr/>
        <a:lstStyle/>
        <a:p>
          <a:endParaRPr lang="en-US"/>
        </a:p>
      </dgm:t>
    </dgm:pt>
    <dgm:pt modelId="{DB4551B7-E277-43D2-A2AE-4048BB0357C3}" type="sibTrans" cxnId="{E0FEBE5B-42E7-4F31-BC02-8352C4CB68D7}">
      <dgm:prSet/>
      <dgm:spPr/>
      <dgm:t>
        <a:bodyPr/>
        <a:lstStyle/>
        <a:p>
          <a:endParaRPr lang="en-US"/>
        </a:p>
      </dgm:t>
    </dgm:pt>
    <dgm:pt modelId="{FBFB44E0-1310-41C7-A554-37CF006B15D0}">
      <dgm:prSet phldrT="[Text]"/>
      <dgm:spPr>
        <a:solidFill>
          <a:srgbClr val="00B050"/>
        </a:solidFill>
        <a:ln>
          <a:solidFill>
            <a:srgbClr val="00B050"/>
          </a:solidFill>
        </a:ln>
      </dgm:spPr>
      <dgm:t>
        <a:bodyPr/>
        <a:lstStyle/>
        <a:p>
          <a:r>
            <a:rPr lang="en-GB" dirty="0"/>
            <a:t>Split parents at this crossover point</a:t>
          </a:r>
          <a:endParaRPr lang="en-US" dirty="0"/>
        </a:p>
      </dgm:t>
    </dgm:pt>
    <dgm:pt modelId="{341F20BC-72BC-4B35-B592-A72112936B41}" type="parTrans" cxnId="{1C6EA56E-D17F-432C-ADC9-CAED428D3F80}">
      <dgm:prSet/>
      <dgm:spPr/>
      <dgm:t>
        <a:bodyPr/>
        <a:lstStyle/>
        <a:p>
          <a:endParaRPr lang="en-US"/>
        </a:p>
      </dgm:t>
    </dgm:pt>
    <dgm:pt modelId="{5DA61B14-A5E4-42BA-91C0-A7A36ACD331D}" type="sibTrans" cxnId="{1C6EA56E-D17F-432C-ADC9-CAED428D3F80}">
      <dgm:prSet/>
      <dgm:spPr/>
      <dgm:t>
        <a:bodyPr/>
        <a:lstStyle/>
        <a:p>
          <a:endParaRPr lang="en-US"/>
        </a:p>
      </dgm:t>
    </dgm:pt>
    <dgm:pt modelId="{45FF760F-C3E7-48F5-A8BD-709A138D4365}">
      <dgm:prSet phldrT="[Text]"/>
      <dgm:spPr>
        <a:solidFill>
          <a:schemeClr val="accent2">
            <a:lumMod val="75000"/>
          </a:schemeClr>
        </a:solidFill>
      </dgm:spPr>
      <dgm:t>
        <a:bodyPr/>
        <a:lstStyle/>
        <a:p>
          <a:r>
            <a:rPr lang="en-GB" dirty="0"/>
            <a:t>Create children by exchanging tails</a:t>
          </a:r>
          <a:endParaRPr lang="en-US" dirty="0"/>
        </a:p>
      </dgm:t>
    </dgm:pt>
    <dgm:pt modelId="{30EA9B14-5AA9-496B-A647-0CDA5AA68FEB}" type="parTrans" cxnId="{4A3C2337-AF15-4863-BDBD-820CC14CBE80}">
      <dgm:prSet/>
      <dgm:spPr/>
      <dgm:t>
        <a:bodyPr/>
        <a:lstStyle/>
        <a:p>
          <a:endParaRPr lang="en-US"/>
        </a:p>
      </dgm:t>
    </dgm:pt>
    <dgm:pt modelId="{293D9E9D-A717-4C63-9357-7C0EDF0E7D75}" type="sibTrans" cxnId="{4A3C2337-AF15-4863-BDBD-820CC14CBE80}">
      <dgm:prSet/>
      <dgm:spPr/>
      <dgm:t>
        <a:bodyPr/>
        <a:lstStyle/>
        <a:p>
          <a:endParaRPr lang="en-US"/>
        </a:p>
      </dgm:t>
    </dgm:pt>
    <dgm:pt modelId="{3AEF2D33-AAC5-4CD8-A7FB-9397C58EAB3F}">
      <dgm:prSet phldrT="[Text]"/>
      <dgm:spPr/>
      <dgm:t>
        <a:bodyPr/>
        <a:lstStyle/>
        <a:p>
          <a:r>
            <a:rPr lang="en-GB" dirty="0"/>
            <a:t>Pc typically in range (0.6, 0.9)</a:t>
          </a:r>
          <a:endParaRPr lang="en-US" dirty="0"/>
        </a:p>
      </dgm:t>
    </dgm:pt>
    <dgm:pt modelId="{16127932-580C-4F93-937A-8C079503DE21}" type="parTrans" cxnId="{24D27063-79F8-4CB6-A6F0-BFD9DA1592F2}">
      <dgm:prSet/>
      <dgm:spPr/>
      <dgm:t>
        <a:bodyPr/>
        <a:lstStyle/>
        <a:p>
          <a:endParaRPr lang="en-US"/>
        </a:p>
      </dgm:t>
    </dgm:pt>
    <dgm:pt modelId="{E04EE8EC-1CF8-41BC-A2B2-7838AE7530CC}" type="sibTrans" cxnId="{24D27063-79F8-4CB6-A6F0-BFD9DA1592F2}">
      <dgm:prSet/>
      <dgm:spPr/>
      <dgm:t>
        <a:bodyPr/>
        <a:lstStyle/>
        <a:p>
          <a:endParaRPr lang="en-US"/>
        </a:p>
      </dgm:t>
    </dgm:pt>
    <dgm:pt modelId="{AD881B8C-070A-4E0C-A16B-7BE91760E256}" type="pres">
      <dgm:prSet presAssocID="{40D78883-8640-4574-8881-8FE363F71DDA}" presName="matrix" presStyleCnt="0">
        <dgm:presLayoutVars>
          <dgm:chMax val="1"/>
          <dgm:dir/>
          <dgm:resizeHandles val="exact"/>
        </dgm:presLayoutVars>
      </dgm:prSet>
      <dgm:spPr/>
    </dgm:pt>
    <dgm:pt modelId="{2D45BAD4-2C47-4D40-A251-B36F25BB47AF}" type="pres">
      <dgm:prSet presAssocID="{40D78883-8640-4574-8881-8FE363F71DDA}" presName="diamond" presStyleLbl="bgShp" presStyleIdx="0" presStyleCnt="1"/>
      <dgm:spPr/>
    </dgm:pt>
    <dgm:pt modelId="{0735E29E-2DBB-4522-AA4F-AF609FECB9A1}" type="pres">
      <dgm:prSet presAssocID="{40D78883-8640-4574-8881-8FE363F71DDA}" presName="quad1" presStyleLbl="node1" presStyleIdx="0" presStyleCnt="4">
        <dgm:presLayoutVars>
          <dgm:chMax val="0"/>
          <dgm:chPref val="0"/>
          <dgm:bulletEnabled val="1"/>
        </dgm:presLayoutVars>
      </dgm:prSet>
      <dgm:spPr/>
    </dgm:pt>
    <dgm:pt modelId="{52C2CD87-029D-405E-9A93-AEC92282A541}" type="pres">
      <dgm:prSet presAssocID="{40D78883-8640-4574-8881-8FE363F71DDA}" presName="quad2" presStyleLbl="node1" presStyleIdx="1" presStyleCnt="4">
        <dgm:presLayoutVars>
          <dgm:chMax val="0"/>
          <dgm:chPref val="0"/>
          <dgm:bulletEnabled val="1"/>
        </dgm:presLayoutVars>
      </dgm:prSet>
      <dgm:spPr/>
    </dgm:pt>
    <dgm:pt modelId="{B48161C2-08F7-4A7B-B940-474962E57330}" type="pres">
      <dgm:prSet presAssocID="{40D78883-8640-4574-8881-8FE363F71DDA}" presName="quad3" presStyleLbl="node1" presStyleIdx="2" presStyleCnt="4">
        <dgm:presLayoutVars>
          <dgm:chMax val="0"/>
          <dgm:chPref val="0"/>
          <dgm:bulletEnabled val="1"/>
        </dgm:presLayoutVars>
      </dgm:prSet>
      <dgm:spPr/>
    </dgm:pt>
    <dgm:pt modelId="{54D63AC3-49AA-444A-B6FB-1ADD91F6DA5E}" type="pres">
      <dgm:prSet presAssocID="{40D78883-8640-4574-8881-8FE363F71DDA}" presName="quad4" presStyleLbl="node1" presStyleIdx="3" presStyleCnt="4">
        <dgm:presLayoutVars>
          <dgm:chMax val="0"/>
          <dgm:chPref val="0"/>
          <dgm:bulletEnabled val="1"/>
        </dgm:presLayoutVars>
      </dgm:prSet>
      <dgm:spPr/>
    </dgm:pt>
  </dgm:ptLst>
  <dgm:cxnLst>
    <dgm:cxn modelId="{9F00A00D-E4D2-4112-9814-8780B6CCD1D3}" type="presOf" srcId="{4C3E4C04-C75C-4163-BC92-677C88C8523F}" destId="{0735E29E-2DBB-4522-AA4F-AF609FECB9A1}" srcOrd="0" destOrd="0" presId="urn:microsoft.com/office/officeart/2005/8/layout/matrix3"/>
    <dgm:cxn modelId="{4A3C2337-AF15-4863-BDBD-820CC14CBE80}" srcId="{40D78883-8640-4574-8881-8FE363F71DDA}" destId="{45FF760F-C3E7-48F5-A8BD-709A138D4365}" srcOrd="2" destOrd="0" parTransId="{30EA9B14-5AA9-496B-A647-0CDA5AA68FEB}" sibTransId="{293D9E9D-A717-4C63-9357-7C0EDF0E7D75}"/>
    <dgm:cxn modelId="{04FFF74D-C1AA-48C3-B2DA-D80109FF6FCA}" type="presOf" srcId="{3AEF2D33-AAC5-4CD8-A7FB-9397C58EAB3F}" destId="{54D63AC3-49AA-444A-B6FB-1ADD91F6DA5E}" srcOrd="0" destOrd="0" presId="urn:microsoft.com/office/officeart/2005/8/layout/matrix3"/>
    <dgm:cxn modelId="{E0FEBE5B-42E7-4F31-BC02-8352C4CB68D7}" srcId="{40D78883-8640-4574-8881-8FE363F71DDA}" destId="{4C3E4C04-C75C-4163-BC92-677C88C8523F}" srcOrd="0" destOrd="0" parTransId="{6F3C4F97-8A1F-4E31-8C37-F9E284972A14}" sibTransId="{DB4551B7-E277-43D2-A2AE-4048BB0357C3}"/>
    <dgm:cxn modelId="{24D27063-79F8-4CB6-A6F0-BFD9DA1592F2}" srcId="{40D78883-8640-4574-8881-8FE363F71DDA}" destId="{3AEF2D33-AAC5-4CD8-A7FB-9397C58EAB3F}" srcOrd="3" destOrd="0" parTransId="{16127932-580C-4F93-937A-8C079503DE21}" sibTransId="{E04EE8EC-1CF8-41BC-A2B2-7838AE7530CC}"/>
    <dgm:cxn modelId="{1C6EA56E-D17F-432C-ADC9-CAED428D3F80}" srcId="{40D78883-8640-4574-8881-8FE363F71DDA}" destId="{FBFB44E0-1310-41C7-A554-37CF006B15D0}" srcOrd="1" destOrd="0" parTransId="{341F20BC-72BC-4B35-B592-A72112936B41}" sibTransId="{5DA61B14-A5E4-42BA-91C0-A7A36ACD331D}"/>
    <dgm:cxn modelId="{85161BBA-13D2-4777-BAF6-AE37829CC448}" type="presOf" srcId="{45FF760F-C3E7-48F5-A8BD-709A138D4365}" destId="{B48161C2-08F7-4A7B-B940-474962E57330}" srcOrd="0" destOrd="0" presId="urn:microsoft.com/office/officeart/2005/8/layout/matrix3"/>
    <dgm:cxn modelId="{173860D8-F4D4-4418-A3F5-19C954FC4210}" type="presOf" srcId="{40D78883-8640-4574-8881-8FE363F71DDA}" destId="{AD881B8C-070A-4E0C-A16B-7BE91760E256}" srcOrd="0" destOrd="0" presId="urn:microsoft.com/office/officeart/2005/8/layout/matrix3"/>
    <dgm:cxn modelId="{79C932F0-C889-4C94-8F7C-F150BF0B40CD}" type="presOf" srcId="{FBFB44E0-1310-41C7-A554-37CF006B15D0}" destId="{52C2CD87-029D-405E-9A93-AEC92282A541}" srcOrd="0" destOrd="0" presId="urn:microsoft.com/office/officeart/2005/8/layout/matrix3"/>
    <dgm:cxn modelId="{7A3C7971-5246-4111-9864-428CDC194798}" type="presParOf" srcId="{AD881B8C-070A-4E0C-A16B-7BE91760E256}" destId="{2D45BAD4-2C47-4D40-A251-B36F25BB47AF}" srcOrd="0" destOrd="0" presId="urn:microsoft.com/office/officeart/2005/8/layout/matrix3"/>
    <dgm:cxn modelId="{09F4A7F8-A5A3-46B8-AE93-B00B929B98CF}" type="presParOf" srcId="{AD881B8C-070A-4E0C-A16B-7BE91760E256}" destId="{0735E29E-2DBB-4522-AA4F-AF609FECB9A1}" srcOrd="1" destOrd="0" presId="urn:microsoft.com/office/officeart/2005/8/layout/matrix3"/>
    <dgm:cxn modelId="{00AD42B2-E64C-4441-ACB9-69B0577B53B0}" type="presParOf" srcId="{AD881B8C-070A-4E0C-A16B-7BE91760E256}" destId="{52C2CD87-029D-405E-9A93-AEC92282A541}" srcOrd="2" destOrd="0" presId="urn:microsoft.com/office/officeart/2005/8/layout/matrix3"/>
    <dgm:cxn modelId="{47FD2C33-AC12-457B-8F52-4E41A8E065A8}" type="presParOf" srcId="{AD881B8C-070A-4E0C-A16B-7BE91760E256}" destId="{B48161C2-08F7-4A7B-B940-474962E57330}" srcOrd="3" destOrd="0" presId="urn:microsoft.com/office/officeart/2005/8/layout/matrix3"/>
    <dgm:cxn modelId="{AB4F3622-4A13-42F2-8B25-17FAC9BFCD00}" type="presParOf" srcId="{AD881B8C-070A-4E0C-A16B-7BE91760E256}" destId="{54D63AC3-49AA-444A-B6FB-1ADD91F6DA5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02C004-BB23-4AAA-A032-40C925CE446F}" type="doc">
      <dgm:prSet loTypeId="urn:microsoft.com/office/officeart/2005/8/layout/chevron2" loCatId="list" qsTypeId="urn:microsoft.com/office/officeart/2005/8/quickstyle/simple5" qsCatId="simple" csTypeId="urn:microsoft.com/office/officeart/2005/8/colors/colorful3" csCatId="colorful" phldr="1"/>
      <dgm:spPr/>
      <dgm:t>
        <a:bodyPr/>
        <a:lstStyle/>
        <a:p>
          <a:endParaRPr lang="en-US"/>
        </a:p>
      </dgm:t>
    </dgm:pt>
    <dgm:pt modelId="{62C3977A-E7D9-4C6D-AB30-055910188D51}">
      <dgm:prSet phldrT="[Text]" phldr="1"/>
      <dgm:spPr/>
      <dgm:t>
        <a:bodyPr/>
        <a:lstStyle/>
        <a:p>
          <a:endParaRPr lang="en-US"/>
        </a:p>
      </dgm:t>
    </dgm:pt>
    <dgm:pt modelId="{D85554E9-CF7F-4BFA-A572-E4240373E384}" type="parTrans" cxnId="{68CEA65E-54C9-46B8-B783-A74F8DEBBDC5}">
      <dgm:prSet/>
      <dgm:spPr/>
      <dgm:t>
        <a:bodyPr/>
        <a:lstStyle/>
        <a:p>
          <a:endParaRPr lang="en-US"/>
        </a:p>
      </dgm:t>
    </dgm:pt>
    <dgm:pt modelId="{422D0F52-6E62-4C2D-9461-DF99CCA997D4}" type="sibTrans" cxnId="{68CEA65E-54C9-46B8-B783-A74F8DEBBDC5}">
      <dgm:prSet/>
      <dgm:spPr/>
      <dgm:t>
        <a:bodyPr/>
        <a:lstStyle/>
        <a:p>
          <a:endParaRPr lang="en-US"/>
        </a:p>
      </dgm:t>
    </dgm:pt>
    <dgm:pt modelId="{70E2F889-EB72-433A-A28B-C1190FC94C2A}">
      <dgm:prSet phldrT="[Text]"/>
      <dgm:spPr/>
      <dgm:t>
        <a:bodyPr/>
        <a:lstStyle/>
        <a:p>
          <a:r>
            <a:rPr lang="en-US" dirty="0"/>
            <a:t>An </a:t>
          </a:r>
          <a:r>
            <a:rPr lang="en-US" b="1" dirty="0"/>
            <a:t>intelligent agent</a:t>
          </a:r>
          <a:r>
            <a:rPr lang="en-US" dirty="0"/>
            <a:t> (</a:t>
          </a:r>
          <a:r>
            <a:rPr lang="en-US" b="1" dirty="0"/>
            <a:t>IA</a:t>
          </a:r>
          <a:r>
            <a:rPr lang="en-US" dirty="0"/>
            <a:t>) is an autonomous entity which observes through sensors and acts upon an environment using actuators (i.e. it is an agent) and directs its activity towards achieving goals (i.e. it is rational</a:t>
          </a:r>
        </a:p>
      </dgm:t>
    </dgm:pt>
    <dgm:pt modelId="{408BFF82-3683-491E-817B-42864ED5CA32}" type="parTrans" cxnId="{6B642C86-025E-4D55-ADCE-27251237D553}">
      <dgm:prSet/>
      <dgm:spPr/>
      <dgm:t>
        <a:bodyPr/>
        <a:lstStyle/>
        <a:p>
          <a:endParaRPr lang="en-US"/>
        </a:p>
      </dgm:t>
    </dgm:pt>
    <dgm:pt modelId="{70418A55-6932-4A0E-85E0-B7B52E187FE8}" type="sibTrans" cxnId="{6B642C86-025E-4D55-ADCE-27251237D553}">
      <dgm:prSet/>
      <dgm:spPr/>
      <dgm:t>
        <a:bodyPr/>
        <a:lstStyle/>
        <a:p>
          <a:endParaRPr lang="en-US"/>
        </a:p>
      </dgm:t>
    </dgm:pt>
    <dgm:pt modelId="{F526B93A-EFC4-473F-AC48-3DE1CAFEE2A6}">
      <dgm:prSet phldrT="[Text]" phldr="1"/>
      <dgm:spPr/>
      <dgm:t>
        <a:bodyPr/>
        <a:lstStyle/>
        <a:p>
          <a:endParaRPr lang="en-US"/>
        </a:p>
      </dgm:t>
    </dgm:pt>
    <dgm:pt modelId="{A45CB69A-02DD-42BB-936E-7B2491D7A96E}" type="parTrans" cxnId="{B06FCC21-87C7-44CF-9DD5-68A18806A546}">
      <dgm:prSet/>
      <dgm:spPr/>
      <dgm:t>
        <a:bodyPr/>
        <a:lstStyle/>
        <a:p>
          <a:endParaRPr lang="en-US"/>
        </a:p>
      </dgm:t>
    </dgm:pt>
    <dgm:pt modelId="{8175A1D6-5A1B-4E1C-8C76-FB9B2BC2BE90}" type="sibTrans" cxnId="{B06FCC21-87C7-44CF-9DD5-68A18806A546}">
      <dgm:prSet/>
      <dgm:spPr/>
      <dgm:t>
        <a:bodyPr/>
        <a:lstStyle/>
        <a:p>
          <a:endParaRPr lang="en-US"/>
        </a:p>
      </dgm:t>
    </dgm:pt>
    <dgm:pt modelId="{9143A3CD-0C95-4274-9F5E-0DDDD88108E4}">
      <dgm:prSet phldrT="[Text]"/>
      <dgm:spPr/>
      <dgm:t>
        <a:bodyPr/>
        <a:lstStyle/>
        <a:p>
          <a:r>
            <a:rPr lang="en-US" dirty="0"/>
            <a:t>Intelligent agents may also learn or use knowledge to achieve their goals.</a:t>
          </a:r>
        </a:p>
      </dgm:t>
    </dgm:pt>
    <dgm:pt modelId="{570B1A5A-BC31-441D-837C-B8F2863F2CC0}" type="parTrans" cxnId="{B12B0FF1-373F-4A62-8424-3DC09883D6C1}">
      <dgm:prSet/>
      <dgm:spPr/>
      <dgm:t>
        <a:bodyPr/>
        <a:lstStyle/>
        <a:p>
          <a:endParaRPr lang="en-US"/>
        </a:p>
      </dgm:t>
    </dgm:pt>
    <dgm:pt modelId="{4DB08CCC-0F80-4073-AB48-4F54D94105D1}" type="sibTrans" cxnId="{B12B0FF1-373F-4A62-8424-3DC09883D6C1}">
      <dgm:prSet/>
      <dgm:spPr/>
      <dgm:t>
        <a:bodyPr/>
        <a:lstStyle/>
        <a:p>
          <a:endParaRPr lang="en-US"/>
        </a:p>
      </dgm:t>
    </dgm:pt>
    <dgm:pt modelId="{5D271699-A3C5-455F-AE63-EDC4AF28EAEC}">
      <dgm:prSet phldrT="[Text]" phldr="1"/>
      <dgm:spPr/>
      <dgm:t>
        <a:bodyPr/>
        <a:lstStyle/>
        <a:p>
          <a:endParaRPr lang="en-US"/>
        </a:p>
      </dgm:t>
    </dgm:pt>
    <dgm:pt modelId="{8C25B754-58D5-4E1A-A0B2-609DB5A6F146}" type="parTrans" cxnId="{A604FEC9-81D7-4F49-98FE-F09A6C9344BA}">
      <dgm:prSet/>
      <dgm:spPr/>
      <dgm:t>
        <a:bodyPr/>
        <a:lstStyle/>
        <a:p>
          <a:endParaRPr lang="en-US"/>
        </a:p>
      </dgm:t>
    </dgm:pt>
    <dgm:pt modelId="{D2EBFB1F-C55B-4018-8573-5A1F9AE01E1E}" type="sibTrans" cxnId="{A604FEC9-81D7-4F49-98FE-F09A6C9344BA}">
      <dgm:prSet/>
      <dgm:spPr/>
      <dgm:t>
        <a:bodyPr/>
        <a:lstStyle/>
        <a:p>
          <a:endParaRPr lang="en-US"/>
        </a:p>
      </dgm:t>
    </dgm:pt>
    <dgm:pt modelId="{ABEBAC2B-A68C-4BB9-BC3B-1C963405EEDE}">
      <dgm:prSet phldrT="[Text]"/>
      <dgm:spPr/>
      <dgm:t>
        <a:bodyPr/>
        <a:lstStyle/>
        <a:p>
          <a:r>
            <a:rPr lang="en-US" dirty="0"/>
            <a:t>They may be very simple or very complex: a reflex machine such as a thermostat is an intelligent agent, as is a human being, as is a community of human beings working together towards a goal.</a:t>
          </a:r>
        </a:p>
      </dgm:t>
    </dgm:pt>
    <dgm:pt modelId="{0F40C334-32F8-43DD-AAD5-C3FE0769C586}" type="parTrans" cxnId="{1C3293EE-0C7F-44B5-A942-B62C5D02D7DC}">
      <dgm:prSet/>
      <dgm:spPr/>
      <dgm:t>
        <a:bodyPr/>
        <a:lstStyle/>
        <a:p>
          <a:endParaRPr lang="en-US"/>
        </a:p>
      </dgm:t>
    </dgm:pt>
    <dgm:pt modelId="{ADD8FF01-BD1F-4FAE-83EB-88DD91D57975}" type="sibTrans" cxnId="{1C3293EE-0C7F-44B5-A942-B62C5D02D7DC}">
      <dgm:prSet/>
      <dgm:spPr/>
      <dgm:t>
        <a:bodyPr/>
        <a:lstStyle/>
        <a:p>
          <a:endParaRPr lang="en-US"/>
        </a:p>
      </dgm:t>
    </dgm:pt>
    <dgm:pt modelId="{20CA392B-8CBE-4622-9304-36CDF584CB06}" type="pres">
      <dgm:prSet presAssocID="{7F02C004-BB23-4AAA-A032-40C925CE446F}" presName="linearFlow" presStyleCnt="0">
        <dgm:presLayoutVars>
          <dgm:dir/>
          <dgm:animLvl val="lvl"/>
          <dgm:resizeHandles val="exact"/>
        </dgm:presLayoutVars>
      </dgm:prSet>
      <dgm:spPr/>
    </dgm:pt>
    <dgm:pt modelId="{9D1562EB-938C-42D4-ACCA-EBABA13D02A2}" type="pres">
      <dgm:prSet presAssocID="{62C3977A-E7D9-4C6D-AB30-055910188D51}" presName="composite" presStyleCnt="0"/>
      <dgm:spPr/>
    </dgm:pt>
    <dgm:pt modelId="{2FE61572-86E2-462E-8C6A-AAA1AAA6E104}" type="pres">
      <dgm:prSet presAssocID="{62C3977A-E7D9-4C6D-AB30-055910188D51}" presName="parentText" presStyleLbl="alignNode1" presStyleIdx="0" presStyleCnt="3">
        <dgm:presLayoutVars>
          <dgm:chMax val="1"/>
          <dgm:bulletEnabled val="1"/>
        </dgm:presLayoutVars>
      </dgm:prSet>
      <dgm:spPr/>
    </dgm:pt>
    <dgm:pt modelId="{60EE946F-1CE7-49E8-A0E7-E790A7B99CD8}" type="pres">
      <dgm:prSet presAssocID="{62C3977A-E7D9-4C6D-AB30-055910188D51}" presName="descendantText" presStyleLbl="alignAcc1" presStyleIdx="0" presStyleCnt="3">
        <dgm:presLayoutVars>
          <dgm:bulletEnabled val="1"/>
        </dgm:presLayoutVars>
      </dgm:prSet>
      <dgm:spPr/>
    </dgm:pt>
    <dgm:pt modelId="{9531F9C7-7CC6-4478-A858-6316CF1A1A6A}" type="pres">
      <dgm:prSet presAssocID="{422D0F52-6E62-4C2D-9461-DF99CCA997D4}" presName="sp" presStyleCnt="0"/>
      <dgm:spPr/>
    </dgm:pt>
    <dgm:pt modelId="{6FB0492A-AE6D-4810-8AF4-3B265E32DE27}" type="pres">
      <dgm:prSet presAssocID="{F526B93A-EFC4-473F-AC48-3DE1CAFEE2A6}" presName="composite" presStyleCnt="0"/>
      <dgm:spPr/>
    </dgm:pt>
    <dgm:pt modelId="{CD4DBFDA-5409-4A45-8537-32CFE09A8275}" type="pres">
      <dgm:prSet presAssocID="{F526B93A-EFC4-473F-AC48-3DE1CAFEE2A6}" presName="parentText" presStyleLbl="alignNode1" presStyleIdx="1" presStyleCnt="3">
        <dgm:presLayoutVars>
          <dgm:chMax val="1"/>
          <dgm:bulletEnabled val="1"/>
        </dgm:presLayoutVars>
      </dgm:prSet>
      <dgm:spPr/>
    </dgm:pt>
    <dgm:pt modelId="{CB6145CF-39A4-4B84-9F76-F3E707A1B1EF}" type="pres">
      <dgm:prSet presAssocID="{F526B93A-EFC4-473F-AC48-3DE1CAFEE2A6}" presName="descendantText" presStyleLbl="alignAcc1" presStyleIdx="1" presStyleCnt="3">
        <dgm:presLayoutVars>
          <dgm:bulletEnabled val="1"/>
        </dgm:presLayoutVars>
      </dgm:prSet>
      <dgm:spPr/>
    </dgm:pt>
    <dgm:pt modelId="{3B0BC928-E161-4696-B6A3-21E148613D45}" type="pres">
      <dgm:prSet presAssocID="{8175A1D6-5A1B-4E1C-8C76-FB9B2BC2BE90}" presName="sp" presStyleCnt="0"/>
      <dgm:spPr/>
    </dgm:pt>
    <dgm:pt modelId="{C6FC8BF2-BA95-4B85-AE6B-50D0A569CEE1}" type="pres">
      <dgm:prSet presAssocID="{5D271699-A3C5-455F-AE63-EDC4AF28EAEC}" presName="composite" presStyleCnt="0"/>
      <dgm:spPr/>
    </dgm:pt>
    <dgm:pt modelId="{70FFDE59-413C-41DD-901E-9DC2D86D0B86}" type="pres">
      <dgm:prSet presAssocID="{5D271699-A3C5-455F-AE63-EDC4AF28EAEC}" presName="parentText" presStyleLbl="alignNode1" presStyleIdx="2" presStyleCnt="3">
        <dgm:presLayoutVars>
          <dgm:chMax val="1"/>
          <dgm:bulletEnabled val="1"/>
        </dgm:presLayoutVars>
      </dgm:prSet>
      <dgm:spPr/>
    </dgm:pt>
    <dgm:pt modelId="{28E54F39-F8BE-46BF-990C-3CC35D4BABF3}" type="pres">
      <dgm:prSet presAssocID="{5D271699-A3C5-455F-AE63-EDC4AF28EAEC}" presName="descendantText" presStyleLbl="alignAcc1" presStyleIdx="2" presStyleCnt="3">
        <dgm:presLayoutVars>
          <dgm:bulletEnabled val="1"/>
        </dgm:presLayoutVars>
      </dgm:prSet>
      <dgm:spPr/>
    </dgm:pt>
  </dgm:ptLst>
  <dgm:cxnLst>
    <dgm:cxn modelId="{B06FCC21-87C7-44CF-9DD5-68A18806A546}" srcId="{7F02C004-BB23-4AAA-A032-40C925CE446F}" destId="{F526B93A-EFC4-473F-AC48-3DE1CAFEE2A6}" srcOrd="1" destOrd="0" parTransId="{A45CB69A-02DD-42BB-936E-7B2491D7A96E}" sibTransId="{8175A1D6-5A1B-4E1C-8C76-FB9B2BC2BE90}"/>
    <dgm:cxn modelId="{18D16D22-45AF-4AF4-ACD4-6B30CE2A71E3}" type="presOf" srcId="{F526B93A-EFC4-473F-AC48-3DE1CAFEE2A6}" destId="{CD4DBFDA-5409-4A45-8537-32CFE09A8275}" srcOrd="0" destOrd="0" presId="urn:microsoft.com/office/officeart/2005/8/layout/chevron2"/>
    <dgm:cxn modelId="{A9715C2D-2DBA-4F19-AB54-1A660255D6EE}" type="presOf" srcId="{ABEBAC2B-A68C-4BB9-BC3B-1C963405EEDE}" destId="{28E54F39-F8BE-46BF-990C-3CC35D4BABF3}" srcOrd="0" destOrd="0" presId="urn:microsoft.com/office/officeart/2005/8/layout/chevron2"/>
    <dgm:cxn modelId="{99FB3B5E-CEEA-4CE7-AD5C-28A824EDBD8B}" type="presOf" srcId="{9143A3CD-0C95-4274-9F5E-0DDDD88108E4}" destId="{CB6145CF-39A4-4B84-9F76-F3E707A1B1EF}" srcOrd="0" destOrd="0" presId="urn:microsoft.com/office/officeart/2005/8/layout/chevron2"/>
    <dgm:cxn modelId="{68CEA65E-54C9-46B8-B783-A74F8DEBBDC5}" srcId="{7F02C004-BB23-4AAA-A032-40C925CE446F}" destId="{62C3977A-E7D9-4C6D-AB30-055910188D51}" srcOrd="0" destOrd="0" parTransId="{D85554E9-CF7F-4BFA-A572-E4240373E384}" sibTransId="{422D0F52-6E62-4C2D-9461-DF99CCA997D4}"/>
    <dgm:cxn modelId="{197ECC5E-AD09-4917-B339-AD56DD048C9A}" type="presOf" srcId="{7F02C004-BB23-4AAA-A032-40C925CE446F}" destId="{20CA392B-8CBE-4622-9304-36CDF584CB06}" srcOrd="0" destOrd="0" presId="urn:microsoft.com/office/officeart/2005/8/layout/chevron2"/>
    <dgm:cxn modelId="{DEAFF362-C9FA-475B-84CB-01D972DEB3A6}" type="presOf" srcId="{70E2F889-EB72-433A-A28B-C1190FC94C2A}" destId="{60EE946F-1CE7-49E8-A0E7-E790A7B99CD8}" srcOrd="0" destOrd="0" presId="urn:microsoft.com/office/officeart/2005/8/layout/chevron2"/>
    <dgm:cxn modelId="{50DA3A6F-CB92-4D9B-8E53-46772CCC0E6C}" type="presOf" srcId="{5D271699-A3C5-455F-AE63-EDC4AF28EAEC}" destId="{70FFDE59-413C-41DD-901E-9DC2D86D0B86}" srcOrd="0" destOrd="0" presId="urn:microsoft.com/office/officeart/2005/8/layout/chevron2"/>
    <dgm:cxn modelId="{6B642C86-025E-4D55-ADCE-27251237D553}" srcId="{62C3977A-E7D9-4C6D-AB30-055910188D51}" destId="{70E2F889-EB72-433A-A28B-C1190FC94C2A}" srcOrd="0" destOrd="0" parTransId="{408BFF82-3683-491E-817B-42864ED5CA32}" sibTransId="{70418A55-6932-4A0E-85E0-B7B52E187FE8}"/>
    <dgm:cxn modelId="{8F5537BD-F8EA-4E0C-935B-06D8E669DCB7}" type="presOf" srcId="{62C3977A-E7D9-4C6D-AB30-055910188D51}" destId="{2FE61572-86E2-462E-8C6A-AAA1AAA6E104}" srcOrd="0" destOrd="0" presId="urn:microsoft.com/office/officeart/2005/8/layout/chevron2"/>
    <dgm:cxn modelId="{A604FEC9-81D7-4F49-98FE-F09A6C9344BA}" srcId="{7F02C004-BB23-4AAA-A032-40C925CE446F}" destId="{5D271699-A3C5-455F-AE63-EDC4AF28EAEC}" srcOrd="2" destOrd="0" parTransId="{8C25B754-58D5-4E1A-A0B2-609DB5A6F146}" sibTransId="{D2EBFB1F-C55B-4018-8573-5A1F9AE01E1E}"/>
    <dgm:cxn modelId="{1C3293EE-0C7F-44B5-A942-B62C5D02D7DC}" srcId="{5D271699-A3C5-455F-AE63-EDC4AF28EAEC}" destId="{ABEBAC2B-A68C-4BB9-BC3B-1C963405EEDE}" srcOrd="0" destOrd="0" parTransId="{0F40C334-32F8-43DD-AAD5-C3FE0769C586}" sibTransId="{ADD8FF01-BD1F-4FAE-83EB-88DD91D57975}"/>
    <dgm:cxn modelId="{B12B0FF1-373F-4A62-8424-3DC09883D6C1}" srcId="{F526B93A-EFC4-473F-AC48-3DE1CAFEE2A6}" destId="{9143A3CD-0C95-4274-9F5E-0DDDD88108E4}" srcOrd="0" destOrd="0" parTransId="{570B1A5A-BC31-441D-837C-B8F2863F2CC0}" sibTransId="{4DB08CCC-0F80-4073-AB48-4F54D94105D1}"/>
    <dgm:cxn modelId="{BC5BC2BD-6B37-4F9E-8144-1666015CF9D1}" type="presParOf" srcId="{20CA392B-8CBE-4622-9304-36CDF584CB06}" destId="{9D1562EB-938C-42D4-ACCA-EBABA13D02A2}" srcOrd="0" destOrd="0" presId="urn:microsoft.com/office/officeart/2005/8/layout/chevron2"/>
    <dgm:cxn modelId="{DDAE5C7D-1F58-429E-9894-8AA16A5DEDE1}" type="presParOf" srcId="{9D1562EB-938C-42D4-ACCA-EBABA13D02A2}" destId="{2FE61572-86E2-462E-8C6A-AAA1AAA6E104}" srcOrd="0" destOrd="0" presId="urn:microsoft.com/office/officeart/2005/8/layout/chevron2"/>
    <dgm:cxn modelId="{341B84B3-4376-48A3-BAE7-12720ECDDBCA}" type="presParOf" srcId="{9D1562EB-938C-42D4-ACCA-EBABA13D02A2}" destId="{60EE946F-1CE7-49E8-A0E7-E790A7B99CD8}" srcOrd="1" destOrd="0" presId="urn:microsoft.com/office/officeart/2005/8/layout/chevron2"/>
    <dgm:cxn modelId="{92BFE80C-41F7-4FF6-A330-72CF1AF4EFCA}" type="presParOf" srcId="{20CA392B-8CBE-4622-9304-36CDF584CB06}" destId="{9531F9C7-7CC6-4478-A858-6316CF1A1A6A}" srcOrd="1" destOrd="0" presId="urn:microsoft.com/office/officeart/2005/8/layout/chevron2"/>
    <dgm:cxn modelId="{DA2027EF-783D-4285-9C3B-BDC8391D6407}" type="presParOf" srcId="{20CA392B-8CBE-4622-9304-36CDF584CB06}" destId="{6FB0492A-AE6D-4810-8AF4-3B265E32DE27}" srcOrd="2" destOrd="0" presId="urn:microsoft.com/office/officeart/2005/8/layout/chevron2"/>
    <dgm:cxn modelId="{90A6E1BB-3F64-4A14-988A-B47E8FB4EBC2}" type="presParOf" srcId="{6FB0492A-AE6D-4810-8AF4-3B265E32DE27}" destId="{CD4DBFDA-5409-4A45-8537-32CFE09A8275}" srcOrd="0" destOrd="0" presId="urn:microsoft.com/office/officeart/2005/8/layout/chevron2"/>
    <dgm:cxn modelId="{C8131D8C-E56A-4114-9437-A741E9CD1DF2}" type="presParOf" srcId="{6FB0492A-AE6D-4810-8AF4-3B265E32DE27}" destId="{CB6145CF-39A4-4B84-9F76-F3E707A1B1EF}" srcOrd="1" destOrd="0" presId="urn:microsoft.com/office/officeart/2005/8/layout/chevron2"/>
    <dgm:cxn modelId="{E00AB6D3-2CC7-4AF3-9FC7-B2871248009F}" type="presParOf" srcId="{20CA392B-8CBE-4622-9304-36CDF584CB06}" destId="{3B0BC928-E161-4696-B6A3-21E148613D45}" srcOrd="3" destOrd="0" presId="urn:microsoft.com/office/officeart/2005/8/layout/chevron2"/>
    <dgm:cxn modelId="{E67A304F-27D6-460D-AF18-A54BE12790C7}" type="presParOf" srcId="{20CA392B-8CBE-4622-9304-36CDF584CB06}" destId="{C6FC8BF2-BA95-4B85-AE6B-50D0A569CEE1}" srcOrd="4" destOrd="0" presId="urn:microsoft.com/office/officeart/2005/8/layout/chevron2"/>
    <dgm:cxn modelId="{046B0045-687C-44D9-9D18-C3546901DB0C}" type="presParOf" srcId="{C6FC8BF2-BA95-4B85-AE6B-50D0A569CEE1}" destId="{70FFDE59-413C-41DD-901E-9DC2D86D0B86}" srcOrd="0" destOrd="0" presId="urn:microsoft.com/office/officeart/2005/8/layout/chevron2"/>
    <dgm:cxn modelId="{3338B8E2-AC84-4E9A-8D8C-AFB8FAD493AC}" type="presParOf" srcId="{C6FC8BF2-BA95-4B85-AE6B-50D0A569CEE1}" destId="{28E54F39-F8BE-46BF-990C-3CC35D4BABF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27C69DC-E8ED-4F82-A664-CF87A5149F48}" type="doc">
      <dgm:prSet loTypeId="urn:microsoft.com/office/officeart/2005/8/layout/vList5" loCatId="list" qsTypeId="urn:microsoft.com/office/officeart/2005/8/quickstyle/3d1" qsCatId="3D" csTypeId="urn:microsoft.com/office/officeart/2005/8/colors/accent3_2" csCatId="accent3" phldr="1"/>
      <dgm:spPr/>
      <dgm:t>
        <a:bodyPr/>
        <a:lstStyle/>
        <a:p>
          <a:endParaRPr lang="en-US"/>
        </a:p>
      </dgm:t>
    </dgm:pt>
    <dgm:pt modelId="{BAAF01EC-B4C0-4682-838D-39CBB14DDC8C}">
      <dgm:prSet phldrT="[Text]"/>
      <dgm:spPr/>
      <dgm:t>
        <a:bodyPr/>
        <a:lstStyle/>
        <a:p>
          <a:r>
            <a:rPr lang="en-US" dirty="0"/>
            <a:t>Representation</a:t>
          </a:r>
        </a:p>
      </dgm:t>
    </dgm:pt>
    <dgm:pt modelId="{76624B39-53D4-478E-AEAC-E33D2BFBFC51}" type="parTrans" cxnId="{B7673D9A-D961-4E97-9201-FCD6CBC46CBF}">
      <dgm:prSet/>
      <dgm:spPr/>
      <dgm:t>
        <a:bodyPr/>
        <a:lstStyle/>
        <a:p>
          <a:endParaRPr lang="en-US"/>
        </a:p>
      </dgm:t>
    </dgm:pt>
    <dgm:pt modelId="{4C11DAA0-0715-4C7A-9EB2-E1660A23583B}" type="sibTrans" cxnId="{B7673D9A-D961-4E97-9201-FCD6CBC46CBF}">
      <dgm:prSet/>
      <dgm:spPr/>
      <dgm:t>
        <a:bodyPr/>
        <a:lstStyle/>
        <a:p>
          <a:endParaRPr lang="en-US"/>
        </a:p>
      </dgm:t>
    </dgm:pt>
    <dgm:pt modelId="{C4635725-65D3-4236-B477-2DB0C863053C}">
      <dgm:prSet phldrT="[Text]"/>
      <dgm:spPr/>
      <dgm:t>
        <a:bodyPr/>
        <a:lstStyle/>
        <a:p>
          <a:r>
            <a:rPr lang="en-US" dirty="0"/>
            <a:t>Population size</a:t>
          </a:r>
        </a:p>
      </dgm:t>
    </dgm:pt>
    <dgm:pt modelId="{E089883D-5056-446C-8C28-1B3A80A5E088}" type="parTrans" cxnId="{2CDDB83D-49DD-49E7-98E6-9B9FB20F34CB}">
      <dgm:prSet/>
      <dgm:spPr/>
      <dgm:t>
        <a:bodyPr/>
        <a:lstStyle/>
        <a:p>
          <a:endParaRPr lang="en-US"/>
        </a:p>
      </dgm:t>
    </dgm:pt>
    <dgm:pt modelId="{DA412812-D307-410D-84EE-AA699C3C6492}" type="sibTrans" cxnId="{2CDDB83D-49DD-49E7-98E6-9B9FB20F34CB}">
      <dgm:prSet/>
      <dgm:spPr/>
      <dgm:t>
        <a:bodyPr/>
        <a:lstStyle/>
        <a:p>
          <a:endParaRPr lang="en-US"/>
        </a:p>
      </dgm:t>
    </dgm:pt>
    <dgm:pt modelId="{4DC4979E-4F67-4315-A61D-7C166E8B49BE}">
      <dgm:prSet phldrT="[Text]"/>
      <dgm:spPr/>
      <dgm:t>
        <a:bodyPr/>
        <a:lstStyle/>
        <a:p>
          <a:r>
            <a:rPr lang="en-US" dirty="0"/>
            <a:t>Cross over</a:t>
          </a:r>
        </a:p>
      </dgm:t>
    </dgm:pt>
    <dgm:pt modelId="{4ACDC1F1-594E-47F2-A9D4-0504C4442F43}" type="parTrans" cxnId="{11CD3110-D59C-43E0-9296-D943C34CA028}">
      <dgm:prSet/>
      <dgm:spPr/>
      <dgm:t>
        <a:bodyPr/>
        <a:lstStyle/>
        <a:p>
          <a:endParaRPr lang="en-US"/>
        </a:p>
      </dgm:t>
    </dgm:pt>
    <dgm:pt modelId="{832C11F4-EE29-4091-AD77-3A87DAF1A406}" type="sibTrans" cxnId="{11CD3110-D59C-43E0-9296-D943C34CA028}">
      <dgm:prSet/>
      <dgm:spPr/>
      <dgm:t>
        <a:bodyPr/>
        <a:lstStyle/>
        <a:p>
          <a:endParaRPr lang="en-US"/>
        </a:p>
      </dgm:t>
    </dgm:pt>
    <dgm:pt modelId="{256D1CF9-561B-4060-945E-77D04D760DD8}">
      <dgm:prSet phldrT="[Text]"/>
      <dgm:spPr/>
      <dgm:t>
        <a:bodyPr/>
        <a:lstStyle/>
        <a:p>
          <a:r>
            <a:rPr lang="en-US" dirty="0"/>
            <a:t>1-point</a:t>
          </a:r>
        </a:p>
      </dgm:t>
    </dgm:pt>
    <dgm:pt modelId="{419DE91E-48D8-43CA-BB76-7488D06EDB66}" type="parTrans" cxnId="{97FCE8B4-E837-49F4-8F3E-1D79761800D1}">
      <dgm:prSet/>
      <dgm:spPr/>
      <dgm:t>
        <a:bodyPr/>
        <a:lstStyle/>
        <a:p>
          <a:endParaRPr lang="en-US"/>
        </a:p>
      </dgm:t>
    </dgm:pt>
    <dgm:pt modelId="{27BC19E6-99D5-413D-9BA4-08B8FA6B6F55}" type="sibTrans" cxnId="{97FCE8B4-E837-49F4-8F3E-1D79761800D1}">
      <dgm:prSet/>
      <dgm:spPr/>
      <dgm:t>
        <a:bodyPr/>
        <a:lstStyle/>
        <a:p>
          <a:endParaRPr lang="en-US"/>
        </a:p>
      </dgm:t>
    </dgm:pt>
    <dgm:pt modelId="{AD55ABA3-AFE7-4DB0-A89D-A14618BE2E0B}">
      <dgm:prSet phldrT="[Text]"/>
      <dgm:spPr/>
      <dgm:t>
        <a:bodyPr/>
        <a:lstStyle/>
        <a:p>
          <a:r>
            <a:rPr lang="en-US" dirty="0"/>
            <a:t>mutation</a:t>
          </a:r>
        </a:p>
      </dgm:t>
    </dgm:pt>
    <dgm:pt modelId="{C7E46EDE-23C9-4E38-B44A-6357BE30B5DF}" type="parTrans" cxnId="{B5E2757B-3A7D-42C4-AE93-1E193935BF52}">
      <dgm:prSet/>
      <dgm:spPr/>
      <dgm:t>
        <a:bodyPr/>
        <a:lstStyle/>
        <a:p>
          <a:endParaRPr lang="en-US"/>
        </a:p>
      </dgm:t>
    </dgm:pt>
    <dgm:pt modelId="{29421436-D6FF-499E-8651-9194A8F26776}" type="sibTrans" cxnId="{B5E2757B-3A7D-42C4-AE93-1E193935BF52}">
      <dgm:prSet/>
      <dgm:spPr/>
      <dgm:t>
        <a:bodyPr/>
        <a:lstStyle/>
        <a:p>
          <a:endParaRPr lang="en-US"/>
        </a:p>
      </dgm:t>
    </dgm:pt>
    <dgm:pt modelId="{10254940-C0D1-43B8-BED0-AB2BB00491B6}">
      <dgm:prSet phldrT="[Text]"/>
      <dgm:spPr/>
      <dgm:t>
        <a:bodyPr/>
        <a:lstStyle/>
        <a:p>
          <a:r>
            <a:rPr lang="en-US" dirty="0"/>
            <a:t>bitwise</a:t>
          </a:r>
        </a:p>
      </dgm:t>
    </dgm:pt>
    <dgm:pt modelId="{D8E5C862-8175-467D-9510-4E86ED58A8C9}" type="parTrans" cxnId="{7E999E86-97A2-4377-A3D7-183A703AA0ED}">
      <dgm:prSet/>
      <dgm:spPr/>
      <dgm:t>
        <a:bodyPr/>
        <a:lstStyle/>
        <a:p>
          <a:endParaRPr lang="en-US"/>
        </a:p>
      </dgm:t>
    </dgm:pt>
    <dgm:pt modelId="{F0916AF6-E577-44EE-9686-F7CE6A6AFDD3}" type="sibTrans" cxnId="{7E999E86-97A2-4377-A3D7-183A703AA0ED}">
      <dgm:prSet/>
      <dgm:spPr/>
      <dgm:t>
        <a:bodyPr/>
        <a:lstStyle/>
        <a:p>
          <a:endParaRPr lang="en-US"/>
        </a:p>
      </dgm:t>
    </dgm:pt>
    <dgm:pt modelId="{B4A94AF3-9E4E-49AC-8AC0-AC5AD61696D8}">
      <dgm:prSet phldrT="[Text]"/>
      <dgm:spPr/>
      <dgm:t>
        <a:bodyPr/>
        <a:lstStyle/>
        <a:p>
          <a:r>
            <a:rPr lang="en-US" dirty="0"/>
            <a:t>Selection</a:t>
          </a:r>
        </a:p>
      </dgm:t>
    </dgm:pt>
    <dgm:pt modelId="{DD771828-D7D1-4C66-979C-609069507E76}" type="parTrans" cxnId="{5B7E739E-2232-4933-88C9-BDC677580488}">
      <dgm:prSet/>
      <dgm:spPr/>
      <dgm:t>
        <a:bodyPr/>
        <a:lstStyle/>
        <a:p>
          <a:endParaRPr lang="en-US"/>
        </a:p>
      </dgm:t>
    </dgm:pt>
    <dgm:pt modelId="{A27B9A0D-50D0-4552-B15A-5E81A6AE02F5}" type="sibTrans" cxnId="{5B7E739E-2232-4933-88C9-BDC677580488}">
      <dgm:prSet/>
      <dgm:spPr/>
      <dgm:t>
        <a:bodyPr/>
        <a:lstStyle/>
        <a:p>
          <a:endParaRPr lang="en-US"/>
        </a:p>
      </dgm:t>
    </dgm:pt>
    <dgm:pt modelId="{8DFC33BB-2AD2-41CC-93DC-743C704C9EF1}">
      <dgm:prSet phldrT="[Text]"/>
      <dgm:spPr/>
      <dgm:t>
        <a:bodyPr/>
        <a:lstStyle/>
        <a:p>
          <a:r>
            <a:rPr lang="en-US" dirty="0"/>
            <a:t>binary code, e.g. 01101 </a:t>
          </a:r>
          <a:r>
            <a:rPr lang="en-US" dirty="0">
              <a:sym typeface="Symbol" pitchFamily="18" charset="2"/>
            </a:rPr>
            <a:t> </a:t>
          </a:r>
          <a:r>
            <a:rPr lang="en-US" dirty="0"/>
            <a:t>13</a:t>
          </a:r>
        </a:p>
      </dgm:t>
    </dgm:pt>
    <dgm:pt modelId="{8131AC8B-3E48-48BE-A434-59666BAA9486}" type="parTrans" cxnId="{1E834877-6211-4C39-A60F-DF9B501B91F6}">
      <dgm:prSet/>
      <dgm:spPr/>
      <dgm:t>
        <a:bodyPr/>
        <a:lstStyle/>
        <a:p>
          <a:endParaRPr lang="en-US"/>
        </a:p>
      </dgm:t>
    </dgm:pt>
    <dgm:pt modelId="{AC7A3013-C7AC-47BB-B0A6-4EC88F39817D}" type="sibTrans" cxnId="{1E834877-6211-4C39-A60F-DF9B501B91F6}">
      <dgm:prSet/>
      <dgm:spPr/>
      <dgm:t>
        <a:bodyPr/>
        <a:lstStyle/>
        <a:p>
          <a:endParaRPr lang="en-US"/>
        </a:p>
      </dgm:t>
    </dgm:pt>
    <dgm:pt modelId="{5B53066B-54BB-4CA0-B4AE-A0A54FC959F2}">
      <dgm:prSet phldrT="[Text]"/>
      <dgm:spPr/>
      <dgm:t>
        <a:bodyPr/>
        <a:lstStyle/>
        <a:p>
          <a:r>
            <a:rPr lang="en-US" dirty="0"/>
            <a:t>4</a:t>
          </a:r>
        </a:p>
      </dgm:t>
    </dgm:pt>
    <dgm:pt modelId="{623F490E-7CA7-4ED4-81C5-B54034D16F12}" type="parTrans" cxnId="{349EF25B-D13E-40EE-AF5A-39F654C972E0}">
      <dgm:prSet/>
      <dgm:spPr/>
      <dgm:t>
        <a:bodyPr/>
        <a:lstStyle/>
        <a:p>
          <a:endParaRPr lang="en-US"/>
        </a:p>
      </dgm:t>
    </dgm:pt>
    <dgm:pt modelId="{E1975249-3CD4-4FF3-AEC9-BF4FA618FD16}" type="sibTrans" cxnId="{349EF25B-D13E-40EE-AF5A-39F654C972E0}">
      <dgm:prSet/>
      <dgm:spPr/>
      <dgm:t>
        <a:bodyPr/>
        <a:lstStyle/>
        <a:p>
          <a:endParaRPr lang="en-US"/>
        </a:p>
      </dgm:t>
    </dgm:pt>
    <dgm:pt modelId="{3272D6A4-8C10-4DA5-A359-88A84C8D6E05}">
      <dgm:prSet phldrT="[Text]"/>
      <dgm:spPr/>
      <dgm:t>
        <a:bodyPr/>
        <a:lstStyle/>
        <a:p>
          <a:r>
            <a:rPr lang="en-US"/>
            <a:t>Roulette wheel </a:t>
          </a:r>
          <a:endParaRPr lang="en-US" dirty="0"/>
        </a:p>
      </dgm:t>
    </dgm:pt>
    <dgm:pt modelId="{4B29CAEF-2643-4729-B31B-1719511959AD}" type="parTrans" cxnId="{630E166F-5089-43E4-B96C-6C20A68A5128}">
      <dgm:prSet/>
      <dgm:spPr/>
      <dgm:t>
        <a:bodyPr/>
        <a:lstStyle/>
        <a:p>
          <a:endParaRPr lang="en-US"/>
        </a:p>
      </dgm:t>
    </dgm:pt>
    <dgm:pt modelId="{728D4C7F-B437-4B9E-A0F2-336B1E2E02E0}" type="sibTrans" cxnId="{630E166F-5089-43E4-B96C-6C20A68A5128}">
      <dgm:prSet/>
      <dgm:spPr/>
      <dgm:t>
        <a:bodyPr/>
        <a:lstStyle/>
        <a:p>
          <a:endParaRPr lang="en-US"/>
        </a:p>
      </dgm:t>
    </dgm:pt>
    <dgm:pt modelId="{637BE59C-60AB-4D67-A29D-28B6137124C0}">
      <dgm:prSet phldrT="[Text]"/>
      <dgm:spPr/>
      <dgm:t>
        <a:bodyPr/>
        <a:lstStyle/>
        <a:p>
          <a:r>
            <a:rPr lang="en-US" dirty="0"/>
            <a:t>Initialization</a:t>
          </a:r>
        </a:p>
      </dgm:t>
    </dgm:pt>
    <dgm:pt modelId="{5558396C-6813-472D-B4A7-1F8BFF2998AB}" type="parTrans" cxnId="{EC226403-D977-4F65-BA6A-9062F995619C}">
      <dgm:prSet/>
      <dgm:spPr/>
      <dgm:t>
        <a:bodyPr/>
        <a:lstStyle/>
        <a:p>
          <a:endParaRPr lang="en-US"/>
        </a:p>
      </dgm:t>
    </dgm:pt>
    <dgm:pt modelId="{3BB258DD-1291-46AA-8815-2130E3BDF7DC}" type="sibTrans" cxnId="{EC226403-D977-4F65-BA6A-9062F995619C}">
      <dgm:prSet/>
      <dgm:spPr/>
      <dgm:t>
        <a:bodyPr/>
        <a:lstStyle/>
        <a:p>
          <a:endParaRPr lang="en-US"/>
        </a:p>
      </dgm:t>
    </dgm:pt>
    <dgm:pt modelId="{65C8CF89-E7B6-439E-B311-5A21DFDEEAC0}">
      <dgm:prSet phldrT="[Text]"/>
      <dgm:spPr/>
      <dgm:t>
        <a:bodyPr/>
        <a:lstStyle/>
        <a:p>
          <a:r>
            <a:rPr lang="en-US" dirty="0"/>
            <a:t>Random</a:t>
          </a:r>
        </a:p>
      </dgm:t>
    </dgm:pt>
    <dgm:pt modelId="{EB780614-2AA2-4711-860C-7B2AAE5BEBF7}" type="parTrans" cxnId="{2C568A89-8FAF-4BCA-A9D5-758C0840B0C7}">
      <dgm:prSet/>
      <dgm:spPr/>
      <dgm:t>
        <a:bodyPr/>
        <a:lstStyle/>
        <a:p>
          <a:endParaRPr lang="en-US"/>
        </a:p>
      </dgm:t>
    </dgm:pt>
    <dgm:pt modelId="{0C9E8ECE-A891-4FD1-9845-77FC47E12BBD}" type="sibTrans" cxnId="{2C568A89-8FAF-4BCA-A9D5-758C0840B0C7}">
      <dgm:prSet/>
      <dgm:spPr/>
      <dgm:t>
        <a:bodyPr/>
        <a:lstStyle/>
        <a:p>
          <a:endParaRPr lang="en-US"/>
        </a:p>
      </dgm:t>
    </dgm:pt>
    <dgm:pt modelId="{9E127D0A-044E-4066-9AEF-2A5B07A221BC}" type="pres">
      <dgm:prSet presAssocID="{A27C69DC-E8ED-4F82-A664-CF87A5149F48}" presName="Name0" presStyleCnt="0">
        <dgm:presLayoutVars>
          <dgm:dir/>
          <dgm:animLvl val="lvl"/>
          <dgm:resizeHandles val="exact"/>
        </dgm:presLayoutVars>
      </dgm:prSet>
      <dgm:spPr/>
    </dgm:pt>
    <dgm:pt modelId="{92C3F6D1-AB64-4D93-B3CA-BE1B2480A0EB}" type="pres">
      <dgm:prSet presAssocID="{BAAF01EC-B4C0-4682-838D-39CBB14DDC8C}" presName="linNode" presStyleCnt="0"/>
      <dgm:spPr/>
    </dgm:pt>
    <dgm:pt modelId="{D33124FB-7C50-47A8-87BE-A8CE78395FC6}" type="pres">
      <dgm:prSet presAssocID="{BAAF01EC-B4C0-4682-838D-39CBB14DDC8C}" presName="parentText" presStyleLbl="node1" presStyleIdx="0" presStyleCnt="6">
        <dgm:presLayoutVars>
          <dgm:chMax val="1"/>
          <dgm:bulletEnabled val="1"/>
        </dgm:presLayoutVars>
      </dgm:prSet>
      <dgm:spPr/>
    </dgm:pt>
    <dgm:pt modelId="{43C6E470-A86C-4DB4-8BFE-C91822467726}" type="pres">
      <dgm:prSet presAssocID="{BAAF01EC-B4C0-4682-838D-39CBB14DDC8C}" presName="descendantText" presStyleLbl="alignAccFollowNode1" presStyleIdx="0" presStyleCnt="6">
        <dgm:presLayoutVars>
          <dgm:bulletEnabled val="1"/>
        </dgm:presLayoutVars>
      </dgm:prSet>
      <dgm:spPr/>
    </dgm:pt>
    <dgm:pt modelId="{493065EA-952A-43E3-AE77-440EE7CF8A54}" type="pres">
      <dgm:prSet presAssocID="{4C11DAA0-0715-4C7A-9EB2-E1660A23583B}" presName="sp" presStyleCnt="0"/>
      <dgm:spPr/>
    </dgm:pt>
    <dgm:pt modelId="{7ABD4300-A5F0-4AA2-A399-E4FE8B95EDD4}" type="pres">
      <dgm:prSet presAssocID="{C4635725-65D3-4236-B477-2DB0C863053C}" presName="linNode" presStyleCnt="0"/>
      <dgm:spPr/>
    </dgm:pt>
    <dgm:pt modelId="{A520967E-8E2B-4635-B669-5EE7F32B1C03}" type="pres">
      <dgm:prSet presAssocID="{C4635725-65D3-4236-B477-2DB0C863053C}" presName="parentText" presStyleLbl="node1" presStyleIdx="1" presStyleCnt="6">
        <dgm:presLayoutVars>
          <dgm:chMax val="1"/>
          <dgm:bulletEnabled val="1"/>
        </dgm:presLayoutVars>
      </dgm:prSet>
      <dgm:spPr/>
    </dgm:pt>
    <dgm:pt modelId="{E96253F5-31DA-4E9E-BDC6-DA75360F8686}" type="pres">
      <dgm:prSet presAssocID="{C4635725-65D3-4236-B477-2DB0C863053C}" presName="descendantText" presStyleLbl="alignAccFollowNode1" presStyleIdx="1" presStyleCnt="6">
        <dgm:presLayoutVars>
          <dgm:bulletEnabled val="1"/>
        </dgm:presLayoutVars>
      </dgm:prSet>
      <dgm:spPr/>
    </dgm:pt>
    <dgm:pt modelId="{9BBCE7E9-829F-4144-A0F6-3889E1D59C8D}" type="pres">
      <dgm:prSet presAssocID="{DA412812-D307-410D-84EE-AA699C3C6492}" presName="sp" presStyleCnt="0"/>
      <dgm:spPr/>
    </dgm:pt>
    <dgm:pt modelId="{8DEFD95E-17A6-4D93-8756-400F18F312D3}" type="pres">
      <dgm:prSet presAssocID="{4DC4979E-4F67-4315-A61D-7C166E8B49BE}" presName="linNode" presStyleCnt="0"/>
      <dgm:spPr/>
    </dgm:pt>
    <dgm:pt modelId="{AF365FB9-69AB-4FA0-B731-8379CCC41E08}" type="pres">
      <dgm:prSet presAssocID="{4DC4979E-4F67-4315-A61D-7C166E8B49BE}" presName="parentText" presStyleLbl="node1" presStyleIdx="2" presStyleCnt="6">
        <dgm:presLayoutVars>
          <dgm:chMax val="1"/>
          <dgm:bulletEnabled val="1"/>
        </dgm:presLayoutVars>
      </dgm:prSet>
      <dgm:spPr/>
    </dgm:pt>
    <dgm:pt modelId="{A7728076-B6A7-4342-BB73-7DEC082FD2FD}" type="pres">
      <dgm:prSet presAssocID="{4DC4979E-4F67-4315-A61D-7C166E8B49BE}" presName="descendantText" presStyleLbl="alignAccFollowNode1" presStyleIdx="2" presStyleCnt="6">
        <dgm:presLayoutVars>
          <dgm:bulletEnabled val="1"/>
        </dgm:presLayoutVars>
      </dgm:prSet>
      <dgm:spPr/>
    </dgm:pt>
    <dgm:pt modelId="{984A857B-10DC-4226-9289-B9A3CD418438}" type="pres">
      <dgm:prSet presAssocID="{832C11F4-EE29-4091-AD77-3A87DAF1A406}" presName="sp" presStyleCnt="0"/>
      <dgm:spPr/>
    </dgm:pt>
    <dgm:pt modelId="{41EFDF13-7497-4C92-B27E-E2693710E604}" type="pres">
      <dgm:prSet presAssocID="{AD55ABA3-AFE7-4DB0-A89D-A14618BE2E0B}" presName="linNode" presStyleCnt="0"/>
      <dgm:spPr/>
    </dgm:pt>
    <dgm:pt modelId="{B8A89EDE-FBF7-4E47-9DF5-BF07B1E61357}" type="pres">
      <dgm:prSet presAssocID="{AD55ABA3-AFE7-4DB0-A89D-A14618BE2E0B}" presName="parentText" presStyleLbl="node1" presStyleIdx="3" presStyleCnt="6">
        <dgm:presLayoutVars>
          <dgm:chMax val="1"/>
          <dgm:bulletEnabled val="1"/>
        </dgm:presLayoutVars>
      </dgm:prSet>
      <dgm:spPr/>
    </dgm:pt>
    <dgm:pt modelId="{1EB839D3-6367-4DD5-A18A-3987EF45077F}" type="pres">
      <dgm:prSet presAssocID="{AD55ABA3-AFE7-4DB0-A89D-A14618BE2E0B}" presName="descendantText" presStyleLbl="alignAccFollowNode1" presStyleIdx="3" presStyleCnt="6">
        <dgm:presLayoutVars>
          <dgm:bulletEnabled val="1"/>
        </dgm:presLayoutVars>
      </dgm:prSet>
      <dgm:spPr/>
    </dgm:pt>
    <dgm:pt modelId="{F7053670-C52A-4E41-920D-B3A1F57BA64A}" type="pres">
      <dgm:prSet presAssocID="{29421436-D6FF-499E-8651-9194A8F26776}" presName="sp" presStyleCnt="0"/>
      <dgm:spPr/>
    </dgm:pt>
    <dgm:pt modelId="{719B7386-DAE7-423C-AA83-506063D9CDB1}" type="pres">
      <dgm:prSet presAssocID="{B4A94AF3-9E4E-49AC-8AC0-AC5AD61696D8}" presName="linNode" presStyleCnt="0"/>
      <dgm:spPr/>
    </dgm:pt>
    <dgm:pt modelId="{2A14E1E8-69F9-4EDE-8848-2D0B9231F74C}" type="pres">
      <dgm:prSet presAssocID="{B4A94AF3-9E4E-49AC-8AC0-AC5AD61696D8}" presName="parentText" presStyleLbl="node1" presStyleIdx="4" presStyleCnt="6">
        <dgm:presLayoutVars>
          <dgm:chMax val="1"/>
          <dgm:bulletEnabled val="1"/>
        </dgm:presLayoutVars>
      </dgm:prSet>
      <dgm:spPr/>
    </dgm:pt>
    <dgm:pt modelId="{E1C4DEA1-84A4-48F4-9F14-043B5DA72F55}" type="pres">
      <dgm:prSet presAssocID="{B4A94AF3-9E4E-49AC-8AC0-AC5AD61696D8}" presName="descendantText" presStyleLbl="alignAccFollowNode1" presStyleIdx="4" presStyleCnt="6">
        <dgm:presLayoutVars>
          <dgm:bulletEnabled val="1"/>
        </dgm:presLayoutVars>
      </dgm:prSet>
      <dgm:spPr/>
    </dgm:pt>
    <dgm:pt modelId="{FF889566-B63B-483D-BA44-511992A11FEC}" type="pres">
      <dgm:prSet presAssocID="{A27B9A0D-50D0-4552-B15A-5E81A6AE02F5}" presName="sp" presStyleCnt="0"/>
      <dgm:spPr/>
    </dgm:pt>
    <dgm:pt modelId="{07898EE3-F4FF-43A7-AC32-F370DE850410}" type="pres">
      <dgm:prSet presAssocID="{637BE59C-60AB-4D67-A29D-28B6137124C0}" presName="linNode" presStyleCnt="0"/>
      <dgm:spPr/>
    </dgm:pt>
    <dgm:pt modelId="{44EBD696-8505-4C14-9058-93FF6662942D}" type="pres">
      <dgm:prSet presAssocID="{637BE59C-60AB-4D67-A29D-28B6137124C0}" presName="parentText" presStyleLbl="node1" presStyleIdx="5" presStyleCnt="6">
        <dgm:presLayoutVars>
          <dgm:chMax val="1"/>
          <dgm:bulletEnabled val="1"/>
        </dgm:presLayoutVars>
      </dgm:prSet>
      <dgm:spPr/>
    </dgm:pt>
    <dgm:pt modelId="{2A999685-E76A-4FC9-92B9-BA6253AC5281}" type="pres">
      <dgm:prSet presAssocID="{637BE59C-60AB-4D67-A29D-28B6137124C0}" presName="descendantText" presStyleLbl="alignAccFollowNode1" presStyleIdx="5" presStyleCnt="6">
        <dgm:presLayoutVars>
          <dgm:bulletEnabled val="1"/>
        </dgm:presLayoutVars>
      </dgm:prSet>
      <dgm:spPr/>
    </dgm:pt>
  </dgm:ptLst>
  <dgm:cxnLst>
    <dgm:cxn modelId="{EC226403-D977-4F65-BA6A-9062F995619C}" srcId="{A27C69DC-E8ED-4F82-A664-CF87A5149F48}" destId="{637BE59C-60AB-4D67-A29D-28B6137124C0}" srcOrd="5" destOrd="0" parTransId="{5558396C-6813-472D-B4A7-1F8BFF2998AB}" sibTransId="{3BB258DD-1291-46AA-8815-2130E3BDF7DC}"/>
    <dgm:cxn modelId="{11CD3110-D59C-43E0-9296-D943C34CA028}" srcId="{A27C69DC-E8ED-4F82-A664-CF87A5149F48}" destId="{4DC4979E-4F67-4315-A61D-7C166E8B49BE}" srcOrd="2" destOrd="0" parTransId="{4ACDC1F1-594E-47F2-A9D4-0504C4442F43}" sibTransId="{832C11F4-EE29-4091-AD77-3A87DAF1A406}"/>
    <dgm:cxn modelId="{3DF6C81A-9053-4DF2-B718-ED22B8B533D0}" type="presOf" srcId="{637BE59C-60AB-4D67-A29D-28B6137124C0}" destId="{44EBD696-8505-4C14-9058-93FF6662942D}" srcOrd="0" destOrd="0" presId="urn:microsoft.com/office/officeart/2005/8/layout/vList5"/>
    <dgm:cxn modelId="{EE95FD1B-7AC2-436B-AD5F-B875EB48C304}" type="presOf" srcId="{5B53066B-54BB-4CA0-B4AE-A0A54FC959F2}" destId="{E96253F5-31DA-4E9E-BDC6-DA75360F8686}" srcOrd="0" destOrd="0" presId="urn:microsoft.com/office/officeart/2005/8/layout/vList5"/>
    <dgm:cxn modelId="{E1487E28-2A4C-4B8A-9E98-B4BAAA422300}" type="presOf" srcId="{C4635725-65D3-4236-B477-2DB0C863053C}" destId="{A520967E-8E2B-4635-B669-5EE7F32B1C03}" srcOrd="0" destOrd="0" presId="urn:microsoft.com/office/officeart/2005/8/layout/vList5"/>
    <dgm:cxn modelId="{2CDDB83D-49DD-49E7-98E6-9B9FB20F34CB}" srcId="{A27C69DC-E8ED-4F82-A664-CF87A5149F48}" destId="{C4635725-65D3-4236-B477-2DB0C863053C}" srcOrd="1" destOrd="0" parTransId="{E089883D-5056-446C-8C28-1B3A80A5E088}" sibTransId="{DA412812-D307-410D-84EE-AA699C3C6492}"/>
    <dgm:cxn modelId="{F8C0F757-E912-494C-8212-127737DF4AD2}" type="presOf" srcId="{BAAF01EC-B4C0-4682-838D-39CBB14DDC8C}" destId="{D33124FB-7C50-47A8-87BE-A8CE78395FC6}" srcOrd="0" destOrd="0" presId="urn:microsoft.com/office/officeart/2005/8/layout/vList5"/>
    <dgm:cxn modelId="{349EF25B-D13E-40EE-AF5A-39F654C972E0}" srcId="{C4635725-65D3-4236-B477-2DB0C863053C}" destId="{5B53066B-54BB-4CA0-B4AE-A0A54FC959F2}" srcOrd="0" destOrd="0" parTransId="{623F490E-7CA7-4ED4-81C5-B54034D16F12}" sibTransId="{E1975249-3CD4-4FF3-AEC9-BF4FA618FD16}"/>
    <dgm:cxn modelId="{485C9E65-0BC7-459C-BA3C-379220536B5A}" type="presOf" srcId="{8DFC33BB-2AD2-41CC-93DC-743C704C9EF1}" destId="{43C6E470-A86C-4DB4-8BFE-C91822467726}" srcOrd="0" destOrd="0" presId="urn:microsoft.com/office/officeart/2005/8/layout/vList5"/>
    <dgm:cxn modelId="{630E166F-5089-43E4-B96C-6C20A68A5128}" srcId="{B4A94AF3-9E4E-49AC-8AC0-AC5AD61696D8}" destId="{3272D6A4-8C10-4DA5-A359-88A84C8D6E05}" srcOrd="0" destOrd="0" parTransId="{4B29CAEF-2643-4729-B31B-1719511959AD}" sibTransId="{728D4C7F-B437-4B9E-A0F2-336B1E2E02E0}"/>
    <dgm:cxn modelId="{1E834877-6211-4C39-A60F-DF9B501B91F6}" srcId="{BAAF01EC-B4C0-4682-838D-39CBB14DDC8C}" destId="{8DFC33BB-2AD2-41CC-93DC-743C704C9EF1}" srcOrd="0" destOrd="0" parTransId="{8131AC8B-3E48-48BE-A434-59666BAA9486}" sibTransId="{AC7A3013-C7AC-47BB-B0A6-4EC88F39817D}"/>
    <dgm:cxn modelId="{B5E2757B-3A7D-42C4-AE93-1E193935BF52}" srcId="{A27C69DC-E8ED-4F82-A664-CF87A5149F48}" destId="{AD55ABA3-AFE7-4DB0-A89D-A14618BE2E0B}" srcOrd="3" destOrd="0" parTransId="{C7E46EDE-23C9-4E38-B44A-6357BE30B5DF}" sibTransId="{29421436-D6FF-499E-8651-9194A8F26776}"/>
    <dgm:cxn modelId="{7E999E86-97A2-4377-A3D7-183A703AA0ED}" srcId="{AD55ABA3-AFE7-4DB0-A89D-A14618BE2E0B}" destId="{10254940-C0D1-43B8-BED0-AB2BB00491B6}" srcOrd="0" destOrd="0" parTransId="{D8E5C862-8175-467D-9510-4E86ED58A8C9}" sibTransId="{F0916AF6-E577-44EE-9686-F7CE6A6AFDD3}"/>
    <dgm:cxn modelId="{2C568A89-8FAF-4BCA-A9D5-758C0840B0C7}" srcId="{637BE59C-60AB-4D67-A29D-28B6137124C0}" destId="{65C8CF89-E7B6-439E-B311-5A21DFDEEAC0}" srcOrd="0" destOrd="0" parTransId="{EB780614-2AA2-4711-860C-7B2AAE5BEBF7}" sibTransId="{0C9E8ECE-A891-4FD1-9845-77FC47E12BBD}"/>
    <dgm:cxn modelId="{B7673D9A-D961-4E97-9201-FCD6CBC46CBF}" srcId="{A27C69DC-E8ED-4F82-A664-CF87A5149F48}" destId="{BAAF01EC-B4C0-4682-838D-39CBB14DDC8C}" srcOrd="0" destOrd="0" parTransId="{76624B39-53D4-478E-AEAC-E33D2BFBFC51}" sibTransId="{4C11DAA0-0715-4C7A-9EB2-E1660A23583B}"/>
    <dgm:cxn modelId="{5B7E739E-2232-4933-88C9-BDC677580488}" srcId="{A27C69DC-E8ED-4F82-A664-CF87A5149F48}" destId="{B4A94AF3-9E4E-49AC-8AC0-AC5AD61696D8}" srcOrd="4" destOrd="0" parTransId="{DD771828-D7D1-4C66-979C-609069507E76}" sibTransId="{A27B9A0D-50D0-4552-B15A-5E81A6AE02F5}"/>
    <dgm:cxn modelId="{8BD753A0-934C-4B84-9C11-D3A152E81A75}" type="presOf" srcId="{A27C69DC-E8ED-4F82-A664-CF87A5149F48}" destId="{9E127D0A-044E-4066-9AEF-2A5B07A221BC}" srcOrd="0" destOrd="0" presId="urn:microsoft.com/office/officeart/2005/8/layout/vList5"/>
    <dgm:cxn modelId="{E6476DA5-7782-4FE3-A0BC-8A110DBE5021}" type="presOf" srcId="{AD55ABA3-AFE7-4DB0-A89D-A14618BE2E0B}" destId="{B8A89EDE-FBF7-4E47-9DF5-BF07B1E61357}" srcOrd="0" destOrd="0" presId="urn:microsoft.com/office/officeart/2005/8/layout/vList5"/>
    <dgm:cxn modelId="{A48F9BB2-026A-4FF6-92F2-6B1938EFFD98}" type="presOf" srcId="{65C8CF89-E7B6-439E-B311-5A21DFDEEAC0}" destId="{2A999685-E76A-4FC9-92B9-BA6253AC5281}" srcOrd="0" destOrd="0" presId="urn:microsoft.com/office/officeart/2005/8/layout/vList5"/>
    <dgm:cxn modelId="{97FCE8B4-E837-49F4-8F3E-1D79761800D1}" srcId="{4DC4979E-4F67-4315-A61D-7C166E8B49BE}" destId="{256D1CF9-561B-4060-945E-77D04D760DD8}" srcOrd="0" destOrd="0" parTransId="{419DE91E-48D8-43CA-BB76-7488D06EDB66}" sibTransId="{27BC19E6-99D5-413D-9BA4-08B8FA6B6F55}"/>
    <dgm:cxn modelId="{7833DBC2-06E0-4763-9B2E-6C148157C1C7}" type="presOf" srcId="{4DC4979E-4F67-4315-A61D-7C166E8B49BE}" destId="{AF365FB9-69AB-4FA0-B731-8379CCC41E08}" srcOrd="0" destOrd="0" presId="urn:microsoft.com/office/officeart/2005/8/layout/vList5"/>
    <dgm:cxn modelId="{D0DC26CB-5699-4AA7-8A6C-58E61AC280BD}" type="presOf" srcId="{3272D6A4-8C10-4DA5-A359-88A84C8D6E05}" destId="{E1C4DEA1-84A4-48F4-9F14-043B5DA72F55}" srcOrd="0" destOrd="0" presId="urn:microsoft.com/office/officeart/2005/8/layout/vList5"/>
    <dgm:cxn modelId="{3DC2C7E5-7B6F-49C2-861F-7A34961AD399}" type="presOf" srcId="{256D1CF9-561B-4060-945E-77D04D760DD8}" destId="{A7728076-B6A7-4342-BB73-7DEC082FD2FD}" srcOrd="0" destOrd="0" presId="urn:microsoft.com/office/officeart/2005/8/layout/vList5"/>
    <dgm:cxn modelId="{4B8B93EA-3C40-4AD3-B265-CACA6A55DDF2}" type="presOf" srcId="{B4A94AF3-9E4E-49AC-8AC0-AC5AD61696D8}" destId="{2A14E1E8-69F9-4EDE-8848-2D0B9231F74C}" srcOrd="0" destOrd="0" presId="urn:microsoft.com/office/officeart/2005/8/layout/vList5"/>
    <dgm:cxn modelId="{EB9A4FFE-2EEC-47A6-95AA-611A4A06958A}" type="presOf" srcId="{10254940-C0D1-43B8-BED0-AB2BB00491B6}" destId="{1EB839D3-6367-4DD5-A18A-3987EF45077F}" srcOrd="0" destOrd="0" presId="urn:microsoft.com/office/officeart/2005/8/layout/vList5"/>
    <dgm:cxn modelId="{B5C149E0-B160-46B7-A6AF-4F052C69357E}" type="presParOf" srcId="{9E127D0A-044E-4066-9AEF-2A5B07A221BC}" destId="{92C3F6D1-AB64-4D93-B3CA-BE1B2480A0EB}" srcOrd="0" destOrd="0" presId="urn:microsoft.com/office/officeart/2005/8/layout/vList5"/>
    <dgm:cxn modelId="{7F4B970E-8BEB-48F2-8D0A-78AF5167C677}" type="presParOf" srcId="{92C3F6D1-AB64-4D93-B3CA-BE1B2480A0EB}" destId="{D33124FB-7C50-47A8-87BE-A8CE78395FC6}" srcOrd="0" destOrd="0" presId="urn:microsoft.com/office/officeart/2005/8/layout/vList5"/>
    <dgm:cxn modelId="{9BCEBF10-045A-455A-B97D-A251A12E6999}" type="presParOf" srcId="{92C3F6D1-AB64-4D93-B3CA-BE1B2480A0EB}" destId="{43C6E470-A86C-4DB4-8BFE-C91822467726}" srcOrd="1" destOrd="0" presId="urn:microsoft.com/office/officeart/2005/8/layout/vList5"/>
    <dgm:cxn modelId="{7F4FCF75-516D-443A-B7C7-CC67667D4452}" type="presParOf" srcId="{9E127D0A-044E-4066-9AEF-2A5B07A221BC}" destId="{493065EA-952A-43E3-AE77-440EE7CF8A54}" srcOrd="1" destOrd="0" presId="urn:microsoft.com/office/officeart/2005/8/layout/vList5"/>
    <dgm:cxn modelId="{B200AF9B-6D61-49BD-B26E-AB5CC0812CF5}" type="presParOf" srcId="{9E127D0A-044E-4066-9AEF-2A5B07A221BC}" destId="{7ABD4300-A5F0-4AA2-A399-E4FE8B95EDD4}" srcOrd="2" destOrd="0" presId="urn:microsoft.com/office/officeart/2005/8/layout/vList5"/>
    <dgm:cxn modelId="{24F3CF51-C6A8-4CE9-8A57-3D75B2958424}" type="presParOf" srcId="{7ABD4300-A5F0-4AA2-A399-E4FE8B95EDD4}" destId="{A520967E-8E2B-4635-B669-5EE7F32B1C03}" srcOrd="0" destOrd="0" presId="urn:microsoft.com/office/officeart/2005/8/layout/vList5"/>
    <dgm:cxn modelId="{CD93BFA2-9575-414F-8677-2774F4253126}" type="presParOf" srcId="{7ABD4300-A5F0-4AA2-A399-E4FE8B95EDD4}" destId="{E96253F5-31DA-4E9E-BDC6-DA75360F8686}" srcOrd="1" destOrd="0" presId="urn:microsoft.com/office/officeart/2005/8/layout/vList5"/>
    <dgm:cxn modelId="{534259DD-76CC-4990-B2E8-A86E9A315D49}" type="presParOf" srcId="{9E127D0A-044E-4066-9AEF-2A5B07A221BC}" destId="{9BBCE7E9-829F-4144-A0F6-3889E1D59C8D}" srcOrd="3" destOrd="0" presId="urn:microsoft.com/office/officeart/2005/8/layout/vList5"/>
    <dgm:cxn modelId="{C4413910-7335-463D-B743-9D0BE98CE360}" type="presParOf" srcId="{9E127D0A-044E-4066-9AEF-2A5B07A221BC}" destId="{8DEFD95E-17A6-4D93-8756-400F18F312D3}" srcOrd="4" destOrd="0" presId="urn:microsoft.com/office/officeart/2005/8/layout/vList5"/>
    <dgm:cxn modelId="{89C568E1-10DF-4BC8-851F-0E10455C88BC}" type="presParOf" srcId="{8DEFD95E-17A6-4D93-8756-400F18F312D3}" destId="{AF365FB9-69AB-4FA0-B731-8379CCC41E08}" srcOrd="0" destOrd="0" presId="urn:microsoft.com/office/officeart/2005/8/layout/vList5"/>
    <dgm:cxn modelId="{33CA5419-CD59-4F24-A7EE-BF7075E499E1}" type="presParOf" srcId="{8DEFD95E-17A6-4D93-8756-400F18F312D3}" destId="{A7728076-B6A7-4342-BB73-7DEC082FD2FD}" srcOrd="1" destOrd="0" presId="urn:microsoft.com/office/officeart/2005/8/layout/vList5"/>
    <dgm:cxn modelId="{DB3991D3-BBA1-4D4B-BD20-C70AB3DAC031}" type="presParOf" srcId="{9E127D0A-044E-4066-9AEF-2A5B07A221BC}" destId="{984A857B-10DC-4226-9289-B9A3CD418438}" srcOrd="5" destOrd="0" presId="urn:microsoft.com/office/officeart/2005/8/layout/vList5"/>
    <dgm:cxn modelId="{74A10E88-BEA1-49CC-BFAA-792BCA4D4F06}" type="presParOf" srcId="{9E127D0A-044E-4066-9AEF-2A5B07A221BC}" destId="{41EFDF13-7497-4C92-B27E-E2693710E604}" srcOrd="6" destOrd="0" presId="urn:microsoft.com/office/officeart/2005/8/layout/vList5"/>
    <dgm:cxn modelId="{575C0C0A-22D8-4DDD-A05C-46224B41697A}" type="presParOf" srcId="{41EFDF13-7497-4C92-B27E-E2693710E604}" destId="{B8A89EDE-FBF7-4E47-9DF5-BF07B1E61357}" srcOrd="0" destOrd="0" presId="urn:microsoft.com/office/officeart/2005/8/layout/vList5"/>
    <dgm:cxn modelId="{F6C228E9-ABF0-4D63-A70C-6EC781498F78}" type="presParOf" srcId="{41EFDF13-7497-4C92-B27E-E2693710E604}" destId="{1EB839D3-6367-4DD5-A18A-3987EF45077F}" srcOrd="1" destOrd="0" presId="urn:microsoft.com/office/officeart/2005/8/layout/vList5"/>
    <dgm:cxn modelId="{BD39C5DC-1102-4CCD-8488-B278290545FD}" type="presParOf" srcId="{9E127D0A-044E-4066-9AEF-2A5B07A221BC}" destId="{F7053670-C52A-4E41-920D-B3A1F57BA64A}" srcOrd="7" destOrd="0" presId="urn:microsoft.com/office/officeart/2005/8/layout/vList5"/>
    <dgm:cxn modelId="{D3A90BAF-DD3B-45E6-9376-E9300C04ECF6}" type="presParOf" srcId="{9E127D0A-044E-4066-9AEF-2A5B07A221BC}" destId="{719B7386-DAE7-423C-AA83-506063D9CDB1}" srcOrd="8" destOrd="0" presId="urn:microsoft.com/office/officeart/2005/8/layout/vList5"/>
    <dgm:cxn modelId="{CF5E5B35-B90A-4B18-9B76-C7710236559E}" type="presParOf" srcId="{719B7386-DAE7-423C-AA83-506063D9CDB1}" destId="{2A14E1E8-69F9-4EDE-8848-2D0B9231F74C}" srcOrd="0" destOrd="0" presId="urn:microsoft.com/office/officeart/2005/8/layout/vList5"/>
    <dgm:cxn modelId="{4BE005FD-FA08-40A4-95AB-7FA461722A08}" type="presParOf" srcId="{719B7386-DAE7-423C-AA83-506063D9CDB1}" destId="{E1C4DEA1-84A4-48F4-9F14-043B5DA72F55}" srcOrd="1" destOrd="0" presId="urn:microsoft.com/office/officeart/2005/8/layout/vList5"/>
    <dgm:cxn modelId="{D7228D21-4C92-4E2B-8FD8-DB2042140FE1}" type="presParOf" srcId="{9E127D0A-044E-4066-9AEF-2A5B07A221BC}" destId="{FF889566-B63B-483D-BA44-511992A11FEC}" srcOrd="9" destOrd="0" presId="urn:microsoft.com/office/officeart/2005/8/layout/vList5"/>
    <dgm:cxn modelId="{EB3DF423-45CA-4D8A-8AE8-7834C4614A7C}" type="presParOf" srcId="{9E127D0A-044E-4066-9AEF-2A5B07A221BC}" destId="{07898EE3-F4FF-43A7-AC32-F370DE850410}" srcOrd="10" destOrd="0" presId="urn:microsoft.com/office/officeart/2005/8/layout/vList5"/>
    <dgm:cxn modelId="{033F8D34-34E2-48D4-BDB5-0412F0220F3F}" type="presParOf" srcId="{07898EE3-F4FF-43A7-AC32-F370DE850410}" destId="{44EBD696-8505-4C14-9058-93FF6662942D}" srcOrd="0" destOrd="0" presId="urn:microsoft.com/office/officeart/2005/8/layout/vList5"/>
    <dgm:cxn modelId="{64602FC9-835E-44BB-828D-FD9681D28667}" type="presParOf" srcId="{07898EE3-F4FF-43A7-AC32-F370DE850410}" destId="{2A999685-E76A-4FC9-92B9-BA6253AC528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194D64C-EBF0-4171-A27D-DE0EEBF28E54}" type="doc">
      <dgm:prSet loTypeId="urn:microsoft.com/office/officeart/2005/8/layout/chevron2" loCatId="list" qsTypeId="urn:microsoft.com/office/officeart/2005/8/quickstyle/3d1" qsCatId="3D" csTypeId="urn:microsoft.com/office/officeart/2005/8/colors/colorful3" csCatId="colorful" phldr="1"/>
      <dgm:spPr/>
      <dgm:t>
        <a:bodyPr/>
        <a:lstStyle/>
        <a:p>
          <a:endParaRPr lang="en-US"/>
        </a:p>
      </dgm:t>
    </dgm:pt>
    <dgm:pt modelId="{1835A956-D05B-42C2-874C-D945338DC70C}">
      <dgm:prSet phldrT="[Text]"/>
      <dgm:spPr/>
      <dgm:t>
        <a:bodyPr/>
        <a:lstStyle/>
        <a:p>
          <a:r>
            <a:rPr lang="en-US" dirty="0"/>
            <a:t>1</a:t>
          </a:r>
        </a:p>
      </dgm:t>
    </dgm:pt>
    <dgm:pt modelId="{F67963B3-F60D-4832-8FED-7BA2CE7377D2}" type="parTrans" cxnId="{8181EC95-5D75-4941-9DF8-018C3F671AA2}">
      <dgm:prSet/>
      <dgm:spPr/>
      <dgm:t>
        <a:bodyPr/>
        <a:lstStyle/>
        <a:p>
          <a:endParaRPr lang="en-US"/>
        </a:p>
      </dgm:t>
    </dgm:pt>
    <dgm:pt modelId="{9DD254BC-9703-4C95-85A9-8ACDA923EFE5}" type="sibTrans" cxnId="{8181EC95-5D75-4941-9DF8-018C3F671AA2}">
      <dgm:prSet/>
      <dgm:spPr/>
      <dgm:t>
        <a:bodyPr/>
        <a:lstStyle/>
        <a:p>
          <a:endParaRPr lang="en-US"/>
        </a:p>
      </dgm:t>
    </dgm:pt>
    <dgm:pt modelId="{67F02278-F485-4017-901A-58F608ECE73E}">
      <dgm:prSet phldrT="[Text]" custT="1"/>
      <dgm:spPr/>
      <dgm:t>
        <a:bodyPr/>
        <a:lstStyle/>
        <a:p>
          <a:r>
            <a:rPr lang="en-US" sz="2000" dirty="0"/>
            <a:t>Real-valued representation </a:t>
          </a:r>
        </a:p>
      </dgm:t>
    </dgm:pt>
    <dgm:pt modelId="{E3A06501-CFBD-40EE-900C-E67E1284373D}">
      <dgm:prSet phldrT="[Text]"/>
      <dgm:spPr/>
      <dgm:t>
        <a:bodyPr/>
        <a:lstStyle/>
        <a:p>
          <a:r>
            <a:rPr lang="en-US" dirty="0"/>
            <a:t>3</a:t>
          </a:r>
        </a:p>
      </dgm:t>
    </dgm:pt>
    <dgm:pt modelId="{86BB52E3-CE49-410A-8A89-7FA7F5CD839D}" type="sibTrans" cxnId="{3ADCF331-813B-4E28-AD42-81F45E5BE006}">
      <dgm:prSet/>
      <dgm:spPr/>
      <dgm:t>
        <a:bodyPr/>
        <a:lstStyle/>
        <a:p>
          <a:endParaRPr lang="en-US"/>
        </a:p>
      </dgm:t>
    </dgm:pt>
    <dgm:pt modelId="{A2B8DFF1-4903-433D-898A-C97A725C2B0C}" type="parTrans" cxnId="{3ADCF331-813B-4E28-AD42-81F45E5BE006}">
      <dgm:prSet/>
      <dgm:spPr/>
      <dgm:t>
        <a:bodyPr/>
        <a:lstStyle/>
        <a:p>
          <a:endParaRPr lang="en-US"/>
        </a:p>
      </dgm:t>
    </dgm:pt>
    <dgm:pt modelId="{C3C648D5-503B-441D-95EF-D2C63E1314F5}" type="sibTrans" cxnId="{E761173F-98BF-4B80-9242-3360D743459C}">
      <dgm:prSet/>
      <dgm:spPr/>
      <dgm:t>
        <a:bodyPr/>
        <a:lstStyle/>
        <a:p>
          <a:endParaRPr lang="en-US"/>
        </a:p>
      </dgm:t>
    </dgm:pt>
    <dgm:pt modelId="{19748ABC-F4F1-40B7-B258-DDFB9C62E00D}" type="parTrans" cxnId="{E761173F-98BF-4B80-9242-3360D743459C}">
      <dgm:prSet/>
      <dgm:spPr/>
      <dgm:t>
        <a:bodyPr/>
        <a:lstStyle/>
        <a:p>
          <a:endParaRPr lang="en-US"/>
        </a:p>
      </dgm:t>
    </dgm:pt>
    <dgm:pt modelId="{CC44D8D8-B50C-4274-8589-8E43A8181C93}">
      <dgm:prSet phldrT="[Text]" custT="1"/>
      <dgm:spPr/>
      <dgm:t>
        <a:bodyPr/>
        <a:lstStyle/>
        <a:p>
          <a:r>
            <a:rPr lang="en-US" sz="2000" dirty="0"/>
            <a:t>Integer representation</a:t>
          </a:r>
        </a:p>
      </dgm:t>
    </dgm:pt>
    <dgm:pt modelId="{CE2641B8-015B-4EE6-8E8A-A282D62B9302}">
      <dgm:prSet phldrT="[Text]"/>
      <dgm:spPr/>
      <dgm:t>
        <a:bodyPr/>
        <a:lstStyle/>
        <a:p>
          <a:r>
            <a:rPr lang="en-US" dirty="0"/>
            <a:t>2</a:t>
          </a:r>
        </a:p>
      </dgm:t>
    </dgm:pt>
    <dgm:pt modelId="{A9EA4C31-55C6-4840-8034-688F67384A4D}" type="sibTrans" cxnId="{8DDF0D9F-229A-4C45-BBDB-1C8659B8C58F}">
      <dgm:prSet/>
      <dgm:spPr/>
      <dgm:t>
        <a:bodyPr/>
        <a:lstStyle/>
        <a:p>
          <a:endParaRPr lang="en-US"/>
        </a:p>
      </dgm:t>
    </dgm:pt>
    <dgm:pt modelId="{95770CCD-A243-4BCC-B547-9C769733428A}" type="parTrans" cxnId="{8DDF0D9F-229A-4C45-BBDB-1C8659B8C58F}">
      <dgm:prSet/>
      <dgm:spPr/>
      <dgm:t>
        <a:bodyPr/>
        <a:lstStyle/>
        <a:p>
          <a:endParaRPr lang="en-US"/>
        </a:p>
      </dgm:t>
    </dgm:pt>
    <dgm:pt modelId="{9A25CB58-6717-4EF5-8C99-7ECF2D4020D1}" type="sibTrans" cxnId="{6C0135C0-142C-4D5A-81CC-09377C187D7C}">
      <dgm:prSet/>
      <dgm:spPr/>
      <dgm:t>
        <a:bodyPr/>
        <a:lstStyle/>
        <a:p>
          <a:endParaRPr lang="en-US"/>
        </a:p>
      </dgm:t>
    </dgm:pt>
    <dgm:pt modelId="{5A2A779B-7BDA-443D-90BC-443F911CCFD0}" type="parTrans" cxnId="{6C0135C0-142C-4D5A-81CC-09377C187D7C}">
      <dgm:prSet/>
      <dgm:spPr/>
      <dgm:t>
        <a:bodyPr/>
        <a:lstStyle/>
        <a:p>
          <a:endParaRPr lang="en-US"/>
        </a:p>
      </dgm:t>
    </dgm:pt>
    <dgm:pt modelId="{CCEC91F4-450B-4A49-9071-E8E50C1D34AE}">
      <dgm:prSet phldrT="[Text]" custT="1"/>
      <dgm:spPr/>
      <dgm:t>
        <a:bodyPr/>
        <a:lstStyle/>
        <a:p>
          <a:r>
            <a:rPr lang="en-US" sz="2000" dirty="0"/>
            <a:t>Binary representation</a:t>
          </a:r>
        </a:p>
      </dgm:t>
    </dgm:pt>
    <dgm:pt modelId="{0FE55EF0-959A-4785-80CA-E663874E8FAC}" type="sibTrans" cxnId="{440AC59B-306C-41A7-9EF4-5F0C2F65EA7F}">
      <dgm:prSet/>
      <dgm:spPr/>
      <dgm:t>
        <a:bodyPr/>
        <a:lstStyle/>
        <a:p>
          <a:endParaRPr lang="en-US"/>
        </a:p>
      </dgm:t>
    </dgm:pt>
    <dgm:pt modelId="{447FC14F-6A00-4ED7-A788-D28B11C4AB53}" type="parTrans" cxnId="{440AC59B-306C-41A7-9EF4-5F0C2F65EA7F}">
      <dgm:prSet/>
      <dgm:spPr/>
      <dgm:t>
        <a:bodyPr/>
        <a:lstStyle/>
        <a:p>
          <a:endParaRPr lang="en-US"/>
        </a:p>
      </dgm:t>
    </dgm:pt>
    <dgm:pt modelId="{DF0687B6-C505-4D24-8DE2-6ECE7E084565}">
      <dgm:prSet phldrT="[Text]" custT="1"/>
      <dgm:spPr/>
      <dgm:t>
        <a:bodyPr/>
        <a:lstStyle/>
        <a:p>
          <a:r>
            <a:rPr lang="en-US" sz="2000" dirty="0"/>
            <a:t>Permutations representation</a:t>
          </a:r>
        </a:p>
      </dgm:t>
    </dgm:pt>
    <dgm:pt modelId="{1BD03697-2B78-4B42-B764-5B8CF2A958F9}" type="parTrans" cxnId="{1DF07BC4-48F7-4597-8A4D-7FB9A572D6E4}">
      <dgm:prSet/>
      <dgm:spPr/>
      <dgm:t>
        <a:bodyPr/>
        <a:lstStyle/>
        <a:p>
          <a:endParaRPr lang="en-US"/>
        </a:p>
      </dgm:t>
    </dgm:pt>
    <dgm:pt modelId="{7091C2A7-9686-4984-8137-E8B40492AD37}" type="sibTrans" cxnId="{1DF07BC4-48F7-4597-8A4D-7FB9A572D6E4}">
      <dgm:prSet/>
      <dgm:spPr/>
      <dgm:t>
        <a:bodyPr/>
        <a:lstStyle/>
        <a:p>
          <a:endParaRPr lang="en-US"/>
        </a:p>
      </dgm:t>
    </dgm:pt>
    <dgm:pt modelId="{9C5A4D7E-E83D-4041-8877-5107752E79DF}">
      <dgm:prSet phldrT="[Text]"/>
      <dgm:spPr/>
      <dgm:t>
        <a:bodyPr/>
        <a:lstStyle/>
        <a:p>
          <a:r>
            <a:rPr lang="en-US" dirty="0"/>
            <a:t>4</a:t>
          </a:r>
        </a:p>
      </dgm:t>
    </dgm:pt>
    <dgm:pt modelId="{D3ADFAEC-81A6-46C8-A03D-45354182AFD8}" type="parTrans" cxnId="{151D9919-1644-46AA-B95A-249953128D29}">
      <dgm:prSet/>
      <dgm:spPr/>
      <dgm:t>
        <a:bodyPr/>
        <a:lstStyle/>
        <a:p>
          <a:endParaRPr lang="en-US"/>
        </a:p>
      </dgm:t>
    </dgm:pt>
    <dgm:pt modelId="{1FA8BDCB-25AD-4999-A098-0182694C4CE5}" type="sibTrans" cxnId="{151D9919-1644-46AA-B95A-249953128D29}">
      <dgm:prSet/>
      <dgm:spPr/>
      <dgm:t>
        <a:bodyPr/>
        <a:lstStyle/>
        <a:p>
          <a:endParaRPr lang="en-US"/>
        </a:p>
      </dgm:t>
    </dgm:pt>
    <dgm:pt modelId="{FD3D992A-F62E-4991-A65A-3586324B73A9}" type="pres">
      <dgm:prSet presAssocID="{E194D64C-EBF0-4171-A27D-DE0EEBF28E54}" presName="linearFlow" presStyleCnt="0">
        <dgm:presLayoutVars>
          <dgm:dir/>
          <dgm:animLvl val="lvl"/>
          <dgm:resizeHandles val="exact"/>
        </dgm:presLayoutVars>
      </dgm:prSet>
      <dgm:spPr/>
    </dgm:pt>
    <dgm:pt modelId="{FD31797F-1A26-4EC4-A7E2-6C26DCBDBB06}" type="pres">
      <dgm:prSet presAssocID="{1835A956-D05B-42C2-874C-D945338DC70C}" presName="composite" presStyleCnt="0"/>
      <dgm:spPr/>
    </dgm:pt>
    <dgm:pt modelId="{7F554A2E-943C-42A5-984D-7A1822B749AD}" type="pres">
      <dgm:prSet presAssocID="{1835A956-D05B-42C2-874C-D945338DC70C}" presName="parentText" presStyleLbl="alignNode1" presStyleIdx="0" presStyleCnt="4">
        <dgm:presLayoutVars>
          <dgm:chMax val="1"/>
          <dgm:bulletEnabled val="1"/>
        </dgm:presLayoutVars>
      </dgm:prSet>
      <dgm:spPr/>
    </dgm:pt>
    <dgm:pt modelId="{26A7BB48-9740-413F-818C-61E6BEB57B6E}" type="pres">
      <dgm:prSet presAssocID="{1835A956-D05B-42C2-874C-D945338DC70C}" presName="descendantText" presStyleLbl="alignAcc1" presStyleIdx="0" presStyleCnt="4">
        <dgm:presLayoutVars>
          <dgm:bulletEnabled val="1"/>
        </dgm:presLayoutVars>
      </dgm:prSet>
      <dgm:spPr/>
    </dgm:pt>
    <dgm:pt modelId="{4C22335B-3E0E-4335-8D21-0DF4BEBD2EB9}" type="pres">
      <dgm:prSet presAssocID="{9DD254BC-9703-4C95-85A9-8ACDA923EFE5}" presName="sp" presStyleCnt="0"/>
      <dgm:spPr/>
    </dgm:pt>
    <dgm:pt modelId="{27EB2A3E-2783-493C-B16F-266AF51EFE7E}" type="pres">
      <dgm:prSet presAssocID="{CE2641B8-015B-4EE6-8E8A-A282D62B9302}" presName="composite" presStyleCnt="0"/>
      <dgm:spPr/>
    </dgm:pt>
    <dgm:pt modelId="{AC65AF6E-5B1A-4021-BE6F-6E3DD2E36FF3}" type="pres">
      <dgm:prSet presAssocID="{CE2641B8-015B-4EE6-8E8A-A282D62B9302}" presName="parentText" presStyleLbl="alignNode1" presStyleIdx="1" presStyleCnt="4">
        <dgm:presLayoutVars>
          <dgm:chMax val="1"/>
          <dgm:bulletEnabled val="1"/>
        </dgm:presLayoutVars>
      </dgm:prSet>
      <dgm:spPr/>
    </dgm:pt>
    <dgm:pt modelId="{B0076042-E3C9-48AF-A817-75109E2A9861}" type="pres">
      <dgm:prSet presAssocID="{CE2641B8-015B-4EE6-8E8A-A282D62B9302}" presName="descendantText" presStyleLbl="alignAcc1" presStyleIdx="1" presStyleCnt="4">
        <dgm:presLayoutVars>
          <dgm:bulletEnabled val="1"/>
        </dgm:presLayoutVars>
      </dgm:prSet>
      <dgm:spPr/>
    </dgm:pt>
    <dgm:pt modelId="{F32D2004-9AD5-487F-B8A7-56BFD82A059D}" type="pres">
      <dgm:prSet presAssocID="{A9EA4C31-55C6-4840-8034-688F67384A4D}" presName="sp" presStyleCnt="0"/>
      <dgm:spPr/>
    </dgm:pt>
    <dgm:pt modelId="{74BAA983-ABF7-428C-89B8-FEBA059FA1E1}" type="pres">
      <dgm:prSet presAssocID="{E3A06501-CFBD-40EE-900C-E67E1284373D}" presName="composite" presStyleCnt="0"/>
      <dgm:spPr/>
    </dgm:pt>
    <dgm:pt modelId="{72B9B221-13B2-4094-A194-9066EE44ED2E}" type="pres">
      <dgm:prSet presAssocID="{E3A06501-CFBD-40EE-900C-E67E1284373D}" presName="parentText" presStyleLbl="alignNode1" presStyleIdx="2" presStyleCnt="4">
        <dgm:presLayoutVars>
          <dgm:chMax val="1"/>
          <dgm:bulletEnabled val="1"/>
        </dgm:presLayoutVars>
      </dgm:prSet>
      <dgm:spPr/>
    </dgm:pt>
    <dgm:pt modelId="{AA097E05-ADA8-442B-8694-42A41E516D0E}" type="pres">
      <dgm:prSet presAssocID="{E3A06501-CFBD-40EE-900C-E67E1284373D}" presName="descendantText" presStyleLbl="alignAcc1" presStyleIdx="2" presStyleCnt="4">
        <dgm:presLayoutVars>
          <dgm:bulletEnabled val="1"/>
        </dgm:presLayoutVars>
      </dgm:prSet>
      <dgm:spPr/>
    </dgm:pt>
    <dgm:pt modelId="{88884986-F8FA-45C4-8EDC-16D0A8BE940F}" type="pres">
      <dgm:prSet presAssocID="{86BB52E3-CE49-410A-8A89-7FA7F5CD839D}" presName="sp" presStyleCnt="0"/>
      <dgm:spPr/>
    </dgm:pt>
    <dgm:pt modelId="{B70A0A3A-5006-4F26-AF6C-540C152A94DE}" type="pres">
      <dgm:prSet presAssocID="{9C5A4D7E-E83D-4041-8877-5107752E79DF}" presName="composite" presStyleCnt="0"/>
      <dgm:spPr/>
    </dgm:pt>
    <dgm:pt modelId="{5EAD3D46-FF5F-49A6-BE9C-FAD97E0D9E84}" type="pres">
      <dgm:prSet presAssocID="{9C5A4D7E-E83D-4041-8877-5107752E79DF}" presName="parentText" presStyleLbl="alignNode1" presStyleIdx="3" presStyleCnt="4">
        <dgm:presLayoutVars>
          <dgm:chMax val="1"/>
          <dgm:bulletEnabled val="1"/>
        </dgm:presLayoutVars>
      </dgm:prSet>
      <dgm:spPr/>
    </dgm:pt>
    <dgm:pt modelId="{D47C7BC6-A1CB-4E1E-96A5-3156E1AF1C35}" type="pres">
      <dgm:prSet presAssocID="{9C5A4D7E-E83D-4041-8877-5107752E79DF}" presName="descendantText" presStyleLbl="alignAcc1" presStyleIdx="3" presStyleCnt="4">
        <dgm:presLayoutVars>
          <dgm:bulletEnabled val="1"/>
        </dgm:presLayoutVars>
      </dgm:prSet>
      <dgm:spPr/>
    </dgm:pt>
  </dgm:ptLst>
  <dgm:cxnLst>
    <dgm:cxn modelId="{87DCC80F-F868-4C33-8388-EDC8D7A63657}" type="presOf" srcId="{CC44D8D8-B50C-4274-8589-8E43A8181C93}" destId="{B0076042-E3C9-48AF-A817-75109E2A9861}" srcOrd="0" destOrd="0" presId="urn:microsoft.com/office/officeart/2005/8/layout/chevron2"/>
    <dgm:cxn modelId="{151D9919-1644-46AA-B95A-249953128D29}" srcId="{E194D64C-EBF0-4171-A27D-DE0EEBF28E54}" destId="{9C5A4D7E-E83D-4041-8877-5107752E79DF}" srcOrd="3" destOrd="0" parTransId="{D3ADFAEC-81A6-46C8-A03D-45354182AFD8}" sibTransId="{1FA8BDCB-25AD-4999-A098-0182694C4CE5}"/>
    <dgm:cxn modelId="{3ADCF331-813B-4E28-AD42-81F45E5BE006}" srcId="{E194D64C-EBF0-4171-A27D-DE0EEBF28E54}" destId="{E3A06501-CFBD-40EE-900C-E67E1284373D}" srcOrd="2" destOrd="0" parTransId="{A2B8DFF1-4903-433D-898A-C97A725C2B0C}" sibTransId="{86BB52E3-CE49-410A-8A89-7FA7F5CD839D}"/>
    <dgm:cxn modelId="{BE8A0439-A415-4ACF-B0AC-461790D572F0}" type="presOf" srcId="{E3A06501-CFBD-40EE-900C-E67E1284373D}" destId="{72B9B221-13B2-4094-A194-9066EE44ED2E}" srcOrd="0" destOrd="0" presId="urn:microsoft.com/office/officeart/2005/8/layout/chevron2"/>
    <dgm:cxn modelId="{E761173F-98BF-4B80-9242-3360D743459C}" srcId="{E3A06501-CFBD-40EE-900C-E67E1284373D}" destId="{67F02278-F485-4017-901A-58F608ECE73E}" srcOrd="0" destOrd="0" parTransId="{19748ABC-F4F1-40B7-B258-DDFB9C62E00D}" sibTransId="{C3C648D5-503B-441D-95EF-D2C63E1314F5}"/>
    <dgm:cxn modelId="{1898A55B-E6CA-49C7-B94A-EA369DE0D653}" type="presOf" srcId="{CE2641B8-015B-4EE6-8E8A-A282D62B9302}" destId="{AC65AF6E-5B1A-4021-BE6F-6E3DD2E36FF3}" srcOrd="0" destOrd="0" presId="urn:microsoft.com/office/officeart/2005/8/layout/chevron2"/>
    <dgm:cxn modelId="{F6900067-69E4-4639-A386-D3C1EE7D9D4E}" type="presOf" srcId="{9C5A4D7E-E83D-4041-8877-5107752E79DF}" destId="{5EAD3D46-FF5F-49A6-BE9C-FAD97E0D9E84}" srcOrd="0" destOrd="0" presId="urn:microsoft.com/office/officeart/2005/8/layout/chevron2"/>
    <dgm:cxn modelId="{F5E2E473-9CFD-4E38-A2DA-C57BB0958E62}" type="presOf" srcId="{DF0687B6-C505-4D24-8DE2-6ECE7E084565}" destId="{D47C7BC6-A1CB-4E1E-96A5-3156E1AF1C35}" srcOrd="0" destOrd="0" presId="urn:microsoft.com/office/officeart/2005/8/layout/chevron2"/>
    <dgm:cxn modelId="{4ACFA285-6A81-48E3-AF03-586712A629EF}" type="presOf" srcId="{67F02278-F485-4017-901A-58F608ECE73E}" destId="{AA097E05-ADA8-442B-8694-42A41E516D0E}" srcOrd="0" destOrd="0" presId="urn:microsoft.com/office/officeart/2005/8/layout/chevron2"/>
    <dgm:cxn modelId="{F78A3690-9C5A-46E4-BB8F-7C0D774AFA89}" type="presOf" srcId="{1835A956-D05B-42C2-874C-D945338DC70C}" destId="{7F554A2E-943C-42A5-984D-7A1822B749AD}" srcOrd="0" destOrd="0" presId="urn:microsoft.com/office/officeart/2005/8/layout/chevron2"/>
    <dgm:cxn modelId="{8181EC95-5D75-4941-9DF8-018C3F671AA2}" srcId="{E194D64C-EBF0-4171-A27D-DE0EEBF28E54}" destId="{1835A956-D05B-42C2-874C-D945338DC70C}" srcOrd="0" destOrd="0" parTransId="{F67963B3-F60D-4832-8FED-7BA2CE7377D2}" sibTransId="{9DD254BC-9703-4C95-85A9-8ACDA923EFE5}"/>
    <dgm:cxn modelId="{440AC59B-306C-41A7-9EF4-5F0C2F65EA7F}" srcId="{1835A956-D05B-42C2-874C-D945338DC70C}" destId="{CCEC91F4-450B-4A49-9071-E8E50C1D34AE}" srcOrd="0" destOrd="0" parTransId="{447FC14F-6A00-4ED7-A788-D28B11C4AB53}" sibTransId="{0FE55EF0-959A-4785-80CA-E663874E8FAC}"/>
    <dgm:cxn modelId="{8DDF0D9F-229A-4C45-BBDB-1C8659B8C58F}" srcId="{E194D64C-EBF0-4171-A27D-DE0EEBF28E54}" destId="{CE2641B8-015B-4EE6-8E8A-A282D62B9302}" srcOrd="1" destOrd="0" parTransId="{95770CCD-A243-4BCC-B547-9C769733428A}" sibTransId="{A9EA4C31-55C6-4840-8034-688F67384A4D}"/>
    <dgm:cxn modelId="{6C0135C0-142C-4D5A-81CC-09377C187D7C}" srcId="{CE2641B8-015B-4EE6-8E8A-A282D62B9302}" destId="{CC44D8D8-B50C-4274-8589-8E43A8181C93}" srcOrd="0" destOrd="0" parTransId="{5A2A779B-7BDA-443D-90BC-443F911CCFD0}" sibTransId="{9A25CB58-6717-4EF5-8C99-7ECF2D4020D1}"/>
    <dgm:cxn modelId="{1DF07BC4-48F7-4597-8A4D-7FB9A572D6E4}" srcId="{9C5A4D7E-E83D-4041-8877-5107752E79DF}" destId="{DF0687B6-C505-4D24-8DE2-6ECE7E084565}" srcOrd="0" destOrd="0" parTransId="{1BD03697-2B78-4B42-B764-5B8CF2A958F9}" sibTransId="{7091C2A7-9686-4984-8137-E8B40492AD37}"/>
    <dgm:cxn modelId="{1AD568D1-DAAC-4E78-9D97-26F41F7BFB06}" type="presOf" srcId="{CCEC91F4-450B-4A49-9071-E8E50C1D34AE}" destId="{26A7BB48-9740-413F-818C-61E6BEB57B6E}" srcOrd="0" destOrd="0" presId="urn:microsoft.com/office/officeart/2005/8/layout/chevron2"/>
    <dgm:cxn modelId="{50BF12E3-DF72-4197-88EA-A5A0227FAECD}" type="presOf" srcId="{E194D64C-EBF0-4171-A27D-DE0EEBF28E54}" destId="{FD3D992A-F62E-4991-A65A-3586324B73A9}" srcOrd="0" destOrd="0" presId="urn:microsoft.com/office/officeart/2005/8/layout/chevron2"/>
    <dgm:cxn modelId="{E06667A2-237E-4326-92B7-07E8CB91A32B}" type="presParOf" srcId="{FD3D992A-F62E-4991-A65A-3586324B73A9}" destId="{FD31797F-1A26-4EC4-A7E2-6C26DCBDBB06}" srcOrd="0" destOrd="0" presId="urn:microsoft.com/office/officeart/2005/8/layout/chevron2"/>
    <dgm:cxn modelId="{489AA863-6691-4C1E-9D8E-A176D60FC239}" type="presParOf" srcId="{FD31797F-1A26-4EC4-A7E2-6C26DCBDBB06}" destId="{7F554A2E-943C-42A5-984D-7A1822B749AD}" srcOrd="0" destOrd="0" presId="urn:microsoft.com/office/officeart/2005/8/layout/chevron2"/>
    <dgm:cxn modelId="{32447A9C-68A1-4B4F-9026-A2C46A9AC0B8}" type="presParOf" srcId="{FD31797F-1A26-4EC4-A7E2-6C26DCBDBB06}" destId="{26A7BB48-9740-413F-818C-61E6BEB57B6E}" srcOrd="1" destOrd="0" presId="urn:microsoft.com/office/officeart/2005/8/layout/chevron2"/>
    <dgm:cxn modelId="{2E31A55D-2C3C-489A-AB1E-1FE6BEF65421}" type="presParOf" srcId="{FD3D992A-F62E-4991-A65A-3586324B73A9}" destId="{4C22335B-3E0E-4335-8D21-0DF4BEBD2EB9}" srcOrd="1" destOrd="0" presId="urn:microsoft.com/office/officeart/2005/8/layout/chevron2"/>
    <dgm:cxn modelId="{F353DF7C-51DB-4FED-AEC7-582FB9B897BF}" type="presParOf" srcId="{FD3D992A-F62E-4991-A65A-3586324B73A9}" destId="{27EB2A3E-2783-493C-B16F-266AF51EFE7E}" srcOrd="2" destOrd="0" presId="urn:microsoft.com/office/officeart/2005/8/layout/chevron2"/>
    <dgm:cxn modelId="{F75A5E67-4642-4E2C-A618-A37335D415C0}" type="presParOf" srcId="{27EB2A3E-2783-493C-B16F-266AF51EFE7E}" destId="{AC65AF6E-5B1A-4021-BE6F-6E3DD2E36FF3}" srcOrd="0" destOrd="0" presId="urn:microsoft.com/office/officeart/2005/8/layout/chevron2"/>
    <dgm:cxn modelId="{2168C386-5F0F-4B98-B2CA-1D7CFF86ECB1}" type="presParOf" srcId="{27EB2A3E-2783-493C-B16F-266AF51EFE7E}" destId="{B0076042-E3C9-48AF-A817-75109E2A9861}" srcOrd="1" destOrd="0" presId="urn:microsoft.com/office/officeart/2005/8/layout/chevron2"/>
    <dgm:cxn modelId="{BB48548D-3F59-4C27-8390-1192B587D5C3}" type="presParOf" srcId="{FD3D992A-F62E-4991-A65A-3586324B73A9}" destId="{F32D2004-9AD5-487F-B8A7-56BFD82A059D}" srcOrd="3" destOrd="0" presId="urn:microsoft.com/office/officeart/2005/8/layout/chevron2"/>
    <dgm:cxn modelId="{2ADA6AD8-AF54-4771-8964-DAA86ECECE76}" type="presParOf" srcId="{FD3D992A-F62E-4991-A65A-3586324B73A9}" destId="{74BAA983-ABF7-428C-89B8-FEBA059FA1E1}" srcOrd="4" destOrd="0" presId="urn:microsoft.com/office/officeart/2005/8/layout/chevron2"/>
    <dgm:cxn modelId="{E25A7205-C534-4AD6-8F74-E7E1BFD3D7E5}" type="presParOf" srcId="{74BAA983-ABF7-428C-89B8-FEBA059FA1E1}" destId="{72B9B221-13B2-4094-A194-9066EE44ED2E}" srcOrd="0" destOrd="0" presId="urn:microsoft.com/office/officeart/2005/8/layout/chevron2"/>
    <dgm:cxn modelId="{7B86B78D-77AA-472A-A86E-C5C0F357F8A0}" type="presParOf" srcId="{74BAA983-ABF7-428C-89B8-FEBA059FA1E1}" destId="{AA097E05-ADA8-442B-8694-42A41E516D0E}" srcOrd="1" destOrd="0" presId="urn:microsoft.com/office/officeart/2005/8/layout/chevron2"/>
    <dgm:cxn modelId="{129B36F8-F256-44F9-974D-F7C78F0B71F1}" type="presParOf" srcId="{FD3D992A-F62E-4991-A65A-3586324B73A9}" destId="{88884986-F8FA-45C4-8EDC-16D0A8BE940F}" srcOrd="5" destOrd="0" presId="urn:microsoft.com/office/officeart/2005/8/layout/chevron2"/>
    <dgm:cxn modelId="{28456671-7C6A-4E09-A47A-0F042559ED20}" type="presParOf" srcId="{FD3D992A-F62E-4991-A65A-3586324B73A9}" destId="{B70A0A3A-5006-4F26-AF6C-540C152A94DE}" srcOrd="6" destOrd="0" presId="urn:microsoft.com/office/officeart/2005/8/layout/chevron2"/>
    <dgm:cxn modelId="{9D972A34-8359-4E48-ADA1-8034C5631821}" type="presParOf" srcId="{B70A0A3A-5006-4F26-AF6C-540C152A94DE}" destId="{5EAD3D46-FF5F-49A6-BE9C-FAD97E0D9E84}" srcOrd="0" destOrd="0" presId="urn:microsoft.com/office/officeart/2005/8/layout/chevron2"/>
    <dgm:cxn modelId="{1C189654-605F-4CD9-A061-F271A7223138}" type="presParOf" srcId="{B70A0A3A-5006-4F26-AF6C-540C152A94DE}" destId="{D47C7BC6-A1CB-4E1E-96A5-3156E1AF1C3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CD361B3-AE66-4DB3-A35F-9BD4DF23A65A}" type="doc">
      <dgm:prSet loTypeId="urn:microsoft.com/office/officeart/2005/8/layout/hierarchy2" loCatId="hierarchy" qsTypeId="urn:microsoft.com/office/officeart/2005/8/quickstyle/simple3" qsCatId="simple" csTypeId="urn:microsoft.com/office/officeart/2005/8/colors/accent2_3" csCatId="accent2" phldr="1"/>
      <dgm:spPr/>
      <dgm:t>
        <a:bodyPr/>
        <a:lstStyle/>
        <a:p>
          <a:endParaRPr lang="en-US"/>
        </a:p>
      </dgm:t>
    </dgm:pt>
    <dgm:pt modelId="{9BC59974-28DC-4FB8-9F21-F1D884322492}">
      <dgm:prSet phldrT="[Text]" custT="1"/>
      <dgm:spPr/>
      <dgm:t>
        <a:bodyPr/>
        <a:lstStyle/>
        <a:p>
          <a:r>
            <a:rPr lang="en-GB" sz="2800" dirty="0"/>
            <a:t>1 Point Crossover </a:t>
          </a:r>
          <a:endParaRPr lang="en-US" sz="2800" dirty="0"/>
        </a:p>
      </dgm:t>
    </dgm:pt>
    <dgm:pt modelId="{28C6EAA6-B149-4FB9-8F7C-C6BF9021B1AD}" type="parTrans" cxnId="{E4402376-3A8F-47B2-9B20-9CAE50A67885}">
      <dgm:prSet/>
      <dgm:spPr/>
      <dgm:t>
        <a:bodyPr/>
        <a:lstStyle/>
        <a:p>
          <a:endParaRPr lang="en-US"/>
        </a:p>
      </dgm:t>
    </dgm:pt>
    <dgm:pt modelId="{2B734572-7BBA-4CC7-AC81-C56A34BA0315}" type="sibTrans" cxnId="{E4402376-3A8F-47B2-9B20-9CAE50A67885}">
      <dgm:prSet/>
      <dgm:spPr/>
      <dgm:t>
        <a:bodyPr/>
        <a:lstStyle/>
        <a:p>
          <a:endParaRPr lang="en-US"/>
        </a:p>
      </dgm:t>
    </dgm:pt>
    <dgm:pt modelId="{DEA87706-6136-4F75-8AC8-5A0E1289B830}">
      <dgm:prSet phldrT="[Text]" custT="1"/>
      <dgm:spPr/>
      <dgm:t>
        <a:bodyPr/>
        <a:lstStyle/>
        <a:p>
          <a:r>
            <a:rPr lang="en-GB" sz="1800" dirty="0"/>
            <a:t>more likely to keep together genes that are near each other</a:t>
          </a:r>
          <a:endParaRPr lang="en-US" sz="1800" dirty="0"/>
        </a:p>
      </dgm:t>
    </dgm:pt>
    <dgm:pt modelId="{7745A0F5-1E6F-4A86-B790-6167B45557AB}" type="parTrans" cxnId="{522DDF00-88AE-457C-9663-A792B34442DC}">
      <dgm:prSet/>
      <dgm:spPr/>
      <dgm:t>
        <a:bodyPr/>
        <a:lstStyle/>
        <a:p>
          <a:endParaRPr lang="en-US"/>
        </a:p>
      </dgm:t>
    </dgm:pt>
    <dgm:pt modelId="{CA65E5BD-5D72-4E6C-BDE8-5FF7D429B51E}" type="sibTrans" cxnId="{522DDF00-88AE-457C-9663-A792B34442DC}">
      <dgm:prSet/>
      <dgm:spPr/>
      <dgm:t>
        <a:bodyPr/>
        <a:lstStyle/>
        <a:p>
          <a:endParaRPr lang="en-US"/>
        </a:p>
      </dgm:t>
    </dgm:pt>
    <dgm:pt modelId="{3B99C41E-2986-462C-A7ED-56A2B15258CE}">
      <dgm:prSet phldrT="[Text]" custT="1"/>
      <dgm:spPr/>
      <dgm:t>
        <a:bodyPr/>
        <a:lstStyle/>
        <a:p>
          <a:r>
            <a:rPr lang="en-GB" sz="1800" dirty="0"/>
            <a:t>Can never keep together genes from opposite ends of string</a:t>
          </a:r>
          <a:endParaRPr lang="en-US" sz="1800" dirty="0"/>
        </a:p>
      </dgm:t>
    </dgm:pt>
    <dgm:pt modelId="{6F7D0530-11F9-4946-AF27-0A1A6D8E52E3}" type="parTrans" cxnId="{7AA67357-E210-4C85-9B72-594E7F9BA257}">
      <dgm:prSet/>
      <dgm:spPr/>
      <dgm:t>
        <a:bodyPr/>
        <a:lstStyle/>
        <a:p>
          <a:endParaRPr lang="en-US"/>
        </a:p>
      </dgm:t>
    </dgm:pt>
    <dgm:pt modelId="{DEFC6E51-C481-4441-B2D2-B9D14F063AE1}" type="sibTrans" cxnId="{7AA67357-E210-4C85-9B72-594E7F9BA257}">
      <dgm:prSet/>
      <dgm:spPr/>
      <dgm:t>
        <a:bodyPr/>
        <a:lstStyle/>
        <a:p>
          <a:endParaRPr lang="en-US"/>
        </a:p>
      </dgm:t>
    </dgm:pt>
    <dgm:pt modelId="{82803CF3-561C-46D7-9456-C4F0E7C73880}">
      <dgm:prSet phldrT="[Text]" custT="1"/>
      <dgm:spPr/>
      <dgm:t>
        <a:bodyPr/>
        <a:lstStyle/>
        <a:p>
          <a:r>
            <a:rPr lang="en-GB" sz="1800" dirty="0"/>
            <a:t>This is known as </a:t>
          </a:r>
          <a:r>
            <a:rPr lang="en-GB" sz="1800" i="1" dirty="0"/>
            <a:t>Positional Bias</a:t>
          </a:r>
          <a:endParaRPr lang="en-US" sz="1800" dirty="0"/>
        </a:p>
      </dgm:t>
    </dgm:pt>
    <dgm:pt modelId="{F4EFA399-70D6-4DF8-BF93-6147E89212AE}" type="parTrans" cxnId="{F688E69A-A6CF-42E1-85A1-E6E815D9522E}">
      <dgm:prSet/>
      <dgm:spPr/>
      <dgm:t>
        <a:bodyPr/>
        <a:lstStyle/>
        <a:p>
          <a:endParaRPr lang="en-US"/>
        </a:p>
      </dgm:t>
    </dgm:pt>
    <dgm:pt modelId="{66731FA4-B5A3-4788-A4AA-230E95B0B4DC}" type="sibTrans" cxnId="{F688E69A-A6CF-42E1-85A1-E6E815D9522E}">
      <dgm:prSet/>
      <dgm:spPr/>
      <dgm:t>
        <a:bodyPr/>
        <a:lstStyle/>
        <a:p>
          <a:endParaRPr lang="en-US"/>
        </a:p>
      </dgm:t>
    </dgm:pt>
    <dgm:pt modelId="{1D5C8F37-1807-4B94-B19A-E573FA1905D9}">
      <dgm:prSet phldrT="[Text]" custT="1"/>
      <dgm:spPr/>
      <dgm:t>
        <a:bodyPr/>
        <a:lstStyle/>
        <a:p>
          <a:r>
            <a:rPr lang="en-GB" sz="1800" dirty="0"/>
            <a:t>Can be exploited if we know about the structure of our problem, but this is not usually the case</a:t>
          </a:r>
          <a:endParaRPr lang="en-US" sz="1800" dirty="0"/>
        </a:p>
      </dgm:t>
    </dgm:pt>
    <dgm:pt modelId="{4C232EF6-4973-4DE7-AADC-D36CA0CD4879}" type="parTrans" cxnId="{4F3D3932-4B17-42F3-A8BB-6012B7F52346}">
      <dgm:prSet/>
      <dgm:spPr/>
      <dgm:t>
        <a:bodyPr/>
        <a:lstStyle/>
        <a:p>
          <a:endParaRPr lang="en-US"/>
        </a:p>
      </dgm:t>
    </dgm:pt>
    <dgm:pt modelId="{A24A8144-3586-454A-BEA6-2ED670651F87}" type="sibTrans" cxnId="{4F3D3932-4B17-42F3-A8BB-6012B7F52346}">
      <dgm:prSet/>
      <dgm:spPr/>
      <dgm:t>
        <a:bodyPr/>
        <a:lstStyle/>
        <a:p>
          <a:endParaRPr lang="en-US"/>
        </a:p>
      </dgm:t>
    </dgm:pt>
    <dgm:pt modelId="{455F931C-5306-4055-9253-BDCD6752FDB8}" type="pres">
      <dgm:prSet presAssocID="{FCD361B3-AE66-4DB3-A35F-9BD4DF23A65A}" presName="diagram" presStyleCnt="0">
        <dgm:presLayoutVars>
          <dgm:chPref val="1"/>
          <dgm:dir/>
          <dgm:animOne val="branch"/>
          <dgm:animLvl val="lvl"/>
          <dgm:resizeHandles val="exact"/>
        </dgm:presLayoutVars>
      </dgm:prSet>
      <dgm:spPr/>
    </dgm:pt>
    <dgm:pt modelId="{005D44C3-2AF5-42D4-83AA-1951F1A24218}" type="pres">
      <dgm:prSet presAssocID="{9BC59974-28DC-4FB8-9F21-F1D884322492}" presName="root1" presStyleCnt="0"/>
      <dgm:spPr/>
    </dgm:pt>
    <dgm:pt modelId="{1952327C-7024-47D1-A141-F1375FCFE7CA}" type="pres">
      <dgm:prSet presAssocID="{9BC59974-28DC-4FB8-9F21-F1D884322492}" presName="LevelOneTextNode" presStyleLbl="node0" presStyleIdx="0" presStyleCnt="1" custLinFactNeighborY="-22792">
        <dgm:presLayoutVars>
          <dgm:chPref val="3"/>
        </dgm:presLayoutVars>
      </dgm:prSet>
      <dgm:spPr/>
    </dgm:pt>
    <dgm:pt modelId="{FA069848-E1CA-48FD-9931-E19B51223B6B}" type="pres">
      <dgm:prSet presAssocID="{9BC59974-28DC-4FB8-9F21-F1D884322492}" presName="level2hierChild" presStyleCnt="0"/>
      <dgm:spPr/>
    </dgm:pt>
    <dgm:pt modelId="{1411D2CE-1505-4902-8913-B527D24123AA}" type="pres">
      <dgm:prSet presAssocID="{7745A0F5-1E6F-4A86-B790-6167B45557AB}" presName="conn2-1" presStyleLbl="parChTrans1D2" presStyleIdx="0" presStyleCnt="4"/>
      <dgm:spPr/>
    </dgm:pt>
    <dgm:pt modelId="{8BC8BA55-1994-4423-B346-236CF7E92568}" type="pres">
      <dgm:prSet presAssocID="{7745A0F5-1E6F-4A86-B790-6167B45557AB}" presName="connTx" presStyleLbl="parChTrans1D2" presStyleIdx="0" presStyleCnt="4"/>
      <dgm:spPr/>
    </dgm:pt>
    <dgm:pt modelId="{23991CB2-3C96-43B4-84BB-7ABAABA492AE}" type="pres">
      <dgm:prSet presAssocID="{DEA87706-6136-4F75-8AC8-5A0E1289B830}" presName="root2" presStyleCnt="0"/>
      <dgm:spPr/>
    </dgm:pt>
    <dgm:pt modelId="{667BCD14-4ECB-4D9B-BD09-379A24E706FA}" type="pres">
      <dgm:prSet presAssocID="{DEA87706-6136-4F75-8AC8-5A0E1289B830}" presName="LevelTwoTextNode" presStyleLbl="node2" presStyleIdx="0" presStyleCnt="4" custScaleX="238662">
        <dgm:presLayoutVars>
          <dgm:chPref val="3"/>
        </dgm:presLayoutVars>
      </dgm:prSet>
      <dgm:spPr/>
    </dgm:pt>
    <dgm:pt modelId="{3C2E5753-72D8-479E-A20B-166103285F79}" type="pres">
      <dgm:prSet presAssocID="{DEA87706-6136-4F75-8AC8-5A0E1289B830}" presName="level3hierChild" presStyleCnt="0"/>
      <dgm:spPr/>
    </dgm:pt>
    <dgm:pt modelId="{0DC28C68-B7AE-4A1A-A069-81608B9CA447}" type="pres">
      <dgm:prSet presAssocID="{6F7D0530-11F9-4946-AF27-0A1A6D8E52E3}" presName="conn2-1" presStyleLbl="parChTrans1D2" presStyleIdx="1" presStyleCnt="4"/>
      <dgm:spPr/>
    </dgm:pt>
    <dgm:pt modelId="{06E5B20B-4686-4E7B-BB03-337D535B79DA}" type="pres">
      <dgm:prSet presAssocID="{6F7D0530-11F9-4946-AF27-0A1A6D8E52E3}" presName="connTx" presStyleLbl="parChTrans1D2" presStyleIdx="1" presStyleCnt="4"/>
      <dgm:spPr/>
    </dgm:pt>
    <dgm:pt modelId="{834E405D-C8F8-409E-81E9-99D0E3F26D29}" type="pres">
      <dgm:prSet presAssocID="{3B99C41E-2986-462C-A7ED-56A2B15258CE}" presName="root2" presStyleCnt="0"/>
      <dgm:spPr/>
    </dgm:pt>
    <dgm:pt modelId="{5DD378FF-ED2B-4861-8E61-28BAC6EAAEA7}" type="pres">
      <dgm:prSet presAssocID="{3B99C41E-2986-462C-A7ED-56A2B15258CE}" presName="LevelTwoTextNode" presStyleLbl="node2" presStyleIdx="1" presStyleCnt="4" custScaleX="325440">
        <dgm:presLayoutVars>
          <dgm:chPref val="3"/>
        </dgm:presLayoutVars>
      </dgm:prSet>
      <dgm:spPr/>
    </dgm:pt>
    <dgm:pt modelId="{949F9CE4-44F7-4809-9176-9D07F0CB33DF}" type="pres">
      <dgm:prSet presAssocID="{3B99C41E-2986-462C-A7ED-56A2B15258CE}" presName="level3hierChild" presStyleCnt="0"/>
      <dgm:spPr/>
    </dgm:pt>
    <dgm:pt modelId="{2F990E3C-A22E-41E1-8401-541258B36E05}" type="pres">
      <dgm:prSet presAssocID="{F4EFA399-70D6-4DF8-BF93-6147E89212AE}" presName="conn2-1" presStyleLbl="parChTrans1D2" presStyleIdx="2" presStyleCnt="4"/>
      <dgm:spPr/>
    </dgm:pt>
    <dgm:pt modelId="{10A1A8F8-109B-4E65-AA4E-FF52EC15783B}" type="pres">
      <dgm:prSet presAssocID="{F4EFA399-70D6-4DF8-BF93-6147E89212AE}" presName="connTx" presStyleLbl="parChTrans1D2" presStyleIdx="2" presStyleCnt="4"/>
      <dgm:spPr/>
    </dgm:pt>
    <dgm:pt modelId="{3C09F351-4421-4701-AF46-4AF8C4DB1B9A}" type="pres">
      <dgm:prSet presAssocID="{82803CF3-561C-46D7-9456-C4F0E7C73880}" presName="root2" presStyleCnt="0"/>
      <dgm:spPr/>
    </dgm:pt>
    <dgm:pt modelId="{475501D6-5521-4494-AE85-552550D38DF8}" type="pres">
      <dgm:prSet presAssocID="{82803CF3-561C-46D7-9456-C4F0E7C73880}" presName="LevelTwoTextNode" presStyleLbl="node2" presStyleIdx="2" presStyleCnt="4" custScaleX="214996">
        <dgm:presLayoutVars>
          <dgm:chPref val="3"/>
        </dgm:presLayoutVars>
      </dgm:prSet>
      <dgm:spPr/>
    </dgm:pt>
    <dgm:pt modelId="{A7839835-A7D5-434C-9E93-D6CC9E49C70A}" type="pres">
      <dgm:prSet presAssocID="{82803CF3-561C-46D7-9456-C4F0E7C73880}" presName="level3hierChild" presStyleCnt="0"/>
      <dgm:spPr/>
    </dgm:pt>
    <dgm:pt modelId="{123078E4-E438-4FFE-A9CA-3B5B32630FE6}" type="pres">
      <dgm:prSet presAssocID="{4C232EF6-4973-4DE7-AADC-D36CA0CD4879}" presName="conn2-1" presStyleLbl="parChTrans1D2" presStyleIdx="3" presStyleCnt="4"/>
      <dgm:spPr/>
    </dgm:pt>
    <dgm:pt modelId="{1FAB83EE-3C27-4B16-B210-2C815CF5469F}" type="pres">
      <dgm:prSet presAssocID="{4C232EF6-4973-4DE7-AADC-D36CA0CD4879}" presName="connTx" presStyleLbl="parChTrans1D2" presStyleIdx="3" presStyleCnt="4"/>
      <dgm:spPr/>
    </dgm:pt>
    <dgm:pt modelId="{CE3BD5E8-0DEA-4285-88A1-83D4ADFBAD35}" type="pres">
      <dgm:prSet presAssocID="{1D5C8F37-1807-4B94-B19A-E573FA1905D9}" presName="root2" presStyleCnt="0"/>
      <dgm:spPr/>
    </dgm:pt>
    <dgm:pt modelId="{030F713B-D3A7-4FB6-8B86-FBDB467A4D65}" type="pres">
      <dgm:prSet presAssocID="{1D5C8F37-1807-4B94-B19A-E573FA1905D9}" presName="LevelTwoTextNode" presStyleLbl="node2" presStyleIdx="3" presStyleCnt="4" custScaleX="328335">
        <dgm:presLayoutVars>
          <dgm:chPref val="3"/>
        </dgm:presLayoutVars>
      </dgm:prSet>
      <dgm:spPr/>
    </dgm:pt>
    <dgm:pt modelId="{E243C5BA-ED73-408C-AAB6-A7F0D7CCC39E}" type="pres">
      <dgm:prSet presAssocID="{1D5C8F37-1807-4B94-B19A-E573FA1905D9}" presName="level3hierChild" presStyleCnt="0"/>
      <dgm:spPr/>
    </dgm:pt>
  </dgm:ptLst>
  <dgm:cxnLst>
    <dgm:cxn modelId="{35C58600-E2E3-4810-B167-AF270636391F}" type="presOf" srcId="{9BC59974-28DC-4FB8-9F21-F1D884322492}" destId="{1952327C-7024-47D1-A141-F1375FCFE7CA}" srcOrd="0" destOrd="0" presId="urn:microsoft.com/office/officeart/2005/8/layout/hierarchy2"/>
    <dgm:cxn modelId="{522DDF00-88AE-457C-9663-A792B34442DC}" srcId="{9BC59974-28DC-4FB8-9F21-F1D884322492}" destId="{DEA87706-6136-4F75-8AC8-5A0E1289B830}" srcOrd="0" destOrd="0" parTransId="{7745A0F5-1E6F-4A86-B790-6167B45557AB}" sibTransId="{CA65E5BD-5D72-4E6C-BDE8-5FF7D429B51E}"/>
    <dgm:cxn modelId="{4A89F718-7BDB-41DB-AFD8-3FD318E4184F}" type="presOf" srcId="{82803CF3-561C-46D7-9456-C4F0E7C73880}" destId="{475501D6-5521-4494-AE85-552550D38DF8}" srcOrd="0" destOrd="0" presId="urn:microsoft.com/office/officeart/2005/8/layout/hierarchy2"/>
    <dgm:cxn modelId="{27A5BF25-B208-411E-B795-42857222A95B}" type="presOf" srcId="{1D5C8F37-1807-4B94-B19A-E573FA1905D9}" destId="{030F713B-D3A7-4FB6-8B86-FBDB467A4D65}" srcOrd="0" destOrd="0" presId="urn:microsoft.com/office/officeart/2005/8/layout/hierarchy2"/>
    <dgm:cxn modelId="{4F3D3932-4B17-42F3-A8BB-6012B7F52346}" srcId="{9BC59974-28DC-4FB8-9F21-F1D884322492}" destId="{1D5C8F37-1807-4B94-B19A-E573FA1905D9}" srcOrd="3" destOrd="0" parTransId="{4C232EF6-4973-4DE7-AADC-D36CA0CD4879}" sibTransId="{A24A8144-3586-454A-BEA6-2ED670651F87}"/>
    <dgm:cxn modelId="{7AA67357-E210-4C85-9B72-594E7F9BA257}" srcId="{9BC59974-28DC-4FB8-9F21-F1D884322492}" destId="{3B99C41E-2986-462C-A7ED-56A2B15258CE}" srcOrd="1" destOrd="0" parTransId="{6F7D0530-11F9-4946-AF27-0A1A6D8E52E3}" sibTransId="{DEFC6E51-C481-4441-B2D2-B9D14F063AE1}"/>
    <dgm:cxn modelId="{E4402376-3A8F-47B2-9B20-9CAE50A67885}" srcId="{FCD361B3-AE66-4DB3-A35F-9BD4DF23A65A}" destId="{9BC59974-28DC-4FB8-9F21-F1D884322492}" srcOrd="0" destOrd="0" parTransId="{28C6EAA6-B149-4FB9-8F7C-C6BF9021B1AD}" sibTransId="{2B734572-7BBA-4CC7-AC81-C56A34BA0315}"/>
    <dgm:cxn modelId="{D56EB28C-1325-49E5-9137-69139D94B32F}" type="presOf" srcId="{3B99C41E-2986-462C-A7ED-56A2B15258CE}" destId="{5DD378FF-ED2B-4861-8E61-28BAC6EAAEA7}" srcOrd="0" destOrd="0" presId="urn:microsoft.com/office/officeart/2005/8/layout/hierarchy2"/>
    <dgm:cxn modelId="{F688E69A-A6CF-42E1-85A1-E6E815D9522E}" srcId="{9BC59974-28DC-4FB8-9F21-F1D884322492}" destId="{82803CF3-561C-46D7-9456-C4F0E7C73880}" srcOrd="2" destOrd="0" parTransId="{F4EFA399-70D6-4DF8-BF93-6147E89212AE}" sibTransId="{66731FA4-B5A3-4788-A4AA-230E95B0B4DC}"/>
    <dgm:cxn modelId="{F797ACBB-F90E-4750-AFD7-1412B548B8A3}" type="presOf" srcId="{4C232EF6-4973-4DE7-AADC-D36CA0CD4879}" destId="{123078E4-E438-4FFE-A9CA-3B5B32630FE6}" srcOrd="0" destOrd="0" presId="urn:microsoft.com/office/officeart/2005/8/layout/hierarchy2"/>
    <dgm:cxn modelId="{E29F7EC9-2110-4BC6-9D4D-A02ED37CB196}" type="presOf" srcId="{F4EFA399-70D6-4DF8-BF93-6147E89212AE}" destId="{2F990E3C-A22E-41E1-8401-541258B36E05}" srcOrd="0" destOrd="0" presId="urn:microsoft.com/office/officeart/2005/8/layout/hierarchy2"/>
    <dgm:cxn modelId="{695C66CF-C26A-4D8E-87C9-87A2D27CAF81}" type="presOf" srcId="{4C232EF6-4973-4DE7-AADC-D36CA0CD4879}" destId="{1FAB83EE-3C27-4B16-B210-2C815CF5469F}" srcOrd="1" destOrd="0" presId="urn:microsoft.com/office/officeart/2005/8/layout/hierarchy2"/>
    <dgm:cxn modelId="{1A92DCD3-3413-4FC0-BC13-9A00178A09F7}" type="presOf" srcId="{6F7D0530-11F9-4946-AF27-0A1A6D8E52E3}" destId="{0DC28C68-B7AE-4A1A-A069-81608B9CA447}" srcOrd="0" destOrd="0" presId="urn:microsoft.com/office/officeart/2005/8/layout/hierarchy2"/>
    <dgm:cxn modelId="{FBF77BD4-5A5F-48F8-87BB-D75CB701ABC8}" type="presOf" srcId="{7745A0F5-1E6F-4A86-B790-6167B45557AB}" destId="{1411D2CE-1505-4902-8913-B527D24123AA}" srcOrd="0" destOrd="0" presId="urn:microsoft.com/office/officeart/2005/8/layout/hierarchy2"/>
    <dgm:cxn modelId="{D51BA4D5-EC3F-4D3A-A173-93439F592949}" type="presOf" srcId="{F4EFA399-70D6-4DF8-BF93-6147E89212AE}" destId="{10A1A8F8-109B-4E65-AA4E-FF52EC15783B}" srcOrd="1" destOrd="0" presId="urn:microsoft.com/office/officeart/2005/8/layout/hierarchy2"/>
    <dgm:cxn modelId="{0AA0C2DB-2186-4860-955C-F28BCC221C1E}" type="presOf" srcId="{7745A0F5-1E6F-4A86-B790-6167B45557AB}" destId="{8BC8BA55-1994-4423-B346-236CF7E92568}" srcOrd="1" destOrd="0" presId="urn:microsoft.com/office/officeart/2005/8/layout/hierarchy2"/>
    <dgm:cxn modelId="{CB9B2EE4-57E5-4345-9D77-B7A2AA7244D3}" type="presOf" srcId="{DEA87706-6136-4F75-8AC8-5A0E1289B830}" destId="{667BCD14-4ECB-4D9B-BD09-379A24E706FA}" srcOrd="0" destOrd="0" presId="urn:microsoft.com/office/officeart/2005/8/layout/hierarchy2"/>
    <dgm:cxn modelId="{1EEE48E6-9410-4A20-AB9E-2C1560ED7339}" type="presOf" srcId="{6F7D0530-11F9-4946-AF27-0A1A6D8E52E3}" destId="{06E5B20B-4686-4E7B-BB03-337D535B79DA}" srcOrd="1" destOrd="0" presId="urn:microsoft.com/office/officeart/2005/8/layout/hierarchy2"/>
    <dgm:cxn modelId="{36F1ECF9-9D82-4027-9597-C4FF8974D0A0}" type="presOf" srcId="{FCD361B3-AE66-4DB3-A35F-9BD4DF23A65A}" destId="{455F931C-5306-4055-9253-BDCD6752FDB8}" srcOrd="0" destOrd="0" presId="urn:microsoft.com/office/officeart/2005/8/layout/hierarchy2"/>
    <dgm:cxn modelId="{C0E8845A-DD23-47AC-B6D6-DB7C02DD2AC1}" type="presParOf" srcId="{455F931C-5306-4055-9253-BDCD6752FDB8}" destId="{005D44C3-2AF5-42D4-83AA-1951F1A24218}" srcOrd="0" destOrd="0" presId="urn:microsoft.com/office/officeart/2005/8/layout/hierarchy2"/>
    <dgm:cxn modelId="{DCCB0FA8-E604-46E7-88C8-BE2DC614E5AF}" type="presParOf" srcId="{005D44C3-2AF5-42D4-83AA-1951F1A24218}" destId="{1952327C-7024-47D1-A141-F1375FCFE7CA}" srcOrd="0" destOrd="0" presId="urn:microsoft.com/office/officeart/2005/8/layout/hierarchy2"/>
    <dgm:cxn modelId="{6C8B0E1F-1A87-4E51-90E4-FE87BF683C00}" type="presParOf" srcId="{005D44C3-2AF5-42D4-83AA-1951F1A24218}" destId="{FA069848-E1CA-48FD-9931-E19B51223B6B}" srcOrd="1" destOrd="0" presId="urn:microsoft.com/office/officeart/2005/8/layout/hierarchy2"/>
    <dgm:cxn modelId="{0BC3ECBD-B12B-4F8A-B1F0-B90CF1BBDDE5}" type="presParOf" srcId="{FA069848-E1CA-48FD-9931-E19B51223B6B}" destId="{1411D2CE-1505-4902-8913-B527D24123AA}" srcOrd="0" destOrd="0" presId="urn:microsoft.com/office/officeart/2005/8/layout/hierarchy2"/>
    <dgm:cxn modelId="{526AB497-BF46-4927-99F6-E3D5A1E6A5AB}" type="presParOf" srcId="{1411D2CE-1505-4902-8913-B527D24123AA}" destId="{8BC8BA55-1994-4423-B346-236CF7E92568}" srcOrd="0" destOrd="0" presId="urn:microsoft.com/office/officeart/2005/8/layout/hierarchy2"/>
    <dgm:cxn modelId="{B7FAD542-5D21-4846-A12B-816BB13D36BD}" type="presParOf" srcId="{FA069848-E1CA-48FD-9931-E19B51223B6B}" destId="{23991CB2-3C96-43B4-84BB-7ABAABA492AE}" srcOrd="1" destOrd="0" presId="urn:microsoft.com/office/officeart/2005/8/layout/hierarchy2"/>
    <dgm:cxn modelId="{38757E9E-F233-4E53-BA85-77505D4F2BDC}" type="presParOf" srcId="{23991CB2-3C96-43B4-84BB-7ABAABA492AE}" destId="{667BCD14-4ECB-4D9B-BD09-379A24E706FA}" srcOrd="0" destOrd="0" presId="urn:microsoft.com/office/officeart/2005/8/layout/hierarchy2"/>
    <dgm:cxn modelId="{C7D99E8D-5151-4E38-8BD1-5A3FB540C917}" type="presParOf" srcId="{23991CB2-3C96-43B4-84BB-7ABAABA492AE}" destId="{3C2E5753-72D8-479E-A20B-166103285F79}" srcOrd="1" destOrd="0" presId="urn:microsoft.com/office/officeart/2005/8/layout/hierarchy2"/>
    <dgm:cxn modelId="{8A6D5C5F-C022-467F-B8AE-81580F137611}" type="presParOf" srcId="{FA069848-E1CA-48FD-9931-E19B51223B6B}" destId="{0DC28C68-B7AE-4A1A-A069-81608B9CA447}" srcOrd="2" destOrd="0" presId="urn:microsoft.com/office/officeart/2005/8/layout/hierarchy2"/>
    <dgm:cxn modelId="{576916B4-EF2F-4D95-9339-3649A41762DA}" type="presParOf" srcId="{0DC28C68-B7AE-4A1A-A069-81608B9CA447}" destId="{06E5B20B-4686-4E7B-BB03-337D535B79DA}" srcOrd="0" destOrd="0" presId="urn:microsoft.com/office/officeart/2005/8/layout/hierarchy2"/>
    <dgm:cxn modelId="{580F6334-A73A-40E1-8DA8-6F95B09B4073}" type="presParOf" srcId="{FA069848-E1CA-48FD-9931-E19B51223B6B}" destId="{834E405D-C8F8-409E-81E9-99D0E3F26D29}" srcOrd="3" destOrd="0" presId="urn:microsoft.com/office/officeart/2005/8/layout/hierarchy2"/>
    <dgm:cxn modelId="{3ADBD606-389D-42AA-B114-F257B8DED76B}" type="presParOf" srcId="{834E405D-C8F8-409E-81E9-99D0E3F26D29}" destId="{5DD378FF-ED2B-4861-8E61-28BAC6EAAEA7}" srcOrd="0" destOrd="0" presId="urn:microsoft.com/office/officeart/2005/8/layout/hierarchy2"/>
    <dgm:cxn modelId="{23B5B009-3105-45DC-A6A7-E75D0C1E29B9}" type="presParOf" srcId="{834E405D-C8F8-409E-81E9-99D0E3F26D29}" destId="{949F9CE4-44F7-4809-9176-9D07F0CB33DF}" srcOrd="1" destOrd="0" presId="urn:microsoft.com/office/officeart/2005/8/layout/hierarchy2"/>
    <dgm:cxn modelId="{E1CDA11B-2164-4C65-AFCA-21FF2DCDE0D8}" type="presParOf" srcId="{FA069848-E1CA-48FD-9931-E19B51223B6B}" destId="{2F990E3C-A22E-41E1-8401-541258B36E05}" srcOrd="4" destOrd="0" presId="urn:microsoft.com/office/officeart/2005/8/layout/hierarchy2"/>
    <dgm:cxn modelId="{888D6DBD-53EC-4C67-AC05-F66EC354028E}" type="presParOf" srcId="{2F990E3C-A22E-41E1-8401-541258B36E05}" destId="{10A1A8F8-109B-4E65-AA4E-FF52EC15783B}" srcOrd="0" destOrd="0" presId="urn:microsoft.com/office/officeart/2005/8/layout/hierarchy2"/>
    <dgm:cxn modelId="{31025E01-F772-44EE-A59D-0048230109F9}" type="presParOf" srcId="{FA069848-E1CA-48FD-9931-E19B51223B6B}" destId="{3C09F351-4421-4701-AF46-4AF8C4DB1B9A}" srcOrd="5" destOrd="0" presId="urn:microsoft.com/office/officeart/2005/8/layout/hierarchy2"/>
    <dgm:cxn modelId="{9DA23FC3-261F-49FA-B216-C1B1E01E7690}" type="presParOf" srcId="{3C09F351-4421-4701-AF46-4AF8C4DB1B9A}" destId="{475501D6-5521-4494-AE85-552550D38DF8}" srcOrd="0" destOrd="0" presId="urn:microsoft.com/office/officeart/2005/8/layout/hierarchy2"/>
    <dgm:cxn modelId="{0BCFC46C-A1AF-4B30-B380-2C70D07DB922}" type="presParOf" srcId="{3C09F351-4421-4701-AF46-4AF8C4DB1B9A}" destId="{A7839835-A7D5-434C-9E93-D6CC9E49C70A}" srcOrd="1" destOrd="0" presId="urn:microsoft.com/office/officeart/2005/8/layout/hierarchy2"/>
    <dgm:cxn modelId="{D1B611C0-FC16-4F16-8BC1-EFEEE529B869}" type="presParOf" srcId="{FA069848-E1CA-48FD-9931-E19B51223B6B}" destId="{123078E4-E438-4FFE-A9CA-3B5B32630FE6}" srcOrd="6" destOrd="0" presId="urn:microsoft.com/office/officeart/2005/8/layout/hierarchy2"/>
    <dgm:cxn modelId="{A57FA994-2BC4-4414-B369-92D800CCF06B}" type="presParOf" srcId="{123078E4-E438-4FFE-A9CA-3B5B32630FE6}" destId="{1FAB83EE-3C27-4B16-B210-2C815CF5469F}" srcOrd="0" destOrd="0" presId="urn:microsoft.com/office/officeart/2005/8/layout/hierarchy2"/>
    <dgm:cxn modelId="{9981C83F-0440-42A1-A857-1D5AD7D4D2ED}" type="presParOf" srcId="{FA069848-E1CA-48FD-9931-E19B51223B6B}" destId="{CE3BD5E8-0DEA-4285-88A1-83D4ADFBAD35}" srcOrd="7" destOrd="0" presId="urn:microsoft.com/office/officeart/2005/8/layout/hierarchy2"/>
    <dgm:cxn modelId="{7478B4F9-6F77-4798-B381-2D05D9774890}" type="presParOf" srcId="{CE3BD5E8-0DEA-4285-88A1-83D4ADFBAD35}" destId="{030F713B-D3A7-4FB6-8B86-FBDB467A4D65}" srcOrd="0" destOrd="0" presId="urn:microsoft.com/office/officeart/2005/8/layout/hierarchy2"/>
    <dgm:cxn modelId="{D788F907-076D-4068-9978-A0DF0FEB24A6}" type="presParOf" srcId="{CE3BD5E8-0DEA-4285-88A1-83D4ADFBAD35}" destId="{E243C5BA-ED73-408C-AAB6-A7F0D7CCC39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D412B94-B3B6-4138-9283-5E4010AEAC92}" type="doc">
      <dgm:prSet loTypeId="urn:microsoft.com/office/officeart/2005/8/layout/hProcess4" loCatId="process" qsTypeId="urn:microsoft.com/office/officeart/2005/8/quickstyle/3d9" qsCatId="3D" csTypeId="urn:microsoft.com/office/officeart/2005/8/colors/colorful3" csCatId="colorful" phldr="1"/>
      <dgm:spPr>
        <a:scene3d>
          <a:camera prst="perspectiveContrastingRightFacing" fov="1200000">
            <a:rot lat="0" lon="19800000" rev="213211"/>
          </a:camera>
          <a:lightRig rig="soft" dir="t"/>
          <a:backdrop>
            <a:anchor x="0" y="0" z="-210000"/>
            <a:norm dx="0" dy="0" dz="914400"/>
            <a:up dx="0" dy="914400" dz="0"/>
          </a:backdrop>
        </a:scene3d>
      </dgm:spPr>
      <dgm:t>
        <a:bodyPr/>
        <a:lstStyle/>
        <a:p>
          <a:endParaRPr lang="en-US"/>
        </a:p>
      </dgm:t>
    </dgm:pt>
    <dgm:pt modelId="{8D739BCC-6EAA-48FE-8E5C-7EE580BF3848}">
      <dgm:prSet phldrT="[Text]"/>
      <dgm:spPr/>
      <dgm:t>
        <a:bodyPr>
          <a:sp3d extrusionH="28000" prstMaterial="matte"/>
        </a:bodyPr>
        <a:lstStyle/>
        <a:p>
          <a:r>
            <a:rPr lang="en-US" dirty="0">
              <a:effectLst>
                <a:outerShdw blurRad="38100" dist="38100" dir="2700000" algn="tl">
                  <a:srgbClr val="000000">
                    <a:alpha val="43137"/>
                  </a:srgbClr>
                </a:outerShdw>
              </a:effectLst>
              <a:latin typeface="Georgia" pitchFamily="18" charset="0"/>
              <a:sym typeface="Wingdings" pitchFamily="2" charset="2"/>
            </a:rPr>
            <a:t>Exploration</a:t>
          </a:r>
          <a:endParaRPr lang="en-US" dirty="0">
            <a:effectLst>
              <a:outerShdw blurRad="38100" dist="38100" dir="2700000" algn="tl">
                <a:srgbClr val="000000">
                  <a:alpha val="43137"/>
                </a:srgbClr>
              </a:outerShdw>
            </a:effectLst>
            <a:latin typeface="Georgia" pitchFamily="18" charset="0"/>
          </a:endParaRPr>
        </a:p>
      </dgm:t>
    </dgm:pt>
    <dgm:pt modelId="{E58DA216-6F80-4BBE-8C25-F6F2107A6143}" type="parTrans" cxnId="{75E62AC3-C328-4F46-B29E-8237AB19CD5F}">
      <dgm:prSet/>
      <dgm:spPr/>
      <dgm:t>
        <a:bodyPr/>
        <a:lstStyle/>
        <a:p>
          <a:endParaRPr lang="en-US">
            <a:latin typeface="Georgia" pitchFamily="18" charset="0"/>
          </a:endParaRPr>
        </a:p>
      </dgm:t>
    </dgm:pt>
    <dgm:pt modelId="{2FA522AF-74B2-4D6C-B8A8-42833D7223D7}" type="sibTrans" cxnId="{75E62AC3-C328-4F46-B29E-8237AB19CD5F}">
      <dgm:prSet/>
      <dgm:spPr>
        <a:solidFill>
          <a:schemeClr val="accent3">
            <a:hueOff val="0"/>
            <a:satOff val="0"/>
            <a:lumOff val="0"/>
            <a:alpha val="0"/>
          </a:schemeClr>
        </a:solidFill>
      </dgm:spPr>
      <dgm:t>
        <a:bodyPr/>
        <a:lstStyle/>
        <a:p>
          <a:endParaRPr lang="en-US">
            <a:latin typeface="Georgia" pitchFamily="18" charset="0"/>
          </a:endParaRPr>
        </a:p>
      </dgm:t>
    </dgm:pt>
    <dgm:pt modelId="{7A620C42-6B8F-49F4-ACED-F67235548259}">
      <dgm:prSet phldrT="[Text]"/>
      <dgm:spPr/>
      <dgm:t>
        <a:bodyPr/>
        <a:lstStyle/>
        <a:p>
          <a:endParaRPr lang="en-US" dirty="0">
            <a:latin typeface="Georgia" pitchFamily="18" charset="0"/>
          </a:endParaRPr>
        </a:p>
      </dgm:t>
    </dgm:pt>
    <dgm:pt modelId="{00F7419A-E3DA-4F9C-9880-2B323EC395FE}" type="parTrans" cxnId="{36E79458-8B7C-4A26-B443-7CAAF93D562E}">
      <dgm:prSet/>
      <dgm:spPr/>
      <dgm:t>
        <a:bodyPr/>
        <a:lstStyle/>
        <a:p>
          <a:endParaRPr lang="en-US">
            <a:latin typeface="Georgia" pitchFamily="18" charset="0"/>
          </a:endParaRPr>
        </a:p>
      </dgm:t>
    </dgm:pt>
    <dgm:pt modelId="{C64DE460-EE26-4AB8-BCF6-1608E0F501AF}" type="sibTrans" cxnId="{36E79458-8B7C-4A26-B443-7CAAF93D562E}">
      <dgm:prSet/>
      <dgm:spPr/>
      <dgm:t>
        <a:bodyPr/>
        <a:lstStyle/>
        <a:p>
          <a:endParaRPr lang="en-US">
            <a:latin typeface="Georgia" pitchFamily="18" charset="0"/>
          </a:endParaRPr>
        </a:p>
      </dgm:t>
    </dgm:pt>
    <dgm:pt modelId="{46ACAB89-FCB2-4E55-9870-C558315F144D}">
      <dgm:prSet phldrT="[Text]"/>
      <dgm:spPr/>
      <dgm:t>
        <a:bodyPr>
          <a:sp3d extrusionH="28000" prstMaterial="matte"/>
        </a:bodyPr>
        <a:lstStyle/>
        <a:p>
          <a:r>
            <a:rPr lang="en-US" dirty="0">
              <a:latin typeface="Georgia" pitchFamily="18" charset="0"/>
              <a:sym typeface="Wingdings" pitchFamily="2" charset="2"/>
            </a:rPr>
            <a:t>Exploitation</a:t>
          </a:r>
          <a:endParaRPr lang="en-US" dirty="0">
            <a:latin typeface="Georgia" pitchFamily="18" charset="0"/>
          </a:endParaRPr>
        </a:p>
      </dgm:t>
    </dgm:pt>
    <dgm:pt modelId="{989D5E18-9FD1-4A6F-A274-B091960DB75C}" type="parTrans" cxnId="{F35C6A1C-DDD7-4CC3-8EBA-68C2AC3877C5}">
      <dgm:prSet/>
      <dgm:spPr/>
      <dgm:t>
        <a:bodyPr/>
        <a:lstStyle/>
        <a:p>
          <a:endParaRPr lang="en-US">
            <a:latin typeface="Georgia" pitchFamily="18" charset="0"/>
          </a:endParaRPr>
        </a:p>
      </dgm:t>
    </dgm:pt>
    <dgm:pt modelId="{DA528F31-261C-4C15-9009-66A423946D54}" type="sibTrans" cxnId="{F35C6A1C-DDD7-4CC3-8EBA-68C2AC3877C5}">
      <dgm:prSet/>
      <dgm:spPr>
        <a:solidFill>
          <a:schemeClr val="accent3">
            <a:hueOff val="-16826439"/>
            <a:satOff val="-8652"/>
            <a:lumOff val="-3725"/>
            <a:alpha val="0"/>
          </a:schemeClr>
        </a:solidFill>
      </dgm:spPr>
      <dgm:t>
        <a:bodyPr/>
        <a:lstStyle/>
        <a:p>
          <a:endParaRPr lang="en-US">
            <a:latin typeface="Georgia" pitchFamily="18" charset="0"/>
          </a:endParaRPr>
        </a:p>
      </dgm:t>
    </dgm:pt>
    <dgm:pt modelId="{7849E5D9-1212-46D0-91F0-F978C72A8738}">
      <dgm:prSet phldrT="[Text]"/>
      <dgm:spPr/>
      <dgm:t>
        <a:bodyPr/>
        <a:lstStyle/>
        <a:p>
          <a:r>
            <a:rPr lang="en-GB" dirty="0"/>
            <a:t> Optimising within a promising area, i.e. using information</a:t>
          </a:r>
          <a:endParaRPr lang="en-US" dirty="0">
            <a:latin typeface="Georgia" pitchFamily="18" charset="0"/>
          </a:endParaRPr>
        </a:p>
      </dgm:t>
    </dgm:pt>
    <dgm:pt modelId="{503B7B1A-F61D-43C7-AD11-9F4BCB3B438E}" type="parTrans" cxnId="{BEE9F4CF-A6AA-48B6-83EC-4A003187A74F}">
      <dgm:prSet/>
      <dgm:spPr/>
      <dgm:t>
        <a:bodyPr/>
        <a:lstStyle/>
        <a:p>
          <a:endParaRPr lang="en-US">
            <a:latin typeface="Georgia" pitchFamily="18" charset="0"/>
          </a:endParaRPr>
        </a:p>
      </dgm:t>
    </dgm:pt>
    <dgm:pt modelId="{AC94F648-3DF5-478E-8864-1CA2B52A3EA1}" type="sibTrans" cxnId="{BEE9F4CF-A6AA-48B6-83EC-4A003187A74F}">
      <dgm:prSet/>
      <dgm:spPr/>
      <dgm:t>
        <a:bodyPr/>
        <a:lstStyle/>
        <a:p>
          <a:endParaRPr lang="en-US">
            <a:latin typeface="Georgia" pitchFamily="18" charset="0"/>
          </a:endParaRPr>
        </a:p>
      </dgm:t>
    </dgm:pt>
    <dgm:pt modelId="{F0E4FF9A-AA4F-4304-8C2B-A4A9B9AAF6C8}">
      <dgm:prSet/>
      <dgm:spPr/>
      <dgm:t>
        <a:bodyPr/>
        <a:lstStyle/>
        <a:p>
          <a:r>
            <a:rPr lang="en-GB" dirty="0"/>
            <a:t>Discovering promising areas in the search space, i.e. gaining information on the problem</a:t>
          </a:r>
          <a:endParaRPr lang="en-US" dirty="0">
            <a:latin typeface="Georgia" pitchFamily="18" charset="0"/>
          </a:endParaRPr>
        </a:p>
      </dgm:t>
    </dgm:pt>
    <dgm:pt modelId="{E51D7D0F-B58A-424F-8176-4055384CBBC4}" type="parTrans" cxnId="{97A604F0-6F8E-42AC-A142-734BB7F595D7}">
      <dgm:prSet/>
      <dgm:spPr/>
      <dgm:t>
        <a:bodyPr/>
        <a:lstStyle/>
        <a:p>
          <a:endParaRPr lang="en-US">
            <a:latin typeface="Georgia" pitchFamily="18" charset="0"/>
          </a:endParaRPr>
        </a:p>
      </dgm:t>
    </dgm:pt>
    <dgm:pt modelId="{2BB3C40D-5C9C-4AD4-AECC-13EA1D612579}" type="sibTrans" cxnId="{97A604F0-6F8E-42AC-A142-734BB7F595D7}">
      <dgm:prSet/>
      <dgm:spPr/>
      <dgm:t>
        <a:bodyPr/>
        <a:lstStyle/>
        <a:p>
          <a:endParaRPr lang="en-US">
            <a:latin typeface="Georgia" pitchFamily="18" charset="0"/>
          </a:endParaRPr>
        </a:p>
      </dgm:t>
    </dgm:pt>
    <dgm:pt modelId="{CE2729FC-BD21-4B08-BA0A-0928CD4D6AEE}" type="pres">
      <dgm:prSet presAssocID="{1D412B94-B3B6-4138-9283-5E4010AEAC92}" presName="Name0" presStyleCnt="0">
        <dgm:presLayoutVars>
          <dgm:dir/>
          <dgm:animLvl val="lvl"/>
          <dgm:resizeHandles val="exact"/>
        </dgm:presLayoutVars>
      </dgm:prSet>
      <dgm:spPr/>
    </dgm:pt>
    <dgm:pt modelId="{607FDC31-64B6-4780-89E9-FC528A903E51}" type="pres">
      <dgm:prSet presAssocID="{1D412B94-B3B6-4138-9283-5E4010AEAC92}" presName="tSp" presStyleCnt="0"/>
      <dgm:spPr/>
    </dgm:pt>
    <dgm:pt modelId="{1216EAC8-7825-4BD8-8521-CC37C2D9B983}" type="pres">
      <dgm:prSet presAssocID="{1D412B94-B3B6-4138-9283-5E4010AEAC92}" presName="bSp" presStyleCnt="0"/>
      <dgm:spPr/>
    </dgm:pt>
    <dgm:pt modelId="{6CCFE9B3-B699-499E-B184-4B8E9E9CEB2A}" type="pres">
      <dgm:prSet presAssocID="{1D412B94-B3B6-4138-9283-5E4010AEAC92}" presName="process" presStyleCnt="0"/>
      <dgm:spPr/>
    </dgm:pt>
    <dgm:pt modelId="{8910CE83-2DBC-4DDB-B836-3CC4318B1332}" type="pres">
      <dgm:prSet presAssocID="{8D739BCC-6EAA-48FE-8E5C-7EE580BF3848}" presName="composite1" presStyleCnt="0"/>
      <dgm:spPr/>
    </dgm:pt>
    <dgm:pt modelId="{DE73CD09-3038-4D1D-8317-51CB51DCD74D}" type="pres">
      <dgm:prSet presAssocID="{8D739BCC-6EAA-48FE-8E5C-7EE580BF3848}" presName="dummyNode1" presStyleLbl="node1" presStyleIdx="0" presStyleCnt="2"/>
      <dgm:spPr/>
    </dgm:pt>
    <dgm:pt modelId="{8D3FB0BC-8A77-4703-9267-53C7CA82ABDC}" type="pres">
      <dgm:prSet presAssocID="{8D739BCC-6EAA-48FE-8E5C-7EE580BF3848}" presName="childNode1" presStyleLbl="bgAcc1" presStyleIdx="0" presStyleCnt="2" custScaleX="150085" custLinFactNeighborX="-6" custLinFactNeighborY="1088">
        <dgm:presLayoutVars>
          <dgm:bulletEnabled val="1"/>
        </dgm:presLayoutVars>
      </dgm:prSet>
      <dgm:spPr/>
    </dgm:pt>
    <dgm:pt modelId="{14A2400B-6D25-4A00-A26C-5D013A980844}" type="pres">
      <dgm:prSet presAssocID="{8D739BCC-6EAA-48FE-8E5C-7EE580BF3848}" presName="childNode1tx" presStyleLbl="bgAcc1" presStyleIdx="0" presStyleCnt="2">
        <dgm:presLayoutVars>
          <dgm:bulletEnabled val="1"/>
        </dgm:presLayoutVars>
      </dgm:prSet>
      <dgm:spPr/>
    </dgm:pt>
    <dgm:pt modelId="{9BC84B3F-9A35-400C-9E51-47F97FE29AE6}" type="pres">
      <dgm:prSet presAssocID="{8D739BCC-6EAA-48FE-8E5C-7EE580BF3848}" presName="parentNode1" presStyleLbl="node1" presStyleIdx="0" presStyleCnt="2" custScaleX="106892">
        <dgm:presLayoutVars>
          <dgm:chMax val="1"/>
          <dgm:bulletEnabled val="1"/>
        </dgm:presLayoutVars>
      </dgm:prSet>
      <dgm:spPr/>
    </dgm:pt>
    <dgm:pt modelId="{9E95D80D-6103-41C7-BFB6-870208ACB9F2}" type="pres">
      <dgm:prSet presAssocID="{8D739BCC-6EAA-48FE-8E5C-7EE580BF3848}" presName="connSite1" presStyleCnt="0"/>
      <dgm:spPr/>
    </dgm:pt>
    <dgm:pt modelId="{3813A96A-2601-46EC-8EDB-0D03BC2BC853}" type="pres">
      <dgm:prSet presAssocID="{2FA522AF-74B2-4D6C-B8A8-42833D7223D7}" presName="Name9" presStyleLbl="sibTrans2D1" presStyleIdx="0" presStyleCnt="1"/>
      <dgm:spPr/>
    </dgm:pt>
    <dgm:pt modelId="{F24DF7C2-B69B-4F5B-B0D7-4A2C76974B9F}" type="pres">
      <dgm:prSet presAssocID="{46ACAB89-FCB2-4E55-9870-C558315F144D}" presName="composite2" presStyleCnt="0"/>
      <dgm:spPr/>
    </dgm:pt>
    <dgm:pt modelId="{BE964D09-DFC0-46D6-9D27-DC96AC18FD54}" type="pres">
      <dgm:prSet presAssocID="{46ACAB89-FCB2-4E55-9870-C558315F144D}" presName="dummyNode2" presStyleLbl="node1" presStyleIdx="0" presStyleCnt="2"/>
      <dgm:spPr/>
    </dgm:pt>
    <dgm:pt modelId="{00215F5D-6668-4CF2-A6C3-B5E3C20344AE}" type="pres">
      <dgm:prSet presAssocID="{46ACAB89-FCB2-4E55-9870-C558315F144D}" presName="childNode2" presStyleLbl="bgAcc1" presStyleIdx="1" presStyleCnt="2" custScaleX="147285">
        <dgm:presLayoutVars>
          <dgm:bulletEnabled val="1"/>
        </dgm:presLayoutVars>
      </dgm:prSet>
      <dgm:spPr/>
    </dgm:pt>
    <dgm:pt modelId="{30EAE5D0-427B-4DD9-BE4C-34AF566837DC}" type="pres">
      <dgm:prSet presAssocID="{46ACAB89-FCB2-4E55-9870-C558315F144D}" presName="childNode2tx" presStyleLbl="bgAcc1" presStyleIdx="1" presStyleCnt="2">
        <dgm:presLayoutVars>
          <dgm:bulletEnabled val="1"/>
        </dgm:presLayoutVars>
      </dgm:prSet>
      <dgm:spPr/>
    </dgm:pt>
    <dgm:pt modelId="{9A007EC7-380C-4BB3-A6C8-222C9C20C8C0}" type="pres">
      <dgm:prSet presAssocID="{46ACAB89-FCB2-4E55-9870-C558315F144D}" presName="parentNode2" presStyleLbl="node1" presStyleIdx="1" presStyleCnt="2" custScaleX="123685" custLinFactNeighborX="-10321">
        <dgm:presLayoutVars>
          <dgm:chMax val="0"/>
          <dgm:bulletEnabled val="1"/>
        </dgm:presLayoutVars>
      </dgm:prSet>
      <dgm:spPr/>
    </dgm:pt>
    <dgm:pt modelId="{B312203E-249C-4E6C-9E0C-C0A02583BE9C}" type="pres">
      <dgm:prSet presAssocID="{46ACAB89-FCB2-4E55-9870-C558315F144D}" presName="connSite2" presStyleCnt="0"/>
      <dgm:spPr/>
    </dgm:pt>
  </dgm:ptLst>
  <dgm:cxnLst>
    <dgm:cxn modelId="{3EC9FC12-20BF-4037-926C-EEB93DC75531}" type="presOf" srcId="{7849E5D9-1212-46D0-91F0-F978C72A8738}" destId="{00215F5D-6668-4CF2-A6C3-B5E3C20344AE}" srcOrd="0" destOrd="0" presId="urn:microsoft.com/office/officeart/2005/8/layout/hProcess4"/>
    <dgm:cxn modelId="{F35C6A1C-DDD7-4CC3-8EBA-68C2AC3877C5}" srcId="{1D412B94-B3B6-4138-9283-5E4010AEAC92}" destId="{46ACAB89-FCB2-4E55-9870-C558315F144D}" srcOrd="1" destOrd="0" parTransId="{989D5E18-9FD1-4A6F-A274-B091960DB75C}" sibTransId="{DA528F31-261C-4C15-9009-66A423946D54}"/>
    <dgm:cxn modelId="{36E79458-8B7C-4A26-B443-7CAAF93D562E}" srcId="{8D739BCC-6EAA-48FE-8E5C-7EE580BF3848}" destId="{7A620C42-6B8F-49F4-ACED-F67235548259}" srcOrd="0" destOrd="0" parTransId="{00F7419A-E3DA-4F9C-9880-2B323EC395FE}" sibTransId="{C64DE460-EE26-4AB8-BCF6-1608E0F501AF}"/>
    <dgm:cxn modelId="{D6F86E7D-9DFB-4AC7-8472-7C7BDE40AEEA}" type="presOf" srcId="{46ACAB89-FCB2-4E55-9870-C558315F144D}" destId="{9A007EC7-380C-4BB3-A6C8-222C9C20C8C0}" srcOrd="0" destOrd="0" presId="urn:microsoft.com/office/officeart/2005/8/layout/hProcess4"/>
    <dgm:cxn modelId="{F9C76C87-3E4D-4058-BA45-7D96E16E53A6}" type="presOf" srcId="{F0E4FF9A-AA4F-4304-8C2B-A4A9B9AAF6C8}" destId="{14A2400B-6D25-4A00-A26C-5D013A980844}" srcOrd="1" destOrd="1" presId="urn:microsoft.com/office/officeart/2005/8/layout/hProcess4"/>
    <dgm:cxn modelId="{D9246491-1C16-439A-8604-2E3F1F4646D6}" type="presOf" srcId="{8D739BCC-6EAA-48FE-8E5C-7EE580BF3848}" destId="{9BC84B3F-9A35-400C-9E51-47F97FE29AE6}" srcOrd="0" destOrd="0" presId="urn:microsoft.com/office/officeart/2005/8/layout/hProcess4"/>
    <dgm:cxn modelId="{ED07179F-3887-4D68-A126-C138B6F747B9}" type="presOf" srcId="{7849E5D9-1212-46D0-91F0-F978C72A8738}" destId="{30EAE5D0-427B-4DD9-BE4C-34AF566837DC}" srcOrd="1" destOrd="0" presId="urn:microsoft.com/office/officeart/2005/8/layout/hProcess4"/>
    <dgm:cxn modelId="{CD56D1A0-6BB9-4057-B223-0B6E2060E221}" type="presOf" srcId="{7A620C42-6B8F-49F4-ACED-F67235548259}" destId="{14A2400B-6D25-4A00-A26C-5D013A980844}" srcOrd="1" destOrd="0" presId="urn:microsoft.com/office/officeart/2005/8/layout/hProcess4"/>
    <dgm:cxn modelId="{784A7BAA-5986-4774-B5B1-BCBFD437DC0C}" type="presOf" srcId="{1D412B94-B3B6-4138-9283-5E4010AEAC92}" destId="{CE2729FC-BD21-4B08-BA0A-0928CD4D6AEE}" srcOrd="0" destOrd="0" presId="urn:microsoft.com/office/officeart/2005/8/layout/hProcess4"/>
    <dgm:cxn modelId="{4A90B7B1-1306-4183-9D9B-36828DEE6F93}" type="presOf" srcId="{F0E4FF9A-AA4F-4304-8C2B-A4A9B9AAF6C8}" destId="{8D3FB0BC-8A77-4703-9267-53C7CA82ABDC}" srcOrd="0" destOrd="1" presId="urn:microsoft.com/office/officeart/2005/8/layout/hProcess4"/>
    <dgm:cxn modelId="{75E62AC3-C328-4F46-B29E-8237AB19CD5F}" srcId="{1D412B94-B3B6-4138-9283-5E4010AEAC92}" destId="{8D739BCC-6EAA-48FE-8E5C-7EE580BF3848}" srcOrd="0" destOrd="0" parTransId="{E58DA216-6F80-4BBE-8C25-F6F2107A6143}" sibTransId="{2FA522AF-74B2-4D6C-B8A8-42833D7223D7}"/>
    <dgm:cxn modelId="{903AABC3-D53E-4B7A-921F-078FA9E1B941}" type="presOf" srcId="{7A620C42-6B8F-49F4-ACED-F67235548259}" destId="{8D3FB0BC-8A77-4703-9267-53C7CA82ABDC}" srcOrd="0" destOrd="0" presId="urn:microsoft.com/office/officeart/2005/8/layout/hProcess4"/>
    <dgm:cxn modelId="{BEE9F4CF-A6AA-48B6-83EC-4A003187A74F}" srcId="{46ACAB89-FCB2-4E55-9870-C558315F144D}" destId="{7849E5D9-1212-46D0-91F0-F978C72A8738}" srcOrd="0" destOrd="0" parTransId="{503B7B1A-F61D-43C7-AD11-9F4BCB3B438E}" sibTransId="{AC94F648-3DF5-478E-8864-1CA2B52A3EA1}"/>
    <dgm:cxn modelId="{97A604F0-6F8E-42AC-A142-734BB7F595D7}" srcId="{8D739BCC-6EAA-48FE-8E5C-7EE580BF3848}" destId="{F0E4FF9A-AA4F-4304-8C2B-A4A9B9AAF6C8}" srcOrd="1" destOrd="0" parTransId="{E51D7D0F-B58A-424F-8176-4055384CBBC4}" sibTransId="{2BB3C40D-5C9C-4AD4-AECC-13EA1D612579}"/>
    <dgm:cxn modelId="{63354FF5-516D-4E1B-90A6-57A8922FD176}" type="presOf" srcId="{2FA522AF-74B2-4D6C-B8A8-42833D7223D7}" destId="{3813A96A-2601-46EC-8EDB-0D03BC2BC853}" srcOrd="0" destOrd="0" presId="urn:microsoft.com/office/officeart/2005/8/layout/hProcess4"/>
    <dgm:cxn modelId="{3F701E76-2ED8-4E78-AB1E-8C515BB30805}" type="presParOf" srcId="{CE2729FC-BD21-4B08-BA0A-0928CD4D6AEE}" destId="{607FDC31-64B6-4780-89E9-FC528A903E51}" srcOrd="0" destOrd="0" presId="urn:microsoft.com/office/officeart/2005/8/layout/hProcess4"/>
    <dgm:cxn modelId="{50FD6ADB-A5B7-422B-A8EC-1B28ED0DB623}" type="presParOf" srcId="{CE2729FC-BD21-4B08-BA0A-0928CD4D6AEE}" destId="{1216EAC8-7825-4BD8-8521-CC37C2D9B983}" srcOrd="1" destOrd="0" presId="urn:microsoft.com/office/officeart/2005/8/layout/hProcess4"/>
    <dgm:cxn modelId="{590AE5B8-53E9-44FF-8B6A-BA6B2037A3F0}" type="presParOf" srcId="{CE2729FC-BD21-4B08-BA0A-0928CD4D6AEE}" destId="{6CCFE9B3-B699-499E-B184-4B8E9E9CEB2A}" srcOrd="2" destOrd="0" presId="urn:microsoft.com/office/officeart/2005/8/layout/hProcess4"/>
    <dgm:cxn modelId="{4BF37876-2F05-41FB-BF04-FBDC6341A2C2}" type="presParOf" srcId="{6CCFE9B3-B699-499E-B184-4B8E9E9CEB2A}" destId="{8910CE83-2DBC-4DDB-B836-3CC4318B1332}" srcOrd="0" destOrd="0" presId="urn:microsoft.com/office/officeart/2005/8/layout/hProcess4"/>
    <dgm:cxn modelId="{2887A694-6DCE-4355-9858-1B7C0D7B0BBA}" type="presParOf" srcId="{8910CE83-2DBC-4DDB-B836-3CC4318B1332}" destId="{DE73CD09-3038-4D1D-8317-51CB51DCD74D}" srcOrd="0" destOrd="0" presId="urn:microsoft.com/office/officeart/2005/8/layout/hProcess4"/>
    <dgm:cxn modelId="{1B73D659-BF5D-4414-AF53-1E05BC2E17BA}" type="presParOf" srcId="{8910CE83-2DBC-4DDB-B836-3CC4318B1332}" destId="{8D3FB0BC-8A77-4703-9267-53C7CA82ABDC}" srcOrd="1" destOrd="0" presId="urn:microsoft.com/office/officeart/2005/8/layout/hProcess4"/>
    <dgm:cxn modelId="{6559A2DF-8C83-4A95-8172-66B2351687BA}" type="presParOf" srcId="{8910CE83-2DBC-4DDB-B836-3CC4318B1332}" destId="{14A2400B-6D25-4A00-A26C-5D013A980844}" srcOrd="2" destOrd="0" presId="urn:microsoft.com/office/officeart/2005/8/layout/hProcess4"/>
    <dgm:cxn modelId="{37EE5EE7-C5DE-40CE-8580-7F155B0919E0}" type="presParOf" srcId="{8910CE83-2DBC-4DDB-B836-3CC4318B1332}" destId="{9BC84B3F-9A35-400C-9E51-47F97FE29AE6}" srcOrd="3" destOrd="0" presId="urn:microsoft.com/office/officeart/2005/8/layout/hProcess4"/>
    <dgm:cxn modelId="{35DB9427-29ED-4583-A9C8-267040146079}" type="presParOf" srcId="{8910CE83-2DBC-4DDB-B836-3CC4318B1332}" destId="{9E95D80D-6103-41C7-BFB6-870208ACB9F2}" srcOrd="4" destOrd="0" presId="urn:microsoft.com/office/officeart/2005/8/layout/hProcess4"/>
    <dgm:cxn modelId="{901BEC6B-FB3C-4FBA-8D40-EE70E1D573E2}" type="presParOf" srcId="{6CCFE9B3-B699-499E-B184-4B8E9E9CEB2A}" destId="{3813A96A-2601-46EC-8EDB-0D03BC2BC853}" srcOrd="1" destOrd="0" presId="urn:microsoft.com/office/officeart/2005/8/layout/hProcess4"/>
    <dgm:cxn modelId="{4015A22A-4CC8-4276-A756-181C2C6B57F9}" type="presParOf" srcId="{6CCFE9B3-B699-499E-B184-4B8E9E9CEB2A}" destId="{F24DF7C2-B69B-4F5B-B0D7-4A2C76974B9F}" srcOrd="2" destOrd="0" presId="urn:microsoft.com/office/officeart/2005/8/layout/hProcess4"/>
    <dgm:cxn modelId="{F30DA5F0-32C1-4CEA-9654-CD0371D415F5}" type="presParOf" srcId="{F24DF7C2-B69B-4F5B-B0D7-4A2C76974B9F}" destId="{BE964D09-DFC0-46D6-9D27-DC96AC18FD54}" srcOrd="0" destOrd="0" presId="urn:microsoft.com/office/officeart/2005/8/layout/hProcess4"/>
    <dgm:cxn modelId="{565CA08B-1A22-4C47-B9BE-377CCE436610}" type="presParOf" srcId="{F24DF7C2-B69B-4F5B-B0D7-4A2C76974B9F}" destId="{00215F5D-6668-4CF2-A6C3-B5E3C20344AE}" srcOrd="1" destOrd="0" presId="urn:microsoft.com/office/officeart/2005/8/layout/hProcess4"/>
    <dgm:cxn modelId="{4F71BB6E-0615-42C6-A2A2-93311899F975}" type="presParOf" srcId="{F24DF7C2-B69B-4F5B-B0D7-4A2C76974B9F}" destId="{30EAE5D0-427B-4DD9-BE4C-34AF566837DC}" srcOrd="2" destOrd="0" presId="urn:microsoft.com/office/officeart/2005/8/layout/hProcess4"/>
    <dgm:cxn modelId="{19F1F03B-AF1E-43E4-8E89-DE933CFB274C}" type="presParOf" srcId="{F24DF7C2-B69B-4F5B-B0D7-4A2C76974B9F}" destId="{9A007EC7-380C-4BB3-A6C8-222C9C20C8C0}" srcOrd="3" destOrd="0" presId="urn:microsoft.com/office/officeart/2005/8/layout/hProcess4"/>
    <dgm:cxn modelId="{CD5ECA76-3BDB-4EEA-99B6-46E8517194DE}" type="presParOf" srcId="{F24DF7C2-B69B-4F5B-B0D7-4A2C76974B9F}" destId="{B312203E-249C-4E6C-9E0C-C0A02583BE9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49873FC-1B8C-4331-8A69-0EDACE78C2A9}" type="doc">
      <dgm:prSet loTypeId="urn:microsoft.com/office/officeart/2005/8/layout/chevron2" loCatId="list" qsTypeId="urn:microsoft.com/office/officeart/2005/8/quickstyle/3d1" qsCatId="3D" csTypeId="urn:microsoft.com/office/officeart/2005/8/colors/colorful3" csCatId="colorful" phldr="1"/>
      <dgm:spPr/>
      <dgm:t>
        <a:bodyPr/>
        <a:lstStyle/>
        <a:p>
          <a:endParaRPr lang="en-US"/>
        </a:p>
      </dgm:t>
    </dgm:pt>
    <dgm:pt modelId="{306945FA-C27A-4BBE-9760-F2644435669A}">
      <dgm:prSet phldrT="[Text]"/>
      <dgm:spPr/>
      <dgm:t>
        <a:bodyPr/>
        <a:lstStyle/>
        <a:p>
          <a:r>
            <a:rPr lang="en-US" dirty="0"/>
            <a:t>1</a:t>
          </a:r>
        </a:p>
      </dgm:t>
    </dgm:pt>
    <dgm:pt modelId="{6BBAAA13-00C6-4316-BEC1-614EC510D43F}" type="parTrans" cxnId="{4D16E296-0EAD-447D-B88A-5A3EA9042C1C}">
      <dgm:prSet/>
      <dgm:spPr/>
      <dgm:t>
        <a:bodyPr/>
        <a:lstStyle/>
        <a:p>
          <a:endParaRPr lang="en-US"/>
        </a:p>
      </dgm:t>
    </dgm:pt>
    <dgm:pt modelId="{87A23A6B-BD7D-41E0-9901-4E229B0602FE}" type="sibTrans" cxnId="{4D16E296-0EAD-447D-B88A-5A3EA9042C1C}">
      <dgm:prSet/>
      <dgm:spPr/>
      <dgm:t>
        <a:bodyPr/>
        <a:lstStyle/>
        <a:p>
          <a:endParaRPr lang="en-US"/>
        </a:p>
      </dgm:t>
    </dgm:pt>
    <dgm:pt modelId="{DB4D4053-8500-4238-8607-14EE4FA3F8A1}">
      <dgm:prSet phldrT="[Text]" custT="1"/>
      <dgm:spPr/>
      <dgm:t>
        <a:bodyPr/>
        <a:lstStyle/>
        <a:p>
          <a:r>
            <a:rPr lang="en-US" sz="2000" dirty="0"/>
            <a:t>Exploration: Order One&gt;PMX&gt;Cycle&gt;Edge</a:t>
          </a:r>
        </a:p>
      </dgm:t>
    </dgm:pt>
    <dgm:pt modelId="{AAE811A0-7F27-4B0D-BDE5-0F05D75CAB41}" type="parTrans" cxnId="{58B1B1C6-A742-4C0E-A65B-313979464DE6}">
      <dgm:prSet/>
      <dgm:spPr/>
      <dgm:t>
        <a:bodyPr/>
        <a:lstStyle/>
        <a:p>
          <a:endParaRPr lang="en-US"/>
        </a:p>
      </dgm:t>
    </dgm:pt>
    <dgm:pt modelId="{C46149C1-B3AF-4D16-AAE8-8C3EAB89CE3B}" type="sibTrans" cxnId="{58B1B1C6-A742-4C0E-A65B-313979464DE6}">
      <dgm:prSet/>
      <dgm:spPr/>
      <dgm:t>
        <a:bodyPr/>
        <a:lstStyle/>
        <a:p>
          <a:endParaRPr lang="en-US"/>
        </a:p>
      </dgm:t>
    </dgm:pt>
    <dgm:pt modelId="{58699C3C-4B2F-4EB1-9810-C6FBD214E6BE}">
      <dgm:prSet phldrT="[Text]"/>
      <dgm:spPr/>
      <dgm:t>
        <a:bodyPr/>
        <a:lstStyle/>
        <a:p>
          <a:r>
            <a:rPr lang="en-US" dirty="0"/>
            <a:t>2</a:t>
          </a:r>
        </a:p>
      </dgm:t>
    </dgm:pt>
    <dgm:pt modelId="{B01AE161-F530-4F31-8455-03CBC3C98B37}" type="parTrans" cxnId="{EF0C4574-8F25-4560-8890-C24AEF134893}">
      <dgm:prSet/>
      <dgm:spPr/>
      <dgm:t>
        <a:bodyPr/>
        <a:lstStyle/>
        <a:p>
          <a:endParaRPr lang="en-US"/>
        </a:p>
      </dgm:t>
    </dgm:pt>
    <dgm:pt modelId="{022B6251-3C1A-465F-8A41-A8077D7F9F75}" type="sibTrans" cxnId="{EF0C4574-8F25-4560-8890-C24AEF134893}">
      <dgm:prSet/>
      <dgm:spPr/>
      <dgm:t>
        <a:bodyPr/>
        <a:lstStyle/>
        <a:p>
          <a:endParaRPr lang="en-US"/>
        </a:p>
      </dgm:t>
    </dgm:pt>
    <dgm:pt modelId="{F7DFCF70-8EB2-472B-B99D-A6A4A4E5AF43}">
      <dgm:prSet phldrT="[Text]" custT="1"/>
      <dgm:spPr/>
      <dgm:t>
        <a:bodyPr/>
        <a:lstStyle/>
        <a:p>
          <a:r>
            <a:rPr lang="en-US" sz="2000" dirty="0"/>
            <a:t>Exploitation: Edge&gt;Cycle&gt;PMX&gt;order one</a:t>
          </a:r>
        </a:p>
      </dgm:t>
    </dgm:pt>
    <dgm:pt modelId="{70AB74F6-7206-4F44-A657-CF58C3C7B030}" type="parTrans" cxnId="{A9C4DC77-7B1D-4D12-B1A1-E8D4BC94AB4E}">
      <dgm:prSet/>
      <dgm:spPr/>
      <dgm:t>
        <a:bodyPr/>
        <a:lstStyle/>
        <a:p>
          <a:endParaRPr lang="en-US"/>
        </a:p>
      </dgm:t>
    </dgm:pt>
    <dgm:pt modelId="{301AB18E-B0C4-42AB-973A-F8727597D2C8}" type="sibTrans" cxnId="{A9C4DC77-7B1D-4D12-B1A1-E8D4BC94AB4E}">
      <dgm:prSet/>
      <dgm:spPr/>
      <dgm:t>
        <a:bodyPr/>
        <a:lstStyle/>
        <a:p>
          <a:endParaRPr lang="en-US"/>
        </a:p>
      </dgm:t>
    </dgm:pt>
    <dgm:pt modelId="{22386BFC-6A63-4AAB-8953-B9EA258FA8EF}" type="pres">
      <dgm:prSet presAssocID="{D49873FC-1B8C-4331-8A69-0EDACE78C2A9}" presName="linearFlow" presStyleCnt="0">
        <dgm:presLayoutVars>
          <dgm:dir/>
          <dgm:animLvl val="lvl"/>
          <dgm:resizeHandles val="exact"/>
        </dgm:presLayoutVars>
      </dgm:prSet>
      <dgm:spPr/>
    </dgm:pt>
    <dgm:pt modelId="{C21C5921-8C4D-4FCB-A306-84CE5F7041AA}" type="pres">
      <dgm:prSet presAssocID="{306945FA-C27A-4BBE-9760-F2644435669A}" presName="composite" presStyleCnt="0"/>
      <dgm:spPr/>
    </dgm:pt>
    <dgm:pt modelId="{FED33854-68D7-4838-B0E8-BE1F78284D05}" type="pres">
      <dgm:prSet presAssocID="{306945FA-C27A-4BBE-9760-F2644435669A}" presName="parentText" presStyleLbl="alignNode1" presStyleIdx="0" presStyleCnt="2">
        <dgm:presLayoutVars>
          <dgm:chMax val="1"/>
          <dgm:bulletEnabled val="1"/>
        </dgm:presLayoutVars>
      </dgm:prSet>
      <dgm:spPr/>
    </dgm:pt>
    <dgm:pt modelId="{58DF5352-420B-4131-8750-92093D1E1D76}" type="pres">
      <dgm:prSet presAssocID="{306945FA-C27A-4BBE-9760-F2644435669A}" presName="descendantText" presStyleLbl="alignAcc1" presStyleIdx="0" presStyleCnt="2">
        <dgm:presLayoutVars>
          <dgm:bulletEnabled val="1"/>
        </dgm:presLayoutVars>
      </dgm:prSet>
      <dgm:spPr/>
    </dgm:pt>
    <dgm:pt modelId="{AA5CDBE0-2ADF-48D7-9B60-09FFA3E94321}" type="pres">
      <dgm:prSet presAssocID="{87A23A6B-BD7D-41E0-9901-4E229B0602FE}" presName="sp" presStyleCnt="0"/>
      <dgm:spPr/>
    </dgm:pt>
    <dgm:pt modelId="{4B7BC1D4-AD11-410E-92F8-B7B38A8F02BC}" type="pres">
      <dgm:prSet presAssocID="{58699C3C-4B2F-4EB1-9810-C6FBD214E6BE}" presName="composite" presStyleCnt="0"/>
      <dgm:spPr/>
    </dgm:pt>
    <dgm:pt modelId="{14A95FE8-ECA3-42C3-B175-E261342BD194}" type="pres">
      <dgm:prSet presAssocID="{58699C3C-4B2F-4EB1-9810-C6FBD214E6BE}" presName="parentText" presStyleLbl="alignNode1" presStyleIdx="1" presStyleCnt="2">
        <dgm:presLayoutVars>
          <dgm:chMax val="1"/>
          <dgm:bulletEnabled val="1"/>
        </dgm:presLayoutVars>
      </dgm:prSet>
      <dgm:spPr/>
    </dgm:pt>
    <dgm:pt modelId="{EEC6B3F9-0FBA-486B-A86B-CBED8D832B90}" type="pres">
      <dgm:prSet presAssocID="{58699C3C-4B2F-4EB1-9810-C6FBD214E6BE}" presName="descendantText" presStyleLbl="alignAcc1" presStyleIdx="1" presStyleCnt="2">
        <dgm:presLayoutVars>
          <dgm:bulletEnabled val="1"/>
        </dgm:presLayoutVars>
      </dgm:prSet>
      <dgm:spPr/>
    </dgm:pt>
  </dgm:ptLst>
  <dgm:cxnLst>
    <dgm:cxn modelId="{160CD129-080C-4538-85DA-69EFBA603F91}" type="presOf" srcId="{DB4D4053-8500-4238-8607-14EE4FA3F8A1}" destId="{58DF5352-420B-4131-8750-92093D1E1D76}" srcOrd="0" destOrd="0" presId="urn:microsoft.com/office/officeart/2005/8/layout/chevron2"/>
    <dgm:cxn modelId="{634C0C41-41EB-4D53-ACC3-EDF6713670D0}" type="presOf" srcId="{306945FA-C27A-4BBE-9760-F2644435669A}" destId="{FED33854-68D7-4838-B0E8-BE1F78284D05}" srcOrd="0" destOrd="0" presId="urn:microsoft.com/office/officeart/2005/8/layout/chevron2"/>
    <dgm:cxn modelId="{EF0C4574-8F25-4560-8890-C24AEF134893}" srcId="{D49873FC-1B8C-4331-8A69-0EDACE78C2A9}" destId="{58699C3C-4B2F-4EB1-9810-C6FBD214E6BE}" srcOrd="1" destOrd="0" parTransId="{B01AE161-F530-4F31-8455-03CBC3C98B37}" sibTransId="{022B6251-3C1A-465F-8A41-A8077D7F9F75}"/>
    <dgm:cxn modelId="{A9C4DC77-7B1D-4D12-B1A1-E8D4BC94AB4E}" srcId="{58699C3C-4B2F-4EB1-9810-C6FBD214E6BE}" destId="{F7DFCF70-8EB2-472B-B99D-A6A4A4E5AF43}" srcOrd="0" destOrd="0" parTransId="{70AB74F6-7206-4F44-A657-CF58C3C7B030}" sibTransId="{301AB18E-B0C4-42AB-973A-F8727597D2C8}"/>
    <dgm:cxn modelId="{4D16E296-0EAD-447D-B88A-5A3EA9042C1C}" srcId="{D49873FC-1B8C-4331-8A69-0EDACE78C2A9}" destId="{306945FA-C27A-4BBE-9760-F2644435669A}" srcOrd="0" destOrd="0" parTransId="{6BBAAA13-00C6-4316-BEC1-614EC510D43F}" sibTransId="{87A23A6B-BD7D-41E0-9901-4E229B0602FE}"/>
    <dgm:cxn modelId="{D54421AB-A616-4761-A612-737AA6F921FE}" type="presOf" srcId="{58699C3C-4B2F-4EB1-9810-C6FBD214E6BE}" destId="{14A95FE8-ECA3-42C3-B175-E261342BD194}" srcOrd="0" destOrd="0" presId="urn:microsoft.com/office/officeart/2005/8/layout/chevron2"/>
    <dgm:cxn modelId="{58B1B1C6-A742-4C0E-A65B-313979464DE6}" srcId="{306945FA-C27A-4BBE-9760-F2644435669A}" destId="{DB4D4053-8500-4238-8607-14EE4FA3F8A1}" srcOrd="0" destOrd="0" parTransId="{AAE811A0-7F27-4B0D-BDE5-0F05D75CAB41}" sibTransId="{C46149C1-B3AF-4D16-AAE8-8C3EAB89CE3B}"/>
    <dgm:cxn modelId="{72AC3FED-4230-4B49-93C0-C0BC190F35D0}" type="presOf" srcId="{D49873FC-1B8C-4331-8A69-0EDACE78C2A9}" destId="{22386BFC-6A63-4AAB-8953-B9EA258FA8EF}" srcOrd="0" destOrd="0" presId="urn:microsoft.com/office/officeart/2005/8/layout/chevron2"/>
    <dgm:cxn modelId="{6BE470F2-BADF-41C9-ACD1-5DBD34E70C07}" type="presOf" srcId="{F7DFCF70-8EB2-472B-B99D-A6A4A4E5AF43}" destId="{EEC6B3F9-0FBA-486B-A86B-CBED8D832B90}" srcOrd="0" destOrd="0" presId="urn:microsoft.com/office/officeart/2005/8/layout/chevron2"/>
    <dgm:cxn modelId="{53193DFC-72B3-4677-A077-07A6C5729630}" type="presParOf" srcId="{22386BFC-6A63-4AAB-8953-B9EA258FA8EF}" destId="{C21C5921-8C4D-4FCB-A306-84CE5F7041AA}" srcOrd="0" destOrd="0" presId="urn:microsoft.com/office/officeart/2005/8/layout/chevron2"/>
    <dgm:cxn modelId="{F58F8836-5B33-4A49-85D4-4D16659A5DFB}" type="presParOf" srcId="{C21C5921-8C4D-4FCB-A306-84CE5F7041AA}" destId="{FED33854-68D7-4838-B0E8-BE1F78284D05}" srcOrd="0" destOrd="0" presId="urn:microsoft.com/office/officeart/2005/8/layout/chevron2"/>
    <dgm:cxn modelId="{29AC055D-3719-43E0-B4AD-F04231907C7B}" type="presParOf" srcId="{C21C5921-8C4D-4FCB-A306-84CE5F7041AA}" destId="{58DF5352-420B-4131-8750-92093D1E1D76}" srcOrd="1" destOrd="0" presId="urn:microsoft.com/office/officeart/2005/8/layout/chevron2"/>
    <dgm:cxn modelId="{BB3B2475-37D4-40E5-B50A-B4325E58273D}" type="presParOf" srcId="{22386BFC-6A63-4AAB-8953-B9EA258FA8EF}" destId="{AA5CDBE0-2ADF-48D7-9B60-09FFA3E94321}" srcOrd="1" destOrd="0" presId="urn:microsoft.com/office/officeart/2005/8/layout/chevron2"/>
    <dgm:cxn modelId="{D364FE23-CA1F-48EF-B3E8-2A6DD6EFFF6F}" type="presParOf" srcId="{22386BFC-6A63-4AAB-8953-B9EA258FA8EF}" destId="{4B7BC1D4-AD11-410E-92F8-B7B38A8F02BC}" srcOrd="2" destOrd="0" presId="urn:microsoft.com/office/officeart/2005/8/layout/chevron2"/>
    <dgm:cxn modelId="{FE09B4DC-24CF-4585-85FD-69FC30F0CACA}" type="presParOf" srcId="{4B7BC1D4-AD11-410E-92F8-B7B38A8F02BC}" destId="{14A95FE8-ECA3-42C3-B175-E261342BD194}" srcOrd="0" destOrd="0" presId="urn:microsoft.com/office/officeart/2005/8/layout/chevron2"/>
    <dgm:cxn modelId="{163BF295-9D46-4A94-A00C-A31E9FA7EAED}" type="presParOf" srcId="{4B7BC1D4-AD11-410E-92F8-B7B38A8F02BC}" destId="{EEC6B3F9-0FBA-486B-A86B-CBED8D832B9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20E0567-9D9F-4494-98FC-CA16D2C3D02E}" type="doc">
      <dgm:prSet loTypeId="urn:microsoft.com/office/officeart/2005/8/layout/vList6" loCatId="list" qsTypeId="urn:microsoft.com/office/officeart/2005/8/quickstyle/3d2" qsCatId="3D" csTypeId="urn:microsoft.com/office/officeart/2005/8/colors/colorful2" csCatId="colorful" phldr="1"/>
      <dgm:spPr/>
      <dgm:t>
        <a:bodyPr/>
        <a:lstStyle/>
        <a:p>
          <a:endParaRPr lang="en-US"/>
        </a:p>
      </dgm:t>
    </dgm:pt>
    <dgm:pt modelId="{CF399A8F-B7E0-4EDE-A01D-9EF73D549F7F}">
      <dgm:prSet phldrT="[Text]" custT="1"/>
      <dgm:spPr/>
      <dgm:t>
        <a:bodyPr/>
        <a:lstStyle/>
        <a:p>
          <a:r>
            <a:rPr lang="en-GB" sz="2800" b="1" dirty="0"/>
            <a:t>Crossover</a:t>
          </a:r>
          <a:endParaRPr lang="en-US" sz="2800" b="1" dirty="0"/>
        </a:p>
      </dgm:t>
    </dgm:pt>
    <dgm:pt modelId="{935D30C2-6A3D-4D19-8604-52666B84FC22}" type="parTrans" cxnId="{697D0EE4-CEBE-49D9-9E05-A7C5F28931C6}">
      <dgm:prSet/>
      <dgm:spPr/>
      <dgm:t>
        <a:bodyPr/>
        <a:lstStyle/>
        <a:p>
          <a:endParaRPr lang="en-US"/>
        </a:p>
      </dgm:t>
    </dgm:pt>
    <dgm:pt modelId="{90D7892A-1BB7-408A-923C-F4118095857B}" type="sibTrans" cxnId="{697D0EE4-CEBE-49D9-9E05-A7C5F28931C6}">
      <dgm:prSet/>
      <dgm:spPr/>
      <dgm:t>
        <a:bodyPr/>
        <a:lstStyle/>
        <a:p>
          <a:endParaRPr lang="en-US"/>
        </a:p>
      </dgm:t>
    </dgm:pt>
    <dgm:pt modelId="{0D98008A-E605-4FCC-AE44-FF36166C28DF}">
      <dgm:prSet phldrT="[Text]" custT="1"/>
      <dgm:spPr/>
      <dgm:t>
        <a:bodyPr/>
        <a:lstStyle/>
        <a:p>
          <a:r>
            <a:rPr lang="en-GB" sz="1800" dirty="0"/>
            <a:t> </a:t>
          </a:r>
          <a:r>
            <a:rPr lang="en-GB" sz="1800" b="0" dirty="0"/>
            <a:t>It makes a </a:t>
          </a:r>
          <a:r>
            <a:rPr lang="en-GB" sz="1800" b="0" i="0" dirty="0"/>
            <a:t>big</a:t>
          </a:r>
          <a:r>
            <a:rPr lang="en-GB" sz="1800" b="0" dirty="0"/>
            <a:t> jump to an area somewhere “in between” two (parent) areas</a:t>
          </a:r>
          <a:endParaRPr lang="en-US" sz="1800" b="0" dirty="0"/>
        </a:p>
      </dgm:t>
    </dgm:pt>
    <dgm:pt modelId="{533434D6-529B-4682-B609-6D8364185997}" type="parTrans" cxnId="{AD829F71-8FA7-4594-9C51-81F3B6D05A57}">
      <dgm:prSet/>
      <dgm:spPr/>
      <dgm:t>
        <a:bodyPr/>
        <a:lstStyle/>
        <a:p>
          <a:endParaRPr lang="en-US"/>
        </a:p>
      </dgm:t>
    </dgm:pt>
    <dgm:pt modelId="{FDD33B00-2437-454C-9B16-95E400814DC3}" type="sibTrans" cxnId="{AD829F71-8FA7-4594-9C51-81F3B6D05A57}">
      <dgm:prSet/>
      <dgm:spPr/>
      <dgm:t>
        <a:bodyPr/>
        <a:lstStyle/>
        <a:p>
          <a:endParaRPr lang="en-US"/>
        </a:p>
      </dgm:t>
    </dgm:pt>
    <dgm:pt modelId="{4AF6ED0A-BC60-41F8-9F55-EE9FA6786F03}">
      <dgm:prSet phldrT="[Text]" custT="1"/>
      <dgm:spPr/>
      <dgm:t>
        <a:bodyPr/>
        <a:lstStyle/>
        <a:p>
          <a:r>
            <a:rPr lang="en-GB" sz="2800" b="1" dirty="0"/>
            <a:t>Mutation</a:t>
          </a:r>
          <a:endParaRPr lang="en-US" sz="2800" b="1" dirty="0"/>
        </a:p>
      </dgm:t>
    </dgm:pt>
    <dgm:pt modelId="{0849DDA5-3563-4118-81A8-F2222B24DAED}" type="parTrans" cxnId="{F3E8620B-6DF1-4ECE-A777-A9BC6D5E243B}">
      <dgm:prSet/>
      <dgm:spPr/>
      <dgm:t>
        <a:bodyPr/>
        <a:lstStyle/>
        <a:p>
          <a:endParaRPr lang="en-US"/>
        </a:p>
      </dgm:t>
    </dgm:pt>
    <dgm:pt modelId="{003DCCF4-7E62-443E-9E97-68418A9EA464}" type="sibTrans" cxnId="{F3E8620B-6DF1-4ECE-A777-A9BC6D5E243B}">
      <dgm:prSet/>
      <dgm:spPr/>
      <dgm:t>
        <a:bodyPr/>
        <a:lstStyle/>
        <a:p>
          <a:endParaRPr lang="en-US"/>
        </a:p>
      </dgm:t>
    </dgm:pt>
    <dgm:pt modelId="{374B6598-840D-4719-9B1B-3651C1D624B4}">
      <dgm:prSet phldrT="[Text]" custT="1"/>
      <dgm:spPr/>
      <dgm:t>
        <a:bodyPr/>
        <a:lstStyle/>
        <a:p>
          <a:r>
            <a:rPr lang="en-GB" sz="1800" b="1" dirty="0"/>
            <a:t>Mutation is </a:t>
          </a:r>
          <a:r>
            <a:rPr lang="en-GB" sz="1800" b="1" dirty="0">
              <a:solidFill>
                <a:srgbClr val="C00000"/>
              </a:solidFill>
            </a:rPr>
            <a:t>exploitative</a:t>
          </a:r>
          <a:endParaRPr lang="en-US" sz="1800" b="1" dirty="0">
            <a:solidFill>
              <a:srgbClr val="C00000"/>
            </a:solidFill>
          </a:endParaRPr>
        </a:p>
      </dgm:t>
    </dgm:pt>
    <dgm:pt modelId="{E43191FB-628B-445E-BBCA-93B639C24641}" type="parTrans" cxnId="{418EDA34-1C00-4790-8761-306E3AB7758A}">
      <dgm:prSet/>
      <dgm:spPr/>
      <dgm:t>
        <a:bodyPr/>
        <a:lstStyle/>
        <a:p>
          <a:endParaRPr lang="en-US"/>
        </a:p>
      </dgm:t>
    </dgm:pt>
    <dgm:pt modelId="{85C8C01D-F3B6-496D-9EBA-A3B6B8689365}" type="sibTrans" cxnId="{418EDA34-1C00-4790-8761-306E3AB7758A}">
      <dgm:prSet/>
      <dgm:spPr/>
      <dgm:t>
        <a:bodyPr/>
        <a:lstStyle/>
        <a:p>
          <a:endParaRPr lang="en-US"/>
        </a:p>
      </dgm:t>
    </dgm:pt>
    <dgm:pt modelId="{1AF22FEA-69CE-46D1-95A8-E809A4EDE6F9}">
      <dgm:prSet phldrT="[Text]" custT="1"/>
      <dgm:spPr/>
      <dgm:t>
        <a:bodyPr/>
        <a:lstStyle/>
        <a:p>
          <a:r>
            <a:rPr lang="en-GB" sz="1800" b="1" dirty="0"/>
            <a:t> </a:t>
          </a:r>
          <a:r>
            <a:rPr lang="en-GB" sz="1800" b="0" dirty="0"/>
            <a:t>It creates random </a:t>
          </a:r>
          <a:r>
            <a:rPr lang="en-GB" sz="1800" b="0" i="0" dirty="0"/>
            <a:t>small</a:t>
          </a:r>
          <a:r>
            <a:rPr lang="en-GB" sz="1800" b="0" dirty="0"/>
            <a:t> diversions, thereby staying near (in the area of ) the parent</a:t>
          </a:r>
          <a:endParaRPr lang="en-US" sz="1800" b="0" dirty="0"/>
        </a:p>
      </dgm:t>
    </dgm:pt>
    <dgm:pt modelId="{44E6AF68-5FF6-4D54-B01C-9E71646E74CB}" type="parTrans" cxnId="{EF5CA947-689D-45C6-9F1F-C83ED7B57538}">
      <dgm:prSet/>
      <dgm:spPr/>
      <dgm:t>
        <a:bodyPr/>
        <a:lstStyle/>
        <a:p>
          <a:endParaRPr lang="en-US"/>
        </a:p>
      </dgm:t>
    </dgm:pt>
    <dgm:pt modelId="{7A9D30E9-17B8-4ED7-8510-940D24EC8449}" type="sibTrans" cxnId="{EF5CA947-689D-45C6-9F1F-C83ED7B57538}">
      <dgm:prSet/>
      <dgm:spPr/>
      <dgm:t>
        <a:bodyPr/>
        <a:lstStyle/>
        <a:p>
          <a:endParaRPr lang="en-US"/>
        </a:p>
      </dgm:t>
    </dgm:pt>
    <dgm:pt modelId="{1A7031B9-113D-4FE4-98B3-718FC11F5CE5}">
      <dgm:prSet phldrT="[Text]" custT="1"/>
      <dgm:spPr/>
      <dgm:t>
        <a:bodyPr/>
        <a:lstStyle/>
        <a:p>
          <a:endParaRPr lang="en-US" sz="2000" b="1" dirty="0">
            <a:solidFill>
              <a:schemeClr val="accent2">
                <a:lumMod val="75000"/>
              </a:schemeClr>
            </a:solidFill>
          </a:endParaRPr>
        </a:p>
      </dgm:t>
    </dgm:pt>
    <dgm:pt modelId="{E2E6455E-0772-4866-9CC1-4E395C62E7CB}" type="parTrans" cxnId="{58AA787C-DF5C-4B6F-ABBD-D2A48673E674}">
      <dgm:prSet/>
      <dgm:spPr/>
    </dgm:pt>
    <dgm:pt modelId="{AD1284C0-4FA0-47BA-8D07-EFF7FE28711F}" type="sibTrans" cxnId="{58AA787C-DF5C-4B6F-ABBD-D2A48673E674}">
      <dgm:prSet/>
      <dgm:spPr/>
    </dgm:pt>
    <dgm:pt modelId="{D87E6DFD-E114-485A-80B7-3724EB64F886}">
      <dgm:prSet phldrT="[Text]" custT="1"/>
      <dgm:spPr/>
      <dgm:t>
        <a:bodyPr/>
        <a:lstStyle/>
        <a:p>
          <a:endParaRPr lang="en-US" sz="1800" b="1" dirty="0">
            <a:solidFill>
              <a:srgbClr val="C00000"/>
            </a:solidFill>
          </a:endParaRPr>
        </a:p>
      </dgm:t>
    </dgm:pt>
    <dgm:pt modelId="{61781AE1-4D77-4A1F-9632-0A28201D62EA}" type="parTrans" cxnId="{6A650909-DE50-4E06-B37A-A149773AD754}">
      <dgm:prSet/>
      <dgm:spPr/>
    </dgm:pt>
    <dgm:pt modelId="{4F740A33-5F68-4F9E-85B2-896FB34553AD}" type="sibTrans" cxnId="{6A650909-DE50-4E06-B37A-A149773AD754}">
      <dgm:prSet/>
      <dgm:spPr/>
    </dgm:pt>
    <dgm:pt modelId="{CF890BBD-A0D5-41E4-B97F-FCDFC0076F23}">
      <dgm:prSet phldrT="[Text]" custT="1"/>
      <dgm:spPr/>
      <dgm:t>
        <a:bodyPr/>
        <a:lstStyle/>
        <a:p>
          <a:r>
            <a:rPr lang="en-GB" sz="1800" b="1" dirty="0"/>
            <a:t>Crossover is</a:t>
          </a:r>
          <a:r>
            <a:rPr lang="en-GB" sz="1800" dirty="0"/>
            <a:t> </a:t>
          </a:r>
          <a:r>
            <a:rPr lang="en-GB" sz="1800" b="1" dirty="0">
              <a:solidFill>
                <a:schemeClr val="accent2">
                  <a:lumMod val="75000"/>
                </a:schemeClr>
              </a:solidFill>
            </a:rPr>
            <a:t>explorative</a:t>
          </a:r>
          <a:endParaRPr lang="en-US" sz="1800" b="1" dirty="0">
            <a:solidFill>
              <a:schemeClr val="accent2">
                <a:lumMod val="75000"/>
              </a:schemeClr>
            </a:solidFill>
          </a:endParaRPr>
        </a:p>
      </dgm:t>
    </dgm:pt>
    <dgm:pt modelId="{8C3738B8-BAFA-416F-B9E4-4683E0E8564E}" type="sibTrans" cxnId="{57C3F5BF-F76C-44EB-83B8-F4D16A1BCB55}">
      <dgm:prSet/>
      <dgm:spPr/>
      <dgm:t>
        <a:bodyPr/>
        <a:lstStyle/>
        <a:p>
          <a:endParaRPr lang="en-US"/>
        </a:p>
      </dgm:t>
    </dgm:pt>
    <dgm:pt modelId="{F10D269F-ECFA-47B5-A49F-3E25E7F35E15}" type="parTrans" cxnId="{57C3F5BF-F76C-44EB-83B8-F4D16A1BCB55}">
      <dgm:prSet/>
      <dgm:spPr/>
      <dgm:t>
        <a:bodyPr/>
        <a:lstStyle/>
        <a:p>
          <a:endParaRPr lang="en-US"/>
        </a:p>
      </dgm:t>
    </dgm:pt>
    <dgm:pt modelId="{63C56462-C59B-4FA2-AFED-13ADBCF0A017}" type="pres">
      <dgm:prSet presAssocID="{320E0567-9D9F-4494-98FC-CA16D2C3D02E}" presName="Name0" presStyleCnt="0">
        <dgm:presLayoutVars>
          <dgm:dir/>
          <dgm:animLvl val="lvl"/>
          <dgm:resizeHandles/>
        </dgm:presLayoutVars>
      </dgm:prSet>
      <dgm:spPr/>
    </dgm:pt>
    <dgm:pt modelId="{D74C7538-6B8D-4A65-9B1E-0C568015A0A8}" type="pres">
      <dgm:prSet presAssocID="{CF399A8F-B7E0-4EDE-A01D-9EF73D549F7F}" presName="linNode" presStyleCnt="0"/>
      <dgm:spPr/>
    </dgm:pt>
    <dgm:pt modelId="{3379DECB-E34D-4FFA-BE1E-1AAEEA95E5E3}" type="pres">
      <dgm:prSet presAssocID="{CF399A8F-B7E0-4EDE-A01D-9EF73D549F7F}" presName="parentShp" presStyleLbl="node1" presStyleIdx="0" presStyleCnt="2">
        <dgm:presLayoutVars>
          <dgm:bulletEnabled val="1"/>
        </dgm:presLayoutVars>
      </dgm:prSet>
      <dgm:spPr/>
    </dgm:pt>
    <dgm:pt modelId="{1F3E281E-B9C0-401A-855B-009084793F5D}" type="pres">
      <dgm:prSet presAssocID="{CF399A8F-B7E0-4EDE-A01D-9EF73D549F7F}" presName="childShp" presStyleLbl="bgAccFollowNode1" presStyleIdx="0" presStyleCnt="2">
        <dgm:presLayoutVars>
          <dgm:bulletEnabled val="1"/>
        </dgm:presLayoutVars>
      </dgm:prSet>
      <dgm:spPr/>
    </dgm:pt>
    <dgm:pt modelId="{494DBC19-4EDD-4BC5-9490-73DF1302DF3F}" type="pres">
      <dgm:prSet presAssocID="{90D7892A-1BB7-408A-923C-F4118095857B}" presName="spacing" presStyleCnt="0"/>
      <dgm:spPr/>
    </dgm:pt>
    <dgm:pt modelId="{0F4B8E74-A299-4B2E-B975-C4FAFF8D8500}" type="pres">
      <dgm:prSet presAssocID="{4AF6ED0A-BC60-41F8-9F55-EE9FA6786F03}" presName="linNode" presStyleCnt="0"/>
      <dgm:spPr/>
    </dgm:pt>
    <dgm:pt modelId="{996C3625-4570-456A-8D83-67B60C2305D9}" type="pres">
      <dgm:prSet presAssocID="{4AF6ED0A-BC60-41F8-9F55-EE9FA6786F03}" presName="parentShp" presStyleLbl="node1" presStyleIdx="1" presStyleCnt="2">
        <dgm:presLayoutVars>
          <dgm:bulletEnabled val="1"/>
        </dgm:presLayoutVars>
      </dgm:prSet>
      <dgm:spPr/>
    </dgm:pt>
    <dgm:pt modelId="{97D6CD55-C654-4732-940B-8808D203DD96}" type="pres">
      <dgm:prSet presAssocID="{4AF6ED0A-BC60-41F8-9F55-EE9FA6786F03}" presName="childShp" presStyleLbl="bgAccFollowNode1" presStyleIdx="1" presStyleCnt="2">
        <dgm:presLayoutVars>
          <dgm:bulletEnabled val="1"/>
        </dgm:presLayoutVars>
      </dgm:prSet>
      <dgm:spPr/>
    </dgm:pt>
  </dgm:ptLst>
  <dgm:cxnLst>
    <dgm:cxn modelId="{2B30DE06-C976-458F-9899-3134B4AE4BE8}" type="presOf" srcId="{320E0567-9D9F-4494-98FC-CA16D2C3D02E}" destId="{63C56462-C59B-4FA2-AFED-13ADBCF0A017}" srcOrd="0" destOrd="0" presId="urn:microsoft.com/office/officeart/2005/8/layout/vList6"/>
    <dgm:cxn modelId="{6A650909-DE50-4E06-B37A-A149773AD754}" srcId="{4AF6ED0A-BC60-41F8-9F55-EE9FA6786F03}" destId="{D87E6DFD-E114-485A-80B7-3724EB64F886}" srcOrd="0" destOrd="0" parTransId="{61781AE1-4D77-4A1F-9632-0A28201D62EA}" sibTransId="{4F740A33-5F68-4F9E-85B2-896FB34553AD}"/>
    <dgm:cxn modelId="{F3E8620B-6DF1-4ECE-A777-A9BC6D5E243B}" srcId="{320E0567-9D9F-4494-98FC-CA16D2C3D02E}" destId="{4AF6ED0A-BC60-41F8-9F55-EE9FA6786F03}" srcOrd="1" destOrd="0" parTransId="{0849DDA5-3563-4118-81A8-F2222B24DAED}" sibTransId="{003DCCF4-7E62-443E-9E97-68418A9EA464}"/>
    <dgm:cxn modelId="{B175320E-63B8-4A61-B139-12312E0E5754}" type="presOf" srcId="{1A7031B9-113D-4FE4-98B3-718FC11F5CE5}" destId="{1F3E281E-B9C0-401A-855B-009084793F5D}" srcOrd="0" destOrd="0" presId="urn:microsoft.com/office/officeart/2005/8/layout/vList6"/>
    <dgm:cxn modelId="{418EDA34-1C00-4790-8761-306E3AB7758A}" srcId="{4AF6ED0A-BC60-41F8-9F55-EE9FA6786F03}" destId="{374B6598-840D-4719-9B1B-3651C1D624B4}" srcOrd="1" destOrd="0" parTransId="{E43191FB-628B-445E-BBCA-93B639C24641}" sibTransId="{85C8C01D-F3B6-496D-9EBA-A3B6B8689365}"/>
    <dgm:cxn modelId="{EF5CA947-689D-45C6-9F1F-C83ED7B57538}" srcId="{4AF6ED0A-BC60-41F8-9F55-EE9FA6786F03}" destId="{1AF22FEA-69CE-46D1-95A8-E809A4EDE6F9}" srcOrd="2" destOrd="0" parTransId="{44E6AF68-5FF6-4D54-B01C-9E71646E74CB}" sibTransId="{7A9D30E9-17B8-4ED7-8510-940D24EC8449}"/>
    <dgm:cxn modelId="{1558424A-853D-4AA3-BC34-8304711FAD0F}" type="presOf" srcId="{CF890BBD-A0D5-41E4-B97F-FCDFC0076F23}" destId="{1F3E281E-B9C0-401A-855B-009084793F5D}" srcOrd="0" destOrd="1" presId="urn:microsoft.com/office/officeart/2005/8/layout/vList6"/>
    <dgm:cxn modelId="{B681945A-55C9-4904-AF13-717444953F5A}" type="presOf" srcId="{CF399A8F-B7E0-4EDE-A01D-9EF73D549F7F}" destId="{3379DECB-E34D-4FFA-BE1E-1AAEEA95E5E3}" srcOrd="0" destOrd="0" presId="urn:microsoft.com/office/officeart/2005/8/layout/vList6"/>
    <dgm:cxn modelId="{5547FA5F-20E2-4079-BD19-757959C535B2}" type="presOf" srcId="{1AF22FEA-69CE-46D1-95A8-E809A4EDE6F9}" destId="{97D6CD55-C654-4732-940B-8808D203DD96}" srcOrd="0" destOrd="2" presId="urn:microsoft.com/office/officeart/2005/8/layout/vList6"/>
    <dgm:cxn modelId="{AD829F71-8FA7-4594-9C51-81F3B6D05A57}" srcId="{CF399A8F-B7E0-4EDE-A01D-9EF73D549F7F}" destId="{0D98008A-E605-4FCC-AE44-FF36166C28DF}" srcOrd="2" destOrd="0" parTransId="{533434D6-529B-4682-B609-6D8364185997}" sibTransId="{FDD33B00-2437-454C-9B16-95E400814DC3}"/>
    <dgm:cxn modelId="{168CA77B-296F-41A8-9B86-8865E38351BB}" type="presOf" srcId="{374B6598-840D-4719-9B1B-3651C1D624B4}" destId="{97D6CD55-C654-4732-940B-8808D203DD96}" srcOrd="0" destOrd="1" presId="urn:microsoft.com/office/officeart/2005/8/layout/vList6"/>
    <dgm:cxn modelId="{58AA787C-DF5C-4B6F-ABBD-D2A48673E674}" srcId="{CF399A8F-B7E0-4EDE-A01D-9EF73D549F7F}" destId="{1A7031B9-113D-4FE4-98B3-718FC11F5CE5}" srcOrd="0" destOrd="0" parTransId="{E2E6455E-0772-4866-9CC1-4E395C62E7CB}" sibTransId="{AD1284C0-4FA0-47BA-8D07-EFF7FE28711F}"/>
    <dgm:cxn modelId="{669BC884-58A0-4D2B-B098-905384EF1E07}" type="presOf" srcId="{D87E6DFD-E114-485A-80B7-3724EB64F886}" destId="{97D6CD55-C654-4732-940B-8808D203DD96}" srcOrd="0" destOrd="0" presId="urn:microsoft.com/office/officeart/2005/8/layout/vList6"/>
    <dgm:cxn modelId="{F249A79D-0A54-498A-8A4F-4E60D0F34EC7}" type="presOf" srcId="{0D98008A-E605-4FCC-AE44-FF36166C28DF}" destId="{1F3E281E-B9C0-401A-855B-009084793F5D}" srcOrd="0" destOrd="2" presId="urn:microsoft.com/office/officeart/2005/8/layout/vList6"/>
    <dgm:cxn modelId="{57C3F5BF-F76C-44EB-83B8-F4D16A1BCB55}" srcId="{CF399A8F-B7E0-4EDE-A01D-9EF73D549F7F}" destId="{CF890BBD-A0D5-41E4-B97F-FCDFC0076F23}" srcOrd="1" destOrd="0" parTransId="{F10D269F-ECFA-47B5-A49F-3E25E7F35E15}" sibTransId="{8C3738B8-BAFA-416F-B9E4-4683E0E8564E}"/>
    <dgm:cxn modelId="{0BB4A4D0-F517-4E58-82E8-BA6F6DE6509F}" type="presOf" srcId="{4AF6ED0A-BC60-41F8-9F55-EE9FA6786F03}" destId="{996C3625-4570-456A-8D83-67B60C2305D9}" srcOrd="0" destOrd="0" presId="urn:microsoft.com/office/officeart/2005/8/layout/vList6"/>
    <dgm:cxn modelId="{697D0EE4-CEBE-49D9-9E05-A7C5F28931C6}" srcId="{320E0567-9D9F-4494-98FC-CA16D2C3D02E}" destId="{CF399A8F-B7E0-4EDE-A01D-9EF73D549F7F}" srcOrd="0" destOrd="0" parTransId="{935D30C2-6A3D-4D19-8604-52666B84FC22}" sibTransId="{90D7892A-1BB7-408A-923C-F4118095857B}"/>
    <dgm:cxn modelId="{5E6A9CB4-A30B-4425-B8C9-608AB8132486}" type="presParOf" srcId="{63C56462-C59B-4FA2-AFED-13ADBCF0A017}" destId="{D74C7538-6B8D-4A65-9B1E-0C568015A0A8}" srcOrd="0" destOrd="0" presId="urn:microsoft.com/office/officeart/2005/8/layout/vList6"/>
    <dgm:cxn modelId="{25D81675-8FF0-472B-9695-895C9D81B9D7}" type="presParOf" srcId="{D74C7538-6B8D-4A65-9B1E-0C568015A0A8}" destId="{3379DECB-E34D-4FFA-BE1E-1AAEEA95E5E3}" srcOrd="0" destOrd="0" presId="urn:microsoft.com/office/officeart/2005/8/layout/vList6"/>
    <dgm:cxn modelId="{53D27993-E488-4633-A317-A159662675EE}" type="presParOf" srcId="{D74C7538-6B8D-4A65-9B1E-0C568015A0A8}" destId="{1F3E281E-B9C0-401A-855B-009084793F5D}" srcOrd="1" destOrd="0" presId="urn:microsoft.com/office/officeart/2005/8/layout/vList6"/>
    <dgm:cxn modelId="{11905669-0D22-4836-8DD2-8860476A8848}" type="presParOf" srcId="{63C56462-C59B-4FA2-AFED-13ADBCF0A017}" destId="{494DBC19-4EDD-4BC5-9490-73DF1302DF3F}" srcOrd="1" destOrd="0" presId="urn:microsoft.com/office/officeart/2005/8/layout/vList6"/>
    <dgm:cxn modelId="{17B01783-C54A-4535-A0C3-21D7E77915A5}" type="presParOf" srcId="{63C56462-C59B-4FA2-AFED-13ADBCF0A017}" destId="{0F4B8E74-A299-4B2E-B975-C4FAFF8D8500}" srcOrd="2" destOrd="0" presId="urn:microsoft.com/office/officeart/2005/8/layout/vList6"/>
    <dgm:cxn modelId="{FD5BAF8B-B3B3-4A4B-999C-AFDB0C9C9F72}" type="presParOf" srcId="{0F4B8E74-A299-4B2E-B975-C4FAFF8D8500}" destId="{996C3625-4570-456A-8D83-67B60C2305D9}" srcOrd="0" destOrd="0" presId="urn:microsoft.com/office/officeart/2005/8/layout/vList6"/>
    <dgm:cxn modelId="{E001BA7D-5148-46EC-8C35-97E24A6183E7}" type="presParOf" srcId="{0F4B8E74-A299-4B2E-B975-C4FAFF8D8500}" destId="{97D6CD55-C654-4732-940B-8808D203DD9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8316721-27B3-40B2-BAE2-AE6179651B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043C0C-33AF-46FD-994B-79766D8F99BF}">
      <dgm:prSet phldrT="[Text]" custT="1"/>
      <dgm:spPr>
        <a:solidFill>
          <a:srgbClr val="E729D9"/>
        </a:solidFill>
      </dgm:spPr>
      <dgm:t>
        <a:bodyPr/>
        <a:lstStyle/>
        <a:p>
          <a:r>
            <a:rPr lang="en-US" sz="2000" b="1" dirty="0"/>
            <a:t>If the cross over operator : </a:t>
          </a:r>
        </a:p>
      </dgm:t>
    </dgm:pt>
    <dgm:pt modelId="{E5CA47C7-256A-4310-BFAE-80EB007A1E1B}" type="parTrans" cxnId="{A6665C19-4452-4B68-89F3-FD94095B3ED6}">
      <dgm:prSet/>
      <dgm:spPr/>
      <dgm:t>
        <a:bodyPr/>
        <a:lstStyle/>
        <a:p>
          <a:endParaRPr lang="en-US"/>
        </a:p>
      </dgm:t>
    </dgm:pt>
    <dgm:pt modelId="{3F0C8305-B42E-400C-89DA-72A18BA58789}" type="sibTrans" cxnId="{A6665C19-4452-4B68-89F3-FD94095B3ED6}">
      <dgm:prSet/>
      <dgm:spPr/>
      <dgm:t>
        <a:bodyPr/>
        <a:lstStyle/>
        <a:p>
          <a:endParaRPr lang="en-US"/>
        </a:p>
      </dgm:t>
    </dgm:pt>
    <dgm:pt modelId="{1B4B685B-E60D-4D38-BF44-CF42A2B4BA92}">
      <dgm:prSet phldrT="[Text]" custT="1"/>
      <dgm:spPr/>
      <dgm:t>
        <a:bodyPr/>
        <a:lstStyle/>
        <a:p>
          <a:r>
            <a:rPr lang="en-US" sz="1800" b="1" dirty="0"/>
            <a:t>conserve the continuity of the search </a:t>
          </a:r>
          <a:r>
            <a:rPr lang="en-US" sz="1800" dirty="0"/>
            <a:t>space and </a:t>
          </a:r>
          <a:r>
            <a:rPr lang="en-US" sz="1800" b="1" dirty="0"/>
            <a:t>generate new gen</a:t>
          </a:r>
          <a:endParaRPr lang="en-US" sz="1800" dirty="0"/>
        </a:p>
      </dgm:t>
    </dgm:pt>
    <dgm:pt modelId="{3C50B013-E096-4E48-86D3-EF5BCE55BBD8}" type="parTrans" cxnId="{89A0DE46-86D9-499B-A774-93A531051F05}">
      <dgm:prSet/>
      <dgm:spPr/>
      <dgm:t>
        <a:bodyPr/>
        <a:lstStyle/>
        <a:p>
          <a:endParaRPr lang="en-US"/>
        </a:p>
      </dgm:t>
    </dgm:pt>
    <dgm:pt modelId="{CD1E8715-0D3A-4DAA-8DDF-F1701BF9550E}" type="sibTrans" cxnId="{89A0DE46-86D9-499B-A774-93A531051F05}">
      <dgm:prSet/>
      <dgm:spPr/>
      <dgm:t>
        <a:bodyPr/>
        <a:lstStyle/>
        <a:p>
          <a:endParaRPr lang="en-US"/>
        </a:p>
      </dgm:t>
    </dgm:pt>
    <dgm:pt modelId="{E7DE5391-7FD2-4788-9DB2-FBFDD090401B}">
      <dgm:prSet phldrT="[Text]" custT="1"/>
      <dgm:spPr>
        <a:solidFill>
          <a:srgbClr val="495AD9"/>
        </a:solidFill>
      </dgm:spPr>
      <dgm:t>
        <a:bodyPr/>
        <a:lstStyle/>
        <a:p>
          <a:r>
            <a:rPr lang="en-US" sz="2000" b="1" dirty="0"/>
            <a:t>If the mutation operator : </a:t>
          </a:r>
        </a:p>
      </dgm:t>
    </dgm:pt>
    <dgm:pt modelId="{DA9AB32A-9A83-47A8-A1EC-7AC838711DD4}" type="parTrans" cxnId="{944F4566-FF9B-4FC0-8CEE-430AE49F533B}">
      <dgm:prSet/>
      <dgm:spPr/>
      <dgm:t>
        <a:bodyPr/>
        <a:lstStyle/>
        <a:p>
          <a:endParaRPr lang="en-US"/>
        </a:p>
      </dgm:t>
    </dgm:pt>
    <dgm:pt modelId="{4DCF0132-1F02-4194-9E75-14ECA1E2CF31}" type="sibTrans" cxnId="{944F4566-FF9B-4FC0-8CEE-430AE49F533B}">
      <dgm:prSet/>
      <dgm:spPr/>
      <dgm:t>
        <a:bodyPr/>
        <a:lstStyle/>
        <a:p>
          <a:endParaRPr lang="en-US"/>
        </a:p>
      </dgm:t>
    </dgm:pt>
    <dgm:pt modelId="{E91DD3DF-7524-4BEE-BAC8-D58C954513AC}">
      <dgm:prSet phldrT="[Text]" custT="1"/>
      <dgm:spPr/>
      <dgm:t>
        <a:bodyPr/>
        <a:lstStyle/>
        <a:p>
          <a:r>
            <a:rPr lang="en-US" sz="1800" b="1" dirty="0"/>
            <a:t>Combine the information of parents </a:t>
          </a:r>
          <a:r>
            <a:rPr lang="en-US" sz="1800" dirty="0"/>
            <a:t>and </a:t>
          </a:r>
          <a:r>
            <a:rPr lang="en-US" sz="1800" b="1" dirty="0"/>
            <a:t>take large and small search steps and generate new gen</a:t>
          </a:r>
          <a:endParaRPr lang="en-US" sz="1800" dirty="0"/>
        </a:p>
      </dgm:t>
    </dgm:pt>
    <dgm:pt modelId="{4BFBBC7E-E071-482F-8DD4-79860A8160F0}" type="parTrans" cxnId="{CFE34E1A-B972-4B93-A5FF-F4BE8767EC01}">
      <dgm:prSet/>
      <dgm:spPr/>
      <dgm:t>
        <a:bodyPr/>
        <a:lstStyle/>
        <a:p>
          <a:endParaRPr lang="en-US"/>
        </a:p>
      </dgm:t>
    </dgm:pt>
    <dgm:pt modelId="{83E24528-2323-45C2-A11E-A38403E05206}" type="sibTrans" cxnId="{CFE34E1A-B972-4B93-A5FF-F4BE8767EC01}">
      <dgm:prSet/>
      <dgm:spPr/>
      <dgm:t>
        <a:bodyPr/>
        <a:lstStyle/>
        <a:p>
          <a:endParaRPr lang="en-US"/>
        </a:p>
      </dgm:t>
    </dgm:pt>
    <dgm:pt modelId="{E616701A-3A24-4E51-B1A2-2B5B0F5BC0B8}">
      <dgm:prSet custT="1"/>
      <dgm:spPr/>
      <dgm:t>
        <a:bodyPr/>
        <a:lstStyle/>
        <a:p>
          <a:r>
            <a:rPr lang="en-US" sz="1800" dirty="0"/>
            <a:t>there  is no need for cross over operator</a:t>
          </a:r>
        </a:p>
      </dgm:t>
    </dgm:pt>
    <dgm:pt modelId="{543F2B3C-6FFA-4693-A393-15DFB2968C17}" type="parTrans" cxnId="{1247B757-5E10-44FA-9A10-DB9A6F699E36}">
      <dgm:prSet/>
      <dgm:spPr/>
      <dgm:t>
        <a:bodyPr/>
        <a:lstStyle/>
        <a:p>
          <a:endParaRPr lang="en-US"/>
        </a:p>
      </dgm:t>
    </dgm:pt>
    <dgm:pt modelId="{1F7F4786-0B45-46F0-B8F2-35D8BC033EE0}" type="sibTrans" cxnId="{1247B757-5E10-44FA-9A10-DB9A6F699E36}">
      <dgm:prSet/>
      <dgm:spPr/>
      <dgm:t>
        <a:bodyPr/>
        <a:lstStyle/>
        <a:p>
          <a:endParaRPr lang="en-US"/>
        </a:p>
      </dgm:t>
    </dgm:pt>
    <dgm:pt modelId="{69994BD6-E989-413A-BC5E-EDF55B59E71D}">
      <dgm:prSet phldrT="[Text]" custT="1"/>
      <dgm:spPr/>
      <dgm:t>
        <a:bodyPr/>
        <a:lstStyle/>
        <a:p>
          <a:r>
            <a:rPr lang="en-US" sz="1800" dirty="0"/>
            <a:t>there  is no need for mutation operator</a:t>
          </a:r>
        </a:p>
      </dgm:t>
    </dgm:pt>
    <dgm:pt modelId="{0EAF92AF-8B82-4B49-8197-17899E269CFC}" type="parTrans" cxnId="{E2A63094-CF8A-4177-9A5E-C1358776846B}">
      <dgm:prSet/>
      <dgm:spPr/>
    </dgm:pt>
    <dgm:pt modelId="{D9D87845-27F0-4830-BB5B-92BCB7A09D84}" type="sibTrans" cxnId="{E2A63094-CF8A-4177-9A5E-C1358776846B}">
      <dgm:prSet/>
      <dgm:spPr/>
    </dgm:pt>
    <dgm:pt modelId="{2C53D0F8-D74D-414F-927A-C886DA1E55CF}" type="pres">
      <dgm:prSet presAssocID="{A8316721-27B3-40B2-BAE2-AE6179651B7E}" presName="linear" presStyleCnt="0">
        <dgm:presLayoutVars>
          <dgm:animLvl val="lvl"/>
          <dgm:resizeHandles val="exact"/>
        </dgm:presLayoutVars>
      </dgm:prSet>
      <dgm:spPr/>
    </dgm:pt>
    <dgm:pt modelId="{413FEF80-C072-47B3-837F-6E4EB86D2F34}" type="pres">
      <dgm:prSet presAssocID="{A8043C0C-33AF-46FD-994B-79766D8F99BF}" presName="parentText" presStyleLbl="node1" presStyleIdx="0" presStyleCnt="2" custScaleY="94806" custLinFactNeighborY="-19140">
        <dgm:presLayoutVars>
          <dgm:chMax val="0"/>
          <dgm:bulletEnabled val="1"/>
        </dgm:presLayoutVars>
      </dgm:prSet>
      <dgm:spPr/>
    </dgm:pt>
    <dgm:pt modelId="{0CB3ECFA-893D-45BA-B9C4-9C46E103C029}" type="pres">
      <dgm:prSet presAssocID="{A8043C0C-33AF-46FD-994B-79766D8F99BF}" presName="childText" presStyleLbl="revTx" presStyleIdx="0" presStyleCnt="2" custLinFactNeighborY="-2705">
        <dgm:presLayoutVars>
          <dgm:bulletEnabled val="1"/>
        </dgm:presLayoutVars>
      </dgm:prSet>
      <dgm:spPr/>
    </dgm:pt>
    <dgm:pt modelId="{CE95029A-AA58-465C-B907-E257A006D5CD}" type="pres">
      <dgm:prSet presAssocID="{E7DE5391-7FD2-4788-9DB2-FBFDD090401B}" presName="parentText" presStyleLbl="node1" presStyleIdx="1" presStyleCnt="2">
        <dgm:presLayoutVars>
          <dgm:chMax val="0"/>
          <dgm:bulletEnabled val="1"/>
        </dgm:presLayoutVars>
      </dgm:prSet>
      <dgm:spPr/>
    </dgm:pt>
    <dgm:pt modelId="{52C9E969-4276-4A19-A598-CA8E23F5DBCD}" type="pres">
      <dgm:prSet presAssocID="{E7DE5391-7FD2-4788-9DB2-FBFDD090401B}" presName="childText" presStyleLbl="revTx" presStyleIdx="1" presStyleCnt="2">
        <dgm:presLayoutVars>
          <dgm:bulletEnabled val="1"/>
        </dgm:presLayoutVars>
      </dgm:prSet>
      <dgm:spPr/>
    </dgm:pt>
  </dgm:ptLst>
  <dgm:cxnLst>
    <dgm:cxn modelId="{2027AB0A-D95E-4FFE-A27C-D25EB956F8CC}" type="presOf" srcId="{E616701A-3A24-4E51-B1A2-2B5B0F5BC0B8}" destId="{52C9E969-4276-4A19-A598-CA8E23F5DBCD}" srcOrd="0" destOrd="1" presId="urn:microsoft.com/office/officeart/2005/8/layout/vList2"/>
    <dgm:cxn modelId="{B242CD11-5A5E-4B5F-B0A8-B7B7ECB45CAC}" type="presOf" srcId="{A8316721-27B3-40B2-BAE2-AE6179651B7E}" destId="{2C53D0F8-D74D-414F-927A-C886DA1E55CF}" srcOrd="0" destOrd="0" presId="urn:microsoft.com/office/officeart/2005/8/layout/vList2"/>
    <dgm:cxn modelId="{A6665C19-4452-4B68-89F3-FD94095B3ED6}" srcId="{A8316721-27B3-40B2-BAE2-AE6179651B7E}" destId="{A8043C0C-33AF-46FD-994B-79766D8F99BF}" srcOrd="0" destOrd="0" parTransId="{E5CA47C7-256A-4310-BFAE-80EB007A1E1B}" sibTransId="{3F0C8305-B42E-400C-89DA-72A18BA58789}"/>
    <dgm:cxn modelId="{CFE34E1A-B972-4B93-A5FF-F4BE8767EC01}" srcId="{E7DE5391-7FD2-4788-9DB2-FBFDD090401B}" destId="{E91DD3DF-7524-4BEE-BAC8-D58C954513AC}" srcOrd="0" destOrd="0" parTransId="{4BFBBC7E-E071-482F-8DD4-79860A8160F0}" sibTransId="{83E24528-2323-45C2-A11E-A38403E05206}"/>
    <dgm:cxn modelId="{88D9BB2B-B957-4156-9DB0-4AA36E0113C7}" type="presOf" srcId="{69994BD6-E989-413A-BC5E-EDF55B59E71D}" destId="{0CB3ECFA-893D-45BA-B9C4-9C46E103C029}" srcOrd="0" destOrd="1" presId="urn:microsoft.com/office/officeart/2005/8/layout/vList2"/>
    <dgm:cxn modelId="{832FF239-83BD-4781-B053-2589D0B2C8CB}" type="presOf" srcId="{A8043C0C-33AF-46FD-994B-79766D8F99BF}" destId="{413FEF80-C072-47B3-837F-6E4EB86D2F34}" srcOrd="0" destOrd="0" presId="urn:microsoft.com/office/officeart/2005/8/layout/vList2"/>
    <dgm:cxn modelId="{89A0DE46-86D9-499B-A774-93A531051F05}" srcId="{A8043C0C-33AF-46FD-994B-79766D8F99BF}" destId="{1B4B685B-E60D-4D38-BF44-CF42A2B4BA92}" srcOrd="0" destOrd="0" parTransId="{3C50B013-E096-4E48-86D3-EF5BCE55BBD8}" sibTransId="{CD1E8715-0D3A-4DAA-8DDF-F1701BF9550E}"/>
    <dgm:cxn modelId="{1247B757-5E10-44FA-9A10-DB9A6F699E36}" srcId="{E7DE5391-7FD2-4788-9DB2-FBFDD090401B}" destId="{E616701A-3A24-4E51-B1A2-2B5B0F5BC0B8}" srcOrd="1" destOrd="0" parTransId="{543F2B3C-6FFA-4693-A393-15DFB2968C17}" sibTransId="{1F7F4786-0B45-46F0-B8F2-35D8BC033EE0}"/>
    <dgm:cxn modelId="{70BDC757-331C-4057-835D-CD1E6D7B9B14}" type="presOf" srcId="{E91DD3DF-7524-4BEE-BAC8-D58C954513AC}" destId="{52C9E969-4276-4A19-A598-CA8E23F5DBCD}" srcOrd="0" destOrd="0" presId="urn:microsoft.com/office/officeart/2005/8/layout/vList2"/>
    <dgm:cxn modelId="{944F4566-FF9B-4FC0-8CEE-430AE49F533B}" srcId="{A8316721-27B3-40B2-BAE2-AE6179651B7E}" destId="{E7DE5391-7FD2-4788-9DB2-FBFDD090401B}" srcOrd="1" destOrd="0" parTransId="{DA9AB32A-9A83-47A8-A1EC-7AC838711DD4}" sibTransId="{4DCF0132-1F02-4194-9E75-14ECA1E2CF31}"/>
    <dgm:cxn modelId="{E2A63094-CF8A-4177-9A5E-C1358776846B}" srcId="{A8043C0C-33AF-46FD-994B-79766D8F99BF}" destId="{69994BD6-E989-413A-BC5E-EDF55B59E71D}" srcOrd="1" destOrd="0" parTransId="{0EAF92AF-8B82-4B49-8197-17899E269CFC}" sibTransId="{D9D87845-27F0-4830-BB5B-92BCB7A09D84}"/>
    <dgm:cxn modelId="{B5DCC9BA-1A72-420B-885A-66ED0C22D504}" type="presOf" srcId="{E7DE5391-7FD2-4788-9DB2-FBFDD090401B}" destId="{CE95029A-AA58-465C-B907-E257A006D5CD}" srcOrd="0" destOrd="0" presId="urn:microsoft.com/office/officeart/2005/8/layout/vList2"/>
    <dgm:cxn modelId="{C41F52C9-763E-4FFF-B153-2AD077AFA498}" type="presOf" srcId="{1B4B685B-E60D-4D38-BF44-CF42A2B4BA92}" destId="{0CB3ECFA-893D-45BA-B9C4-9C46E103C029}" srcOrd="0" destOrd="0" presId="urn:microsoft.com/office/officeart/2005/8/layout/vList2"/>
    <dgm:cxn modelId="{3D099DDB-F74D-428B-AFE6-B9F6B8E04E33}" type="presParOf" srcId="{2C53D0F8-D74D-414F-927A-C886DA1E55CF}" destId="{413FEF80-C072-47B3-837F-6E4EB86D2F34}" srcOrd="0" destOrd="0" presId="urn:microsoft.com/office/officeart/2005/8/layout/vList2"/>
    <dgm:cxn modelId="{173987D6-1455-4218-9B9B-49C5C617B751}" type="presParOf" srcId="{2C53D0F8-D74D-414F-927A-C886DA1E55CF}" destId="{0CB3ECFA-893D-45BA-B9C4-9C46E103C029}" srcOrd="1" destOrd="0" presId="urn:microsoft.com/office/officeart/2005/8/layout/vList2"/>
    <dgm:cxn modelId="{A199546B-0EF9-4A29-8C8A-AD1AD3A0804C}" type="presParOf" srcId="{2C53D0F8-D74D-414F-927A-C886DA1E55CF}" destId="{CE95029A-AA58-465C-B907-E257A006D5CD}" srcOrd="2" destOrd="0" presId="urn:microsoft.com/office/officeart/2005/8/layout/vList2"/>
    <dgm:cxn modelId="{D87CACF3-9653-4A61-8833-C3496DDC23A5}" type="presParOf" srcId="{2C53D0F8-D74D-414F-927A-C886DA1E55CF}" destId="{52C9E969-4276-4A19-A598-CA8E23F5DBC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D24940E-3D35-4612-BADF-72AC8C5C5C25}" type="doc">
      <dgm:prSet loTypeId="urn:microsoft.com/office/officeart/2005/8/layout/hierarchy2" loCatId="hierarchy" qsTypeId="urn:microsoft.com/office/officeart/2005/8/quickstyle/simple1" qsCatId="simple" csTypeId="urn:microsoft.com/office/officeart/2005/8/colors/accent3_1" csCatId="accent3" phldr="1"/>
      <dgm:spPr/>
      <dgm:t>
        <a:bodyPr/>
        <a:lstStyle/>
        <a:p>
          <a:endParaRPr lang="en-US"/>
        </a:p>
      </dgm:t>
    </dgm:pt>
    <dgm:pt modelId="{9BACD932-A2E1-4C1A-81A8-B0EEFA875864}">
      <dgm:prSet phldrT="[Text]"/>
      <dgm:spPr/>
      <dgm:t>
        <a:bodyPr/>
        <a:lstStyle/>
        <a:p>
          <a:r>
            <a:rPr lang="en-US" dirty="0"/>
            <a:t>scanning techniques</a:t>
          </a:r>
        </a:p>
      </dgm:t>
    </dgm:pt>
    <dgm:pt modelId="{9F3F216E-BB69-467D-B066-48D0C0C453E3}" type="parTrans" cxnId="{DA38DFF9-0643-49BE-83C6-C7FFF77929DE}">
      <dgm:prSet/>
      <dgm:spPr/>
      <dgm:t>
        <a:bodyPr/>
        <a:lstStyle/>
        <a:p>
          <a:endParaRPr lang="en-US"/>
        </a:p>
      </dgm:t>
    </dgm:pt>
    <dgm:pt modelId="{6BE81A2F-EC88-4BE7-AF1B-532C32FF7F9B}" type="sibTrans" cxnId="{DA38DFF9-0643-49BE-83C6-C7FFF77929DE}">
      <dgm:prSet/>
      <dgm:spPr/>
      <dgm:t>
        <a:bodyPr/>
        <a:lstStyle/>
        <a:p>
          <a:endParaRPr lang="en-US"/>
        </a:p>
      </dgm:t>
    </dgm:pt>
    <dgm:pt modelId="{0845B6E7-CAF3-4D24-ACE9-795507222535}">
      <dgm:prSet phldrT="[Text]"/>
      <dgm:spPr/>
      <dgm:t>
        <a:bodyPr/>
        <a:lstStyle/>
        <a:p>
          <a:r>
            <a:rPr lang="en-US" b="1" dirty="0"/>
            <a:t>Uniform</a:t>
          </a:r>
          <a:endParaRPr lang="en-US" dirty="0"/>
        </a:p>
      </dgm:t>
    </dgm:pt>
    <dgm:pt modelId="{35F2A33D-7C0E-44A2-A669-8BF522825D41}" type="parTrans" cxnId="{971BD09F-7F8B-46CB-85B3-DDD4779F4659}">
      <dgm:prSet/>
      <dgm:spPr/>
      <dgm:t>
        <a:bodyPr/>
        <a:lstStyle/>
        <a:p>
          <a:endParaRPr lang="en-US"/>
        </a:p>
      </dgm:t>
    </dgm:pt>
    <dgm:pt modelId="{173A185E-805A-425B-A03E-7E528EEA36A9}" type="sibTrans" cxnId="{971BD09F-7F8B-46CB-85B3-DDD4779F4659}">
      <dgm:prSet/>
      <dgm:spPr/>
      <dgm:t>
        <a:bodyPr/>
        <a:lstStyle/>
        <a:p>
          <a:endParaRPr lang="en-US"/>
        </a:p>
      </dgm:t>
    </dgm:pt>
    <dgm:pt modelId="{AFFA7631-62AD-452E-85CE-6796EEDF8D7F}">
      <dgm:prSet phldrT="[Text]"/>
      <dgm:spPr/>
      <dgm:t>
        <a:bodyPr/>
        <a:lstStyle/>
        <a:p>
          <a:r>
            <a:rPr lang="en-US" b="1" dirty="0"/>
            <a:t>Fitness based</a:t>
          </a:r>
          <a:endParaRPr lang="en-US" dirty="0"/>
        </a:p>
      </dgm:t>
    </dgm:pt>
    <dgm:pt modelId="{54327902-2791-47B4-A9DC-A71246B7A717}" type="parTrans" cxnId="{AEB1F8C8-FD2F-4227-B964-0430E48872C4}">
      <dgm:prSet/>
      <dgm:spPr/>
      <dgm:t>
        <a:bodyPr/>
        <a:lstStyle/>
        <a:p>
          <a:endParaRPr lang="en-US"/>
        </a:p>
      </dgm:t>
    </dgm:pt>
    <dgm:pt modelId="{15C4E7AC-B1DE-4035-A931-CB0EC03DC015}" type="sibTrans" cxnId="{AEB1F8C8-FD2F-4227-B964-0430E48872C4}">
      <dgm:prSet/>
      <dgm:spPr/>
      <dgm:t>
        <a:bodyPr/>
        <a:lstStyle/>
        <a:p>
          <a:endParaRPr lang="en-US"/>
        </a:p>
      </dgm:t>
    </dgm:pt>
    <dgm:pt modelId="{3A3AB989-1D79-4D6A-AFC1-330EEDF7A995}">
      <dgm:prSet phldrT="[Text]"/>
      <dgm:spPr/>
      <dgm:t>
        <a:bodyPr/>
        <a:lstStyle/>
        <a:p>
          <a:r>
            <a:rPr lang="en-US" b="1" dirty="0"/>
            <a:t>Occurrence</a:t>
          </a:r>
        </a:p>
        <a:p>
          <a:r>
            <a:rPr lang="en-US" b="1" dirty="0"/>
            <a:t>based</a:t>
          </a:r>
          <a:endParaRPr lang="en-US" dirty="0"/>
        </a:p>
      </dgm:t>
    </dgm:pt>
    <dgm:pt modelId="{FDF93158-F062-45E8-B537-12331A70AE57}" type="parTrans" cxnId="{90FE6EBC-40ED-46FA-AEC6-262EB35CE9A5}">
      <dgm:prSet/>
      <dgm:spPr/>
      <dgm:t>
        <a:bodyPr/>
        <a:lstStyle/>
        <a:p>
          <a:endParaRPr lang="en-US"/>
        </a:p>
      </dgm:t>
    </dgm:pt>
    <dgm:pt modelId="{AEC62917-8AA4-4CF0-AE9A-894D4A515E43}" type="sibTrans" cxnId="{90FE6EBC-40ED-46FA-AEC6-262EB35CE9A5}">
      <dgm:prSet/>
      <dgm:spPr/>
      <dgm:t>
        <a:bodyPr/>
        <a:lstStyle/>
        <a:p>
          <a:endParaRPr lang="en-US"/>
        </a:p>
      </dgm:t>
    </dgm:pt>
    <dgm:pt modelId="{820B893C-B1EC-44D3-82DF-64729C17EA14}" type="pres">
      <dgm:prSet presAssocID="{9D24940E-3D35-4612-BADF-72AC8C5C5C25}" presName="diagram" presStyleCnt="0">
        <dgm:presLayoutVars>
          <dgm:chPref val="1"/>
          <dgm:dir/>
          <dgm:animOne val="branch"/>
          <dgm:animLvl val="lvl"/>
          <dgm:resizeHandles val="exact"/>
        </dgm:presLayoutVars>
      </dgm:prSet>
      <dgm:spPr/>
    </dgm:pt>
    <dgm:pt modelId="{075F4CC2-A201-4601-A0ED-4EA6EE2CB807}" type="pres">
      <dgm:prSet presAssocID="{9BACD932-A2E1-4C1A-81A8-B0EEFA875864}" presName="root1" presStyleCnt="0"/>
      <dgm:spPr/>
    </dgm:pt>
    <dgm:pt modelId="{D410DF21-8B71-4F98-8C86-FC00BC08D6CE}" type="pres">
      <dgm:prSet presAssocID="{9BACD932-A2E1-4C1A-81A8-B0EEFA875864}" presName="LevelOneTextNode" presStyleLbl="node0" presStyleIdx="0" presStyleCnt="1">
        <dgm:presLayoutVars>
          <dgm:chPref val="3"/>
        </dgm:presLayoutVars>
      </dgm:prSet>
      <dgm:spPr/>
    </dgm:pt>
    <dgm:pt modelId="{93237C4C-13FA-4B28-8E06-A334D32AEE7D}" type="pres">
      <dgm:prSet presAssocID="{9BACD932-A2E1-4C1A-81A8-B0EEFA875864}" presName="level2hierChild" presStyleCnt="0"/>
      <dgm:spPr/>
    </dgm:pt>
    <dgm:pt modelId="{65902937-D1B9-4670-8248-D5A70C9B8B0A}" type="pres">
      <dgm:prSet presAssocID="{35F2A33D-7C0E-44A2-A669-8BF522825D41}" presName="conn2-1" presStyleLbl="parChTrans1D2" presStyleIdx="0" presStyleCnt="3"/>
      <dgm:spPr/>
    </dgm:pt>
    <dgm:pt modelId="{4ADACAA2-E138-4F6D-A742-58800E267777}" type="pres">
      <dgm:prSet presAssocID="{35F2A33D-7C0E-44A2-A669-8BF522825D41}" presName="connTx" presStyleLbl="parChTrans1D2" presStyleIdx="0" presStyleCnt="3"/>
      <dgm:spPr/>
    </dgm:pt>
    <dgm:pt modelId="{6372F776-A8BB-40B6-B635-F016BD0C67E6}" type="pres">
      <dgm:prSet presAssocID="{0845B6E7-CAF3-4D24-ACE9-795507222535}" presName="root2" presStyleCnt="0"/>
      <dgm:spPr/>
    </dgm:pt>
    <dgm:pt modelId="{039B497D-6686-4917-AFD6-EAEE71499A06}" type="pres">
      <dgm:prSet presAssocID="{0845B6E7-CAF3-4D24-ACE9-795507222535}" presName="LevelTwoTextNode" presStyleLbl="node2" presStyleIdx="0" presStyleCnt="3">
        <dgm:presLayoutVars>
          <dgm:chPref val="3"/>
        </dgm:presLayoutVars>
      </dgm:prSet>
      <dgm:spPr/>
    </dgm:pt>
    <dgm:pt modelId="{790714E4-3BC2-44B8-B39C-DA014101B18F}" type="pres">
      <dgm:prSet presAssocID="{0845B6E7-CAF3-4D24-ACE9-795507222535}" presName="level3hierChild" presStyleCnt="0"/>
      <dgm:spPr/>
    </dgm:pt>
    <dgm:pt modelId="{51324E06-AC70-44DE-843D-8515E2C13962}" type="pres">
      <dgm:prSet presAssocID="{FDF93158-F062-45E8-B537-12331A70AE57}" presName="conn2-1" presStyleLbl="parChTrans1D2" presStyleIdx="1" presStyleCnt="3"/>
      <dgm:spPr/>
    </dgm:pt>
    <dgm:pt modelId="{76496B7A-CCEE-4108-9F34-C7C0DA95F454}" type="pres">
      <dgm:prSet presAssocID="{FDF93158-F062-45E8-B537-12331A70AE57}" presName="connTx" presStyleLbl="parChTrans1D2" presStyleIdx="1" presStyleCnt="3"/>
      <dgm:spPr/>
    </dgm:pt>
    <dgm:pt modelId="{64902D34-52A9-41CD-A77D-5C42BEF11E9B}" type="pres">
      <dgm:prSet presAssocID="{3A3AB989-1D79-4D6A-AFC1-330EEDF7A995}" presName="root2" presStyleCnt="0"/>
      <dgm:spPr/>
    </dgm:pt>
    <dgm:pt modelId="{4F7CADFD-0A7C-4A87-BCAB-F25E1A0656FF}" type="pres">
      <dgm:prSet presAssocID="{3A3AB989-1D79-4D6A-AFC1-330EEDF7A995}" presName="LevelTwoTextNode" presStyleLbl="node2" presStyleIdx="1" presStyleCnt="3">
        <dgm:presLayoutVars>
          <dgm:chPref val="3"/>
        </dgm:presLayoutVars>
      </dgm:prSet>
      <dgm:spPr/>
    </dgm:pt>
    <dgm:pt modelId="{A08F9303-E8DF-4F95-8092-657BB830D6BA}" type="pres">
      <dgm:prSet presAssocID="{3A3AB989-1D79-4D6A-AFC1-330EEDF7A995}" presName="level3hierChild" presStyleCnt="0"/>
      <dgm:spPr/>
    </dgm:pt>
    <dgm:pt modelId="{6BF45D2D-3697-48D7-9033-142108CB6CCD}" type="pres">
      <dgm:prSet presAssocID="{54327902-2791-47B4-A9DC-A71246B7A717}" presName="conn2-1" presStyleLbl="parChTrans1D2" presStyleIdx="2" presStyleCnt="3"/>
      <dgm:spPr/>
    </dgm:pt>
    <dgm:pt modelId="{A3358CB6-87CF-4B30-9579-68F3623DE2E4}" type="pres">
      <dgm:prSet presAssocID="{54327902-2791-47B4-A9DC-A71246B7A717}" presName="connTx" presStyleLbl="parChTrans1D2" presStyleIdx="2" presStyleCnt="3"/>
      <dgm:spPr/>
    </dgm:pt>
    <dgm:pt modelId="{C5BE71BD-7190-4FCD-92C5-B8EC95D6316C}" type="pres">
      <dgm:prSet presAssocID="{AFFA7631-62AD-452E-85CE-6796EEDF8D7F}" presName="root2" presStyleCnt="0"/>
      <dgm:spPr/>
    </dgm:pt>
    <dgm:pt modelId="{5A65CA55-9320-40E1-8D2F-C1EC8565BAC2}" type="pres">
      <dgm:prSet presAssocID="{AFFA7631-62AD-452E-85CE-6796EEDF8D7F}" presName="LevelTwoTextNode" presStyleLbl="node2" presStyleIdx="2" presStyleCnt="3">
        <dgm:presLayoutVars>
          <dgm:chPref val="3"/>
        </dgm:presLayoutVars>
      </dgm:prSet>
      <dgm:spPr/>
    </dgm:pt>
    <dgm:pt modelId="{3CE0C920-61D8-4A77-A2D0-1B80F8AF1113}" type="pres">
      <dgm:prSet presAssocID="{AFFA7631-62AD-452E-85CE-6796EEDF8D7F}" presName="level3hierChild" presStyleCnt="0"/>
      <dgm:spPr/>
    </dgm:pt>
  </dgm:ptLst>
  <dgm:cxnLst>
    <dgm:cxn modelId="{5AB0350D-9774-4C54-AB91-34484F4CD0EA}" type="presOf" srcId="{0845B6E7-CAF3-4D24-ACE9-795507222535}" destId="{039B497D-6686-4917-AFD6-EAEE71499A06}" srcOrd="0" destOrd="0" presId="urn:microsoft.com/office/officeart/2005/8/layout/hierarchy2"/>
    <dgm:cxn modelId="{C079DD3D-C287-4213-9414-97E09938E44D}" type="presOf" srcId="{35F2A33D-7C0E-44A2-A669-8BF522825D41}" destId="{65902937-D1B9-4670-8248-D5A70C9B8B0A}" srcOrd="0" destOrd="0" presId="urn:microsoft.com/office/officeart/2005/8/layout/hierarchy2"/>
    <dgm:cxn modelId="{33970446-D9D5-4F0B-952C-1D1189196F24}" type="presOf" srcId="{FDF93158-F062-45E8-B537-12331A70AE57}" destId="{76496B7A-CCEE-4108-9F34-C7C0DA95F454}" srcOrd="1" destOrd="0" presId="urn:microsoft.com/office/officeart/2005/8/layout/hierarchy2"/>
    <dgm:cxn modelId="{C625E04B-69C1-468E-B653-1B80917737CD}" type="presOf" srcId="{9BACD932-A2E1-4C1A-81A8-B0EEFA875864}" destId="{D410DF21-8B71-4F98-8C86-FC00BC08D6CE}" srcOrd="0" destOrd="0" presId="urn:microsoft.com/office/officeart/2005/8/layout/hierarchy2"/>
    <dgm:cxn modelId="{4121AA4E-D39E-4C96-9B04-7B1AF5906939}" type="presOf" srcId="{54327902-2791-47B4-A9DC-A71246B7A717}" destId="{A3358CB6-87CF-4B30-9579-68F3623DE2E4}" srcOrd="1" destOrd="0" presId="urn:microsoft.com/office/officeart/2005/8/layout/hierarchy2"/>
    <dgm:cxn modelId="{8258D35B-B1DE-4378-86FC-2878F5C72EA2}" type="presOf" srcId="{AFFA7631-62AD-452E-85CE-6796EEDF8D7F}" destId="{5A65CA55-9320-40E1-8D2F-C1EC8565BAC2}" srcOrd="0" destOrd="0" presId="urn:microsoft.com/office/officeart/2005/8/layout/hierarchy2"/>
    <dgm:cxn modelId="{C30B7C63-E8FE-4DA5-828F-2B69EBAA1AD6}" type="presOf" srcId="{9D24940E-3D35-4612-BADF-72AC8C5C5C25}" destId="{820B893C-B1EC-44D3-82DF-64729C17EA14}" srcOrd="0" destOrd="0" presId="urn:microsoft.com/office/officeart/2005/8/layout/hierarchy2"/>
    <dgm:cxn modelId="{05F9C470-B5B9-42AC-A83A-2B5DB93B56AA}" type="presOf" srcId="{3A3AB989-1D79-4D6A-AFC1-330EEDF7A995}" destId="{4F7CADFD-0A7C-4A87-BCAB-F25E1A0656FF}" srcOrd="0" destOrd="0" presId="urn:microsoft.com/office/officeart/2005/8/layout/hierarchy2"/>
    <dgm:cxn modelId="{753FFE93-3E01-4CAC-995B-A593ADF190EE}" type="presOf" srcId="{35F2A33D-7C0E-44A2-A669-8BF522825D41}" destId="{4ADACAA2-E138-4F6D-A742-58800E267777}" srcOrd="1" destOrd="0" presId="urn:microsoft.com/office/officeart/2005/8/layout/hierarchy2"/>
    <dgm:cxn modelId="{971BD09F-7F8B-46CB-85B3-DDD4779F4659}" srcId="{9BACD932-A2E1-4C1A-81A8-B0EEFA875864}" destId="{0845B6E7-CAF3-4D24-ACE9-795507222535}" srcOrd="0" destOrd="0" parTransId="{35F2A33D-7C0E-44A2-A669-8BF522825D41}" sibTransId="{173A185E-805A-425B-A03E-7E528EEA36A9}"/>
    <dgm:cxn modelId="{FE7FDFBA-D419-4CD7-B495-B08F40929936}" type="presOf" srcId="{FDF93158-F062-45E8-B537-12331A70AE57}" destId="{51324E06-AC70-44DE-843D-8515E2C13962}" srcOrd="0" destOrd="0" presId="urn:microsoft.com/office/officeart/2005/8/layout/hierarchy2"/>
    <dgm:cxn modelId="{90FE6EBC-40ED-46FA-AEC6-262EB35CE9A5}" srcId="{9BACD932-A2E1-4C1A-81A8-B0EEFA875864}" destId="{3A3AB989-1D79-4D6A-AFC1-330EEDF7A995}" srcOrd="1" destOrd="0" parTransId="{FDF93158-F062-45E8-B537-12331A70AE57}" sibTransId="{AEC62917-8AA4-4CF0-AE9A-894D4A515E43}"/>
    <dgm:cxn modelId="{9EDFA8C7-DFE7-4649-B9D1-5A44044C5823}" type="presOf" srcId="{54327902-2791-47B4-A9DC-A71246B7A717}" destId="{6BF45D2D-3697-48D7-9033-142108CB6CCD}" srcOrd="0" destOrd="0" presId="urn:microsoft.com/office/officeart/2005/8/layout/hierarchy2"/>
    <dgm:cxn modelId="{AEB1F8C8-FD2F-4227-B964-0430E48872C4}" srcId="{9BACD932-A2E1-4C1A-81A8-B0EEFA875864}" destId="{AFFA7631-62AD-452E-85CE-6796EEDF8D7F}" srcOrd="2" destOrd="0" parTransId="{54327902-2791-47B4-A9DC-A71246B7A717}" sibTransId="{15C4E7AC-B1DE-4035-A931-CB0EC03DC015}"/>
    <dgm:cxn modelId="{DA38DFF9-0643-49BE-83C6-C7FFF77929DE}" srcId="{9D24940E-3D35-4612-BADF-72AC8C5C5C25}" destId="{9BACD932-A2E1-4C1A-81A8-B0EEFA875864}" srcOrd="0" destOrd="0" parTransId="{9F3F216E-BB69-467D-B066-48D0C0C453E3}" sibTransId="{6BE81A2F-EC88-4BE7-AF1B-532C32FF7F9B}"/>
    <dgm:cxn modelId="{B10BA0FE-A3AA-44A1-81EB-A4557B04F1C9}" type="presParOf" srcId="{820B893C-B1EC-44D3-82DF-64729C17EA14}" destId="{075F4CC2-A201-4601-A0ED-4EA6EE2CB807}" srcOrd="0" destOrd="0" presId="urn:microsoft.com/office/officeart/2005/8/layout/hierarchy2"/>
    <dgm:cxn modelId="{DEB6DD49-B177-4FF4-B225-0F9801871B06}" type="presParOf" srcId="{075F4CC2-A201-4601-A0ED-4EA6EE2CB807}" destId="{D410DF21-8B71-4F98-8C86-FC00BC08D6CE}" srcOrd="0" destOrd="0" presId="urn:microsoft.com/office/officeart/2005/8/layout/hierarchy2"/>
    <dgm:cxn modelId="{A7D83D60-F48B-4523-8EF0-16BEC3111DDD}" type="presParOf" srcId="{075F4CC2-A201-4601-A0ED-4EA6EE2CB807}" destId="{93237C4C-13FA-4B28-8E06-A334D32AEE7D}" srcOrd="1" destOrd="0" presId="urn:microsoft.com/office/officeart/2005/8/layout/hierarchy2"/>
    <dgm:cxn modelId="{8251090A-0754-4A28-976B-4FA2F66B47A7}" type="presParOf" srcId="{93237C4C-13FA-4B28-8E06-A334D32AEE7D}" destId="{65902937-D1B9-4670-8248-D5A70C9B8B0A}" srcOrd="0" destOrd="0" presId="urn:microsoft.com/office/officeart/2005/8/layout/hierarchy2"/>
    <dgm:cxn modelId="{A93C15D2-0E31-47BA-A3CB-3E5DEC2EA36A}" type="presParOf" srcId="{65902937-D1B9-4670-8248-D5A70C9B8B0A}" destId="{4ADACAA2-E138-4F6D-A742-58800E267777}" srcOrd="0" destOrd="0" presId="urn:microsoft.com/office/officeart/2005/8/layout/hierarchy2"/>
    <dgm:cxn modelId="{B122386C-24C6-4D14-886C-A86274F769E9}" type="presParOf" srcId="{93237C4C-13FA-4B28-8E06-A334D32AEE7D}" destId="{6372F776-A8BB-40B6-B635-F016BD0C67E6}" srcOrd="1" destOrd="0" presId="urn:microsoft.com/office/officeart/2005/8/layout/hierarchy2"/>
    <dgm:cxn modelId="{66928605-A2C2-4D65-AE83-0F6433427DDD}" type="presParOf" srcId="{6372F776-A8BB-40B6-B635-F016BD0C67E6}" destId="{039B497D-6686-4917-AFD6-EAEE71499A06}" srcOrd="0" destOrd="0" presId="urn:microsoft.com/office/officeart/2005/8/layout/hierarchy2"/>
    <dgm:cxn modelId="{C83F8EE6-09B8-4AE4-B804-2E9677B7409C}" type="presParOf" srcId="{6372F776-A8BB-40B6-B635-F016BD0C67E6}" destId="{790714E4-3BC2-44B8-B39C-DA014101B18F}" srcOrd="1" destOrd="0" presId="urn:microsoft.com/office/officeart/2005/8/layout/hierarchy2"/>
    <dgm:cxn modelId="{314164C1-02B4-4776-A126-460806A76131}" type="presParOf" srcId="{93237C4C-13FA-4B28-8E06-A334D32AEE7D}" destId="{51324E06-AC70-44DE-843D-8515E2C13962}" srcOrd="2" destOrd="0" presId="urn:microsoft.com/office/officeart/2005/8/layout/hierarchy2"/>
    <dgm:cxn modelId="{389973AD-293E-493F-9D03-BBAB89048B5F}" type="presParOf" srcId="{51324E06-AC70-44DE-843D-8515E2C13962}" destId="{76496B7A-CCEE-4108-9F34-C7C0DA95F454}" srcOrd="0" destOrd="0" presId="urn:microsoft.com/office/officeart/2005/8/layout/hierarchy2"/>
    <dgm:cxn modelId="{FAA4D073-DF06-47E7-9ED5-F48FD895BB49}" type="presParOf" srcId="{93237C4C-13FA-4B28-8E06-A334D32AEE7D}" destId="{64902D34-52A9-41CD-A77D-5C42BEF11E9B}" srcOrd="3" destOrd="0" presId="urn:microsoft.com/office/officeart/2005/8/layout/hierarchy2"/>
    <dgm:cxn modelId="{0F3694D7-DDF1-4647-A188-E4176726FC16}" type="presParOf" srcId="{64902D34-52A9-41CD-A77D-5C42BEF11E9B}" destId="{4F7CADFD-0A7C-4A87-BCAB-F25E1A0656FF}" srcOrd="0" destOrd="0" presId="urn:microsoft.com/office/officeart/2005/8/layout/hierarchy2"/>
    <dgm:cxn modelId="{5774968F-058B-4B65-9C0E-E2B6B1B98F49}" type="presParOf" srcId="{64902D34-52A9-41CD-A77D-5C42BEF11E9B}" destId="{A08F9303-E8DF-4F95-8092-657BB830D6BA}" srcOrd="1" destOrd="0" presId="urn:microsoft.com/office/officeart/2005/8/layout/hierarchy2"/>
    <dgm:cxn modelId="{96130F57-14AA-4F37-9E11-1A3C5D4D5404}" type="presParOf" srcId="{93237C4C-13FA-4B28-8E06-A334D32AEE7D}" destId="{6BF45D2D-3697-48D7-9033-142108CB6CCD}" srcOrd="4" destOrd="0" presId="urn:microsoft.com/office/officeart/2005/8/layout/hierarchy2"/>
    <dgm:cxn modelId="{576AC9B1-1643-4609-8FBC-EE62D474A42F}" type="presParOf" srcId="{6BF45D2D-3697-48D7-9033-142108CB6CCD}" destId="{A3358CB6-87CF-4B30-9579-68F3623DE2E4}" srcOrd="0" destOrd="0" presId="urn:microsoft.com/office/officeart/2005/8/layout/hierarchy2"/>
    <dgm:cxn modelId="{B6DC3387-05EF-4C83-9C29-F25A64F531DF}" type="presParOf" srcId="{93237C4C-13FA-4B28-8E06-A334D32AEE7D}" destId="{C5BE71BD-7190-4FCD-92C5-B8EC95D6316C}" srcOrd="5" destOrd="0" presId="urn:microsoft.com/office/officeart/2005/8/layout/hierarchy2"/>
    <dgm:cxn modelId="{939F14EB-4F78-4268-8BAF-50971D0225FF}" type="presParOf" srcId="{C5BE71BD-7190-4FCD-92C5-B8EC95D6316C}" destId="{5A65CA55-9320-40E1-8D2F-C1EC8565BAC2}" srcOrd="0" destOrd="0" presId="urn:microsoft.com/office/officeart/2005/8/layout/hierarchy2"/>
    <dgm:cxn modelId="{F30720B5-9D83-4F46-AF2C-C6C1D82AF0DA}" type="presParOf" srcId="{C5BE71BD-7190-4FCD-92C5-B8EC95D6316C}" destId="{3CE0C920-61D8-4A77-A2D0-1B80F8AF1113}"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CC8B46C-AD66-436F-959A-EBCDC375E509}" type="doc">
      <dgm:prSet loTypeId="urn:microsoft.com/office/officeart/2005/8/layout/hierarchy2" loCatId="hierarchy" qsTypeId="urn:microsoft.com/office/officeart/2005/8/quickstyle/simple5" qsCatId="simple" csTypeId="urn:microsoft.com/office/officeart/2005/8/colors/accent1_2" csCatId="accent1" phldr="1"/>
      <dgm:spPr/>
      <dgm:t>
        <a:bodyPr/>
        <a:lstStyle/>
        <a:p>
          <a:endParaRPr lang="en-US"/>
        </a:p>
      </dgm:t>
    </dgm:pt>
    <dgm:pt modelId="{8F18B9A6-EDAF-4BD0-B6B6-372A4CF2CA3F}">
      <dgm:prSet phldrT="[Text]" custT="1"/>
      <dgm:spPr>
        <a:solidFill>
          <a:srgbClr val="7030A0"/>
        </a:solidFill>
      </dgm:spPr>
      <dgm:t>
        <a:bodyPr/>
        <a:lstStyle/>
        <a:p>
          <a:r>
            <a:rPr lang="en-US" sz="2400" b="1" dirty="0"/>
            <a:t>Population Models</a:t>
          </a:r>
        </a:p>
      </dgm:t>
    </dgm:pt>
    <dgm:pt modelId="{E19229A4-9070-46FE-902E-F401316BD222}" type="parTrans" cxnId="{F726D747-C5E4-4150-BE51-5FEC24463EFB}">
      <dgm:prSet/>
      <dgm:spPr/>
      <dgm:t>
        <a:bodyPr/>
        <a:lstStyle/>
        <a:p>
          <a:endParaRPr lang="en-US"/>
        </a:p>
      </dgm:t>
    </dgm:pt>
    <dgm:pt modelId="{ED7C28EE-8D80-4BA2-A80C-2980B7BD223A}" type="sibTrans" cxnId="{F726D747-C5E4-4150-BE51-5FEC24463EFB}">
      <dgm:prSet/>
      <dgm:spPr/>
      <dgm:t>
        <a:bodyPr/>
        <a:lstStyle/>
        <a:p>
          <a:endParaRPr lang="en-US"/>
        </a:p>
      </dgm:t>
    </dgm:pt>
    <dgm:pt modelId="{42062591-1D40-447E-8218-B84EC8516175}">
      <dgm:prSet phldrT="[Text]" custT="1"/>
      <dgm:spPr>
        <a:solidFill>
          <a:srgbClr val="00B0F0"/>
        </a:solidFill>
      </dgm:spPr>
      <dgm:t>
        <a:bodyPr/>
        <a:lstStyle/>
        <a:p>
          <a:r>
            <a:rPr lang="en-US" sz="2800" b="1" dirty="0"/>
            <a:t>Generational</a:t>
          </a:r>
          <a:r>
            <a:rPr lang="en-US" sz="2800" dirty="0"/>
            <a:t> </a:t>
          </a:r>
          <a:r>
            <a:rPr lang="en-US" sz="2800" b="1" dirty="0"/>
            <a:t>model</a:t>
          </a:r>
        </a:p>
      </dgm:t>
    </dgm:pt>
    <dgm:pt modelId="{EB7E7840-7211-4C7E-B048-8E7DA9747782}" type="parTrans" cxnId="{0983A111-769A-4125-BDC6-FC2EC4731C59}">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90EBC811-D1B7-481B-9483-3FD063A3057C}" type="sibTrans" cxnId="{0983A111-769A-4125-BDC6-FC2EC4731C59}">
      <dgm:prSet/>
      <dgm:spPr/>
      <dgm:t>
        <a:bodyPr/>
        <a:lstStyle/>
        <a:p>
          <a:endParaRPr lang="en-US"/>
        </a:p>
      </dgm:t>
    </dgm:pt>
    <dgm:pt modelId="{D4BE3F6A-9445-403F-AEF5-D8949BDC4E69}">
      <dgm:prSet phldrT="[Text]" custT="1"/>
      <dgm:spPr>
        <a:solidFill>
          <a:srgbClr val="0070C0"/>
        </a:solidFill>
      </dgm:spPr>
      <dgm:t>
        <a:bodyPr/>
        <a:lstStyle/>
        <a:p>
          <a:r>
            <a:rPr lang="en-US" sz="2800" b="1" dirty="0"/>
            <a:t>Steady state model</a:t>
          </a:r>
        </a:p>
      </dgm:t>
    </dgm:pt>
    <dgm:pt modelId="{26802173-3BE7-457F-A30C-DA5E1D5EEB40}" type="parTrans" cxnId="{9B669AD1-4266-43F3-B1E6-38000FBA145A}">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E31307A0-F5F3-45BC-82D3-AD4201C6E837}" type="sibTrans" cxnId="{9B669AD1-4266-43F3-B1E6-38000FBA145A}">
      <dgm:prSet/>
      <dgm:spPr/>
      <dgm:t>
        <a:bodyPr/>
        <a:lstStyle/>
        <a:p>
          <a:endParaRPr lang="en-US"/>
        </a:p>
      </dgm:t>
    </dgm:pt>
    <dgm:pt modelId="{18A1F7A3-672F-4AA5-A0E4-53A94DD5EF2C}" type="pres">
      <dgm:prSet presAssocID="{8CC8B46C-AD66-436F-959A-EBCDC375E509}" presName="diagram" presStyleCnt="0">
        <dgm:presLayoutVars>
          <dgm:chPref val="1"/>
          <dgm:dir/>
          <dgm:animOne val="branch"/>
          <dgm:animLvl val="lvl"/>
          <dgm:resizeHandles val="exact"/>
        </dgm:presLayoutVars>
      </dgm:prSet>
      <dgm:spPr/>
    </dgm:pt>
    <dgm:pt modelId="{120337D6-A776-4335-970E-1DEAF3CA7E87}" type="pres">
      <dgm:prSet presAssocID="{8F18B9A6-EDAF-4BD0-B6B6-372A4CF2CA3F}" presName="root1" presStyleCnt="0"/>
      <dgm:spPr/>
    </dgm:pt>
    <dgm:pt modelId="{365B8658-8B57-49F8-8CEB-9BFBB7BEE6A4}" type="pres">
      <dgm:prSet presAssocID="{8F18B9A6-EDAF-4BD0-B6B6-372A4CF2CA3F}" presName="LevelOneTextNode" presStyleLbl="node0" presStyleIdx="0" presStyleCnt="1">
        <dgm:presLayoutVars>
          <dgm:chPref val="3"/>
        </dgm:presLayoutVars>
      </dgm:prSet>
      <dgm:spPr/>
    </dgm:pt>
    <dgm:pt modelId="{5127A015-55F8-4FA5-A13C-EFE860DBAE68}" type="pres">
      <dgm:prSet presAssocID="{8F18B9A6-EDAF-4BD0-B6B6-372A4CF2CA3F}" presName="level2hierChild" presStyleCnt="0"/>
      <dgm:spPr/>
    </dgm:pt>
    <dgm:pt modelId="{8D5CCE7F-246A-4F4A-8F50-0D29228A0C69}" type="pres">
      <dgm:prSet presAssocID="{EB7E7840-7211-4C7E-B048-8E7DA9747782}" presName="conn2-1" presStyleLbl="parChTrans1D2" presStyleIdx="0" presStyleCnt="2"/>
      <dgm:spPr/>
    </dgm:pt>
    <dgm:pt modelId="{8039C17C-9BBD-4CE1-B3C1-07E2874E0A3C}" type="pres">
      <dgm:prSet presAssocID="{EB7E7840-7211-4C7E-B048-8E7DA9747782}" presName="connTx" presStyleLbl="parChTrans1D2" presStyleIdx="0" presStyleCnt="2"/>
      <dgm:spPr/>
    </dgm:pt>
    <dgm:pt modelId="{024F4B50-77B9-406D-8F84-DE2312007007}" type="pres">
      <dgm:prSet presAssocID="{42062591-1D40-447E-8218-B84EC8516175}" presName="root2" presStyleCnt="0"/>
      <dgm:spPr/>
    </dgm:pt>
    <dgm:pt modelId="{437D3C94-F20C-488E-A292-8076922F17EC}" type="pres">
      <dgm:prSet presAssocID="{42062591-1D40-447E-8218-B84EC8516175}" presName="LevelTwoTextNode" presStyleLbl="node2" presStyleIdx="0" presStyleCnt="2">
        <dgm:presLayoutVars>
          <dgm:chPref val="3"/>
        </dgm:presLayoutVars>
      </dgm:prSet>
      <dgm:spPr/>
    </dgm:pt>
    <dgm:pt modelId="{56AAA829-DDF0-46AE-B2E2-4221027391CE}" type="pres">
      <dgm:prSet presAssocID="{42062591-1D40-447E-8218-B84EC8516175}" presName="level3hierChild" presStyleCnt="0"/>
      <dgm:spPr/>
    </dgm:pt>
    <dgm:pt modelId="{8CF11752-EDFF-4C23-AFC7-EC0F84A3BA5F}" type="pres">
      <dgm:prSet presAssocID="{26802173-3BE7-457F-A30C-DA5E1D5EEB40}" presName="conn2-1" presStyleLbl="parChTrans1D2" presStyleIdx="1" presStyleCnt="2"/>
      <dgm:spPr/>
    </dgm:pt>
    <dgm:pt modelId="{9BCDB06F-9BF5-4C19-B2D8-1E8689DC2802}" type="pres">
      <dgm:prSet presAssocID="{26802173-3BE7-457F-A30C-DA5E1D5EEB40}" presName="connTx" presStyleLbl="parChTrans1D2" presStyleIdx="1" presStyleCnt="2"/>
      <dgm:spPr/>
    </dgm:pt>
    <dgm:pt modelId="{2352CBA8-258F-4122-8C7B-AD994458C7DB}" type="pres">
      <dgm:prSet presAssocID="{D4BE3F6A-9445-403F-AEF5-D8949BDC4E69}" presName="root2" presStyleCnt="0"/>
      <dgm:spPr/>
    </dgm:pt>
    <dgm:pt modelId="{35C9FBC4-51CF-46C6-A79C-1E4966BE6A73}" type="pres">
      <dgm:prSet presAssocID="{D4BE3F6A-9445-403F-AEF5-D8949BDC4E69}" presName="LevelTwoTextNode" presStyleLbl="node2" presStyleIdx="1" presStyleCnt="2">
        <dgm:presLayoutVars>
          <dgm:chPref val="3"/>
        </dgm:presLayoutVars>
      </dgm:prSet>
      <dgm:spPr/>
    </dgm:pt>
    <dgm:pt modelId="{EEC1ABF3-6878-456C-91DE-3EDBA9770745}" type="pres">
      <dgm:prSet presAssocID="{D4BE3F6A-9445-403F-AEF5-D8949BDC4E69}" presName="level3hierChild" presStyleCnt="0"/>
      <dgm:spPr/>
    </dgm:pt>
  </dgm:ptLst>
  <dgm:cxnLst>
    <dgm:cxn modelId="{0983A111-769A-4125-BDC6-FC2EC4731C59}" srcId="{8F18B9A6-EDAF-4BD0-B6B6-372A4CF2CA3F}" destId="{42062591-1D40-447E-8218-B84EC8516175}" srcOrd="0" destOrd="0" parTransId="{EB7E7840-7211-4C7E-B048-8E7DA9747782}" sibTransId="{90EBC811-D1B7-481B-9483-3FD063A3057C}"/>
    <dgm:cxn modelId="{83F3F12A-8E5F-4EB2-8299-CE1BEA5A1FE3}" type="presOf" srcId="{26802173-3BE7-457F-A30C-DA5E1D5EEB40}" destId="{9BCDB06F-9BF5-4C19-B2D8-1E8689DC2802}" srcOrd="1" destOrd="0" presId="urn:microsoft.com/office/officeart/2005/8/layout/hierarchy2"/>
    <dgm:cxn modelId="{700A073F-5334-43D2-B6F5-C3B0FE01C3E8}" type="presOf" srcId="{42062591-1D40-447E-8218-B84EC8516175}" destId="{437D3C94-F20C-488E-A292-8076922F17EC}" srcOrd="0" destOrd="0" presId="urn:microsoft.com/office/officeart/2005/8/layout/hierarchy2"/>
    <dgm:cxn modelId="{F726D747-C5E4-4150-BE51-5FEC24463EFB}" srcId="{8CC8B46C-AD66-436F-959A-EBCDC375E509}" destId="{8F18B9A6-EDAF-4BD0-B6B6-372A4CF2CA3F}" srcOrd="0" destOrd="0" parTransId="{E19229A4-9070-46FE-902E-F401316BD222}" sibTransId="{ED7C28EE-8D80-4BA2-A80C-2980B7BD223A}"/>
    <dgm:cxn modelId="{3743634C-C2F9-42C1-BEFE-C18676C9DFB5}" type="presOf" srcId="{26802173-3BE7-457F-A30C-DA5E1D5EEB40}" destId="{8CF11752-EDFF-4C23-AFC7-EC0F84A3BA5F}" srcOrd="0" destOrd="0" presId="urn:microsoft.com/office/officeart/2005/8/layout/hierarchy2"/>
    <dgm:cxn modelId="{924CD952-B8F9-4910-9EAE-F6D583C181B4}" type="presOf" srcId="{EB7E7840-7211-4C7E-B048-8E7DA9747782}" destId="{8D5CCE7F-246A-4F4A-8F50-0D29228A0C69}" srcOrd="0" destOrd="0" presId="urn:microsoft.com/office/officeart/2005/8/layout/hierarchy2"/>
    <dgm:cxn modelId="{87DBD76F-F5B4-446F-B163-AF65CD75E31E}" type="presOf" srcId="{D4BE3F6A-9445-403F-AEF5-D8949BDC4E69}" destId="{35C9FBC4-51CF-46C6-A79C-1E4966BE6A73}" srcOrd="0" destOrd="0" presId="urn:microsoft.com/office/officeart/2005/8/layout/hierarchy2"/>
    <dgm:cxn modelId="{088A20AD-4EDE-43EA-8147-3309D869DD86}" type="presOf" srcId="{EB7E7840-7211-4C7E-B048-8E7DA9747782}" destId="{8039C17C-9BBD-4CE1-B3C1-07E2874E0A3C}" srcOrd="1" destOrd="0" presId="urn:microsoft.com/office/officeart/2005/8/layout/hierarchy2"/>
    <dgm:cxn modelId="{369E1FB0-BE87-4245-B47F-BD0990D9D65A}" type="presOf" srcId="{8F18B9A6-EDAF-4BD0-B6B6-372A4CF2CA3F}" destId="{365B8658-8B57-49F8-8CEB-9BFBB7BEE6A4}" srcOrd="0" destOrd="0" presId="urn:microsoft.com/office/officeart/2005/8/layout/hierarchy2"/>
    <dgm:cxn modelId="{EBC2A1BC-2E53-4F84-AC2E-CDB954F3FC3B}" type="presOf" srcId="{8CC8B46C-AD66-436F-959A-EBCDC375E509}" destId="{18A1F7A3-672F-4AA5-A0E4-53A94DD5EF2C}" srcOrd="0" destOrd="0" presId="urn:microsoft.com/office/officeart/2005/8/layout/hierarchy2"/>
    <dgm:cxn modelId="{9B669AD1-4266-43F3-B1E6-38000FBA145A}" srcId="{8F18B9A6-EDAF-4BD0-B6B6-372A4CF2CA3F}" destId="{D4BE3F6A-9445-403F-AEF5-D8949BDC4E69}" srcOrd="1" destOrd="0" parTransId="{26802173-3BE7-457F-A30C-DA5E1D5EEB40}" sibTransId="{E31307A0-F5F3-45BC-82D3-AD4201C6E837}"/>
    <dgm:cxn modelId="{B84B1F31-E337-4F0C-ABC9-0A634A459A6C}" type="presParOf" srcId="{18A1F7A3-672F-4AA5-A0E4-53A94DD5EF2C}" destId="{120337D6-A776-4335-970E-1DEAF3CA7E87}" srcOrd="0" destOrd="0" presId="urn:microsoft.com/office/officeart/2005/8/layout/hierarchy2"/>
    <dgm:cxn modelId="{B326EFFF-181C-4FA8-A283-D2257EE68CC3}" type="presParOf" srcId="{120337D6-A776-4335-970E-1DEAF3CA7E87}" destId="{365B8658-8B57-49F8-8CEB-9BFBB7BEE6A4}" srcOrd="0" destOrd="0" presId="urn:microsoft.com/office/officeart/2005/8/layout/hierarchy2"/>
    <dgm:cxn modelId="{86A4A604-81F6-48A7-A770-3BB1FF9BFC54}" type="presParOf" srcId="{120337D6-A776-4335-970E-1DEAF3CA7E87}" destId="{5127A015-55F8-4FA5-A13C-EFE860DBAE68}" srcOrd="1" destOrd="0" presId="urn:microsoft.com/office/officeart/2005/8/layout/hierarchy2"/>
    <dgm:cxn modelId="{CD3D97D9-B3E3-40BA-83FE-19F8C0783376}" type="presParOf" srcId="{5127A015-55F8-4FA5-A13C-EFE860DBAE68}" destId="{8D5CCE7F-246A-4F4A-8F50-0D29228A0C69}" srcOrd="0" destOrd="0" presId="urn:microsoft.com/office/officeart/2005/8/layout/hierarchy2"/>
    <dgm:cxn modelId="{D74773E4-63F0-4204-AA7F-80B7682980E8}" type="presParOf" srcId="{8D5CCE7F-246A-4F4A-8F50-0D29228A0C69}" destId="{8039C17C-9BBD-4CE1-B3C1-07E2874E0A3C}" srcOrd="0" destOrd="0" presId="urn:microsoft.com/office/officeart/2005/8/layout/hierarchy2"/>
    <dgm:cxn modelId="{8E500258-BE17-4412-B385-F220287C0469}" type="presParOf" srcId="{5127A015-55F8-4FA5-A13C-EFE860DBAE68}" destId="{024F4B50-77B9-406D-8F84-DE2312007007}" srcOrd="1" destOrd="0" presId="urn:microsoft.com/office/officeart/2005/8/layout/hierarchy2"/>
    <dgm:cxn modelId="{EA914948-D7F7-4E6B-A2BA-D384504F557E}" type="presParOf" srcId="{024F4B50-77B9-406D-8F84-DE2312007007}" destId="{437D3C94-F20C-488E-A292-8076922F17EC}" srcOrd="0" destOrd="0" presId="urn:microsoft.com/office/officeart/2005/8/layout/hierarchy2"/>
    <dgm:cxn modelId="{E4282AB5-26F7-452F-AD6C-5A4BC3961E6A}" type="presParOf" srcId="{024F4B50-77B9-406D-8F84-DE2312007007}" destId="{56AAA829-DDF0-46AE-B2E2-4221027391CE}" srcOrd="1" destOrd="0" presId="urn:microsoft.com/office/officeart/2005/8/layout/hierarchy2"/>
    <dgm:cxn modelId="{6DBEC1F4-26AE-48FD-AF46-B1B2D6463A6D}" type="presParOf" srcId="{5127A015-55F8-4FA5-A13C-EFE860DBAE68}" destId="{8CF11752-EDFF-4C23-AFC7-EC0F84A3BA5F}" srcOrd="2" destOrd="0" presId="urn:microsoft.com/office/officeart/2005/8/layout/hierarchy2"/>
    <dgm:cxn modelId="{2F2EF14A-7D87-4D82-989B-F33501DA904B}" type="presParOf" srcId="{8CF11752-EDFF-4C23-AFC7-EC0F84A3BA5F}" destId="{9BCDB06F-9BF5-4C19-B2D8-1E8689DC2802}" srcOrd="0" destOrd="0" presId="urn:microsoft.com/office/officeart/2005/8/layout/hierarchy2"/>
    <dgm:cxn modelId="{432BB986-C5DE-4CA1-AE05-37D3574A38F1}" type="presParOf" srcId="{5127A015-55F8-4FA5-A13C-EFE860DBAE68}" destId="{2352CBA8-258F-4122-8C7B-AD994458C7DB}" srcOrd="3" destOrd="0" presId="urn:microsoft.com/office/officeart/2005/8/layout/hierarchy2"/>
    <dgm:cxn modelId="{EF629B1A-9559-420F-AE7B-A8508791798F}" type="presParOf" srcId="{2352CBA8-258F-4122-8C7B-AD994458C7DB}" destId="{35C9FBC4-51CF-46C6-A79C-1E4966BE6A73}" srcOrd="0" destOrd="0" presId="urn:microsoft.com/office/officeart/2005/8/layout/hierarchy2"/>
    <dgm:cxn modelId="{47C6C584-25AE-432D-ACB2-CDA59F9413FC}" type="presParOf" srcId="{2352CBA8-258F-4122-8C7B-AD994458C7DB}" destId="{EEC1ABF3-6878-456C-91DE-3EDBA977074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7D74EEB-451D-4D26-ADB6-FCF0AE22D5A7}" type="doc">
      <dgm:prSet loTypeId="urn:microsoft.com/office/officeart/2005/8/layout/cycle5" loCatId="cycle" qsTypeId="urn:microsoft.com/office/officeart/2005/8/quickstyle/simple5" qsCatId="simple" csTypeId="urn:microsoft.com/office/officeart/2005/8/colors/colorful3" csCatId="colorful" phldr="1"/>
      <dgm:spPr/>
      <dgm:t>
        <a:bodyPr/>
        <a:lstStyle/>
        <a:p>
          <a:endParaRPr lang="en-US"/>
        </a:p>
      </dgm:t>
    </dgm:pt>
    <dgm:pt modelId="{8A70C034-C93E-4DBB-A57E-9CDE59081AF9}">
      <dgm:prSet phldrT="[Text]"/>
      <dgm:spPr/>
      <dgm:t>
        <a:bodyPr/>
        <a:lstStyle/>
        <a:p>
          <a:r>
            <a:rPr lang="en-GB" b="1" dirty="0"/>
            <a:t>SGA uses a Generational model</a:t>
          </a:r>
          <a:endParaRPr lang="en-US" b="1" dirty="0"/>
        </a:p>
      </dgm:t>
    </dgm:pt>
    <dgm:pt modelId="{433DC5BD-977A-43C4-98B9-5D603405E105}" type="parTrans" cxnId="{D8698AF9-9539-4DD2-92DC-B9618F817EF2}">
      <dgm:prSet/>
      <dgm:spPr/>
      <dgm:t>
        <a:bodyPr/>
        <a:lstStyle/>
        <a:p>
          <a:endParaRPr lang="en-US"/>
        </a:p>
      </dgm:t>
    </dgm:pt>
    <dgm:pt modelId="{2F8C92AC-9244-4B20-9C78-C353C99874B7}" type="sibTrans" cxnId="{D8698AF9-9539-4DD2-92DC-B9618F817EF2}">
      <dgm:prSet/>
      <dgm:spPr>
        <a:solidFill>
          <a:schemeClr val="bg1"/>
        </a:solidFill>
      </dgm:spPr>
      <dgm:t>
        <a:bodyPr/>
        <a:lstStyle/>
        <a:p>
          <a:endParaRPr lang="en-US"/>
        </a:p>
      </dgm:t>
    </dgm:pt>
    <dgm:pt modelId="{CCCDD68A-505D-464F-9F33-0F9C5B38BF8F}">
      <dgm:prSet phldrT="[Text]"/>
      <dgm:spPr/>
      <dgm:t>
        <a:bodyPr/>
        <a:lstStyle/>
        <a:p>
          <a:r>
            <a:rPr lang="en-GB" b="1" dirty="0"/>
            <a:t>At the other end of the scale are Steady-State models:</a:t>
          </a:r>
          <a:endParaRPr lang="en-US" b="1" dirty="0"/>
        </a:p>
      </dgm:t>
    </dgm:pt>
    <dgm:pt modelId="{497A3D0E-1041-45F9-8ABB-157B3AA73288}" type="parTrans" cxnId="{C4795315-4095-4DFB-B056-36D9AFB18A1F}">
      <dgm:prSet/>
      <dgm:spPr/>
      <dgm:t>
        <a:bodyPr/>
        <a:lstStyle/>
        <a:p>
          <a:endParaRPr lang="en-US"/>
        </a:p>
      </dgm:t>
    </dgm:pt>
    <dgm:pt modelId="{55CBE753-0DDA-43A2-8DDD-D4BBFC3EF8C9}" type="sibTrans" cxnId="{C4795315-4095-4DFB-B056-36D9AFB18A1F}">
      <dgm:prSet/>
      <dgm:spPr>
        <a:solidFill>
          <a:schemeClr val="bg1"/>
        </a:solidFill>
      </dgm:spPr>
      <dgm:t>
        <a:bodyPr/>
        <a:lstStyle/>
        <a:p>
          <a:endParaRPr lang="en-US"/>
        </a:p>
      </dgm:t>
    </dgm:pt>
    <dgm:pt modelId="{975A5F78-32DF-40DD-BB2D-B76554E3F41D}">
      <dgm:prSet phldrT="[Text]"/>
      <dgm:spPr/>
      <dgm:t>
        <a:bodyPr/>
        <a:lstStyle/>
        <a:p>
          <a:r>
            <a:rPr lang="en-GB" b="1" dirty="0">
              <a:solidFill>
                <a:schemeClr val="tx1"/>
              </a:solidFill>
            </a:rPr>
            <a:t>Generation Gap </a:t>
          </a:r>
          <a:endParaRPr lang="en-US" b="1" dirty="0">
            <a:solidFill>
              <a:schemeClr val="tx1"/>
            </a:solidFill>
          </a:endParaRPr>
        </a:p>
      </dgm:t>
    </dgm:pt>
    <dgm:pt modelId="{8EDE5D18-8A9D-4D57-986D-123E7BFE8F09}" type="parTrans" cxnId="{FD27EA36-00A6-4DAB-A482-8CCA3BB15D47}">
      <dgm:prSet/>
      <dgm:spPr/>
      <dgm:t>
        <a:bodyPr/>
        <a:lstStyle/>
        <a:p>
          <a:endParaRPr lang="en-US"/>
        </a:p>
      </dgm:t>
    </dgm:pt>
    <dgm:pt modelId="{4AFB52C5-AD78-4487-A621-0D2CE0E36B3A}" type="sibTrans" cxnId="{FD27EA36-00A6-4DAB-A482-8CCA3BB15D47}">
      <dgm:prSet/>
      <dgm:spPr>
        <a:ln>
          <a:solidFill>
            <a:schemeClr val="bg1"/>
          </a:solidFill>
        </a:ln>
      </dgm:spPr>
      <dgm:t>
        <a:bodyPr/>
        <a:lstStyle/>
        <a:p>
          <a:endParaRPr lang="en-US"/>
        </a:p>
      </dgm:t>
    </dgm:pt>
    <dgm:pt modelId="{4D092AED-3CC8-4C63-8E61-7865730B1853}" type="pres">
      <dgm:prSet presAssocID="{87D74EEB-451D-4D26-ADB6-FCF0AE22D5A7}" presName="cycle" presStyleCnt="0">
        <dgm:presLayoutVars>
          <dgm:dir/>
          <dgm:resizeHandles val="exact"/>
        </dgm:presLayoutVars>
      </dgm:prSet>
      <dgm:spPr/>
    </dgm:pt>
    <dgm:pt modelId="{E4933CBC-C664-4E04-BFCC-65E189DAA335}" type="pres">
      <dgm:prSet presAssocID="{8A70C034-C93E-4DBB-A57E-9CDE59081AF9}" presName="node" presStyleLbl="node1" presStyleIdx="0" presStyleCnt="3">
        <dgm:presLayoutVars>
          <dgm:bulletEnabled val="1"/>
        </dgm:presLayoutVars>
      </dgm:prSet>
      <dgm:spPr/>
    </dgm:pt>
    <dgm:pt modelId="{5F19DA5B-0B3C-476A-BF8C-2301D6D08F29}" type="pres">
      <dgm:prSet presAssocID="{8A70C034-C93E-4DBB-A57E-9CDE59081AF9}" presName="spNode" presStyleCnt="0"/>
      <dgm:spPr/>
    </dgm:pt>
    <dgm:pt modelId="{35E07DC8-628C-4FC3-A01C-2E2B7419E229}" type="pres">
      <dgm:prSet presAssocID="{2F8C92AC-9244-4B20-9C78-C353C99874B7}" presName="sibTrans" presStyleLbl="sibTrans1D1" presStyleIdx="0" presStyleCnt="3"/>
      <dgm:spPr/>
    </dgm:pt>
    <dgm:pt modelId="{3A92DBBF-6419-4F03-A4E3-5F7F39E02308}" type="pres">
      <dgm:prSet presAssocID="{CCCDD68A-505D-464F-9F33-0F9C5B38BF8F}" presName="node" presStyleLbl="node1" presStyleIdx="1" presStyleCnt="3" custRadScaleRad="91893" custRadScaleInc="-26159">
        <dgm:presLayoutVars>
          <dgm:bulletEnabled val="1"/>
        </dgm:presLayoutVars>
      </dgm:prSet>
      <dgm:spPr/>
    </dgm:pt>
    <dgm:pt modelId="{D6FD29D7-7C71-44D4-9A6D-F1EB24E40BFC}" type="pres">
      <dgm:prSet presAssocID="{CCCDD68A-505D-464F-9F33-0F9C5B38BF8F}" presName="spNode" presStyleCnt="0"/>
      <dgm:spPr/>
    </dgm:pt>
    <dgm:pt modelId="{5CFA00D8-F251-4433-A729-A6BE93E42F4F}" type="pres">
      <dgm:prSet presAssocID="{55CBE753-0DDA-43A2-8DDD-D4BBFC3EF8C9}" presName="sibTrans" presStyleLbl="sibTrans1D1" presStyleIdx="1" presStyleCnt="3"/>
      <dgm:spPr/>
    </dgm:pt>
    <dgm:pt modelId="{26E9343D-0273-446D-B365-E4F17FE01AB4}" type="pres">
      <dgm:prSet presAssocID="{975A5F78-32DF-40DD-BB2D-B76554E3F41D}" presName="node" presStyleLbl="node1" presStyleIdx="2" presStyleCnt="3" custRadScaleRad="91893" custRadScaleInc="26159">
        <dgm:presLayoutVars>
          <dgm:bulletEnabled val="1"/>
        </dgm:presLayoutVars>
      </dgm:prSet>
      <dgm:spPr/>
    </dgm:pt>
    <dgm:pt modelId="{7FCEE29A-E528-4799-91B6-FCB4455EE02B}" type="pres">
      <dgm:prSet presAssocID="{975A5F78-32DF-40DD-BB2D-B76554E3F41D}" presName="spNode" presStyleCnt="0"/>
      <dgm:spPr/>
    </dgm:pt>
    <dgm:pt modelId="{040C7D4C-7E57-4025-AD91-D90775A84F6E}" type="pres">
      <dgm:prSet presAssocID="{4AFB52C5-AD78-4487-A621-0D2CE0E36B3A}" presName="sibTrans" presStyleLbl="sibTrans1D1" presStyleIdx="2" presStyleCnt="3"/>
      <dgm:spPr/>
    </dgm:pt>
  </dgm:ptLst>
  <dgm:cxnLst>
    <dgm:cxn modelId="{C4795315-4095-4DFB-B056-36D9AFB18A1F}" srcId="{87D74EEB-451D-4D26-ADB6-FCF0AE22D5A7}" destId="{CCCDD68A-505D-464F-9F33-0F9C5B38BF8F}" srcOrd="1" destOrd="0" parTransId="{497A3D0E-1041-45F9-8ABB-157B3AA73288}" sibTransId="{55CBE753-0DDA-43A2-8DDD-D4BBFC3EF8C9}"/>
    <dgm:cxn modelId="{FD27EA36-00A6-4DAB-A482-8CCA3BB15D47}" srcId="{87D74EEB-451D-4D26-ADB6-FCF0AE22D5A7}" destId="{975A5F78-32DF-40DD-BB2D-B76554E3F41D}" srcOrd="2" destOrd="0" parTransId="{8EDE5D18-8A9D-4D57-986D-123E7BFE8F09}" sibTransId="{4AFB52C5-AD78-4487-A621-0D2CE0E36B3A}"/>
    <dgm:cxn modelId="{F4BAEE6F-6D01-4CC5-887B-935AEF43B372}" type="presOf" srcId="{87D74EEB-451D-4D26-ADB6-FCF0AE22D5A7}" destId="{4D092AED-3CC8-4C63-8E61-7865730B1853}" srcOrd="0" destOrd="0" presId="urn:microsoft.com/office/officeart/2005/8/layout/cycle5"/>
    <dgm:cxn modelId="{DDCB6C7B-CB8F-41F0-920B-A790F23F93F6}" type="presOf" srcId="{2F8C92AC-9244-4B20-9C78-C353C99874B7}" destId="{35E07DC8-628C-4FC3-A01C-2E2B7419E229}" srcOrd="0" destOrd="0" presId="urn:microsoft.com/office/officeart/2005/8/layout/cycle5"/>
    <dgm:cxn modelId="{17204B7C-7E61-4904-8DDC-23A62DEA410E}" type="presOf" srcId="{8A70C034-C93E-4DBB-A57E-9CDE59081AF9}" destId="{E4933CBC-C664-4E04-BFCC-65E189DAA335}" srcOrd="0" destOrd="0" presId="urn:microsoft.com/office/officeart/2005/8/layout/cycle5"/>
    <dgm:cxn modelId="{D2ACB687-5543-4AF6-845C-AEF644EA3693}" type="presOf" srcId="{55CBE753-0DDA-43A2-8DDD-D4BBFC3EF8C9}" destId="{5CFA00D8-F251-4433-A729-A6BE93E42F4F}" srcOrd="0" destOrd="0" presId="urn:microsoft.com/office/officeart/2005/8/layout/cycle5"/>
    <dgm:cxn modelId="{2E2628A4-3773-4C08-8016-784EC36B1E05}" type="presOf" srcId="{CCCDD68A-505D-464F-9F33-0F9C5B38BF8F}" destId="{3A92DBBF-6419-4F03-A4E3-5F7F39E02308}" srcOrd="0" destOrd="0" presId="urn:microsoft.com/office/officeart/2005/8/layout/cycle5"/>
    <dgm:cxn modelId="{EDD4C5AC-BE55-4E76-B652-45797313DDA3}" type="presOf" srcId="{975A5F78-32DF-40DD-BB2D-B76554E3F41D}" destId="{26E9343D-0273-446D-B365-E4F17FE01AB4}" srcOrd="0" destOrd="0" presId="urn:microsoft.com/office/officeart/2005/8/layout/cycle5"/>
    <dgm:cxn modelId="{7DEC20C0-E386-4A16-9206-011C59B7932D}" type="presOf" srcId="{4AFB52C5-AD78-4487-A621-0D2CE0E36B3A}" destId="{040C7D4C-7E57-4025-AD91-D90775A84F6E}" srcOrd="0" destOrd="0" presId="urn:microsoft.com/office/officeart/2005/8/layout/cycle5"/>
    <dgm:cxn modelId="{D8698AF9-9539-4DD2-92DC-B9618F817EF2}" srcId="{87D74EEB-451D-4D26-ADB6-FCF0AE22D5A7}" destId="{8A70C034-C93E-4DBB-A57E-9CDE59081AF9}" srcOrd="0" destOrd="0" parTransId="{433DC5BD-977A-43C4-98B9-5D603405E105}" sibTransId="{2F8C92AC-9244-4B20-9C78-C353C99874B7}"/>
    <dgm:cxn modelId="{03F83B2D-C7C6-4A79-B4FA-6F0503426A7F}" type="presParOf" srcId="{4D092AED-3CC8-4C63-8E61-7865730B1853}" destId="{E4933CBC-C664-4E04-BFCC-65E189DAA335}" srcOrd="0" destOrd="0" presId="urn:microsoft.com/office/officeart/2005/8/layout/cycle5"/>
    <dgm:cxn modelId="{52F890E6-2F8A-44B0-BC5E-B91B2E20E46E}" type="presParOf" srcId="{4D092AED-3CC8-4C63-8E61-7865730B1853}" destId="{5F19DA5B-0B3C-476A-BF8C-2301D6D08F29}" srcOrd="1" destOrd="0" presId="urn:microsoft.com/office/officeart/2005/8/layout/cycle5"/>
    <dgm:cxn modelId="{05AE92C8-3A12-4933-8083-18E7D01172E2}" type="presParOf" srcId="{4D092AED-3CC8-4C63-8E61-7865730B1853}" destId="{35E07DC8-628C-4FC3-A01C-2E2B7419E229}" srcOrd="2" destOrd="0" presId="urn:microsoft.com/office/officeart/2005/8/layout/cycle5"/>
    <dgm:cxn modelId="{7ECFE4DD-3CE0-4BC5-A7F0-24F903799142}" type="presParOf" srcId="{4D092AED-3CC8-4C63-8E61-7865730B1853}" destId="{3A92DBBF-6419-4F03-A4E3-5F7F39E02308}" srcOrd="3" destOrd="0" presId="urn:microsoft.com/office/officeart/2005/8/layout/cycle5"/>
    <dgm:cxn modelId="{6497F11F-EA22-4A91-A7FF-3C4404093063}" type="presParOf" srcId="{4D092AED-3CC8-4C63-8E61-7865730B1853}" destId="{D6FD29D7-7C71-44D4-9A6D-F1EB24E40BFC}" srcOrd="4" destOrd="0" presId="urn:microsoft.com/office/officeart/2005/8/layout/cycle5"/>
    <dgm:cxn modelId="{B9060885-D776-447E-A4C1-228039237E46}" type="presParOf" srcId="{4D092AED-3CC8-4C63-8E61-7865730B1853}" destId="{5CFA00D8-F251-4433-A729-A6BE93E42F4F}" srcOrd="5" destOrd="0" presId="urn:microsoft.com/office/officeart/2005/8/layout/cycle5"/>
    <dgm:cxn modelId="{DD6A66F5-5B96-4B7A-8B70-3D01E62A91AE}" type="presParOf" srcId="{4D092AED-3CC8-4C63-8E61-7865730B1853}" destId="{26E9343D-0273-446D-B365-E4F17FE01AB4}" srcOrd="6" destOrd="0" presId="urn:microsoft.com/office/officeart/2005/8/layout/cycle5"/>
    <dgm:cxn modelId="{E96B547B-3602-48F7-9228-B65E81A55899}" type="presParOf" srcId="{4D092AED-3CC8-4C63-8E61-7865730B1853}" destId="{7FCEE29A-E528-4799-91B6-FCB4455EE02B}" srcOrd="7" destOrd="0" presId="urn:microsoft.com/office/officeart/2005/8/layout/cycle5"/>
    <dgm:cxn modelId="{24015EB2-E17B-4471-8208-EE1EE4CBC5BB}" type="presParOf" srcId="{4D092AED-3CC8-4C63-8E61-7865730B1853}" destId="{040C7D4C-7E57-4025-AD91-D90775A84F6E}"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3A1C0A-4A47-424B-BC85-641730A1C55E}" type="doc">
      <dgm:prSet loTypeId="urn:microsoft.com/office/officeart/2005/8/layout/venn1" loCatId="relationship" qsTypeId="urn:microsoft.com/office/officeart/2005/8/quickstyle/simple1" qsCatId="simple" csTypeId="urn:microsoft.com/office/officeart/2005/8/colors/colorful4" csCatId="colorful" phldr="1"/>
      <dgm:spPr/>
    </dgm:pt>
    <dgm:pt modelId="{0578903B-D470-4726-B45E-6EA10C233746}">
      <dgm:prSet phldrT="[Text]"/>
      <dgm:spPr/>
      <dgm:t>
        <a:bodyPr/>
        <a:lstStyle/>
        <a:p>
          <a:r>
            <a:rPr lang="en-US" dirty="0"/>
            <a:t>X-over</a:t>
          </a:r>
        </a:p>
      </dgm:t>
    </dgm:pt>
    <dgm:pt modelId="{2F9964CE-BD59-487D-A206-0C552F1DBEC8}" type="parTrans" cxnId="{AB99331B-8341-4F3E-AFA9-0B183E5E827B}">
      <dgm:prSet/>
      <dgm:spPr/>
      <dgm:t>
        <a:bodyPr/>
        <a:lstStyle/>
        <a:p>
          <a:endParaRPr lang="en-US"/>
        </a:p>
      </dgm:t>
    </dgm:pt>
    <dgm:pt modelId="{956EC6AF-C11C-4219-B6BC-2AEA2715095C}" type="sibTrans" cxnId="{AB99331B-8341-4F3E-AFA9-0B183E5E827B}">
      <dgm:prSet/>
      <dgm:spPr/>
      <dgm:t>
        <a:bodyPr/>
        <a:lstStyle/>
        <a:p>
          <a:endParaRPr lang="en-US"/>
        </a:p>
      </dgm:t>
    </dgm:pt>
    <dgm:pt modelId="{B82E9EA7-A0D6-4AF4-AB88-64575949BE56}">
      <dgm:prSet phldrT="[Text]"/>
      <dgm:spPr>
        <a:solidFill>
          <a:schemeClr val="accent2">
            <a:lumMod val="60000"/>
            <a:lumOff val="40000"/>
            <a:alpha val="50000"/>
          </a:schemeClr>
        </a:solidFill>
      </dgm:spPr>
      <dgm:t>
        <a:bodyPr/>
        <a:lstStyle/>
        <a:p>
          <a:r>
            <a:rPr lang="en-US" dirty="0"/>
            <a:t>selection</a:t>
          </a:r>
        </a:p>
      </dgm:t>
    </dgm:pt>
    <dgm:pt modelId="{A9F850AF-D8B1-42CD-992B-CB3425DD853C}" type="parTrans" cxnId="{4A5C0915-16DE-41BA-9648-13F619CF9630}">
      <dgm:prSet/>
      <dgm:spPr/>
      <dgm:t>
        <a:bodyPr/>
        <a:lstStyle/>
        <a:p>
          <a:endParaRPr lang="en-US"/>
        </a:p>
      </dgm:t>
    </dgm:pt>
    <dgm:pt modelId="{12DED1E4-6218-4410-AD3E-F9C10BB55911}" type="sibTrans" cxnId="{4A5C0915-16DE-41BA-9648-13F619CF9630}">
      <dgm:prSet/>
      <dgm:spPr/>
      <dgm:t>
        <a:bodyPr/>
        <a:lstStyle/>
        <a:p>
          <a:endParaRPr lang="en-US"/>
        </a:p>
      </dgm:t>
    </dgm:pt>
    <dgm:pt modelId="{AED873DC-250D-4B1D-93A3-4B5D82C47F30}">
      <dgm:prSet phldrT="[Text]"/>
      <dgm:spPr>
        <a:solidFill>
          <a:srgbClr val="F8C0F4">
            <a:alpha val="49804"/>
          </a:srgbClr>
        </a:solidFill>
      </dgm:spPr>
      <dgm:t>
        <a:bodyPr/>
        <a:lstStyle/>
        <a:p>
          <a:r>
            <a:rPr lang="en-US" dirty="0"/>
            <a:t>mutation</a:t>
          </a:r>
        </a:p>
      </dgm:t>
    </dgm:pt>
    <dgm:pt modelId="{0B386702-0E75-41E7-AD20-E0CFD5403E91}" type="parTrans" cxnId="{1D4B1160-2D75-4594-A721-83103FD7DF61}">
      <dgm:prSet/>
      <dgm:spPr/>
      <dgm:t>
        <a:bodyPr/>
        <a:lstStyle/>
        <a:p>
          <a:endParaRPr lang="en-US"/>
        </a:p>
      </dgm:t>
    </dgm:pt>
    <dgm:pt modelId="{5A169230-3F52-4047-8971-46E1BC48D932}" type="sibTrans" cxnId="{1D4B1160-2D75-4594-A721-83103FD7DF61}">
      <dgm:prSet/>
      <dgm:spPr/>
      <dgm:t>
        <a:bodyPr/>
        <a:lstStyle/>
        <a:p>
          <a:endParaRPr lang="en-US"/>
        </a:p>
      </dgm:t>
    </dgm:pt>
    <dgm:pt modelId="{4DE83B42-DB91-404F-880B-6E57D4D4D647}" type="pres">
      <dgm:prSet presAssocID="{D23A1C0A-4A47-424B-BC85-641730A1C55E}" presName="compositeShape" presStyleCnt="0">
        <dgm:presLayoutVars>
          <dgm:chMax val="7"/>
          <dgm:dir/>
          <dgm:resizeHandles val="exact"/>
        </dgm:presLayoutVars>
      </dgm:prSet>
      <dgm:spPr/>
    </dgm:pt>
    <dgm:pt modelId="{9F8A516B-A5F8-4BE2-ABDD-E746C5A5D13E}" type="pres">
      <dgm:prSet presAssocID="{0578903B-D470-4726-B45E-6EA10C233746}" presName="circ1" presStyleLbl="vennNode1" presStyleIdx="0" presStyleCnt="3"/>
      <dgm:spPr/>
    </dgm:pt>
    <dgm:pt modelId="{78152668-47CD-4D92-A608-83861AEA5F23}" type="pres">
      <dgm:prSet presAssocID="{0578903B-D470-4726-B45E-6EA10C233746}" presName="circ1Tx" presStyleLbl="revTx" presStyleIdx="0" presStyleCnt="0">
        <dgm:presLayoutVars>
          <dgm:chMax val="0"/>
          <dgm:chPref val="0"/>
          <dgm:bulletEnabled val="1"/>
        </dgm:presLayoutVars>
      </dgm:prSet>
      <dgm:spPr/>
    </dgm:pt>
    <dgm:pt modelId="{1F9F1C2B-3CBA-4568-A0D8-069258A9C487}" type="pres">
      <dgm:prSet presAssocID="{B82E9EA7-A0D6-4AF4-AB88-64575949BE56}" presName="circ2" presStyleLbl="vennNode1" presStyleIdx="1" presStyleCnt="3"/>
      <dgm:spPr/>
    </dgm:pt>
    <dgm:pt modelId="{80D3F417-05D4-423B-90E0-3D95FB942D4C}" type="pres">
      <dgm:prSet presAssocID="{B82E9EA7-A0D6-4AF4-AB88-64575949BE56}" presName="circ2Tx" presStyleLbl="revTx" presStyleIdx="0" presStyleCnt="0">
        <dgm:presLayoutVars>
          <dgm:chMax val="0"/>
          <dgm:chPref val="0"/>
          <dgm:bulletEnabled val="1"/>
        </dgm:presLayoutVars>
      </dgm:prSet>
      <dgm:spPr/>
    </dgm:pt>
    <dgm:pt modelId="{790D03D3-ED68-4A8F-93DC-FE3D56577D07}" type="pres">
      <dgm:prSet presAssocID="{AED873DC-250D-4B1D-93A3-4B5D82C47F30}" presName="circ3" presStyleLbl="vennNode1" presStyleIdx="2" presStyleCnt="3"/>
      <dgm:spPr/>
    </dgm:pt>
    <dgm:pt modelId="{61869BB2-67FB-408D-9858-F351E148F44C}" type="pres">
      <dgm:prSet presAssocID="{AED873DC-250D-4B1D-93A3-4B5D82C47F30}" presName="circ3Tx" presStyleLbl="revTx" presStyleIdx="0" presStyleCnt="0">
        <dgm:presLayoutVars>
          <dgm:chMax val="0"/>
          <dgm:chPref val="0"/>
          <dgm:bulletEnabled val="1"/>
        </dgm:presLayoutVars>
      </dgm:prSet>
      <dgm:spPr/>
    </dgm:pt>
  </dgm:ptLst>
  <dgm:cxnLst>
    <dgm:cxn modelId="{58142010-0525-4F56-96CC-FEB79A160725}" type="presOf" srcId="{AED873DC-250D-4B1D-93A3-4B5D82C47F30}" destId="{790D03D3-ED68-4A8F-93DC-FE3D56577D07}" srcOrd="0" destOrd="0" presId="urn:microsoft.com/office/officeart/2005/8/layout/venn1"/>
    <dgm:cxn modelId="{4A5C0915-16DE-41BA-9648-13F619CF9630}" srcId="{D23A1C0A-4A47-424B-BC85-641730A1C55E}" destId="{B82E9EA7-A0D6-4AF4-AB88-64575949BE56}" srcOrd="1" destOrd="0" parTransId="{A9F850AF-D8B1-42CD-992B-CB3425DD853C}" sibTransId="{12DED1E4-6218-4410-AD3E-F9C10BB55911}"/>
    <dgm:cxn modelId="{188A8A16-5197-4427-9D95-CBE0F7C31DC4}" type="presOf" srcId="{B82E9EA7-A0D6-4AF4-AB88-64575949BE56}" destId="{1F9F1C2B-3CBA-4568-A0D8-069258A9C487}" srcOrd="0" destOrd="0" presId="urn:microsoft.com/office/officeart/2005/8/layout/venn1"/>
    <dgm:cxn modelId="{AB99331B-8341-4F3E-AFA9-0B183E5E827B}" srcId="{D23A1C0A-4A47-424B-BC85-641730A1C55E}" destId="{0578903B-D470-4726-B45E-6EA10C233746}" srcOrd="0" destOrd="0" parTransId="{2F9964CE-BD59-487D-A206-0C552F1DBEC8}" sibTransId="{956EC6AF-C11C-4219-B6BC-2AEA2715095C}"/>
    <dgm:cxn modelId="{0AA0355B-4CD4-45A1-9B87-3E556E0335CE}" type="presOf" srcId="{0578903B-D470-4726-B45E-6EA10C233746}" destId="{9F8A516B-A5F8-4BE2-ABDD-E746C5A5D13E}" srcOrd="0" destOrd="0" presId="urn:microsoft.com/office/officeart/2005/8/layout/venn1"/>
    <dgm:cxn modelId="{1D4B1160-2D75-4594-A721-83103FD7DF61}" srcId="{D23A1C0A-4A47-424B-BC85-641730A1C55E}" destId="{AED873DC-250D-4B1D-93A3-4B5D82C47F30}" srcOrd="2" destOrd="0" parTransId="{0B386702-0E75-41E7-AD20-E0CFD5403E91}" sibTransId="{5A169230-3F52-4047-8971-46E1BC48D932}"/>
    <dgm:cxn modelId="{747B4071-875E-42C4-B0E1-27F9F0438AC8}" type="presOf" srcId="{D23A1C0A-4A47-424B-BC85-641730A1C55E}" destId="{4DE83B42-DB91-404F-880B-6E57D4D4D647}" srcOrd="0" destOrd="0" presId="urn:microsoft.com/office/officeart/2005/8/layout/venn1"/>
    <dgm:cxn modelId="{76270779-86FD-43F8-A8E0-F1DB96E5130C}" type="presOf" srcId="{0578903B-D470-4726-B45E-6EA10C233746}" destId="{78152668-47CD-4D92-A608-83861AEA5F23}" srcOrd="1" destOrd="0" presId="urn:microsoft.com/office/officeart/2005/8/layout/venn1"/>
    <dgm:cxn modelId="{32E8889D-C0FF-464E-B959-69B47DA03ADD}" type="presOf" srcId="{B82E9EA7-A0D6-4AF4-AB88-64575949BE56}" destId="{80D3F417-05D4-423B-90E0-3D95FB942D4C}" srcOrd="1" destOrd="0" presId="urn:microsoft.com/office/officeart/2005/8/layout/venn1"/>
    <dgm:cxn modelId="{228570FA-F1CD-4D40-B9F1-5901D6354DE6}" type="presOf" srcId="{AED873DC-250D-4B1D-93A3-4B5D82C47F30}" destId="{61869BB2-67FB-408D-9858-F351E148F44C}" srcOrd="1" destOrd="0" presId="urn:microsoft.com/office/officeart/2005/8/layout/venn1"/>
    <dgm:cxn modelId="{13CCA63D-F265-4920-9FBD-5031F5C1E293}" type="presParOf" srcId="{4DE83B42-DB91-404F-880B-6E57D4D4D647}" destId="{9F8A516B-A5F8-4BE2-ABDD-E746C5A5D13E}" srcOrd="0" destOrd="0" presId="urn:microsoft.com/office/officeart/2005/8/layout/venn1"/>
    <dgm:cxn modelId="{55FB0F79-AEF6-4838-8D28-8ED3A6D34192}" type="presParOf" srcId="{4DE83B42-DB91-404F-880B-6E57D4D4D647}" destId="{78152668-47CD-4D92-A608-83861AEA5F23}" srcOrd="1" destOrd="0" presId="urn:microsoft.com/office/officeart/2005/8/layout/venn1"/>
    <dgm:cxn modelId="{DF7E3A1E-2909-4145-A0C3-3BAC97C5AA9D}" type="presParOf" srcId="{4DE83B42-DB91-404F-880B-6E57D4D4D647}" destId="{1F9F1C2B-3CBA-4568-A0D8-069258A9C487}" srcOrd="2" destOrd="0" presId="urn:microsoft.com/office/officeart/2005/8/layout/venn1"/>
    <dgm:cxn modelId="{38572821-F876-4D20-83F8-C9AA3C757ED2}" type="presParOf" srcId="{4DE83B42-DB91-404F-880B-6E57D4D4D647}" destId="{80D3F417-05D4-423B-90E0-3D95FB942D4C}" srcOrd="3" destOrd="0" presId="urn:microsoft.com/office/officeart/2005/8/layout/venn1"/>
    <dgm:cxn modelId="{C76AB61D-2543-4BB1-B931-611BE4E3949D}" type="presParOf" srcId="{4DE83B42-DB91-404F-880B-6E57D4D4D647}" destId="{790D03D3-ED68-4A8F-93DC-FE3D56577D07}" srcOrd="4" destOrd="0" presId="urn:microsoft.com/office/officeart/2005/8/layout/venn1"/>
    <dgm:cxn modelId="{1C536216-6956-454B-B04E-43AF987DD520}" type="presParOf" srcId="{4DE83B42-DB91-404F-880B-6E57D4D4D647}" destId="{61869BB2-67FB-408D-9858-F351E148F44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C3EFFB0-9F92-40BB-9F2C-C1D8919A6837}" type="doc">
      <dgm:prSet loTypeId="urn:microsoft.com/office/officeart/2005/8/layout/arrow4" loCatId="process" qsTypeId="urn:microsoft.com/office/officeart/2005/8/quickstyle/simple1" qsCatId="simple" csTypeId="urn:microsoft.com/office/officeart/2005/8/colors/colorful3" csCatId="colorful" phldr="1"/>
      <dgm:spPr/>
      <dgm:t>
        <a:bodyPr/>
        <a:lstStyle/>
        <a:p>
          <a:endParaRPr lang="en-US"/>
        </a:p>
      </dgm:t>
    </dgm:pt>
    <dgm:pt modelId="{240DDEF0-84BB-4522-9EB7-CB77A0552B6F}">
      <dgm:prSet phldrT="[Text]" custT="1"/>
      <dgm:spPr/>
      <dgm:t>
        <a:bodyPr/>
        <a:lstStyle/>
        <a:p>
          <a:r>
            <a:rPr lang="en-GB" sz="2000" dirty="0"/>
            <a:t>(parent selection) </a:t>
          </a:r>
        </a:p>
        <a:p>
          <a:r>
            <a:rPr lang="en-GB" sz="2000" dirty="0"/>
            <a:t>Selection from current generation to take part in mating</a:t>
          </a:r>
          <a:endParaRPr lang="en-US" sz="2000" dirty="0"/>
        </a:p>
      </dgm:t>
    </dgm:pt>
    <dgm:pt modelId="{8E90CFF8-2B4D-495B-B0C9-96C4948A7D49}" type="parTrans" cxnId="{55C23CD2-1468-4D1B-8099-17F11F5D59BF}">
      <dgm:prSet/>
      <dgm:spPr/>
      <dgm:t>
        <a:bodyPr/>
        <a:lstStyle/>
        <a:p>
          <a:endParaRPr lang="en-US"/>
        </a:p>
      </dgm:t>
    </dgm:pt>
    <dgm:pt modelId="{E179F8BE-FEB4-4C5A-9661-E2CF38BA167B}" type="sibTrans" cxnId="{55C23CD2-1468-4D1B-8099-17F11F5D59BF}">
      <dgm:prSet/>
      <dgm:spPr/>
      <dgm:t>
        <a:bodyPr/>
        <a:lstStyle/>
        <a:p>
          <a:endParaRPr lang="en-US"/>
        </a:p>
      </dgm:t>
    </dgm:pt>
    <dgm:pt modelId="{20A7741D-3219-4235-9A50-F3BF46F3267E}">
      <dgm:prSet phldrT="[Text]" custT="1"/>
      <dgm:spPr/>
      <dgm:t>
        <a:bodyPr/>
        <a:lstStyle/>
        <a:p>
          <a:r>
            <a:rPr lang="en-GB" sz="2000" dirty="0"/>
            <a:t>(survivor selection)</a:t>
          </a:r>
        </a:p>
        <a:p>
          <a:r>
            <a:rPr lang="en-GB" sz="2000" dirty="0"/>
            <a:t>Selection from parents + offspring to go into next generation</a:t>
          </a:r>
          <a:endParaRPr lang="en-US" sz="2000" dirty="0"/>
        </a:p>
      </dgm:t>
    </dgm:pt>
    <dgm:pt modelId="{AAFEB77D-269D-4C00-9CB7-F4C823D79464}" type="parTrans" cxnId="{52E82F91-21F4-4A78-A7A3-2AE53BEA911B}">
      <dgm:prSet/>
      <dgm:spPr/>
      <dgm:t>
        <a:bodyPr/>
        <a:lstStyle/>
        <a:p>
          <a:endParaRPr lang="en-US"/>
        </a:p>
      </dgm:t>
    </dgm:pt>
    <dgm:pt modelId="{0CBCE9F8-B55E-49C7-972B-FF77FEAA57DE}" type="sibTrans" cxnId="{52E82F91-21F4-4A78-A7A3-2AE53BEA911B}">
      <dgm:prSet/>
      <dgm:spPr/>
      <dgm:t>
        <a:bodyPr/>
        <a:lstStyle/>
        <a:p>
          <a:endParaRPr lang="en-US"/>
        </a:p>
      </dgm:t>
    </dgm:pt>
    <dgm:pt modelId="{D9A1AD8B-9761-4791-A13D-B07584317E1C}" type="pres">
      <dgm:prSet presAssocID="{2C3EFFB0-9F92-40BB-9F2C-C1D8919A6837}" presName="compositeShape" presStyleCnt="0">
        <dgm:presLayoutVars>
          <dgm:chMax val="2"/>
          <dgm:dir/>
          <dgm:resizeHandles val="exact"/>
        </dgm:presLayoutVars>
      </dgm:prSet>
      <dgm:spPr/>
    </dgm:pt>
    <dgm:pt modelId="{5EAFBB90-B00C-4DEF-AB82-EFD27AC6FD45}" type="pres">
      <dgm:prSet presAssocID="{240DDEF0-84BB-4522-9EB7-CB77A0552B6F}" presName="upArrow" presStyleLbl="node1" presStyleIdx="0" presStyleCnt="2"/>
      <dgm:spPr>
        <a:solidFill>
          <a:srgbClr val="00B0F0"/>
        </a:solidFill>
      </dgm:spPr>
    </dgm:pt>
    <dgm:pt modelId="{453204F2-6463-4A50-9594-4ADA855CE1ED}" type="pres">
      <dgm:prSet presAssocID="{240DDEF0-84BB-4522-9EB7-CB77A0552B6F}" presName="upArrowText" presStyleLbl="revTx" presStyleIdx="0" presStyleCnt="2">
        <dgm:presLayoutVars>
          <dgm:chMax val="0"/>
          <dgm:bulletEnabled val="1"/>
        </dgm:presLayoutVars>
      </dgm:prSet>
      <dgm:spPr/>
    </dgm:pt>
    <dgm:pt modelId="{BF1E4F1E-C48F-41D2-8868-60271F4FE6C5}" type="pres">
      <dgm:prSet presAssocID="{20A7741D-3219-4235-9A50-F3BF46F3267E}" presName="downArrow" presStyleLbl="node1" presStyleIdx="1" presStyleCnt="2"/>
      <dgm:spPr>
        <a:solidFill>
          <a:srgbClr val="7030A0"/>
        </a:solidFill>
      </dgm:spPr>
    </dgm:pt>
    <dgm:pt modelId="{A931A142-B2BB-4CC7-B4D2-FFC4A514F34F}" type="pres">
      <dgm:prSet presAssocID="{20A7741D-3219-4235-9A50-F3BF46F3267E}" presName="downArrowText" presStyleLbl="revTx" presStyleIdx="1" presStyleCnt="2">
        <dgm:presLayoutVars>
          <dgm:chMax val="0"/>
          <dgm:bulletEnabled val="1"/>
        </dgm:presLayoutVars>
      </dgm:prSet>
      <dgm:spPr/>
    </dgm:pt>
  </dgm:ptLst>
  <dgm:cxnLst>
    <dgm:cxn modelId="{9D7EEA0B-ECB5-4C0F-B5CB-6424D186FDE4}" type="presOf" srcId="{240DDEF0-84BB-4522-9EB7-CB77A0552B6F}" destId="{453204F2-6463-4A50-9594-4ADA855CE1ED}" srcOrd="0" destOrd="0" presId="urn:microsoft.com/office/officeart/2005/8/layout/arrow4"/>
    <dgm:cxn modelId="{79A3A871-A06E-470A-A714-C94AC93F4C80}" type="presOf" srcId="{2C3EFFB0-9F92-40BB-9F2C-C1D8919A6837}" destId="{D9A1AD8B-9761-4791-A13D-B07584317E1C}" srcOrd="0" destOrd="0" presId="urn:microsoft.com/office/officeart/2005/8/layout/arrow4"/>
    <dgm:cxn modelId="{A66CB379-122E-4791-A8AB-0775DD98FAB8}" type="presOf" srcId="{20A7741D-3219-4235-9A50-F3BF46F3267E}" destId="{A931A142-B2BB-4CC7-B4D2-FFC4A514F34F}" srcOrd="0" destOrd="0" presId="urn:microsoft.com/office/officeart/2005/8/layout/arrow4"/>
    <dgm:cxn modelId="{52E82F91-21F4-4A78-A7A3-2AE53BEA911B}" srcId="{2C3EFFB0-9F92-40BB-9F2C-C1D8919A6837}" destId="{20A7741D-3219-4235-9A50-F3BF46F3267E}" srcOrd="1" destOrd="0" parTransId="{AAFEB77D-269D-4C00-9CB7-F4C823D79464}" sibTransId="{0CBCE9F8-B55E-49C7-972B-FF77FEAA57DE}"/>
    <dgm:cxn modelId="{55C23CD2-1468-4D1B-8099-17F11F5D59BF}" srcId="{2C3EFFB0-9F92-40BB-9F2C-C1D8919A6837}" destId="{240DDEF0-84BB-4522-9EB7-CB77A0552B6F}" srcOrd="0" destOrd="0" parTransId="{8E90CFF8-2B4D-495B-B0C9-96C4948A7D49}" sibTransId="{E179F8BE-FEB4-4C5A-9661-E2CF38BA167B}"/>
    <dgm:cxn modelId="{C0DC181E-95B7-4661-918A-2DCBEFDE6CB7}" type="presParOf" srcId="{D9A1AD8B-9761-4791-A13D-B07584317E1C}" destId="{5EAFBB90-B00C-4DEF-AB82-EFD27AC6FD45}" srcOrd="0" destOrd="0" presId="urn:microsoft.com/office/officeart/2005/8/layout/arrow4"/>
    <dgm:cxn modelId="{0DCD4CB7-986E-4FF8-9EC7-2C2AE0C6FF23}" type="presParOf" srcId="{D9A1AD8B-9761-4791-A13D-B07584317E1C}" destId="{453204F2-6463-4A50-9594-4ADA855CE1ED}" srcOrd="1" destOrd="0" presId="urn:microsoft.com/office/officeart/2005/8/layout/arrow4"/>
    <dgm:cxn modelId="{7A926823-BFE8-4B29-B823-ACF5435BD2B1}" type="presParOf" srcId="{D9A1AD8B-9761-4791-A13D-B07584317E1C}" destId="{BF1E4F1E-C48F-41D2-8868-60271F4FE6C5}" srcOrd="2" destOrd="0" presId="urn:microsoft.com/office/officeart/2005/8/layout/arrow4"/>
    <dgm:cxn modelId="{84D1E970-4A27-49EF-9452-28225FE31877}" type="presParOf" srcId="{D9A1AD8B-9761-4791-A13D-B07584317E1C}" destId="{A931A142-B2BB-4CC7-B4D2-FFC4A514F34F}"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076C658-47A0-4D05-98AB-8A1F8E5EB73C}" type="doc">
      <dgm:prSet loTypeId="urn:microsoft.com/office/officeart/2005/8/layout/hierarchy3" loCatId="list" qsTypeId="urn:microsoft.com/office/officeart/2005/8/quickstyle/simple5" qsCatId="simple" csTypeId="urn:microsoft.com/office/officeart/2005/8/colors/accent3_2" csCatId="accent3" phldr="1"/>
      <dgm:spPr/>
      <dgm:t>
        <a:bodyPr/>
        <a:lstStyle/>
        <a:p>
          <a:endParaRPr lang="en-US"/>
        </a:p>
      </dgm:t>
    </dgm:pt>
    <dgm:pt modelId="{6A6B0CE1-BE0E-4918-BC89-232620D3A7BA}">
      <dgm:prSet phldrT="[Text]"/>
      <dgm:spPr/>
      <dgm:t>
        <a:bodyPr/>
        <a:lstStyle/>
        <a:p>
          <a:r>
            <a:rPr lang="en-US" b="1" dirty="0"/>
            <a:t>Selection</a:t>
          </a:r>
        </a:p>
      </dgm:t>
    </dgm:pt>
    <dgm:pt modelId="{D3758A8B-3B87-40FC-B045-5F81F50649CC}" type="parTrans" cxnId="{7AE4EA08-454C-4054-A800-65B4C4FB1D0A}">
      <dgm:prSet/>
      <dgm:spPr/>
      <dgm:t>
        <a:bodyPr/>
        <a:lstStyle/>
        <a:p>
          <a:endParaRPr lang="en-US"/>
        </a:p>
      </dgm:t>
    </dgm:pt>
    <dgm:pt modelId="{ACBA27B3-FBA5-4585-BB11-33C2E6F7804D}" type="sibTrans" cxnId="{7AE4EA08-454C-4054-A800-65B4C4FB1D0A}">
      <dgm:prSet/>
      <dgm:spPr/>
      <dgm:t>
        <a:bodyPr/>
        <a:lstStyle/>
        <a:p>
          <a:endParaRPr lang="en-US"/>
        </a:p>
      </dgm:t>
    </dgm:pt>
    <dgm:pt modelId="{7B4B90E5-5A88-417C-813F-8B2569D26A4A}">
      <dgm:prSet phldrT="[Text]" custT="1"/>
      <dgm:spPr/>
      <dgm:t>
        <a:bodyPr/>
        <a:lstStyle/>
        <a:p>
          <a:r>
            <a:rPr lang="en-GB" sz="2000" b="1" dirty="0"/>
            <a:t>Rank – Based Selection</a:t>
          </a:r>
          <a:endParaRPr lang="en-US" sz="2000" b="1" dirty="0"/>
        </a:p>
      </dgm:t>
    </dgm:pt>
    <dgm:pt modelId="{8FFA4052-1310-4273-A277-53A39D76EE75}" type="parTrans" cxnId="{3B35119E-F6EE-47EF-9874-7571FEC328A1}">
      <dgm:prSet/>
      <dgm:spPr/>
      <dgm:t>
        <a:bodyPr/>
        <a:lstStyle/>
        <a:p>
          <a:endParaRPr lang="en-US"/>
        </a:p>
      </dgm:t>
    </dgm:pt>
    <dgm:pt modelId="{8C560DF8-7650-4D7A-92F2-D6EBFC0727DF}" type="sibTrans" cxnId="{3B35119E-F6EE-47EF-9874-7571FEC328A1}">
      <dgm:prSet/>
      <dgm:spPr/>
      <dgm:t>
        <a:bodyPr/>
        <a:lstStyle/>
        <a:p>
          <a:endParaRPr lang="en-US"/>
        </a:p>
      </dgm:t>
    </dgm:pt>
    <dgm:pt modelId="{C3FA2A74-E6C0-4CDD-889E-51175CA233EC}">
      <dgm:prSet phldrT="[Text]" custT="1"/>
      <dgm:spPr/>
      <dgm:t>
        <a:bodyPr/>
        <a:lstStyle/>
        <a:p>
          <a:r>
            <a:rPr lang="en-GB" sz="2000" b="1" dirty="0"/>
            <a:t>Tournament Selection</a:t>
          </a:r>
          <a:endParaRPr lang="en-US" sz="2000" b="1" dirty="0"/>
        </a:p>
      </dgm:t>
    </dgm:pt>
    <dgm:pt modelId="{F46EED3F-0248-48EB-8020-1B167A4676F8}" type="parTrans" cxnId="{142230EA-942A-4901-84C0-85B04D093F1C}">
      <dgm:prSet/>
      <dgm:spPr/>
      <dgm:t>
        <a:bodyPr/>
        <a:lstStyle/>
        <a:p>
          <a:endParaRPr lang="en-US"/>
        </a:p>
      </dgm:t>
    </dgm:pt>
    <dgm:pt modelId="{C506CA76-1450-465C-8025-9D70335A8D5F}" type="sibTrans" cxnId="{142230EA-942A-4901-84C0-85B04D093F1C}">
      <dgm:prSet/>
      <dgm:spPr/>
      <dgm:t>
        <a:bodyPr/>
        <a:lstStyle/>
        <a:p>
          <a:endParaRPr lang="en-US"/>
        </a:p>
      </dgm:t>
    </dgm:pt>
    <dgm:pt modelId="{06C9E365-4B09-4303-8A49-6598C23457D1}">
      <dgm:prSet phldrT="[Text]" custT="1"/>
      <dgm:spPr/>
      <dgm:t>
        <a:bodyPr/>
        <a:lstStyle/>
        <a:p>
          <a:r>
            <a:rPr lang="en-GB" sz="2000" b="1" dirty="0"/>
            <a:t>Fitness-Proportionate Selection</a:t>
          </a:r>
          <a:endParaRPr lang="en-US" sz="2000" b="1" dirty="0"/>
        </a:p>
      </dgm:t>
    </dgm:pt>
    <dgm:pt modelId="{13A8B794-CC0E-4526-875C-08DF54D5B95C}" type="parTrans" cxnId="{4A45BF05-540B-4B4D-AE38-E767D679685C}">
      <dgm:prSet/>
      <dgm:spPr/>
      <dgm:t>
        <a:bodyPr/>
        <a:lstStyle/>
        <a:p>
          <a:endParaRPr lang="en-US"/>
        </a:p>
      </dgm:t>
    </dgm:pt>
    <dgm:pt modelId="{9C2B9C9F-E154-44C5-A7CA-00ECCC75BF32}" type="sibTrans" cxnId="{4A45BF05-540B-4B4D-AE38-E767D679685C}">
      <dgm:prSet/>
      <dgm:spPr/>
      <dgm:t>
        <a:bodyPr/>
        <a:lstStyle/>
        <a:p>
          <a:endParaRPr lang="en-US"/>
        </a:p>
      </dgm:t>
    </dgm:pt>
    <dgm:pt modelId="{03A8F70D-DE7F-4DAE-8503-0B93E87E506E}" type="pres">
      <dgm:prSet presAssocID="{7076C658-47A0-4D05-98AB-8A1F8E5EB73C}" presName="diagram" presStyleCnt="0">
        <dgm:presLayoutVars>
          <dgm:chPref val="1"/>
          <dgm:dir/>
          <dgm:animOne val="branch"/>
          <dgm:animLvl val="lvl"/>
          <dgm:resizeHandles/>
        </dgm:presLayoutVars>
      </dgm:prSet>
      <dgm:spPr/>
    </dgm:pt>
    <dgm:pt modelId="{5D56A31A-B0AE-434D-9496-FE18F19AD807}" type="pres">
      <dgm:prSet presAssocID="{6A6B0CE1-BE0E-4918-BC89-232620D3A7BA}" presName="root" presStyleCnt="0"/>
      <dgm:spPr/>
    </dgm:pt>
    <dgm:pt modelId="{553ACB62-2D73-42A8-BD6E-C812306F26EE}" type="pres">
      <dgm:prSet presAssocID="{6A6B0CE1-BE0E-4918-BC89-232620D3A7BA}" presName="rootComposite" presStyleCnt="0"/>
      <dgm:spPr/>
    </dgm:pt>
    <dgm:pt modelId="{2DC3E9A7-B05F-4686-AF6D-FD992826B9C4}" type="pres">
      <dgm:prSet presAssocID="{6A6B0CE1-BE0E-4918-BC89-232620D3A7BA}" presName="rootText" presStyleLbl="node1" presStyleIdx="0" presStyleCnt="1"/>
      <dgm:spPr/>
    </dgm:pt>
    <dgm:pt modelId="{FEBB998A-3AB6-4C5E-BB35-73CFEA9C02A0}" type="pres">
      <dgm:prSet presAssocID="{6A6B0CE1-BE0E-4918-BC89-232620D3A7BA}" presName="rootConnector" presStyleLbl="node1" presStyleIdx="0" presStyleCnt="1"/>
      <dgm:spPr/>
    </dgm:pt>
    <dgm:pt modelId="{0E807718-EB20-4EFA-9450-0D5F00C71177}" type="pres">
      <dgm:prSet presAssocID="{6A6B0CE1-BE0E-4918-BC89-232620D3A7BA}" presName="childShape" presStyleCnt="0"/>
      <dgm:spPr/>
    </dgm:pt>
    <dgm:pt modelId="{0907BB57-BBA3-4EB5-9DCF-2FBADD130BDC}" type="pres">
      <dgm:prSet presAssocID="{13A8B794-CC0E-4526-875C-08DF54D5B95C}" presName="Name13" presStyleLbl="parChTrans1D2" presStyleIdx="0" presStyleCnt="3"/>
      <dgm:spPr/>
    </dgm:pt>
    <dgm:pt modelId="{FA2FBAD7-57CA-45B8-9D5C-5C28E90FE20F}" type="pres">
      <dgm:prSet presAssocID="{06C9E365-4B09-4303-8A49-6598C23457D1}" presName="childText" presStyleLbl="bgAcc1" presStyleIdx="0" presStyleCnt="3" custScaleX="266578">
        <dgm:presLayoutVars>
          <dgm:bulletEnabled val="1"/>
        </dgm:presLayoutVars>
      </dgm:prSet>
      <dgm:spPr/>
    </dgm:pt>
    <dgm:pt modelId="{06242CF2-15B0-4669-87E1-E073771AD12A}" type="pres">
      <dgm:prSet presAssocID="{8FFA4052-1310-4273-A277-53A39D76EE75}" presName="Name13" presStyleLbl="parChTrans1D2" presStyleIdx="1" presStyleCnt="3"/>
      <dgm:spPr/>
    </dgm:pt>
    <dgm:pt modelId="{1E0D474A-47A9-451D-8261-88661F0B0094}" type="pres">
      <dgm:prSet presAssocID="{7B4B90E5-5A88-417C-813F-8B2569D26A4A}" presName="childText" presStyleLbl="bgAcc1" presStyleIdx="1" presStyleCnt="3" custScaleX="234968">
        <dgm:presLayoutVars>
          <dgm:bulletEnabled val="1"/>
        </dgm:presLayoutVars>
      </dgm:prSet>
      <dgm:spPr/>
    </dgm:pt>
    <dgm:pt modelId="{A030CF8B-3B68-40EF-8382-26E888CB80D1}" type="pres">
      <dgm:prSet presAssocID="{F46EED3F-0248-48EB-8020-1B167A4676F8}" presName="Name13" presStyleLbl="parChTrans1D2" presStyleIdx="2" presStyleCnt="3"/>
      <dgm:spPr/>
    </dgm:pt>
    <dgm:pt modelId="{94513D82-DDA7-4B9D-AD91-C4534E65B19B}" type="pres">
      <dgm:prSet presAssocID="{C3FA2A74-E6C0-4CDD-889E-51175CA233EC}" presName="childText" presStyleLbl="bgAcc1" presStyleIdx="2" presStyleCnt="3" custScaleX="266579">
        <dgm:presLayoutVars>
          <dgm:bulletEnabled val="1"/>
        </dgm:presLayoutVars>
      </dgm:prSet>
      <dgm:spPr/>
    </dgm:pt>
  </dgm:ptLst>
  <dgm:cxnLst>
    <dgm:cxn modelId="{7407D102-6352-44F8-9DA0-C4455AFDB83B}" type="presOf" srcId="{F46EED3F-0248-48EB-8020-1B167A4676F8}" destId="{A030CF8B-3B68-40EF-8382-26E888CB80D1}" srcOrd="0" destOrd="0" presId="urn:microsoft.com/office/officeart/2005/8/layout/hierarchy3"/>
    <dgm:cxn modelId="{4A45BF05-540B-4B4D-AE38-E767D679685C}" srcId="{6A6B0CE1-BE0E-4918-BC89-232620D3A7BA}" destId="{06C9E365-4B09-4303-8A49-6598C23457D1}" srcOrd="0" destOrd="0" parTransId="{13A8B794-CC0E-4526-875C-08DF54D5B95C}" sibTransId="{9C2B9C9F-E154-44C5-A7CA-00ECCC75BF32}"/>
    <dgm:cxn modelId="{7AE4EA08-454C-4054-A800-65B4C4FB1D0A}" srcId="{7076C658-47A0-4D05-98AB-8A1F8E5EB73C}" destId="{6A6B0CE1-BE0E-4918-BC89-232620D3A7BA}" srcOrd="0" destOrd="0" parTransId="{D3758A8B-3B87-40FC-B045-5F81F50649CC}" sibTransId="{ACBA27B3-FBA5-4585-BB11-33C2E6F7804D}"/>
    <dgm:cxn modelId="{341B6116-B3AD-4FE3-AD1A-8078B201B2F1}" type="presOf" srcId="{7076C658-47A0-4D05-98AB-8A1F8E5EB73C}" destId="{03A8F70D-DE7F-4DAE-8503-0B93E87E506E}" srcOrd="0" destOrd="0" presId="urn:microsoft.com/office/officeart/2005/8/layout/hierarchy3"/>
    <dgm:cxn modelId="{22F4B525-89F0-4676-B2A0-F7F82BE618EA}" type="presOf" srcId="{8FFA4052-1310-4273-A277-53A39D76EE75}" destId="{06242CF2-15B0-4669-87E1-E073771AD12A}" srcOrd="0" destOrd="0" presId="urn:microsoft.com/office/officeart/2005/8/layout/hierarchy3"/>
    <dgm:cxn modelId="{EDB22B39-F0D2-4DF3-92B1-A7C314F8BD52}" type="presOf" srcId="{7B4B90E5-5A88-417C-813F-8B2569D26A4A}" destId="{1E0D474A-47A9-451D-8261-88661F0B0094}" srcOrd="0" destOrd="0" presId="urn:microsoft.com/office/officeart/2005/8/layout/hierarchy3"/>
    <dgm:cxn modelId="{C0376D50-BE22-4E1C-96CE-A84EE0B9A637}" type="presOf" srcId="{6A6B0CE1-BE0E-4918-BC89-232620D3A7BA}" destId="{FEBB998A-3AB6-4C5E-BB35-73CFEA9C02A0}" srcOrd="1" destOrd="0" presId="urn:microsoft.com/office/officeart/2005/8/layout/hierarchy3"/>
    <dgm:cxn modelId="{BAC37170-2971-49C9-95D3-46CA540CB061}" type="presOf" srcId="{6A6B0CE1-BE0E-4918-BC89-232620D3A7BA}" destId="{2DC3E9A7-B05F-4686-AF6D-FD992826B9C4}" srcOrd="0" destOrd="0" presId="urn:microsoft.com/office/officeart/2005/8/layout/hierarchy3"/>
    <dgm:cxn modelId="{D4ABA07D-C4B2-47BB-B7B7-D49575F40E42}" type="presOf" srcId="{C3FA2A74-E6C0-4CDD-889E-51175CA233EC}" destId="{94513D82-DDA7-4B9D-AD91-C4534E65B19B}" srcOrd="0" destOrd="0" presId="urn:microsoft.com/office/officeart/2005/8/layout/hierarchy3"/>
    <dgm:cxn modelId="{AB2D2186-C1AD-42AC-87BC-89E43A3A2E57}" type="presOf" srcId="{06C9E365-4B09-4303-8A49-6598C23457D1}" destId="{FA2FBAD7-57CA-45B8-9D5C-5C28E90FE20F}" srcOrd="0" destOrd="0" presId="urn:microsoft.com/office/officeart/2005/8/layout/hierarchy3"/>
    <dgm:cxn modelId="{3B35119E-F6EE-47EF-9874-7571FEC328A1}" srcId="{6A6B0CE1-BE0E-4918-BC89-232620D3A7BA}" destId="{7B4B90E5-5A88-417C-813F-8B2569D26A4A}" srcOrd="1" destOrd="0" parTransId="{8FFA4052-1310-4273-A277-53A39D76EE75}" sibTransId="{8C560DF8-7650-4D7A-92F2-D6EBFC0727DF}"/>
    <dgm:cxn modelId="{AE5236E7-35D1-4278-9888-BEAA7F82BABC}" type="presOf" srcId="{13A8B794-CC0E-4526-875C-08DF54D5B95C}" destId="{0907BB57-BBA3-4EB5-9DCF-2FBADD130BDC}" srcOrd="0" destOrd="0" presId="urn:microsoft.com/office/officeart/2005/8/layout/hierarchy3"/>
    <dgm:cxn modelId="{142230EA-942A-4901-84C0-85B04D093F1C}" srcId="{6A6B0CE1-BE0E-4918-BC89-232620D3A7BA}" destId="{C3FA2A74-E6C0-4CDD-889E-51175CA233EC}" srcOrd="2" destOrd="0" parTransId="{F46EED3F-0248-48EB-8020-1B167A4676F8}" sibTransId="{C506CA76-1450-465C-8025-9D70335A8D5F}"/>
    <dgm:cxn modelId="{91B54140-449A-46B3-B211-1E529B9FD6F7}" type="presParOf" srcId="{03A8F70D-DE7F-4DAE-8503-0B93E87E506E}" destId="{5D56A31A-B0AE-434D-9496-FE18F19AD807}" srcOrd="0" destOrd="0" presId="urn:microsoft.com/office/officeart/2005/8/layout/hierarchy3"/>
    <dgm:cxn modelId="{B093F473-FF80-4D16-B6F7-AA7732B93F74}" type="presParOf" srcId="{5D56A31A-B0AE-434D-9496-FE18F19AD807}" destId="{553ACB62-2D73-42A8-BD6E-C812306F26EE}" srcOrd="0" destOrd="0" presId="urn:microsoft.com/office/officeart/2005/8/layout/hierarchy3"/>
    <dgm:cxn modelId="{02076CF6-1EB1-4B8A-9471-BB939906343C}" type="presParOf" srcId="{553ACB62-2D73-42A8-BD6E-C812306F26EE}" destId="{2DC3E9A7-B05F-4686-AF6D-FD992826B9C4}" srcOrd="0" destOrd="0" presId="urn:microsoft.com/office/officeart/2005/8/layout/hierarchy3"/>
    <dgm:cxn modelId="{7D72CCE2-6F70-4DDE-9945-D831622067FF}" type="presParOf" srcId="{553ACB62-2D73-42A8-BD6E-C812306F26EE}" destId="{FEBB998A-3AB6-4C5E-BB35-73CFEA9C02A0}" srcOrd="1" destOrd="0" presId="urn:microsoft.com/office/officeart/2005/8/layout/hierarchy3"/>
    <dgm:cxn modelId="{A2065ECA-1C26-476C-8922-AEE83AAC9BE4}" type="presParOf" srcId="{5D56A31A-B0AE-434D-9496-FE18F19AD807}" destId="{0E807718-EB20-4EFA-9450-0D5F00C71177}" srcOrd="1" destOrd="0" presId="urn:microsoft.com/office/officeart/2005/8/layout/hierarchy3"/>
    <dgm:cxn modelId="{BD6B5CFA-AF08-4EE6-A459-5F008A0AF6AD}" type="presParOf" srcId="{0E807718-EB20-4EFA-9450-0D5F00C71177}" destId="{0907BB57-BBA3-4EB5-9DCF-2FBADD130BDC}" srcOrd="0" destOrd="0" presId="urn:microsoft.com/office/officeart/2005/8/layout/hierarchy3"/>
    <dgm:cxn modelId="{953D6F68-5E38-454B-A7FF-BF784B4E5832}" type="presParOf" srcId="{0E807718-EB20-4EFA-9450-0D5F00C71177}" destId="{FA2FBAD7-57CA-45B8-9D5C-5C28E90FE20F}" srcOrd="1" destOrd="0" presId="urn:microsoft.com/office/officeart/2005/8/layout/hierarchy3"/>
    <dgm:cxn modelId="{8777C044-23DC-4E9F-AF26-4BB2CE890722}" type="presParOf" srcId="{0E807718-EB20-4EFA-9450-0D5F00C71177}" destId="{06242CF2-15B0-4669-87E1-E073771AD12A}" srcOrd="2" destOrd="0" presId="urn:microsoft.com/office/officeart/2005/8/layout/hierarchy3"/>
    <dgm:cxn modelId="{4E6DF542-3834-41A7-AA68-69BEACC5179B}" type="presParOf" srcId="{0E807718-EB20-4EFA-9450-0D5F00C71177}" destId="{1E0D474A-47A9-451D-8261-88661F0B0094}" srcOrd="3" destOrd="0" presId="urn:microsoft.com/office/officeart/2005/8/layout/hierarchy3"/>
    <dgm:cxn modelId="{4BDB86CE-4436-4C05-AA5D-42F25102186F}" type="presParOf" srcId="{0E807718-EB20-4EFA-9450-0D5F00C71177}" destId="{A030CF8B-3B68-40EF-8382-26E888CB80D1}" srcOrd="4" destOrd="0" presId="urn:microsoft.com/office/officeart/2005/8/layout/hierarchy3"/>
    <dgm:cxn modelId="{61B782FC-F4B2-4FDB-9066-7215412188AD}" type="presParOf" srcId="{0E807718-EB20-4EFA-9450-0D5F00C71177}" destId="{94513D82-DDA7-4B9D-AD91-C4534E65B19B}"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F056659-3B35-42E8-AF98-9E77EEFA3020}" type="doc">
      <dgm:prSet loTypeId="urn:microsoft.com/office/officeart/2005/8/layout/hierarchy2" loCatId="hierarchy" qsTypeId="urn:microsoft.com/office/officeart/2005/8/quickstyle/simple5" qsCatId="simple" csTypeId="urn:microsoft.com/office/officeart/2005/8/colors/accent1_2" csCatId="accent1" phldr="1"/>
      <dgm:spPr/>
      <dgm:t>
        <a:bodyPr/>
        <a:lstStyle/>
        <a:p>
          <a:endParaRPr lang="en-US"/>
        </a:p>
      </dgm:t>
    </dgm:pt>
    <dgm:pt modelId="{44AA01DA-E4A9-419B-81DD-7537AB8D746E}">
      <dgm:prSet phldrT="[Text]" custT="1"/>
      <dgm:spPr>
        <a:solidFill>
          <a:srgbClr val="7030A0"/>
        </a:solidFill>
      </dgm:spPr>
      <dgm:t>
        <a:bodyPr/>
        <a:lstStyle/>
        <a:p>
          <a:r>
            <a:rPr lang="en-US" sz="2000" dirty="0"/>
            <a:t>Two implementation</a:t>
          </a:r>
        </a:p>
      </dgm:t>
    </dgm:pt>
    <dgm:pt modelId="{B3A6EF51-B3B6-487B-9C0F-EFFAD2D59D0E}" type="parTrans" cxnId="{20C088AC-C5E0-46E9-88EC-7FFC299BA11A}">
      <dgm:prSet/>
      <dgm:spPr/>
      <dgm:t>
        <a:bodyPr/>
        <a:lstStyle/>
        <a:p>
          <a:endParaRPr lang="en-US"/>
        </a:p>
      </dgm:t>
    </dgm:pt>
    <dgm:pt modelId="{DC149B45-9F63-4A89-8AD3-6D301DCE3E72}" type="sibTrans" cxnId="{20C088AC-C5E0-46E9-88EC-7FFC299BA11A}">
      <dgm:prSet/>
      <dgm:spPr/>
      <dgm:t>
        <a:bodyPr/>
        <a:lstStyle/>
        <a:p>
          <a:endParaRPr lang="en-US"/>
        </a:p>
      </dgm:t>
    </dgm:pt>
    <dgm:pt modelId="{A61CE8FE-6F49-45E7-8F4A-4587C268C8C0}">
      <dgm:prSet phldrT="[Text]" custT="1"/>
      <dgm:spPr>
        <a:solidFill>
          <a:srgbClr val="00B0F0"/>
        </a:solidFill>
      </dgm:spPr>
      <dgm:t>
        <a:bodyPr/>
        <a:lstStyle/>
        <a:p>
          <a:r>
            <a:rPr lang="en-US" sz="2000" dirty="0" err="1"/>
            <a:t>Roulete</a:t>
          </a:r>
          <a:r>
            <a:rPr lang="en-US" sz="2000" dirty="0"/>
            <a:t> wheel</a:t>
          </a:r>
        </a:p>
      </dgm:t>
    </dgm:pt>
    <dgm:pt modelId="{61F663DC-EE17-447F-AAA6-E9C26541B849}" type="parTrans" cxnId="{E8D5BFE9-8978-4B26-BB54-C28666146CC3}">
      <dgm:prSet/>
      <dgm:spPr>
        <a:ln>
          <a:solidFill>
            <a:srgbClr val="495AD9"/>
          </a:solidFill>
        </a:ln>
      </dgm:spPr>
      <dgm:t>
        <a:bodyPr/>
        <a:lstStyle/>
        <a:p>
          <a:endParaRPr lang="en-US"/>
        </a:p>
      </dgm:t>
    </dgm:pt>
    <dgm:pt modelId="{5A639103-57E7-4A61-A72E-FB307016040B}" type="sibTrans" cxnId="{E8D5BFE9-8978-4B26-BB54-C28666146CC3}">
      <dgm:prSet/>
      <dgm:spPr/>
      <dgm:t>
        <a:bodyPr/>
        <a:lstStyle/>
        <a:p>
          <a:endParaRPr lang="en-US"/>
        </a:p>
      </dgm:t>
    </dgm:pt>
    <dgm:pt modelId="{EDABC3FF-7A73-4AF9-A557-353672A16353}">
      <dgm:prSet phldrT="[Text]" custT="1"/>
      <dgm:spPr>
        <a:solidFill>
          <a:srgbClr val="495AD9"/>
        </a:solidFill>
      </dgm:spPr>
      <dgm:t>
        <a:bodyPr/>
        <a:lstStyle/>
        <a:p>
          <a:r>
            <a:rPr lang="en-US" sz="2000" dirty="0"/>
            <a:t>SUS</a:t>
          </a:r>
        </a:p>
      </dgm:t>
    </dgm:pt>
    <dgm:pt modelId="{F98A695A-887D-415A-B571-85F2A250713B}" type="parTrans" cxnId="{3858839D-CDCC-4A8F-BCA0-F3E48B69E881}">
      <dgm:prSet/>
      <dgm:spPr>
        <a:ln>
          <a:solidFill>
            <a:srgbClr val="495AD9"/>
          </a:solidFill>
        </a:ln>
      </dgm:spPr>
      <dgm:t>
        <a:bodyPr/>
        <a:lstStyle/>
        <a:p>
          <a:endParaRPr lang="en-US"/>
        </a:p>
      </dgm:t>
    </dgm:pt>
    <dgm:pt modelId="{AC98CB65-C11F-41D8-A948-EDDF0D0E11A2}" type="sibTrans" cxnId="{3858839D-CDCC-4A8F-BCA0-F3E48B69E881}">
      <dgm:prSet/>
      <dgm:spPr/>
      <dgm:t>
        <a:bodyPr/>
        <a:lstStyle/>
        <a:p>
          <a:endParaRPr lang="en-US"/>
        </a:p>
      </dgm:t>
    </dgm:pt>
    <dgm:pt modelId="{DA533F88-F835-4361-8105-FAED6B9649CA}" type="pres">
      <dgm:prSet presAssocID="{DF056659-3B35-42E8-AF98-9E77EEFA3020}" presName="diagram" presStyleCnt="0">
        <dgm:presLayoutVars>
          <dgm:chPref val="1"/>
          <dgm:dir/>
          <dgm:animOne val="branch"/>
          <dgm:animLvl val="lvl"/>
          <dgm:resizeHandles val="exact"/>
        </dgm:presLayoutVars>
      </dgm:prSet>
      <dgm:spPr/>
    </dgm:pt>
    <dgm:pt modelId="{9B133FCD-7E36-44A5-9043-21CCD25365E9}" type="pres">
      <dgm:prSet presAssocID="{44AA01DA-E4A9-419B-81DD-7537AB8D746E}" presName="root1" presStyleCnt="0"/>
      <dgm:spPr/>
    </dgm:pt>
    <dgm:pt modelId="{4524B97C-27DB-4A49-A5CA-76579E4A7194}" type="pres">
      <dgm:prSet presAssocID="{44AA01DA-E4A9-419B-81DD-7537AB8D746E}" presName="LevelOneTextNode" presStyleLbl="node0" presStyleIdx="0" presStyleCnt="1">
        <dgm:presLayoutVars>
          <dgm:chPref val="3"/>
        </dgm:presLayoutVars>
      </dgm:prSet>
      <dgm:spPr/>
    </dgm:pt>
    <dgm:pt modelId="{909DC4C5-D3D0-4963-83FD-176ED5C4E2EF}" type="pres">
      <dgm:prSet presAssocID="{44AA01DA-E4A9-419B-81DD-7537AB8D746E}" presName="level2hierChild" presStyleCnt="0"/>
      <dgm:spPr/>
    </dgm:pt>
    <dgm:pt modelId="{AEDAD93C-14D8-4DF8-BB1F-EC20E580A64C}" type="pres">
      <dgm:prSet presAssocID="{61F663DC-EE17-447F-AAA6-E9C26541B849}" presName="conn2-1" presStyleLbl="parChTrans1D2" presStyleIdx="0" presStyleCnt="2"/>
      <dgm:spPr/>
    </dgm:pt>
    <dgm:pt modelId="{E1D51B67-715D-4A6A-A1CB-F6529C467667}" type="pres">
      <dgm:prSet presAssocID="{61F663DC-EE17-447F-AAA6-E9C26541B849}" presName="connTx" presStyleLbl="parChTrans1D2" presStyleIdx="0" presStyleCnt="2"/>
      <dgm:spPr/>
    </dgm:pt>
    <dgm:pt modelId="{F2263285-7566-4687-A17E-D620B9CA56E0}" type="pres">
      <dgm:prSet presAssocID="{A61CE8FE-6F49-45E7-8F4A-4587C268C8C0}" presName="root2" presStyleCnt="0"/>
      <dgm:spPr/>
    </dgm:pt>
    <dgm:pt modelId="{F1DE0CB9-AB0C-4817-89A8-8980332DFDA0}" type="pres">
      <dgm:prSet presAssocID="{A61CE8FE-6F49-45E7-8F4A-4587C268C8C0}" presName="LevelTwoTextNode" presStyleLbl="node2" presStyleIdx="0" presStyleCnt="2">
        <dgm:presLayoutVars>
          <dgm:chPref val="3"/>
        </dgm:presLayoutVars>
      </dgm:prSet>
      <dgm:spPr/>
    </dgm:pt>
    <dgm:pt modelId="{2D7767E0-ACCE-4E45-BC59-54FF067B70B0}" type="pres">
      <dgm:prSet presAssocID="{A61CE8FE-6F49-45E7-8F4A-4587C268C8C0}" presName="level3hierChild" presStyleCnt="0"/>
      <dgm:spPr/>
    </dgm:pt>
    <dgm:pt modelId="{7F997AAA-7870-45E8-B91E-CF0685A03A3A}" type="pres">
      <dgm:prSet presAssocID="{F98A695A-887D-415A-B571-85F2A250713B}" presName="conn2-1" presStyleLbl="parChTrans1D2" presStyleIdx="1" presStyleCnt="2"/>
      <dgm:spPr/>
    </dgm:pt>
    <dgm:pt modelId="{8DA18EE6-D49D-4A26-8BA5-976A9C81BD36}" type="pres">
      <dgm:prSet presAssocID="{F98A695A-887D-415A-B571-85F2A250713B}" presName="connTx" presStyleLbl="parChTrans1D2" presStyleIdx="1" presStyleCnt="2"/>
      <dgm:spPr/>
    </dgm:pt>
    <dgm:pt modelId="{63B8D687-19D5-4ED0-9C01-F10290F50F42}" type="pres">
      <dgm:prSet presAssocID="{EDABC3FF-7A73-4AF9-A557-353672A16353}" presName="root2" presStyleCnt="0"/>
      <dgm:spPr/>
    </dgm:pt>
    <dgm:pt modelId="{28AE16E6-7CC1-439B-A48D-5A27F2A33E52}" type="pres">
      <dgm:prSet presAssocID="{EDABC3FF-7A73-4AF9-A557-353672A16353}" presName="LevelTwoTextNode" presStyleLbl="node2" presStyleIdx="1" presStyleCnt="2">
        <dgm:presLayoutVars>
          <dgm:chPref val="3"/>
        </dgm:presLayoutVars>
      </dgm:prSet>
      <dgm:spPr/>
    </dgm:pt>
    <dgm:pt modelId="{1C5EAE4A-DC4C-45D5-8172-7DDFE10CBFAF}" type="pres">
      <dgm:prSet presAssocID="{EDABC3FF-7A73-4AF9-A557-353672A16353}" presName="level3hierChild" presStyleCnt="0"/>
      <dgm:spPr/>
    </dgm:pt>
  </dgm:ptLst>
  <dgm:cxnLst>
    <dgm:cxn modelId="{B0042C99-7563-4D70-9D8E-3DF4E3E0DDBB}" type="presOf" srcId="{A61CE8FE-6F49-45E7-8F4A-4587C268C8C0}" destId="{F1DE0CB9-AB0C-4817-89A8-8980332DFDA0}" srcOrd="0" destOrd="0" presId="urn:microsoft.com/office/officeart/2005/8/layout/hierarchy2"/>
    <dgm:cxn modelId="{3858839D-CDCC-4A8F-BCA0-F3E48B69E881}" srcId="{44AA01DA-E4A9-419B-81DD-7537AB8D746E}" destId="{EDABC3FF-7A73-4AF9-A557-353672A16353}" srcOrd="1" destOrd="0" parTransId="{F98A695A-887D-415A-B571-85F2A250713B}" sibTransId="{AC98CB65-C11F-41D8-A948-EDDF0D0E11A2}"/>
    <dgm:cxn modelId="{B7FDB1A1-8775-44C5-B318-CBF00C96E3CE}" type="presOf" srcId="{EDABC3FF-7A73-4AF9-A557-353672A16353}" destId="{28AE16E6-7CC1-439B-A48D-5A27F2A33E52}" srcOrd="0" destOrd="0" presId="urn:microsoft.com/office/officeart/2005/8/layout/hierarchy2"/>
    <dgm:cxn modelId="{20C088AC-C5E0-46E9-88EC-7FFC299BA11A}" srcId="{DF056659-3B35-42E8-AF98-9E77EEFA3020}" destId="{44AA01DA-E4A9-419B-81DD-7537AB8D746E}" srcOrd="0" destOrd="0" parTransId="{B3A6EF51-B3B6-487B-9C0F-EFFAD2D59D0E}" sibTransId="{DC149B45-9F63-4A89-8AD3-6D301DCE3E72}"/>
    <dgm:cxn modelId="{735F41C9-4F97-4F93-83D8-858B86A7170D}" type="presOf" srcId="{61F663DC-EE17-447F-AAA6-E9C26541B849}" destId="{AEDAD93C-14D8-4DF8-BB1F-EC20E580A64C}" srcOrd="0" destOrd="0" presId="urn:microsoft.com/office/officeart/2005/8/layout/hierarchy2"/>
    <dgm:cxn modelId="{4527DECA-0970-4771-BCB5-BEFD82417165}" type="presOf" srcId="{44AA01DA-E4A9-419B-81DD-7537AB8D746E}" destId="{4524B97C-27DB-4A49-A5CA-76579E4A7194}" srcOrd="0" destOrd="0" presId="urn:microsoft.com/office/officeart/2005/8/layout/hierarchy2"/>
    <dgm:cxn modelId="{03A830CC-3EFB-4AD7-9300-5F21902BC1E5}" type="presOf" srcId="{61F663DC-EE17-447F-AAA6-E9C26541B849}" destId="{E1D51B67-715D-4A6A-A1CB-F6529C467667}" srcOrd="1" destOrd="0" presId="urn:microsoft.com/office/officeart/2005/8/layout/hierarchy2"/>
    <dgm:cxn modelId="{6E08E7D5-B9A5-41B2-92E9-5612992F3B6B}" type="presOf" srcId="{F98A695A-887D-415A-B571-85F2A250713B}" destId="{7F997AAA-7870-45E8-B91E-CF0685A03A3A}" srcOrd="0" destOrd="0" presId="urn:microsoft.com/office/officeart/2005/8/layout/hierarchy2"/>
    <dgm:cxn modelId="{E8D5BFE9-8978-4B26-BB54-C28666146CC3}" srcId="{44AA01DA-E4A9-419B-81DD-7537AB8D746E}" destId="{A61CE8FE-6F49-45E7-8F4A-4587C268C8C0}" srcOrd="0" destOrd="0" parTransId="{61F663DC-EE17-447F-AAA6-E9C26541B849}" sibTransId="{5A639103-57E7-4A61-A72E-FB307016040B}"/>
    <dgm:cxn modelId="{AD1D0EF3-00A8-4AD4-8B95-45CCFCCF481C}" type="presOf" srcId="{DF056659-3B35-42E8-AF98-9E77EEFA3020}" destId="{DA533F88-F835-4361-8105-FAED6B9649CA}" srcOrd="0" destOrd="0" presId="urn:microsoft.com/office/officeart/2005/8/layout/hierarchy2"/>
    <dgm:cxn modelId="{8DF47FF7-4F56-45F4-9694-DBCD3E3793FD}" type="presOf" srcId="{F98A695A-887D-415A-B571-85F2A250713B}" destId="{8DA18EE6-D49D-4A26-8BA5-976A9C81BD36}" srcOrd="1" destOrd="0" presId="urn:microsoft.com/office/officeart/2005/8/layout/hierarchy2"/>
    <dgm:cxn modelId="{E06FAC74-4C2E-4764-AA7F-D38DE1E0A811}" type="presParOf" srcId="{DA533F88-F835-4361-8105-FAED6B9649CA}" destId="{9B133FCD-7E36-44A5-9043-21CCD25365E9}" srcOrd="0" destOrd="0" presId="urn:microsoft.com/office/officeart/2005/8/layout/hierarchy2"/>
    <dgm:cxn modelId="{619400C8-0DEB-438D-A857-1949A7B41F05}" type="presParOf" srcId="{9B133FCD-7E36-44A5-9043-21CCD25365E9}" destId="{4524B97C-27DB-4A49-A5CA-76579E4A7194}" srcOrd="0" destOrd="0" presId="urn:microsoft.com/office/officeart/2005/8/layout/hierarchy2"/>
    <dgm:cxn modelId="{144B2071-92C7-4996-8997-48F08867E7AF}" type="presParOf" srcId="{9B133FCD-7E36-44A5-9043-21CCD25365E9}" destId="{909DC4C5-D3D0-4963-83FD-176ED5C4E2EF}" srcOrd="1" destOrd="0" presId="urn:microsoft.com/office/officeart/2005/8/layout/hierarchy2"/>
    <dgm:cxn modelId="{2B56BDF6-D996-4CB9-A834-1E5D4514E316}" type="presParOf" srcId="{909DC4C5-D3D0-4963-83FD-176ED5C4E2EF}" destId="{AEDAD93C-14D8-4DF8-BB1F-EC20E580A64C}" srcOrd="0" destOrd="0" presId="urn:microsoft.com/office/officeart/2005/8/layout/hierarchy2"/>
    <dgm:cxn modelId="{393C48BF-B5DD-4364-A4FD-FD9BF918F6D5}" type="presParOf" srcId="{AEDAD93C-14D8-4DF8-BB1F-EC20E580A64C}" destId="{E1D51B67-715D-4A6A-A1CB-F6529C467667}" srcOrd="0" destOrd="0" presId="urn:microsoft.com/office/officeart/2005/8/layout/hierarchy2"/>
    <dgm:cxn modelId="{3B1A8B16-3B99-4E50-9105-C4A89F75EA22}" type="presParOf" srcId="{909DC4C5-D3D0-4963-83FD-176ED5C4E2EF}" destId="{F2263285-7566-4687-A17E-D620B9CA56E0}" srcOrd="1" destOrd="0" presId="urn:microsoft.com/office/officeart/2005/8/layout/hierarchy2"/>
    <dgm:cxn modelId="{65551863-DE5B-40A7-B451-FAF5E5DE40A6}" type="presParOf" srcId="{F2263285-7566-4687-A17E-D620B9CA56E0}" destId="{F1DE0CB9-AB0C-4817-89A8-8980332DFDA0}" srcOrd="0" destOrd="0" presId="urn:microsoft.com/office/officeart/2005/8/layout/hierarchy2"/>
    <dgm:cxn modelId="{FEF8D18F-0C78-4B05-847F-A5701CDFFA3E}" type="presParOf" srcId="{F2263285-7566-4687-A17E-D620B9CA56E0}" destId="{2D7767E0-ACCE-4E45-BC59-54FF067B70B0}" srcOrd="1" destOrd="0" presId="urn:microsoft.com/office/officeart/2005/8/layout/hierarchy2"/>
    <dgm:cxn modelId="{BEE1D3F5-4990-415F-8D19-59790A685662}" type="presParOf" srcId="{909DC4C5-D3D0-4963-83FD-176ED5C4E2EF}" destId="{7F997AAA-7870-45E8-B91E-CF0685A03A3A}" srcOrd="2" destOrd="0" presId="urn:microsoft.com/office/officeart/2005/8/layout/hierarchy2"/>
    <dgm:cxn modelId="{5293E431-BAF3-44E5-BCBC-0B4D11CC6CE8}" type="presParOf" srcId="{7F997AAA-7870-45E8-B91E-CF0685A03A3A}" destId="{8DA18EE6-D49D-4A26-8BA5-976A9C81BD36}" srcOrd="0" destOrd="0" presId="urn:microsoft.com/office/officeart/2005/8/layout/hierarchy2"/>
    <dgm:cxn modelId="{ADDFB865-17BB-407A-8E56-F16D382D6C61}" type="presParOf" srcId="{909DC4C5-D3D0-4963-83FD-176ED5C4E2EF}" destId="{63B8D687-19D5-4ED0-9C01-F10290F50F42}" srcOrd="3" destOrd="0" presId="urn:microsoft.com/office/officeart/2005/8/layout/hierarchy2"/>
    <dgm:cxn modelId="{9F92ED74-4878-4232-8EC1-E643880418F4}" type="presParOf" srcId="{63B8D687-19D5-4ED0-9C01-F10290F50F42}" destId="{28AE16E6-7CC1-439B-A48D-5A27F2A33E52}" srcOrd="0" destOrd="0" presId="urn:microsoft.com/office/officeart/2005/8/layout/hierarchy2"/>
    <dgm:cxn modelId="{D1ADA875-A42B-4C64-9485-36ADF3455665}" type="presParOf" srcId="{63B8D687-19D5-4ED0-9C01-F10290F50F42}" destId="{1C5EAE4A-DC4C-45D5-8172-7DDFE10CBFA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889BCF1-EA09-4EF8-8288-AD8B884FF42E}"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A5F8C208-2641-4FD4-94A1-08E64FDB4B45}">
      <dgm:prSet phldrT="[Text]" custT="1"/>
      <dgm:spPr/>
      <dgm:t>
        <a:bodyPr/>
        <a:lstStyle/>
        <a:p>
          <a:r>
            <a:rPr lang="en-GB" sz="2000" b="1" dirty="0">
              <a:solidFill>
                <a:schemeClr val="tx1"/>
              </a:solidFill>
            </a:rPr>
            <a:t>Linear Ranking is limited to selection pressure</a:t>
          </a:r>
          <a:endParaRPr lang="en-US" sz="2000" b="1" dirty="0">
            <a:solidFill>
              <a:schemeClr val="tx1"/>
            </a:solidFill>
          </a:endParaRPr>
        </a:p>
      </dgm:t>
    </dgm:pt>
    <dgm:pt modelId="{F9E558EB-4712-46BF-8F8E-939BCBD876DC}" type="parTrans" cxnId="{09643F63-5ED3-4F02-A007-20A26D7696E3}">
      <dgm:prSet/>
      <dgm:spPr/>
      <dgm:t>
        <a:bodyPr/>
        <a:lstStyle/>
        <a:p>
          <a:endParaRPr lang="en-US"/>
        </a:p>
      </dgm:t>
    </dgm:pt>
    <dgm:pt modelId="{7F906E88-6917-4968-B0EC-8B7323E90E70}" type="sibTrans" cxnId="{09643F63-5ED3-4F02-A007-20A26D7696E3}">
      <dgm:prSet/>
      <dgm:spPr/>
      <dgm:t>
        <a:bodyPr/>
        <a:lstStyle/>
        <a:p>
          <a:endParaRPr lang="en-US"/>
        </a:p>
      </dgm:t>
    </dgm:pt>
    <dgm:pt modelId="{E47C84F5-B0D5-48F8-8BA8-F86D1964B5CF}">
      <dgm:prSet phldrT="[Text]" custT="1"/>
      <dgm:spPr/>
      <dgm:t>
        <a:bodyPr/>
        <a:lstStyle/>
        <a:p>
          <a:r>
            <a:rPr lang="en-GB" sz="2000" b="1" dirty="0">
              <a:solidFill>
                <a:schemeClr val="tx1"/>
              </a:solidFill>
            </a:rPr>
            <a:t>Exponential Ranking can allocate more than 2 copies to fittest individual</a:t>
          </a:r>
          <a:endParaRPr lang="en-US" sz="2000" b="1" dirty="0">
            <a:solidFill>
              <a:schemeClr val="tx1"/>
            </a:solidFill>
          </a:endParaRPr>
        </a:p>
      </dgm:t>
    </dgm:pt>
    <dgm:pt modelId="{84AD0AA2-C58E-48FC-A6C6-FC7BA85D8A05}" type="parTrans" cxnId="{041B620E-2250-48D9-B27A-19789F2BAB9D}">
      <dgm:prSet/>
      <dgm:spPr/>
      <dgm:t>
        <a:bodyPr/>
        <a:lstStyle/>
        <a:p>
          <a:endParaRPr lang="en-US"/>
        </a:p>
      </dgm:t>
    </dgm:pt>
    <dgm:pt modelId="{66C4C789-7FC5-439B-AF89-7F5CC05C995C}" type="sibTrans" cxnId="{041B620E-2250-48D9-B27A-19789F2BAB9D}">
      <dgm:prSet/>
      <dgm:spPr/>
      <dgm:t>
        <a:bodyPr/>
        <a:lstStyle/>
        <a:p>
          <a:endParaRPr lang="en-US"/>
        </a:p>
      </dgm:t>
    </dgm:pt>
    <dgm:pt modelId="{D4FFB943-11B7-4EAA-8412-32BC02D4076C}">
      <dgm:prSet phldrT="[Text]" custT="1"/>
      <dgm:spPr/>
      <dgm:t>
        <a:bodyPr/>
        <a:lstStyle/>
        <a:p>
          <a:r>
            <a:rPr lang="en-GB" sz="1900" b="1"/>
            <a:t>Normalise constant factor </a:t>
          </a:r>
          <a:r>
            <a:rPr lang="en-GB" sz="1900" b="1" i="1"/>
            <a:t>c</a:t>
          </a:r>
          <a:r>
            <a:rPr lang="en-GB" sz="1900" b="1"/>
            <a:t> according to population size</a:t>
          </a:r>
          <a:endParaRPr lang="en-US" sz="1900" b="1" dirty="0"/>
        </a:p>
      </dgm:t>
    </dgm:pt>
    <dgm:pt modelId="{AC4EE90F-5F9C-4648-9616-7E5D64EC0EA4}" type="parTrans" cxnId="{3312DC15-9C52-4AA7-B807-3D07100E97E5}">
      <dgm:prSet/>
      <dgm:spPr/>
      <dgm:t>
        <a:bodyPr/>
        <a:lstStyle/>
        <a:p>
          <a:endParaRPr lang="en-US"/>
        </a:p>
      </dgm:t>
    </dgm:pt>
    <dgm:pt modelId="{47E1EF86-B29E-4BB6-AF46-21F542B237B0}" type="sibTrans" cxnId="{3312DC15-9C52-4AA7-B807-3D07100E97E5}">
      <dgm:prSet/>
      <dgm:spPr/>
      <dgm:t>
        <a:bodyPr/>
        <a:lstStyle/>
        <a:p>
          <a:endParaRPr lang="en-US"/>
        </a:p>
      </dgm:t>
    </dgm:pt>
    <dgm:pt modelId="{3E5575A0-575C-48F9-AC73-3C2132AE7E5A}" type="pres">
      <dgm:prSet presAssocID="{B889BCF1-EA09-4EF8-8288-AD8B884FF42E}" presName="linear" presStyleCnt="0">
        <dgm:presLayoutVars>
          <dgm:dir/>
          <dgm:animLvl val="lvl"/>
          <dgm:resizeHandles val="exact"/>
        </dgm:presLayoutVars>
      </dgm:prSet>
      <dgm:spPr/>
    </dgm:pt>
    <dgm:pt modelId="{E8976B1E-0412-41F4-91F5-A1A738531261}" type="pres">
      <dgm:prSet presAssocID="{A5F8C208-2641-4FD4-94A1-08E64FDB4B45}" presName="parentLin" presStyleCnt="0"/>
      <dgm:spPr/>
    </dgm:pt>
    <dgm:pt modelId="{186B11C6-1D80-43A8-BB5F-464586796F10}" type="pres">
      <dgm:prSet presAssocID="{A5F8C208-2641-4FD4-94A1-08E64FDB4B45}" presName="parentLeftMargin" presStyleLbl="node1" presStyleIdx="0" presStyleCnt="3"/>
      <dgm:spPr/>
    </dgm:pt>
    <dgm:pt modelId="{DD8A02D8-0C0A-4FDB-A447-74A7E00741FC}" type="pres">
      <dgm:prSet presAssocID="{A5F8C208-2641-4FD4-94A1-08E64FDB4B45}" presName="parentText" presStyleLbl="node1" presStyleIdx="0" presStyleCnt="3" custScaleX="138265">
        <dgm:presLayoutVars>
          <dgm:chMax val="0"/>
          <dgm:bulletEnabled val="1"/>
        </dgm:presLayoutVars>
      </dgm:prSet>
      <dgm:spPr/>
    </dgm:pt>
    <dgm:pt modelId="{1E033962-0B0F-4521-B2CB-A0503B6BCB1A}" type="pres">
      <dgm:prSet presAssocID="{A5F8C208-2641-4FD4-94A1-08E64FDB4B45}" presName="negativeSpace" presStyleCnt="0"/>
      <dgm:spPr/>
    </dgm:pt>
    <dgm:pt modelId="{C77B84F1-7D5F-417A-9DB6-F3FC1B3107B4}" type="pres">
      <dgm:prSet presAssocID="{A5F8C208-2641-4FD4-94A1-08E64FDB4B45}" presName="childText" presStyleLbl="conFgAcc1" presStyleIdx="0" presStyleCnt="3">
        <dgm:presLayoutVars>
          <dgm:bulletEnabled val="1"/>
        </dgm:presLayoutVars>
      </dgm:prSet>
      <dgm:spPr/>
    </dgm:pt>
    <dgm:pt modelId="{4596535A-4F44-4399-8C1D-CCE7AC2796F3}" type="pres">
      <dgm:prSet presAssocID="{7F906E88-6917-4968-B0EC-8B7323E90E70}" presName="spaceBetweenRectangles" presStyleCnt="0"/>
      <dgm:spPr/>
    </dgm:pt>
    <dgm:pt modelId="{6ED00478-9CB4-432A-B4DA-7CF7D980DF9D}" type="pres">
      <dgm:prSet presAssocID="{E47C84F5-B0D5-48F8-8BA8-F86D1964B5CF}" presName="parentLin" presStyleCnt="0"/>
      <dgm:spPr/>
    </dgm:pt>
    <dgm:pt modelId="{FDF7D48F-FC05-4A65-BE9B-CC735BE56328}" type="pres">
      <dgm:prSet presAssocID="{E47C84F5-B0D5-48F8-8BA8-F86D1964B5CF}" presName="parentLeftMargin" presStyleLbl="node1" presStyleIdx="0" presStyleCnt="3"/>
      <dgm:spPr/>
    </dgm:pt>
    <dgm:pt modelId="{81954A62-05AB-4463-B823-55376B5F6C0A}" type="pres">
      <dgm:prSet presAssocID="{E47C84F5-B0D5-48F8-8BA8-F86D1964B5CF}" presName="parentText" presStyleLbl="node1" presStyleIdx="1" presStyleCnt="3" custScaleX="137245">
        <dgm:presLayoutVars>
          <dgm:chMax val="0"/>
          <dgm:bulletEnabled val="1"/>
        </dgm:presLayoutVars>
      </dgm:prSet>
      <dgm:spPr/>
    </dgm:pt>
    <dgm:pt modelId="{CF3FEC51-2F1B-47CD-B082-85AA69B1259A}" type="pres">
      <dgm:prSet presAssocID="{E47C84F5-B0D5-48F8-8BA8-F86D1964B5CF}" presName="negativeSpace" presStyleCnt="0"/>
      <dgm:spPr/>
    </dgm:pt>
    <dgm:pt modelId="{8C8D5818-E8AC-4761-8EE6-B0AE03A6A046}" type="pres">
      <dgm:prSet presAssocID="{E47C84F5-B0D5-48F8-8BA8-F86D1964B5CF}" presName="childText" presStyleLbl="conFgAcc1" presStyleIdx="1" presStyleCnt="3">
        <dgm:presLayoutVars>
          <dgm:bulletEnabled val="1"/>
        </dgm:presLayoutVars>
      </dgm:prSet>
      <dgm:spPr/>
    </dgm:pt>
    <dgm:pt modelId="{D36FB0A7-FD39-47FB-9D40-BD51105892D7}" type="pres">
      <dgm:prSet presAssocID="{66C4C789-7FC5-439B-AF89-7F5CC05C995C}" presName="spaceBetweenRectangles" presStyleCnt="0"/>
      <dgm:spPr/>
    </dgm:pt>
    <dgm:pt modelId="{956758D8-E211-4F65-AA7D-47AC4645B008}" type="pres">
      <dgm:prSet presAssocID="{D4FFB943-11B7-4EAA-8412-32BC02D4076C}" presName="parentLin" presStyleCnt="0"/>
      <dgm:spPr/>
    </dgm:pt>
    <dgm:pt modelId="{AD13A7E1-A7DB-4CD5-B080-34A5B61A6057}" type="pres">
      <dgm:prSet presAssocID="{D4FFB943-11B7-4EAA-8412-32BC02D4076C}" presName="parentLeftMargin" presStyleLbl="node1" presStyleIdx="1" presStyleCnt="3"/>
      <dgm:spPr/>
    </dgm:pt>
    <dgm:pt modelId="{49784061-264C-4A72-8224-9D8E7D633FE7}" type="pres">
      <dgm:prSet presAssocID="{D4FFB943-11B7-4EAA-8412-32BC02D4076C}" presName="parentText" presStyleLbl="node1" presStyleIdx="2" presStyleCnt="3" custScaleX="135715">
        <dgm:presLayoutVars>
          <dgm:chMax val="0"/>
          <dgm:bulletEnabled val="1"/>
        </dgm:presLayoutVars>
      </dgm:prSet>
      <dgm:spPr/>
    </dgm:pt>
    <dgm:pt modelId="{264E7D74-FAEE-40AE-88DC-6BA52D4DABFF}" type="pres">
      <dgm:prSet presAssocID="{D4FFB943-11B7-4EAA-8412-32BC02D4076C}" presName="negativeSpace" presStyleCnt="0"/>
      <dgm:spPr/>
    </dgm:pt>
    <dgm:pt modelId="{9DF36F6F-ABD4-40AB-A8A1-0869D9DB64E0}" type="pres">
      <dgm:prSet presAssocID="{D4FFB943-11B7-4EAA-8412-32BC02D4076C}" presName="childText" presStyleLbl="conFgAcc1" presStyleIdx="2" presStyleCnt="3">
        <dgm:presLayoutVars>
          <dgm:bulletEnabled val="1"/>
        </dgm:presLayoutVars>
      </dgm:prSet>
      <dgm:spPr/>
    </dgm:pt>
  </dgm:ptLst>
  <dgm:cxnLst>
    <dgm:cxn modelId="{041B620E-2250-48D9-B27A-19789F2BAB9D}" srcId="{B889BCF1-EA09-4EF8-8288-AD8B884FF42E}" destId="{E47C84F5-B0D5-48F8-8BA8-F86D1964B5CF}" srcOrd="1" destOrd="0" parTransId="{84AD0AA2-C58E-48FC-A6C6-FC7BA85D8A05}" sibTransId="{66C4C789-7FC5-439B-AF89-7F5CC05C995C}"/>
    <dgm:cxn modelId="{3312DC15-9C52-4AA7-B807-3D07100E97E5}" srcId="{B889BCF1-EA09-4EF8-8288-AD8B884FF42E}" destId="{D4FFB943-11B7-4EAA-8412-32BC02D4076C}" srcOrd="2" destOrd="0" parTransId="{AC4EE90F-5F9C-4648-9616-7E5D64EC0EA4}" sibTransId="{47E1EF86-B29E-4BB6-AF46-21F542B237B0}"/>
    <dgm:cxn modelId="{AECA682F-6EA1-404D-A9EB-498A34FC7231}" type="presOf" srcId="{A5F8C208-2641-4FD4-94A1-08E64FDB4B45}" destId="{DD8A02D8-0C0A-4FDB-A447-74A7E00741FC}" srcOrd="1" destOrd="0" presId="urn:microsoft.com/office/officeart/2005/8/layout/list1"/>
    <dgm:cxn modelId="{5EB28B32-3E4A-419E-B279-0864D11C6DB4}" type="presOf" srcId="{B889BCF1-EA09-4EF8-8288-AD8B884FF42E}" destId="{3E5575A0-575C-48F9-AC73-3C2132AE7E5A}" srcOrd="0" destOrd="0" presId="urn:microsoft.com/office/officeart/2005/8/layout/list1"/>
    <dgm:cxn modelId="{DC4B2E5F-7848-4803-AC90-DF66F79065EA}" type="presOf" srcId="{E47C84F5-B0D5-48F8-8BA8-F86D1964B5CF}" destId="{81954A62-05AB-4463-B823-55376B5F6C0A}" srcOrd="1" destOrd="0" presId="urn:microsoft.com/office/officeart/2005/8/layout/list1"/>
    <dgm:cxn modelId="{09643F63-5ED3-4F02-A007-20A26D7696E3}" srcId="{B889BCF1-EA09-4EF8-8288-AD8B884FF42E}" destId="{A5F8C208-2641-4FD4-94A1-08E64FDB4B45}" srcOrd="0" destOrd="0" parTransId="{F9E558EB-4712-46BF-8F8E-939BCBD876DC}" sibTransId="{7F906E88-6917-4968-B0EC-8B7323E90E70}"/>
    <dgm:cxn modelId="{E3D8B89A-3FB1-4CB3-A025-DDEF733410F4}" type="presOf" srcId="{E47C84F5-B0D5-48F8-8BA8-F86D1964B5CF}" destId="{FDF7D48F-FC05-4A65-BE9B-CC735BE56328}" srcOrd="0" destOrd="0" presId="urn:microsoft.com/office/officeart/2005/8/layout/list1"/>
    <dgm:cxn modelId="{AF17C1BD-6B16-4ACA-AF7C-0550C1A1126C}" type="presOf" srcId="{D4FFB943-11B7-4EAA-8412-32BC02D4076C}" destId="{AD13A7E1-A7DB-4CD5-B080-34A5B61A6057}" srcOrd="0" destOrd="0" presId="urn:microsoft.com/office/officeart/2005/8/layout/list1"/>
    <dgm:cxn modelId="{2E909FC3-6212-4794-BD61-E0A5BD89ABB8}" type="presOf" srcId="{A5F8C208-2641-4FD4-94A1-08E64FDB4B45}" destId="{186B11C6-1D80-43A8-BB5F-464586796F10}" srcOrd="0" destOrd="0" presId="urn:microsoft.com/office/officeart/2005/8/layout/list1"/>
    <dgm:cxn modelId="{1AA637D5-15A5-4B65-AFB6-10E6280DAEC1}" type="presOf" srcId="{D4FFB943-11B7-4EAA-8412-32BC02D4076C}" destId="{49784061-264C-4A72-8224-9D8E7D633FE7}" srcOrd="1" destOrd="0" presId="urn:microsoft.com/office/officeart/2005/8/layout/list1"/>
    <dgm:cxn modelId="{1234844B-E095-4119-B33C-FD92F15DDA3F}" type="presParOf" srcId="{3E5575A0-575C-48F9-AC73-3C2132AE7E5A}" destId="{E8976B1E-0412-41F4-91F5-A1A738531261}" srcOrd="0" destOrd="0" presId="urn:microsoft.com/office/officeart/2005/8/layout/list1"/>
    <dgm:cxn modelId="{883225F8-40EC-42C4-BC2B-9E03AA07F269}" type="presParOf" srcId="{E8976B1E-0412-41F4-91F5-A1A738531261}" destId="{186B11C6-1D80-43A8-BB5F-464586796F10}" srcOrd="0" destOrd="0" presId="urn:microsoft.com/office/officeart/2005/8/layout/list1"/>
    <dgm:cxn modelId="{1CC59087-7060-43DA-81AD-BDAB72D49402}" type="presParOf" srcId="{E8976B1E-0412-41F4-91F5-A1A738531261}" destId="{DD8A02D8-0C0A-4FDB-A447-74A7E00741FC}" srcOrd="1" destOrd="0" presId="urn:microsoft.com/office/officeart/2005/8/layout/list1"/>
    <dgm:cxn modelId="{878BEC14-A222-46A4-9525-C49383395391}" type="presParOf" srcId="{3E5575A0-575C-48F9-AC73-3C2132AE7E5A}" destId="{1E033962-0B0F-4521-B2CB-A0503B6BCB1A}" srcOrd="1" destOrd="0" presId="urn:microsoft.com/office/officeart/2005/8/layout/list1"/>
    <dgm:cxn modelId="{1E3DBE67-ED21-40AD-80DC-4D8A89454E6A}" type="presParOf" srcId="{3E5575A0-575C-48F9-AC73-3C2132AE7E5A}" destId="{C77B84F1-7D5F-417A-9DB6-F3FC1B3107B4}" srcOrd="2" destOrd="0" presId="urn:microsoft.com/office/officeart/2005/8/layout/list1"/>
    <dgm:cxn modelId="{8C12273D-488E-4A32-ACFC-5281F68F714B}" type="presParOf" srcId="{3E5575A0-575C-48F9-AC73-3C2132AE7E5A}" destId="{4596535A-4F44-4399-8C1D-CCE7AC2796F3}" srcOrd="3" destOrd="0" presId="urn:microsoft.com/office/officeart/2005/8/layout/list1"/>
    <dgm:cxn modelId="{D74BFDEB-7B1E-41DC-B404-DB96D3853940}" type="presParOf" srcId="{3E5575A0-575C-48F9-AC73-3C2132AE7E5A}" destId="{6ED00478-9CB4-432A-B4DA-7CF7D980DF9D}" srcOrd="4" destOrd="0" presId="urn:microsoft.com/office/officeart/2005/8/layout/list1"/>
    <dgm:cxn modelId="{2EAF90DF-A2A0-4FE6-8539-C949B4A6F65E}" type="presParOf" srcId="{6ED00478-9CB4-432A-B4DA-7CF7D980DF9D}" destId="{FDF7D48F-FC05-4A65-BE9B-CC735BE56328}" srcOrd="0" destOrd="0" presId="urn:microsoft.com/office/officeart/2005/8/layout/list1"/>
    <dgm:cxn modelId="{8BC17C9D-E729-4F1C-BABF-6AF6F597423F}" type="presParOf" srcId="{6ED00478-9CB4-432A-B4DA-7CF7D980DF9D}" destId="{81954A62-05AB-4463-B823-55376B5F6C0A}" srcOrd="1" destOrd="0" presId="urn:microsoft.com/office/officeart/2005/8/layout/list1"/>
    <dgm:cxn modelId="{03E4BA08-4580-484C-AF35-A5135A56F669}" type="presParOf" srcId="{3E5575A0-575C-48F9-AC73-3C2132AE7E5A}" destId="{CF3FEC51-2F1B-47CD-B082-85AA69B1259A}" srcOrd="5" destOrd="0" presId="urn:microsoft.com/office/officeart/2005/8/layout/list1"/>
    <dgm:cxn modelId="{6E4A2321-1E3C-4B7B-AFCB-13AFF81A1F59}" type="presParOf" srcId="{3E5575A0-575C-48F9-AC73-3C2132AE7E5A}" destId="{8C8D5818-E8AC-4761-8EE6-B0AE03A6A046}" srcOrd="6" destOrd="0" presId="urn:microsoft.com/office/officeart/2005/8/layout/list1"/>
    <dgm:cxn modelId="{2C816B14-3497-4BBD-8181-B7E6FB4A45D6}" type="presParOf" srcId="{3E5575A0-575C-48F9-AC73-3C2132AE7E5A}" destId="{D36FB0A7-FD39-47FB-9D40-BD51105892D7}" srcOrd="7" destOrd="0" presId="urn:microsoft.com/office/officeart/2005/8/layout/list1"/>
    <dgm:cxn modelId="{EB7E60CD-E493-4048-A0C7-4F204F3F2E27}" type="presParOf" srcId="{3E5575A0-575C-48F9-AC73-3C2132AE7E5A}" destId="{956758D8-E211-4F65-AA7D-47AC4645B008}" srcOrd="8" destOrd="0" presId="urn:microsoft.com/office/officeart/2005/8/layout/list1"/>
    <dgm:cxn modelId="{0F4500B7-2B22-42B1-857B-C8A128BD425C}" type="presParOf" srcId="{956758D8-E211-4F65-AA7D-47AC4645B008}" destId="{AD13A7E1-A7DB-4CD5-B080-34A5B61A6057}" srcOrd="0" destOrd="0" presId="urn:microsoft.com/office/officeart/2005/8/layout/list1"/>
    <dgm:cxn modelId="{8C633C86-0B37-4101-AA3F-F07040CFFB0F}" type="presParOf" srcId="{956758D8-E211-4F65-AA7D-47AC4645B008}" destId="{49784061-264C-4A72-8224-9D8E7D633FE7}" srcOrd="1" destOrd="0" presId="urn:microsoft.com/office/officeart/2005/8/layout/list1"/>
    <dgm:cxn modelId="{FDDFBCFA-38EB-4478-92D6-67E40BE06561}" type="presParOf" srcId="{3E5575A0-575C-48F9-AC73-3C2132AE7E5A}" destId="{264E7D74-FAEE-40AE-88DC-6BA52D4DABFF}" srcOrd="9" destOrd="0" presId="urn:microsoft.com/office/officeart/2005/8/layout/list1"/>
    <dgm:cxn modelId="{65C4D4A1-B682-4255-94E1-EC266D4A4B01}" type="presParOf" srcId="{3E5575A0-575C-48F9-AC73-3C2132AE7E5A}" destId="{9DF36F6F-ABD4-40AB-A8A1-0869D9DB64E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5802C6B-7CD1-43FB-8744-64EA4ACE3C65}" type="doc">
      <dgm:prSet loTypeId="urn:microsoft.com/office/officeart/2005/8/layout/orgChart1" loCatId="hierarchy" qsTypeId="urn:microsoft.com/office/officeart/2005/8/quickstyle/simple4" qsCatId="simple" csTypeId="urn:microsoft.com/office/officeart/2005/8/colors/colorful2" csCatId="colorful" phldr="1"/>
      <dgm:spPr/>
      <dgm:t>
        <a:bodyPr/>
        <a:lstStyle/>
        <a:p>
          <a:endParaRPr lang="en-US"/>
        </a:p>
      </dgm:t>
    </dgm:pt>
    <dgm:pt modelId="{9EFCDFA4-1534-4A4B-BE1C-8D7FCCDC0066}">
      <dgm:prSet phldrT="[Text]" custT="1"/>
      <dgm:spPr/>
      <dgm:t>
        <a:bodyPr/>
        <a:lstStyle/>
        <a:p>
          <a:r>
            <a:rPr lang="en-GB" sz="2000" b="1" dirty="0"/>
            <a:t>Survivor Selection</a:t>
          </a:r>
          <a:endParaRPr lang="en-US" sz="2000" b="1" dirty="0"/>
        </a:p>
      </dgm:t>
    </dgm:pt>
    <dgm:pt modelId="{91E6920D-8DDC-4FEF-864F-11E9455D23D5}" type="parTrans" cxnId="{3F318323-C543-42B8-9999-8780913D4141}">
      <dgm:prSet/>
      <dgm:spPr/>
      <dgm:t>
        <a:bodyPr/>
        <a:lstStyle/>
        <a:p>
          <a:endParaRPr lang="en-US"/>
        </a:p>
      </dgm:t>
    </dgm:pt>
    <dgm:pt modelId="{B04A6058-EC11-49D3-A085-DD5D88E4C01F}" type="sibTrans" cxnId="{3F318323-C543-42B8-9999-8780913D4141}">
      <dgm:prSet/>
      <dgm:spPr/>
      <dgm:t>
        <a:bodyPr/>
        <a:lstStyle/>
        <a:p>
          <a:endParaRPr lang="en-US"/>
        </a:p>
      </dgm:t>
    </dgm:pt>
    <dgm:pt modelId="{DBFC3A3E-36A2-49DB-A16B-FCD49234027C}" type="asst">
      <dgm:prSet phldrT="[Text]" custT="1"/>
      <dgm:spPr/>
      <dgm:t>
        <a:bodyPr/>
        <a:lstStyle/>
        <a:p>
          <a:r>
            <a:rPr lang="en-GB" sz="1800" b="1" dirty="0"/>
            <a:t>Age-Based Selection</a:t>
          </a:r>
          <a:endParaRPr lang="en-US" sz="1800" b="1" dirty="0"/>
        </a:p>
      </dgm:t>
    </dgm:pt>
    <dgm:pt modelId="{5C149E78-DC90-42BA-B3D6-8220A1F62C40}" type="parTrans" cxnId="{19F22488-165C-4DF5-973F-F5D85E69F548}">
      <dgm:prSet/>
      <dgm:spPr/>
      <dgm:t>
        <a:bodyPr/>
        <a:lstStyle/>
        <a:p>
          <a:endParaRPr lang="en-US"/>
        </a:p>
      </dgm:t>
    </dgm:pt>
    <dgm:pt modelId="{DCC350FA-920D-4592-9617-E1278AA3A8FF}" type="sibTrans" cxnId="{19F22488-165C-4DF5-973F-F5D85E69F548}">
      <dgm:prSet/>
      <dgm:spPr/>
      <dgm:t>
        <a:bodyPr/>
        <a:lstStyle/>
        <a:p>
          <a:endParaRPr lang="en-US"/>
        </a:p>
      </dgm:t>
    </dgm:pt>
    <dgm:pt modelId="{D09B2FE2-7D17-4627-A9B2-E4E6DF14F5E7}" type="asst">
      <dgm:prSet phldrT="[Text]"/>
      <dgm:spPr/>
      <dgm:t>
        <a:bodyPr/>
        <a:lstStyle/>
        <a:p>
          <a:r>
            <a:rPr lang="en-GB" b="1" dirty="0"/>
            <a:t>Fitness-Based Selection</a:t>
          </a:r>
          <a:endParaRPr lang="en-US" b="1" dirty="0"/>
        </a:p>
      </dgm:t>
    </dgm:pt>
    <dgm:pt modelId="{04FBE81A-6DD3-4361-B92C-2C048E69070B}" type="parTrans" cxnId="{2887EB02-8F69-417A-B5E8-A543AC5385BF}">
      <dgm:prSet/>
      <dgm:spPr/>
      <dgm:t>
        <a:bodyPr/>
        <a:lstStyle/>
        <a:p>
          <a:endParaRPr lang="en-US"/>
        </a:p>
      </dgm:t>
    </dgm:pt>
    <dgm:pt modelId="{6D7638EA-67A1-47E7-A6F4-B0E64AB6AA64}" type="sibTrans" cxnId="{2887EB02-8F69-417A-B5E8-A543AC5385BF}">
      <dgm:prSet/>
      <dgm:spPr/>
      <dgm:t>
        <a:bodyPr/>
        <a:lstStyle/>
        <a:p>
          <a:endParaRPr lang="en-US"/>
        </a:p>
      </dgm:t>
    </dgm:pt>
    <dgm:pt modelId="{1BD95599-1F4D-4A59-9DC7-7A703C84D447}" type="asst">
      <dgm:prSet phldrT="[Text]"/>
      <dgm:spPr>
        <a:solidFill>
          <a:schemeClr val="accent4">
            <a:lumMod val="60000"/>
            <a:lumOff val="40000"/>
          </a:schemeClr>
        </a:solidFill>
      </dgm:spPr>
      <dgm:t>
        <a:bodyPr/>
        <a:lstStyle/>
        <a:p>
          <a:pPr algn="l"/>
          <a:r>
            <a:rPr lang="en-GB" dirty="0">
              <a:solidFill>
                <a:schemeClr val="tx1"/>
              </a:solidFill>
            </a:rPr>
            <a:t>  *  </a:t>
          </a:r>
          <a:r>
            <a:rPr lang="en-GB" b="1" dirty="0">
              <a:solidFill>
                <a:schemeClr val="tx1"/>
              </a:solidFill>
            </a:rPr>
            <a:t>e.g. SGA</a:t>
          </a:r>
        </a:p>
        <a:p>
          <a:pPr algn="ctr"/>
          <a:r>
            <a:rPr lang="en-GB" b="1" dirty="0">
              <a:solidFill>
                <a:schemeClr val="tx1"/>
              </a:solidFill>
            </a:rPr>
            <a:t> *   In SSGA can implement as “delete-random” (not recommended) or as first-in-first-out (a.k.a. delete-oldest</a:t>
          </a:r>
          <a:r>
            <a:rPr lang="en-GB" dirty="0"/>
            <a:t>)   </a:t>
          </a:r>
          <a:endParaRPr lang="en-US" dirty="0"/>
        </a:p>
      </dgm:t>
    </dgm:pt>
    <dgm:pt modelId="{A9FE2CFF-4353-4D77-8C7A-47B8392C964E}" type="parTrans" cxnId="{28360482-A6C5-4232-85B4-83362DCFFF96}">
      <dgm:prSet/>
      <dgm:spPr/>
      <dgm:t>
        <a:bodyPr/>
        <a:lstStyle/>
        <a:p>
          <a:endParaRPr lang="en-US"/>
        </a:p>
      </dgm:t>
    </dgm:pt>
    <dgm:pt modelId="{9FE7E0AF-FEAA-497F-8973-A97705F72C9E}" type="sibTrans" cxnId="{28360482-A6C5-4232-85B4-83362DCFFF96}">
      <dgm:prSet/>
      <dgm:spPr/>
      <dgm:t>
        <a:bodyPr/>
        <a:lstStyle/>
        <a:p>
          <a:endParaRPr lang="en-US"/>
        </a:p>
      </dgm:t>
    </dgm:pt>
    <dgm:pt modelId="{69681085-3E84-4AF8-B324-F8B21ACDA2E7}" type="asst">
      <dgm:prSet phldrT="[Text]"/>
      <dgm:spPr>
        <a:solidFill>
          <a:schemeClr val="accent4">
            <a:lumMod val="60000"/>
            <a:lumOff val="40000"/>
          </a:schemeClr>
        </a:solidFill>
      </dgm:spPr>
      <dgm:t>
        <a:bodyPr/>
        <a:lstStyle/>
        <a:p>
          <a:r>
            <a:rPr lang="en-GB" b="1" dirty="0">
              <a:solidFill>
                <a:schemeClr val="tx1"/>
              </a:solidFill>
            </a:rPr>
            <a:t>Using one of the methods </a:t>
          </a:r>
          <a:endParaRPr lang="en-US" b="1" dirty="0">
            <a:solidFill>
              <a:schemeClr val="tx1"/>
            </a:solidFill>
          </a:endParaRPr>
        </a:p>
      </dgm:t>
    </dgm:pt>
    <dgm:pt modelId="{0D45F8B4-DA58-47AE-AC76-7E557C9597FE}" type="parTrans" cxnId="{2C07C122-D979-479F-A2DE-5A46FFE63CA2}">
      <dgm:prSet/>
      <dgm:spPr/>
      <dgm:t>
        <a:bodyPr/>
        <a:lstStyle/>
        <a:p>
          <a:endParaRPr lang="en-US"/>
        </a:p>
      </dgm:t>
    </dgm:pt>
    <dgm:pt modelId="{8E2BE384-36FE-4AB0-9E82-C1F701095F53}" type="sibTrans" cxnId="{2C07C122-D979-479F-A2DE-5A46FFE63CA2}">
      <dgm:prSet/>
      <dgm:spPr/>
      <dgm:t>
        <a:bodyPr/>
        <a:lstStyle/>
        <a:p>
          <a:endParaRPr lang="en-US"/>
        </a:p>
      </dgm:t>
    </dgm:pt>
    <dgm:pt modelId="{415AE1FB-0199-4E2F-8EFB-5FB2E0050CC1}" type="pres">
      <dgm:prSet presAssocID="{35802C6B-7CD1-43FB-8744-64EA4ACE3C65}" presName="hierChild1" presStyleCnt="0">
        <dgm:presLayoutVars>
          <dgm:orgChart val="1"/>
          <dgm:chPref val="1"/>
          <dgm:dir/>
          <dgm:animOne val="branch"/>
          <dgm:animLvl val="lvl"/>
          <dgm:resizeHandles/>
        </dgm:presLayoutVars>
      </dgm:prSet>
      <dgm:spPr/>
    </dgm:pt>
    <dgm:pt modelId="{A307197D-DBB8-4303-9D3D-D9FD7FBCE8AF}" type="pres">
      <dgm:prSet presAssocID="{9EFCDFA4-1534-4A4B-BE1C-8D7FCCDC0066}" presName="hierRoot1" presStyleCnt="0">
        <dgm:presLayoutVars>
          <dgm:hierBranch val="init"/>
        </dgm:presLayoutVars>
      </dgm:prSet>
      <dgm:spPr/>
    </dgm:pt>
    <dgm:pt modelId="{D469C4FD-65E9-4BF4-A2A5-55C99CC3032E}" type="pres">
      <dgm:prSet presAssocID="{9EFCDFA4-1534-4A4B-BE1C-8D7FCCDC0066}" presName="rootComposite1" presStyleCnt="0"/>
      <dgm:spPr/>
    </dgm:pt>
    <dgm:pt modelId="{739DB889-FD1A-4AE2-B7B7-A57549B3D074}" type="pres">
      <dgm:prSet presAssocID="{9EFCDFA4-1534-4A4B-BE1C-8D7FCCDC0066}" presName="rootText1" presStyleLbl="node0" presStyleIdx="0" presStyleCnt="1">
        <dgm:presLayoutVars>
          <dgm:chPref val="3"/>
        </dgm:presLayoutVars>
      </dgm:prSet>
      <dgm:spPr/>
    </dgm:pt>
    <dgm:pt modelId="{970050C9-CBA7-4133-AF42-7DB0EEDDE4ED}" type="pres">
      <dgm:prSet presAssocID="{9EFCDFA4-1534-4A4B-BE1C-8D7FCCDC0066}" presName="rootConnector1" presStyleLbl="node1" presStyleIdx="0" presStyleCnt="0"/>
      <dgm:spPr/>
    </dgm:pt>
    <dgm:pt modelId="{F463A717-F4CF-46C0-BCEC-BB4C0BDBF4B5}" type="pres">
      <dgm:prSet presAssocID="{9EFCDFA4-1534-4A4B-BE1C-8D7FCCDC0066}" presName="hierChild2" presStyleCnt="0"/>
      <dgm:spPr/>
    </dgm:pt>
    <dgm:pt modelId="{DD917650-5328-4D24-8661-FFCB71350EC4}" type="pres">
      <dgm:prSet presAssocID="{9EFCDFA4-1534-4A4B-BE1C-8D7FCCDC0066}" presName="hierChild3" presStyleCnt="0"/>
      <dgm:spPr/>
    </dgm:pt>
    <dgm:pt modelId="{CB6A1117-080C-4353-B895-89F45D66CBBE}" type="pres">
      <dgm:prSet presAssocID="{5C149E78-DC90-42BA-B3D6-8220A1F62C40}" presName="Name111" presStyleLbl="parChTrans1D2" presStyleIdx="0" presStyleCnt="2"/>
      <dgm:spPr/>
    </dgm:pt>
    <dgm:pt modelId="{11DFB4B2-302A-4F91-B139-C560B419ED8B}" type="pres">
      <dgm:prSet presAssocID="{DBFC3A3E-36A2-49DB-A16B-FCD49234027C}" presName="hierRoot3" presStyleCnt="0">
        <dgm:presLayoutVars>
          <dgm:hierBranch val="init"/>
        </dgm:presLayoutVars>
      </dgm:prSet>
      <dgm:spPr/>
    </dgm:pt>
    <dgm:pt modelId="{6C9A6316-D48D-47B6-804C-6AAE4C3D18AC}" type="pres">
      <dgm:prSet presAssocID="{DBFC3A3E-36A2-49DB-A16B-FCD49234027C}" presName="rootComposite3" presStyleCnt="0"/>
      <dgm:spPr/>
    </dgm:pt>
    <dgm:pt modelId="{C565DA3C-9E6B-4855-8EB6-BDC060A3D450}" type="pres">
      <dgm:prSet presAssocID="{DBFC3A3E-36A2-49DB-A16B-FCD49234027C}" presName="rootText3" presStyleLbl="asst1" presStyleIdx="0" presStyleCnt="4">
        <dgm:presLayoutVars>
          <dgm:chPref val="3"/>
        </dgm:presLayoutVars>
      </dgm:prSet>
      <dgm:spPr/>
    </dgm:pt>
    <dgm:pt modelId="{6E8E284E-9760-481C-9FC9-662261758662}" type="pres">
      <dgm:prSet presAssocID="{DBFC3A3E-36A2-49DB-A16B-FCD49234027C}" presName="rootConnector3" presStyleLbl="asst1" presStyleIdx="0" presStyleCnt="4"/>
      <dgm:spPr/>
    </dgm:pt>
    <dgm:pt modelId="{1E4BB1E6-9312-49D9-8456-376DA936F41F}" type="pres">
      <dgm:prSet presAssocID="{DBFC3A3E-36A2-49DB-A16B-FCD49234027C}" presName="hierChild6" presStyleCnt="0"/>
      <dgm:spPr/>
    </dgm:pt>
    <dgm:pt modelId="{60AA2140-68B0-433C-A5CA-2C35E19DB2B4}" type="pres">
      <dgm:prSet presAssocID="{DBFC3A3E-36A2-49DB-A16B-FCD49234027C}" presName="hierChild7" presStyleCnt="0"/>
      <dgm:spPr/>
    </dgm:pt>
    <dgm:pt modelId="{5C6E340E-0607-40D9-86EF-ADFDA8DA9F59}" type="pres">
      <dgm:prSet presAssocID="{A9FE2CFF-4353-4D77-8C7A-47B8392C964E}" presName="Name111" presStyleLbl="parChTrans1D3" presStyleIdx="0" presStyleCnt="2"/>
      <dgm:spPr/>
    </dgm:pt>
    <dgm:pt modelId="{8BBE7900-5EA1-41D1-BB1B-4F65A1610BB6}" type="pres">
      <dgm:prSet presAssocID="{1BD95599-1F4D-4A59-9DC7-7A703C84D447}" presName="hierRoot3" presStyleCnt="0">
        <dgm:presLayoutVars>
          <dgm:hierBranch val="init"/>
        </dgm:presLayoutVars>
      </dgm:prSet>
      <dgm:spPr/>
    </dgm:pt>
    <dgm:pt modelId="{BE484448-8E35-4152-834C-59FBD0FB6D2D}" type="pres">
      <dgm:prSet presAssocID="{1BD95599-1F4D-4A59-9DC7-7A703C84D447}" presName="rootComposite3" presStyleCnt="0"/>
      <dgm:spPr/>
    </dgm:pt>
    <dgm:pt modelId="{E1649EE8-1EB6-4350-ABFA-40351E6BC7A6}" type="pres">
      <dgm:prSet presAssocID="{1BD95599-1F4D-4A59-9DC7-7A703C84D447}" presName="rootText3" presStyleLbl="asst1" presStyleIdx="1" presStyleCnt="4" custScaleX="122138">
        <dgm:presLayoutVars>
          <dgm:chPref val="3"/>
        </dgm:presLayoutVars>
      </dgm:prSet>
      <dgm:spPr/>
    </dgm:pt>
    <dgm:pt modelId="{69382D54-0EE8-4A93-9D5C-B8095F891B42}" type="pres">
      <dgm:prSet presAssocID="{1BD95599-1F4D-4A59-9DC7-7A703C84D447}" presName="rootConnector3" presStyleLbl="asst1" presStyleIdx="1" presStyleCnt="4"/>
      <dgm:spPr/>
    </dgm:pt>
    <dgm:pt modelId="{61B98103-AE23-41DE-A069-03FB01D56A2A}" type="pres">
      <dgm:prSet presAssocID="{1BD95599-1F4D-4A59-9DC7-7A703C84D447}" presName="hierChild6" presStyleCnt="0"/>
      <dgm:spPr/>
    </dgm:pt>
    <dgm:pt modelId="{527DD1B1-FFBE-4A9D-91F1-6EED4AD74BC6}" type="pres">
      <dgm:prSet presAssocID="{1BD95599-1F4D-4A59-9DC7-7A703C84D447}" presName="hierChild7" presStyleCnt="0"/>
      <dgm:spPr/>
    </dgm:pt>
    <dgm:pt modelId="{22CD6A6E-68D0-4B96-BA93-D0AEECAD8028}" type="pres">
      <dgm:prSet presAssocID="{04FBE81A-6DD3-4361-B92C-2C048E69070B}" presName="Name111" presStyleLbl="parChTrans1D2" presStyleIdx="1" presStyleCnt="2"/>
      <dgm:spPr/>
    </dgm:pt>
    <dgm:pt modelId="{8185536F-BE67-49C2-ACF3-0BF6911B0D9B}" type="pres">
      <dgm:prSet presAssocID="{D09B2FE2-7D17-4627-A9B2-E4E6DF14F5E7}" presName="hierRoot3" presStyleCnt="0">
        <dgm:presLayoutVars>
          <dgm:hierBranch val="init"/>
        </dgm:presLayoutVars>
      </dgm:prSet>
      <dgm:spPr/>
    </dgm:pt>
    <dgm:pt modelId="{74BDA6B6-D48C-4368-9288-412BB60D4D61}" type="pres">
      <dgm:prSet presAssocID="{D09B2FE2-7D17-4627-A9B2-E4E6DF14F5E7}" presName="rootComposite3" presStyleCnt="0"/>
      <dgm:spPr/>
    </dgm:pt>
    <dgm:pt modelId="{76B832AA-AD77-44DC-AF78-56C88AAFD565}" type="pres">
      <dgm:prSet presAssocID="{D09B2FE2-7D17-4627-A9B2-E4E6DF14F5E7}" presName="rootText3" presStyleLbl="asst1" presStyleIdx="2" presStyleCnt="4" custLinFactNeighborX="-49074" custLinFactNeighborY="-2622">
        <dgm:presLayoutVars>
          <dgm:chPref val="3"/>
        </dgm:presLayoutVars>
      </dgm:prSet>
      <dgm:spPr/>
    </dgm:pt>
    <dgm:pt modelId="{37CED981-4EAC-4B28-B53C-3006D3590E04}" type="pres">
      <dgm:prSet presAssocID="{D09B2FE2-7D17-4627-A9B2-E4E6DF14F5E7}" presName="rootConnector3" presStyleLbl="asst1" presStyleIdx="2" presStyleCnt="4"/>
      <dgm:spPr/>
    </dgm:pt>
    <dgm:pt modelId="{E758B2AD-27B0-4042-BFA8-65B71CFDA420}" type="pres">
      <dgm:prSet presAssocID="{D09B2FE2-7D17-4627-A9B2-E4E6DF14F5E7}" presName="hierChild6" presStyleCnt="0"/>
      <dgm:spPr/>
    </dgm:pt>
    <dgm:pt modelId="{7CCDC3B4-F24E-4F7C-BBEA-21E4F72762E0}" type="pres">
      <dgm:prSet presAssocID="{D09B2FE2-7D17-4627-A9B2-E4E6DF14F5E7}" presName="hierChild7" presStyleCnt="0"/>
      <dgm:spPr/>
    </dgm:pt>
    <dgm:pt modelId="{69574496-A42F-41D5-A8B0-4772227635E7}" type="pres">
      <dgm:prSet presAssocID="{0D45F8B4-DA58-47AE-AC76-7E557C9597FE}" presName="Name111" presStyleLbl="parChTrans1D3" presStyleIdx="1" presStyleCnt="2"/>
      <dgm:spPr/>
    </dgm:pt>
    <dgm:pt modelId="{B32F8B1B-8ED0-41F6-AB42-252169B19DDD}" type="pres">
      <dgm:prSet presAssocID="{69681085-3E84-4AF8-B324-F8B21ACDA2E7}" presName="hierRoot3" presStyleCnt="0">
        <dgm:presLayoutVars>
          <dgm:hierBranch val="init"/>
        </dgm:presLayoutVars>
      </dgm:prSet>
      <dgm:spPr/>
    </dgm:pt>
    <dgm:pt modelId="{93DEE3A9-4AA7-4329-9727-8957CD785AC5}" type="pres">
      <dgm:prSet presAssocID="{69681085-3E84-4AF8-B324-F8B21ACDA2E7}" presName="rootComposite3" presStyleCnt="0"/>
      <dgm:spPr/>
    </dgm:pt>
    <dgm:pt modelId="{FA4B6770-FD18-4B3B-8F9C-3F1CE8E907D8}" type="pres">
      <dgm:prSet presAssocID="{69681085-3E84-4AF8-B324-F8B21ACDA2E7}" presName="rootText3" presStyleLbl="asst1" presStyleIdx="3" presStyleCnt="4" custLinFactNeighborX="58202" custLinFactNeighborY="1551">
        <dgm:presLayoutVars>
          <dgm:chPref val="3"/>
        </dgm:presLayoutVars>
      </dgm:prSet>
      <dgm:spPr/>
    </dgm:pt>
    <dgm:pt modelId="{0F0141B0-F492-4FAB-A16D-B91B69DB38CD}" type="pres">
      <dgm:prSet presAssocID="{69681085-3E84-4AF8-B324-F8B21ACDA2E7}" presName="rootConnector3" presStyleLbl="asst1" presStyleIdx="3" presStyleCnt="4"/>
      <dgm:spPr/>
    </dgm:pt>
    <dgm:pt modelId="{D89EF495-DE0A-4659-BBD5-5226CC1730CE}" type="pres">
      <dgm:prSet presAssocID="{69681085-3E84-4AF8-B324-F8B21ACDA2E7}" presName="hierChild6" presStyleCnt="0"/>
      <dgm:spPr/>
    </dgm:pt>
    <dgm:pt modelId="{AAEAC127-DEAD-446D-895F-C57856A90EB5}" type="pres">
      <dgm:prSet presAssocID="{69681085-3E84-4AF8-B324-F8B21ACDA2E7}" presName="hierChild7" presStyleCnt="0"/>
      <dgm:spPr/>
    </dgm:pt>
  </dgm:ptLst>
  <dgm:cxnLst>
    <dgm:cxn modelId="{2887EB02-8F69-417A-B5E8-A543AC5385BF}" srcId="{9EFCDFA4-1534-4A4B-BE1C-8D7FCCDC0066}" destId="{D09B2FE2-7D17-4627-A9B2-E4E6DF14F5E7}" srcOrd="1" destOrd="0" parTransId="{04FBE81A-6DD3-4361-B92C-2C048E69070B}" sibTransId="{6D7638EA-67A1-47E7-A6F4-B0E64AB6AA64}"/>
    <dgm:cxn modelId="{AC046F0F-03BD-4CC4-B040-8A48FD60224A}" type="presOf" srcId="{69681085-3E84-4AF8-B324-F8B21ACDA2E7}" destId="{FA4B6770-FD18-4B3B-8F9C-3F1CE8E907D8}" srcOrd="0" destOrd="0" presId="urn:microsoft.com/office/officeart/2005/8/layout/orgChart1"/>
    <dgm:cxn modelId="{2C07C122-D979-479F-A2DE-5A46FFE63CA2}" srcId="{D09B2FE2-7D17-4627-A9B2-E4E6DF14F5E7}" destId="{69681085-3E84-4AF8-B324-F8B21ACDA2E7}" srcOrd="0" destOrd="0" parTransId="{0D45F8B4-DA58-47AE-AC76-7E557C9597FE}" sibTransId="{8E2BE384-36FE-4AB0-9E82-C1F701095F53}"/>
    <dgm:cxn modelId="{3F318323-C543-42B8-9999-8780913D4141}" srcId="{35802C6B-7CD1-43FB-8744-64EA4ACE3C65}" destId="{9EFCDFA4-1534-4A4B-BE1C-8D7FCCDC0066}" srcOrd="0" destOrd="0" parTransId="{91E6920D-8DDC-4FEF-864F-11E9455D23D5}" sibTransId="{B04A6058-EC11-49D3-A085-DD5D88E4C01F}"/>
    <dgm:cxn modelId="{663BDB24-2259-4A1C-84A2-47C1B83D9C0F}" type="presOf" srcId="{9EFCDFA4-1534-4A4B-BE1C-8D7FCCDC0066}" destId="{739DB889-FD1A-4AE2-B7B7-A57549B3D074}" srcOrd="0" destOrd="0" presId="urn:microsoft.com/office/officeart/2005/8/layout/orgChart1"/>
    <dgm:cxn modelId="{0F4A6927-324B-4E82-8327-02ADE31A09DC}" type="presOf" srcId="{35802C6B-7CD1-43FB-8744-64EA4ACE3C65}" destId="{415AE1FB-0199-4E2F-8EFB-5FB2E0050CC1}" srcOrd="0" destOrd="0" presId="urn:microsoft.com/office/officeart/2005/8/layout/orgChart1"/>
    <dgm:cxn modelId="{DC681530-1D2E-4AC3-BBFE-42CF4D9628B4}" type="presOf" srcId="{04FBE81A-6DD3-4361-B92C-2C048E69070B}" destId="{22CD6A6E-68D0-4B96-BA93-D0AEECAD8028}" srcOrd="0" destOrd="0" presId="urn:microsoft.com/office/officeart/2005/8/layout/orgChart1"/>
    <dgm:cxn modelId="{F5082A39-2881-45C6-9BBA-6F152039EB4A}" type="presOf" srcId="{DBFC3A3E-36A2-49DB-A16B-FCD49234027C}" destId="{C565DA3C-9E6B-4855-8EB6-BDC060A3D450}" srcOrd="0" destOrd="0" presId="urn:microsoft.com/office/officeart/2005/8/layout/orgChart1"/>
    <dgm:cxn modelId="{3FED3439-6BAF-41E1-9940-CDF4973F35CA}" type="presOf" srcId="{69681085-3E84-4AF8-B324-F8B21ACDA2E7}" destId="{0F0141B0-F492-4FAB-A16D-B91B69DB38CD}" srcOrd="1" destOrd="0" presId="urn:microsoft.com/office/officeart/2005/8/layout/orgChart1"/>
    <dgm:cxn modelId="{3647CC3B-AD13-4C49-A6B6-8ACB81C3D34C}" type="presOf" srcId="{9EFCDFA4-1534-4A4B-BE1C-8D7FCCDC0066}" destId="{970050C9-CBA7-4133-AF42-7DB0EEDDE4ED}" srcOrd="1" destOrd="0" presId="urn:microsoft.com/office/officeart/2005/8/layout/orgChart1"/>
    <dgm:cxn modelId="{889CCC5C-F59F-4F1E-9B51-50A60F03B993}" type="presOf" srcId="{A9FE2CFF-4353-4D77-8C7A-47B8392C964E}" destId="{5C6E340E-0607-40D9-86EF-ADFDA8DA9F59}" srcOrd="0" destOrd="0" presId="urn:microsoft.com/office/officeart/2005/8/layout/orgChart1"/>
    <dgm:cxn modelId="{83D29B6E-7F87-4414-9014-70E8A364C5E5}" type="presOf" srcId="{D09B2FE2-7D17-4627-A9B2-E4E6DF14F5E7}" destId="{37CED981-4EAC-4B28-B53C-3006D3590E04}" srcOrd="1" destOrd="0" presId="urn:microsoft.com/office/officeart/2005/8/layout/orgChart1"/>
    <dgm:cxn modelId="{89406F6F-ADCF-4424-A7A5-7C4F5DA3C52F}" type="presOf" srcId="{5C149E78-DC90-42BA-B3D6-8220A1F62C40}" destId="{CB6A1117-080C-4353-B895-89F45D66CBBE}" srcOrd="0" destOrd="0" presId="urn:microsoft.com/office/officeart/2005/8/layout/orgChart1"/>
    <dgm:cxn modelId="{28360482-A6C5-4232-85B4-83362DCFFF96}" srcId="{DBFC3A3E-36A2-49DB-A16B-FCD49234027C}" destId="{1BD95599-1F4D-4A59-9DC7-7A703C84D447}" srcOrd="0" destOrd="0" parTransId="{A9FE2CFF-4353-4D77-8C7A-47B8392C964E}" sibTransId="{9FE7E0AF-FEAA-497F-8973-A97705F72C9E}"/>
    <dgm:cxn modelId="{19F22488-165C-4DF5-973F-F5D85E69F548}" srcId="{9EFCDFA4-1534-4A4B-BE1C-8D7FCCDC0066}" destId="{DBFC3A3E-36A2-49DB-A16B-FCD49234027C}" srcOrd="0" destOrd="0" parTransId="{5C149E78-DC90-42BA-B3D6-8220A1F62C40}" sibTransId="{DCC350FA-920D-4592-9617-E1278AA3A8FF}"/>
    <dgm:cxn modelId="{D1682D95-0719-4B76-879E-3D7EEC612FFB}" type="presOf" srcId="{0D45F8B4-DA58-47AE-AC76-7E557C9597FE}" destId="{69574496-A42F-41D5-A8B0-4772227635E7}" srcOrd="0" destOrd="0" presId="urn:microsoft.com/office/officeart/2005/8/layout/orgChart1"/>
    <dgm:cxn modelId="{53476DA9-B2FB-4176-9654-F9CA275BD20D}" type="presOf" srcId="{D09B2FE2-7D17-4627-A9B2-E4E6DF14F5E7}" destId="{76B832AA-AD77-44DC-AF78-56C88AAFD565}" srcOrd="0" destOrd="0" presId="urn:microsoft.com/office/officeart/2005/8/layout/orgChart1"/>
    <dgm:cxn modelId="{EABBE2AF-0553-4B34-AD93-0E0CD314B259}" type="presOf" srcId="{DBFC3A3E-36A2-49DB-A16B-FCD49234027C}" destId="{6E8E284E-9760-481C-9FC9-662261758662}" srcOrd="1" destOrd="0" presId="urn:microsoft.com/office/officeart/2005/8/layout/orgChart1"/>
    <dgm:cxn modelId="{1EDC5CB0-5E5B-4CF2-B9B4-C24C9286E909}" type="presOf" srcId="{1BD95599-1F4D-4A59-9DC7-7A703C84D447}" destId="{E1649EE8-1EB6-4350-ABFA-40351E6BC7A6}" srcOrd="0" destOrd="0" presId="urn:microsoft.com/office/officeart/2005/8/layout/orgChart1"/>
    <dgm:cxn modelId="{F53739FD-27A1-4B4C-8B7C-24A5EFBD8B78}" type="presOf" srcId="{1BD95599-1F4D-4A59-9DC7-7A703C84D447}" destId="{69382D54-0EE8-4A93-9D5C-B8095F891B42}" srcOrd="1" destOrd="0" presId="urn:microsoft.com/office/officeart/2005/8/layout/orgChart1"/>
    <dgm:cxn modelId="{FDAE0114-3C04-4E6D-BBCD-DE85594F4E2D}" type="presParOf" srcId="{415AE1FB-0199-4E2F-8EFB-5FB2E0050CC1}" destId="{A307197D-DBB8-4303-9D3D-D9FD7FBCE8AF}" srcOrd="0" destOrd="0" presId="urn:microsoft.com/office/officeart/2005/8/layout/orgChart1"/>
    <dgm:cxn modelId="{D4DA1D5F-A88D-492C-A10F-D52F5354B605}" type="presParOf" srcId="{A307197D-DBB8-4303-9D3D-D9FD7FBCE8AF}" destId="{D469C4FD-65E9-4BF4-A2A5-55C99CC3032E}" srcOrd="0" destOrd="0" presId="urn:microsoft.com/office/officeart/2005/8/layout/orgChart1"/>
    <dgm:cxn modelId="{58CA0637-CB75-4DAE-BD8B-52A53890DC01}" type="presParOf" srcId="{D469C4FD-65E9-4BF4-A2A5-55C99CC3032E}" destId="{739DB889-FD1A-4AE2-B7B7-A57549B3D074}" srcOrd="0" destOrd="0" presId="urn:microsoft.com/office/officeart/2005/8/layout/orgChart1"/>
    <dgm:cxn modelId="{CA8D406E-4AFD-4C07-96DD-E94312388DE1}" type="presParOf" srcId="{D469C4FD-65E9-4BF4-A2A5-55C99CC3032E}" destId="{970050C9-CBA7-4133-AF42-7DB0EEDDE4ED}" srcOrd="1" destOrd="0" presId="urn:microsoft.com/office/officeart/2005/8/layout/orgChart1"/>
    <dgm:cxn modelId="{AC2218AF-DDC6-4CDC-8478-F21ABF6CC81A}" type="presParOf" srcId="{A307197D-DBB8-4303-9D3D-D9FD7FBCE8AF}" destId="{F463A717-F4CF-46C0-BCEC-BB4C0BDBF4B5}" srcOrd="1" destOrd="0" presId="urn:microsoft.com/office/officeart/2005/8/layout/orgChart1"/>
    <dgm:cxn modelId="{1A17FF2E-0743-4460-9119-B44644FBD752}" type="presParOf" srcId="{A307197D-DBB8-4303-9D3D-D9FD7FBCE8AF}" destId="{DD917650-5328-4D24-8661-FFCB71350EC4}" srcOrd="2" destOrd="0" presId="urn:microsoft.com/office/officeart/2005/8/layout/orgChart1"/>
    <dgm:cxn modelId="{890EB792-9BE6-4C11-BEC4-5051B5522EF0}" type="presParOf" srcId="{DD917650-5328-4D24-8661-FFCB71350EC4}" destId="{CB6A1117-080C-4353-B895-89F45D66CBBE}" srcOrd="0" destOrd="0" presId="urn:microsoft.com/office/officeart/2005/8/layout/orgChart1"/>
    <dgm:cxn modelId="{CAAD5C96-EFC1-4BE9-A08F-78B33BE737D1}" type="presParOf" srcId="{DD917650-5328-4D24-8661-FFCB71350EC4}" destId="{11DFB4B2-302A-4F91-B139-C560B419ED8B}" srcOrd="1" destOrd="0" presId="urn:microsoft.com/office/officeart/2005/8/layout/orgChart1"/>
    <dgm:cxn modelId="{9CE5EAF1-07FE-4E84-A409-0AA82AC37B20}" type="presParOf" srcId="{11DFB4B2-302A-4F91-B139-C560B419ED8B}" destId="{6C9A6316-D48D-47B6-804C-6AAE4C3D18AC}" srcOrd="0" destOrd="0" presId="urn:microsoft.com/office/officeart/2005/8/layout/orgChart1"/>
    <dgm:cxn modelId="{F5A22221-5F19-4E6B-B4E9-101C7ED46EC7}" type="presParOf" srcId="{6C9A6316-D48D-47B6-804C-6AAE4C3D18AC}" destId="{C565DA3C-9E6B-4855-8EB6-BDC060A3D450}" srcOrd="0" destOrd="0" presId="urn:microsoft.com/office/officeart/2005/8/layout/orgChart1"/>
    <dgm:cxn modelId="{F9067D84-1A19-445F-A06D-C3EF8C23E2EC}" type="presParOf" srcId="{6C9A6316-D48D-47B6-804C-6AAE4C3D18AC}" destId="{6E8E284E-9760-481C-9FC9-662261758662}" srcOrd="1" destOrd="0" presId="urn:microsoft.com/office/officeart/2005/8/layout/orgChart1"/>
    <dgm:cxn modelId="{C04C95A6-4A2E-4EC6-99E6-5926715298F6}" type="presParOf" srcId="{11DFB4B2-302A-4F91-B139-C560B419ED8B}" destId="{1E4BB1E6-9312-49D9-8456-376DA936F41F}" srcOrd="1" destOrd="0" presId="urn:microsoft.com/office/officeart/2005/8/layout/orgChart1"/>
    <dgm:cxn modelId="{6B85E496-DE96-4221-B21D-8BDD1653857A}" type="presParOf" srcId="{11DFB4B2-302A-4F91-B139-C560B419ED8B}" destId="{60AA2140-68B0-433C-A5CA-2C35E19DB2B4}" srcOrd="2" destOrd="0" presId="urn:microsoft.com/office/officeart/2005/8/layout/orgChart1"/>
    <dgm:cxn modelId="{9C5E7136-FE99-4EFF-AC27-62787B42C309}" type="presParOf" srcId="{60AA2140-68B0-433C-A5CA-2C35E19DB2B4}" destId="{5C6E340E-0607-40D9-86EF-ADFDA8DA9F59}" srcOrd="0" destOrd="0" presId="urn:microsoft.com/office/officeart/2005/8/layout/orgChart1"/>
    <dgm:cxn modelId="{F6A607B0-A0C4-449C-9EFF-02BF81827D10}" type="presParOf" srcId="{60AA2140-68B0-433C-A5CA-2C35E19DB2B4}" destId="{8BBE7900-5EA1-41D1-BB1B-4F65A1610BB6}" srcOrd="1" destOrd="0" presId="urn:microsoft.com/office/officeart/2005/8/layout/orgChart1"/>
    <dgm:cxn modelId="{ADF241C0-751C-40DF-ADB3-64EB773CF14F}" type="presParOf" srcId="{8BBE7900-5EA1-41D1-BB1B-4F65A1610BB6}" destId="{BE484448-8E35-4152-834C-59FBD0FB6D2D}" srcOrd="0" destOrd="0" presId="urn:microsoft.com/office/officeart/2005/8/layout/orgChart1"/>
    <dgm:cxn modelId="{2DC409B8-F8FA-4E62-8C37-76E05F559DF1}" type="presParOf" srcId="{BE484448-8E35-4152-834C-59FBD0FB6D2D}" destId="{E1649EE8-1EB6-4350-ABFA-40351E6BC7A6}" srcOrd="0" destOrd="0" presId="urn:microsoft.com/office/officeart/2005/8/layout/orgChart1"/>
    <dgm:cxn modelId="{74D1E3FB-89A8-4816-B16D-98DD32A75243}" type="presParOf" srcId="{BE484448-8E35-4152-834C-59FBD0FB6D2D}" destId="{69382D54-0EE8-4A93-9D5C-B8095F891B42}" srcOrd="1" destOrd="0" presId="urn:microsoft.com/office/officeart/2005/8/layout/orgChart1"/>
    <dgm:cxn modelId="{D14CBC13-7422-4351-8BFE-38E0681F2499}" type="presParOf" srcId="{8BBE7900-5EA1-41D1-BB1B-4F65A1610BB6}" destId="{61B98103-AE23-41DE-A069-03FB01D56A2A}" srcOrd="1" destOrd="0" presId="urn:microsoft.com/office/officeart/2005/8/layout/orgChart1"/>
    <dgm:cxn modelId="{037018E0-BB2C-4CCA-84BA-803DC1340DA2}" type="presParOf" srcId="{8BBE7900-5EA1-41D1-BB1B-4F65A1610BB6}" destId="{527DD1B1-FFBE-4A9D-91F1-6EED4AD74BC6}" srcOrd="2" destOrd="0" presId="urn:microsoft.com/office/officeart/2005/8/layout/orgChart1"/>
    <dgm:cxn modelId="{249FD335-BB86-4B6B-AD67-D5EAD4781A7B}" type="presParOf" srcId="{DD917650-5328-4D24-8661-FFCB71350EC4}" destId="{22CD6A6E-68D0-4B96-BA93-D0AEECAD8028}" srcOrd="2" destOrd="0" presId="urn:microsoft.com/office/officeart/2005/8/layout/orgChart1"/>
    <dgm:cxn modelId="{92A12200-DCE5-4236-89A1-8C9CDA373E78}" type="presParOf" srcId="{DD917650-5328-4D24-8661-FFCB71350EC4}" destId="{8185536F-BE67-49C2-ACF3-0BF6911B0D9B}" srcOrd="3" destOrd="0" presId="urn:microsoft.com/office/officeart/2005/8/layout/orgChart1"/>
    <dgm:cxn modelId="{DC660B08-BF2C-4548-9C0E-6507F2B83692}" type="presParOf" srcId="{8185536F-BE67-49C2-ACF3-0BF6911B0D9B}" destId="{74BDA6B6-D48C-4368-9288-412BB60D4D61}" srcOrd="0" destOrd="0" presId="urn:microsoft.com/office/officeart/2005/8/layout/orgChart1"/>
    <dgm:cxn modelId="{07012DF0-036E-49F5-9ACF-591C3281204D}" type="presParOf" srcId="{74BDA6B6-D48C-4368-9288-412BB60D4D61}" destId="{76B832AA-AD77-44DC-AF78-56C88AAFD565}" srcOrd="0" destOrd="0" presId="urn:microsoft.com/office/officeart/2005/8/layout/orgChart1"/>
    <dgm:cxn modelId="{388EB076-E2B1-4D9E-ACDE-19FC321DAD35}" type="presParOf" srcId="{74BDA6B6-D48C-4368-9288-412BB60D4D61}" destId="{37CED981-4EAC-4B28-B53C-3006D3590E04}" srcOrd="1" destOrd="0" presId="urn:microsoft.com/office/officeart/2005/8/layout/orgChart1"/>
    <dgm:cxn modelId="{18A2C49B-4EB5-4F39-B11A-1577C3018BF4}" type="presParOf" srcId="{8185536F-BE67-49C2-ACF3-0BF6911B0D9B}" destId="{E758B2AD-27B0-4042-BFA8-65B71CFDA420}" srcOrd="1" destOrd="0" presId="urn:microsoft.com/office/officeart/2005/8/layout/orgChart1"/>
    <dgm:cxn modelId="{D0C718EA-CDD5-49F5-BA84-CAD81AC76901}" type="presParOf" srcId="{8185536F-BE67-49C2-ACF3-0BF6911B0D9B}" destId="{7CCDC3B4-F24E-4F7C-BBEA-21E4F72762E0}" srcOrd="2" destOrd="0" presId="urn:microsoft.com/office/officeart/2005/8/layout/orgChart1"/>
    <dgm:cxn modelId="{2C3D97E2-323D-4DBB-AC07-121EEDD412A1}" type="presParOf" srcId="{7CCDC3B4-F24E-4F7C-BBEA-21E4F72762E0}" destId="{69574496-A42F-41D5-A8B0-4772227635E7}" srcOrd="0" destOrd="0" presId="urn:microsoft.com/office/officeart/2005/8/layout/orgChart1"/>
    <dgm:cxn modelId="{339060E8-7FA2-4D72-BC0B-B514672B63C0}" type="presParOf" srcId="{7CCDC3B4-F24E-4F7C-BBEA-21E4F72762E0}" destId="{B32F8B1B-8ED0-41F6-AB42-252169B19DDD}" srcOrd="1" destOrd="0" presId="urn:microsoft.com/office/officeart/2005/8/layout/orgChart1"/>
    <dgm:cxn modelId="{57FFDE96-69F6-49D5-BB28-9D5960DAE08B}" type="presParOf" srcId="{B32F8B1B-8ED0-41F6-AB42-252169B19DDD}" destId="{93DEE3A9-4AA7-4329-9727-8957CD785AC5}" srcOrd="0" destOrd="0" presId="urn:microsoft.com/office/officeart/2005/8/layout/orgChart1"/>
    <dgm:cxn modelId="{E3FCA7C4-2D9D-4E1C-9E4B-23A02E2D72A4}" type="presParOf" srcId="{93DEE3A9-4AA7-4329-9727-8957CD785AC5}" destId="{FA4B6770-FD18-4B3B-8F9C-3F1CE8E907D8}" srcOrd="0" destOrd="0" presId="urn:microsoft.com/office/officeart/2005/8/layout/orgChart1"/>
    <dgm:cxn modelId="{15199DCD-038C-4257-8B99-E65495C75741}" type="presParOf" srcId="{93DEE3A9-4AA7-4329-9727-8957CD785AC5}" destId="{0F0141B0-F492-4FAB-A16D-B91B69DB38CD}" srcOrd="1" destOrd="0" presId="urn:microsoft.com/office/officeart/2005/8/layout/orgChart1"/>
    <dgm:cxn modelId="{B9EE4263-59CE-42CE-B3F7-BDBDBFF78776}" type="presParOf" srcId="{B32F8B1B-8ED0-41F6-AB42-252169B19DDD}" destId="{D89EF495-DE0A-4659-BBD5-5226CC1730CE}" srcOrd="1" destOrd="0" presId="urn:microsoft.com/office/officeart/2005/8/layout/orgChart1"/>
    <dgm:cxn modelId="{D9E41C03-188C-4384-8403-D11260249068}" type="presParOf" srcId="{B32F8B1B-8ED0-41F6-AB42-252169B19DDD}" destId="{AAEAC127-DEAD-446D-895F-C57856A90EB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E2CE7E0-AA15-44D6-9031-87544B7730BA}" type="doc">
      <dgm:prSet loTypeId="urn:microsoft.com/office/officeart/2005/8/layout/list1" loCatId="list" qsTypeId="urn:microsoft.com/office/officeart/2005/8/quickstyle/3d1" qsCatId="3D" csTypeId="urn:microsoft.com/office/officeart/2005/8/colors/colorful3" csCatId="colorful" phldr="1"/>
      <dgm:spPr/>
      <dgm:t>
        <a:bodyPr/>
        <a:lstStyle/>
        <a:p>
          <a:endParaRPr lang="en-US"/>
        </a:p>
      </dgm:t>
    </dgm:pt>
    <dgm:pt modelId="{FAD464BC-A4B6-4961-898C-7468A87C6B55}">
      <dgm:prSet phldrT="[Text]" custT="1"/>
      <dgm:spPr/>
      <dgm:t>
        <a:bodyPr/>
        <a:lstStyle/>
        <a:p>
          <a:r>
            <a:rPr lang="en-GB" sz="2300"/>
            <a:t>Elitism</a:t>
          </a:r>
          <a:endParaRPr lang="en-US" sz="2300" dirty="0"/>
        </a:p>
      </dgm:t>
    </dgm:pt>
    <dgm:pt modelId="{D95AECCE-9674-46B3-9E96-64489781D4D8}" type="parTrans" cxnId="{51A8A590-B9F0-418E-9EF1-E45D7B81AA0B}">
      <dgm:prSet/>
      <dgm:spPr/>
      <dgm:t>
        <a:bodyPr/>
        <a:lstStyle/>
        <a:p>
          <a:endParaRPr lang="en-US"/>
        </a:p>
      </dgm:t>
    </dgm:pt>
    <dgm:pt modelId="{7391BE1D-8D23-467A-9802-5481F931C37B}" type="sibTrans" cxnId="{51A8A590-B9F0-418E-9EF1-E45D7B81AA0B}">
      <dgm:prSet/>
      <dgm:spPr/>
      <dgm:t>
        <a:bodyPr/>
        <a:lstStyle/>
        <a:p>
          <a:endParaRPr lang="en-US"/>
        </a:p>
      </dgm:t>
    </dgm:pt>
    <dgm:pt modelId="{CB745BAD-F010-448C-88A0-7EB5BDA04B70}">
      <dgm:prSet phldrT="[Text]" custT="1"/>
      <dgm:spPr/>
      <dgm:t>
        <a:bodyPr/>
        <a:lstStyle/>
        <a:p>
          <a:pPr algn="l"/>
          <a:r>
            <a:rPr lang="en-GB" sz="2300" dirty="0"/>
            <a:t>GENITOR: a</a:t>
          </a:r>
          <a:r>
            <a:rPr lang="en-US" sz="2300" dirty="0"/>
            <a:t>.</a:t>
          </a:r>
          <a:r>
            <a:rPr lang="en-GB" sz="2300" dirty="0"/>
            <a:t>k</a:t>
          </a:r>
          <a:r>
            <a:rPr lang="en-US" sz="2300" dirty="0"/>
            <a:t>.</a:t>
          </a:r>
          <a:r>
            <a:rPr lang="en-GB" sz="2300" dirty="0"/>
            <a:t>a</a:t>
          </a:r>
          <a:r>
            <a:rPr lang="en-US" sz="2300" dirty="0"/>
            <a:t>.</a:t>
          </a:r>
          <a:r>
            <a:rPr lang="en-GB" sz="2300" dirty="0"/>
            <a:t> “delete-worst”</a:t>
          </a:r>
          <a:endParaRPr lang="en-US" sz="2300" dirty="0">
            <a:solidFill>
              <a:schemeClr val="tx1"/>
            </a:solidFill>
          </a:endParaRPr>
        </a:p>
      </dgm:t>
    </dgm:pt>
    <dgm:pt modelId="{E49D991B-37DA-480F-A881-ABD1272DDC5E}" type="parTrans" cxnId="{6930FD89-5D5F-4FAD-A203-8DCE2A156B80}">
      <dgm:prSet/>
      <dgm:spPr/>
      <dgm:t>
        <a:bodyPr/>
        <a:lstStyle/>
        <a:p>
          <a:endParaRPr lang="en-US"/>
        </a:p>
      </dgm:t>
    </dgm:pt>
    <dgm:pt modelId="{CFCC932C-523E-4173-BF09-220CF190B86D}" type="sibTrans" cxnId="{6930FD89-5D5F-4FAD-A203-8DCE2A156B80}">
      <dgm:prSet/>
      <dgm:spPr/>
      <dgm:t>
        <a:bodyPr/>
        <a:lstStyle/>
        <a:p>
          <a:endParaRPr lang="en-US"/>
        </a:p>
      </dgm:t>
    </dgm:pt>
    <dgm:pt modelId="{8CB4682E-A2EE-4BAD-8FD3-9447626F769D}">
      <dgm:prSet custT="1"/>
      <dgm:spPr/>
      <dgm:t>
        <a:bodyPr/>
        <a:lstStyle/>
        <a:p>
          <a:r>
            <a:rPr lang="en-GB" sz="1800"/>
            <a:t>Widely used in both population models (GGA, SSGA)</a:t>
          </a:r>
          <a:endParaRPr lang="en-US" sz="1800" dirty="0"/>
        </a:p>
      </dgm:t>
    </dgm:pt>
    <dgm:pt modelId="{A5A6C826-812A-4234-A6FA-17653B657622}" type="parTrans" cxnId="{AB0307F3-29E1-443D-AEC0-F30B6AAABF4C}">
      <dgm:prSet/>
      <dgm:spPr/>
      <dgm:t>
        <a:bodyPr/>
        <a:lstStyle/>
        <a:p>
          <a:endParaRPr lang="en-US"/>
        </a:p>
      </dgm:t>
    </dgm:pt>
    <dgm:pt modelId="{DF49F5C7-5F95-4198-BB10-9B3CCC21E905}" type="sibTrans" cxnId="{AB0307F3-29E1-443D-AEC0-F30B6AAABF4C}">
      <dgm:prSet/>
      <dgm:spPr/>
      <dgm:t>
        <a:bodyPr/>
        <a:lstStyle/>
        <a:p>
          <a:endParaRPr lang="en-US"/>
        </a:p>
      </dgm:t>
    </dgm:pt>
    <dgm:pt modelId="{DCE456C9-48D5-42F0-8797-DE78FE25C33F}">
      <dgm:prSet custT="1"/>
      <dgm:spPr/>
      <dgm:t>
        <a:bodyPr/>
        <a:lstStyle/>
        <a:p>
          <a:pPr algn="just"/>
          <a:r>
            <a:rPr lang="en-GB" sz="1800"/>
            <a:t>From Whitley’s original Steady-State algorithm (he also used linear ranki</a:t>
          </a:r>
          <a:r>
            <a:rPr lang="en-US" sz="1800"/>
            <a:t>n</a:t>
          </a:r>
          <a:r>
            <a:rPr lang="en-GB" sz="1800"/>
            <a:t>g for parent selection)</a:t>
          </a:r>
          <a:endParaRPr lang="en-US" sz="1800" dirty="0"/>
        </a:p>
      </dgm:t>
    </dgm:pt>
    <dgm:pt modelId="{97498BD6-5118-4BC0-A64F-8B3293AA65EE}" type="parTrans" cxnId="{913E2174-BC3F-4B6A-83EF-046DB0494A27}">
      <dgm:prSet/>
      <dgm:spPr/>
      <dgm:t>
        <a:bodyPr/>
        <a:lstStyle/>
        <a:p>
          <a:endParaRPr lang="en-US"/>
        </a:p>
      </dgm:t>
    </dgm:pt>
    <dgm:pt modelId="{48D1EA30-A13A-4621-BD9F-C6A62F3F9B7F}" type="sibTrans" cxnId="{913E2174-BC3F-4B6A-83EF-046DB0494A27}">
      <dgm:prSet/>
      <dgm:spPr/>
      <dgm:t>
        <a:bodyPr/>
        <a:lstStyle/>
        <a:p>
          <a:endParaRPr lang="en-US"/>
        </a:p>
      </dgm:t>
    </dgm:pt>
    <dgm:pt modelId="{62F1B3BB-5CC4-49C4-8882-DF71CE1625D1}">
      <dgm:prSet custT="1"/>
      <dgm:spPr/>
      <dgm:t>
        <a:bodyPr/>
        <a:lstStyle/>
        <a:p>
          <a:r>
            <a:rPr lang="en-GB" sz="1800"/>
            <a:t>Always keep at least one copy of the fittest solution so far</a:t>
          </a:r>
          <a:endParaRPr lang="en-US" sz="1800" dirty="0"/>
        </a:p>
      </dgm:t>
    </dgm:pt>
    <dgm:pt modelId="{9790529B-0DD3-41E2-A464-F3D8028379E1}" type="parTrans" cxnId="{89F5F2C0-4E87-4A7A-9072-9D2BB51071E6}">
      <dgm:prSet/>
      <dgm:spPr/>
      <dgm:t>
        <a:bodyPr/>
        <a:lstStyle/>
        <a:p>
          <a:endParaRPr lang="en-US"/>
        </a:p>
      </dgm:t>
    </dgm:pt>
    <dgm:pt modelId="{DC4FAF31-A672-4B83-8E08-5B96669D23CE}" type="sibTrans" cxnId="{89F5F2C0-4E87-4A7A-9072-9D2BB51071E6}">
      <dgm:prSet/>
      <dgm:spPr/>
      <dgm:t>
        <a:bodyPr/>
        <a:lstStyle/>
        <a:p>
          <a:endParaRPr lang="en-US"/>
        </a:p>
      </dgm:t>
    </dgm:pt>
    <dgm:pt modelId="{027C845D-8849-4353-803B-37EE9DE46791}">
      <dgm:prSet custT="1"/>
      <dgm:spPr/>
      <dgm:t>
        <a:bodyPr/>
        <a:lstStyle/>
        <a:p>
          <a:pPr algn="just"/>
          <a:r>
            <a:rPr lang="en-GB" sz="1800"/>
            <a:t>Rapid takeover : use with large populations or “no duplicates” policy</a:t>
          </a:r>
          <a:endParaRPr lang="en-US" sz="1800" dirty="0"/>
        </a:p>
      </dgm:t>
    </dgm:pt>
    <dgm:pt modelId="{B7A48B0A-FB8C-4B45-B842-83C78C6D3BE3}" type="parTrans" cxnId="{798C624A-0C15-4579-929C-E420027043BF}">
      <dgm:prSet/>
      <dgm:spPr/>
      <dgm:t>
        <a:bodyPr/>
        <a:lstStyle/>
        <a:p>
          <a:endParaRPr lang="en-US"/>
        </a:p>
      </dgm:t>
    </dgm:pt>
    <dgm:pt modelId="{CEF31E17-7E5B-4309-A649-463544654FE4}" type="sibTrans" cxnId="{798C624A-0C15-4579-929C-E420027043BF}">
      <dgm:prSet/>
      <dgm:spPr/>
      <dgm:t>
        <a:bodyPr/>
        <a:lstStyle/>
        <a:p>
          <a:endParaRPr lang="en-US"/>
        </a:p>
      </dgm:t>
    </dgm:pt>
    <dgm:pt modelId="{CAC0251C-5E76-4FAF-9241-429A343C693D}" type="pres">
      <dgm:prSet presAssocID="{FE2CE7E0-AA15-44D6-9031-87544B7730BA}" presName="linear" presStyleCnt="0">
        <dgm:presLayoutVars>
          <dgm:dir/>
          <dgm:animLvl val="lvl"/>
          <dgm:resizeHandles val="exact"/>
        </dgm:presLayoutVars>
      </dgm:prSet>
      <dgm:spPr/>
    </dgm:pt>
    <dgm:pt modelId="{10E5806A-1524-4487-A8DF-0B279F7B3560}" type="pres">
      <dgm:prSet presAssocID="{FAD464BC-A4B6-4961-898C-7468A87C6B55}" presName="parentLin" presStyleCnt="0"/>
      <dgm:spPr/>
    </dgm:pt>
    <dgm:pt modelId="{2CBCE044-1326-4362-AD28-74C1EB64A3A1}" type="pres">
      <dgm:prSet presAssocID="{FAD464BC-A4B6-4961-898C-7468A87C6B55}" presName="parentLeftMargin" presStyleLbl="node1" presStyleIdx="0" presStyleCnt="2"/>
      <dgm:spPr/>
    </dgm:pt>
    <dgm:pt modelId="{0F6A2BCD-B37F-43E0-934C-CDB5B8B558C2}" type="pres">
      <dgm:prSet presAssocID="{FAD464BC-A4B6-4961-898C-7468A87C6B55}" presName="parentText" presStyleLbl="node1" presStyleIdx="0" presStyleCnt="2">
        <dgm:presLayoutVars>
          <dgm:chMax val="0"/>
          <dgm:bulletEnabled val="1"/>
        </dgm:presLayoutVars>
      </dgm:prSet>
      <dgm:spPr/>
    </dgm:pt>
    <dgm:pt modelId="{036FA100-1A07-49CC-97A8-E9C6787A27D9}" type="pres">
      <dgm:prSet presAssocID="{FAD464BC-A4B6-4961-898C-7468A87C6B55}" presName="negativeSpace" presStyleCnt="0"/>
      <dgm:spPr/>
    </dgm:pt>
    <dgm:pt modelId="{77F5A3AA-78F2-4B6A-8235-254DCD473FA3}" type="pres">
      <dgm:prSet presAssocID="{FAD464BC-A4B6-4961-898C-7468A87C6B55}" presName="childText" presStyleLbl="conFgAcc1" presStyleIdx="0" presStyleCnt="2">
        <dgm:presLayoutVars>
          <dgm:bulletEnabled val="1"/>
        </dgm:presLayoutVars>
      </dgm:prSet>
      <dgm:spPr/>
    </dgm:pt>
    <dgm:pt modelId="{55346646-9FE5-408E-B2EA-A2FE0D43B6BD}" type="pres">
      <dgm:prSet presAssocID="{7391BE1D-8D23-467A-9802-5481F931C37B}" presName="spaceBetweenRectangles" presStyleCnt="0"/>
      <dgm:spPr/>
    </dgm:pt>
    <dgm:pt modelId="{CE2D0782-509A-4B68-8442-8E38CB280FFE}" type="pres">
      <dgm:prSet presAssocID="{CB745BAD-F010-448C-88A0-7EB5BDA04B70}" presName="parentLin" presStyleCnt="0"/>
      <dgm:spPr/>
    </dgm:pt>
    <dgm:pt modelId="{DE773D4D-50EE-4A85-B9B5-1B90F2E7227B}" type="pres">
      <dgm:prSet presAssocID="{CB745BAD-F010-448C-88A0-7EB5BDA04B70}" presName="parentLeftMargin" presStyleLbl="node1" presStyleIdx="0" presStyleCnt="2"/>
      <dgm:spPr/>
    </dgm:pt>
    <dgm:pt modelId="{805F342B-88F4-47AD-B1F2-6508BEFFEE51}" type="pres">
      <dgm:prSet presAssocID="{CB745BAD-F010-448C-88A0-7EB5BDA04B70}" presName="parentText" presStyleLbl="node1" presStyleIdx="1" presStyleCnt="2" custLinFactNeighborX="42643" custLinFactNeighborY="-2089">
        <dgm:presLayoutVars>
          <dgm:chMax val="0"/>
          <dgm:bulletEnabled val="1"/>
        </dgm:presLayoutVars>
      </dgm:prSet>
      <dgm:spPr/>
    </dgm:pt>
    <dgm:pt modelId="{C0357F26-83BE-435D-9793-DB2A839A4ADC}" type="pres">
      <dgm:prSet presAssocID="{CB745BAD-F010-448C-88A0-7EB5BDA04B70}" presName="negativeSpace" presStyleCnt="0"/>
      <dgm:spPr/>
    </dgm:pt>
    <dgm:pt modelId="{815E54BA-E21B-4C9C-B7F2-39FE7E44958C}" type="pres">
      <dgm:prSet presAssocID="{CB745BAD-F010-448C-88A0-7EB5BDA04B70}" presName="childText" presStyleLbl="conFgAcc1" presStyleIdx="1" presStyleCnt="2">
        <dgm:presLayoutVars>
          <dgm:bulletEnabled val="1"/>
        </dgm:presLayoutVars>
      </dgm:prSet>
      <dgm:spPr/>
    </dgm:pt>
  </dgm:ptLst>
  <dgm:cxnLst>
    <dgm:cxn modelId="{D0F5910B-AB44-4D81-8AB8-65C847548D48}" type="presOf" srcId="{CB745BAD-F010-448C-88A0-7EB5BDA04B70}" destId="{805F342B-88F4-47AD-B1F2-6508BEFFEE51}" srcOrd="1" destOrd="0" presId="urn:microsoft.com/office/officeart/2005/8/layout/list1"/>
    <dgm:cxn modelId="{EA110D16-5873-4741-96CD-37B3AADAEEE0}" type="presOf" srcId="{FAD464BC-A4B6-4961-898C-7468A87C6B55}" destId="{2CBCE044-1326-4362-AD28-74C1EB64A3A1}" srcOrd="0" destOrd="0" presId="urn:microsoft.com/office/officeart/2005/8/layout/list1"/>
    <dgm:cxn modelId="{61D3C419-1BB0-4F18-96AD-ED05F3F8C9F1}" type="presOf" srcId="{027C845D-8849-4353-803B-37EE9DE46791}" destId="{815E54BA-E21B-4C9C-B7F2-39FE7E44958C}" srcOrd="0" destOrd="1" presId="urn:microsoft.com/office/officeart/2005/8/layout/list1"/>
    <dgm:cxn modelId="{798C624A-0C15-4579-929C-E420027043BF}" srcId="{CB745BAD-F010-448C-88A0-7EB5BDA04B70}" destId="{027C845D-8849-4353-803B-37EE9DE46791}" srcOrd="1" destOrd="0" parTransId="{B7A48B0A-FB8C-4B45-B842-83C78C6D3BE3}" sibTransId="{CEF31E17-7E5B-4309-A649-463544654FE4}"/>
    <dgm:cxn modelId="{913E2174-BC3F-4B6A-83EF-046DB0494A27}" srcId="{CB745BAD-F010-448C-88A0-7EB5BDA04B70}" destId="{DCE456C9-48D5-42F0-8797-DE78FE25C33F}" srcOrd="0" destOrd="0" parTransId="{97498BD6-5118-4BC0-A64F-8B3293AA65EE}" sibTransId="{48D1EA30-A13A-4621-BD9F-C6A62F3F9B7F}"/>
    <dgm:cxn modelId="{6930FD89-5D5F-4FAD-A203-8DCE2A156B80}" srcId="{FE2CE7E0-AA15-44D6-9031-87544B7730BA}" destId="{CB745BAD-F010-448C-88A0-7EB5BDA04B70}" srcOrd="1" destOrd="0" parTransId="{E49D991B-37DA-480F-A881-ABD1272DDC5E}" sibTransId="{CFCC932C-523E-4173-BF09-220CF190B86D}"/>
    <dgm:cxn modelId="{228C3D8A-C2C5-494D-90AD-2D279FB54A17}" type="presOf" srcId="{8CB4682E-A2EE-4BAD-8FD3-9447626F769D}" destId="{77F5A3AA-78F2-4B6A-8235-254DCD473FA3}" srcOrd="0" destOrd="0" presId="urn:microsoft.com/office/officeart/2005/8/layout/list1"/>
    <dgm:cxn modelId="{51A8A590-B9F0-418E-9EF1-E45D7B81AA0B}" srcId="{FE2CE7E0-AA15-44D6-9031-87544B7730BA}" destId="{FAD464BC-A4B6-4961-898C-7468A87C6B55}" srcOrd="0" destOrd="0" parTransId="{D95AECCE-9674-46B3-9E96-64489781D4D8}" sibTransId="{7391BE1D-8D23-467A-9802-5481F931C37B}"/>
    <dgm:cxn modelId="{EC8E1091-A8B4-40F8-969B-CF3FC213222B}" type="presOf" srcId="{62F1B3BB-5CC4-49C4-8882-DF71CE1625D1}" destId="{77F5A3AA-78F2-4B6A-8235-254DCD473FA3}" srcOrd="0" destOrd="1" presId="urn:microsoft.com/office/officeart/2005/8/layout/list1"/>
    <dgm:cxn modelId="{0E807BA0-1D36-4AF1-8D66-C61BB60AFF63}" type="presOf" srcId="{FE2CE7E0-AA15-44D6-9031-87544B7730BA}" destId="{CAC0251C-5E76-4FAF-9241-429A343C693D}" srcOrd="0" destOrd="0" presId="urn:microsoft.com/office/officeart/2005/8/layout/list1"/>
    <dgm:cxn modelId="{B47401AD-3B4F-4D7F-B251-FD6BC58FD18E}" type="presOf" srcId="{FAD464BC-A4B6-4961-898C-7468A87C6B55}" destId="{0F6A2BCD-B37F-43E0-934C-CDB5B8B558C2}" srcOrd="1" destOrd="0" presId="urn:microsoft.com/office/officeart/2005/8/layout/list1"/>
    <dgm:cxn modelId="{89F5F2C0-4E87-4A7A-9072-9D2BB51071E6}" srcId="{FAD464BC-A4B6-4961-898C-7468A87C6B55}" destId="{62F1B3BB-5CC4-49C4-8882-DF71CE1625D1}" srcOrd="1" destOrd="0" parTransId="{9790529B-0DD3-41E2-A464-F3D8028379E1}" sibTransId="{DC4FAF31-A672-4B83-8E08-5B96669D23CE}"/>
    <dgm:cxn modelId="{A04A64CE-E094-4D55-A477-342DEAB29B27}" type="presOf" srcId="{DCE456C9-48D5-42F0-8797-DE78FE25C33F}" destId="{815E54BA-E21B-4C9C-B7F2-39FE7E44958C}" srcOrd="0" destOrd="0" presId="urn:microsoft.com/office/officeart/2005/8/layout/list1"/>
    <dgm:cxn modelId="{9B4DECDB-ED38-4DF9-B616-A79F1F4D52BC}" type="presOf" srcId="{CB745BAD-F010-448C-88A0-7EB5BDA04B70}" destId="{DE773D4D-50EE-4A85-B9B5-1B90F2E7227B}" srcOrd="0" destOrd="0" presId="urn:microsoft.com/office/officeart/2005/8/layout/list1"/>
    <dgm:cxn modelId="{AB0307F3-29E1-443D-AEC0-F30B6AAABF4C}" srcId="{FAD464BC-A4B6-4961-898C-7468A87C6B55}" destId="{8CB4682E-A2EE-4BAD-8FD3-9447626F769D}" srcOrd="0" destOrd="0" parTransId="{A5A6C826-812A-4234-A6FA-17653B657622}" sibTransId="{DF49F5C7-5F95-4198-BB10-9B3CCC21E905}"/>
    <dgm:cxn modelId="{237E5E0C-9D62-4B3F-82C8-55ED8953D962}" type="presParOf" srcId="{CAC0251C-5E76-4FAF-9241-429A343C693D}" destId="{10E5806A-1524-4487-A8DF-0B279F7B3560}" srcOrd="0" destOrd="0" presId="urn:microsoft.com/office/officeart/2005/8/layout/list1"/>
    <dgm:cxn modelId="{CE62848A-DB7D-4F4F-BAF8-3BC745270F88}" type="presParOf" srcId="{10E5806A-1524-4487-A8DF-0B279F7B3560}" destId="{2CBCE044-1326-4362-AD28-74C1EB64A3A1}" srcOrd="0" destOrd="0" presId="urn:microsoft.com/office/officeart/2005/8/layout/list1"/>
    <dgm:cxn modelId="{F502980E-13A7-438A-9666-106CF18DBA4B}" type="presParOf" srcId="{10E5806A-1524-4487-A8DF-0B279F7B3560}" destId="{0F6A2BCD-B37F-43E0-934C-CDB5B8B558C2}" srcOrd="1" destOrd="0" presId="urn:microsoft.com/office/officeart/2005/8/layout/list1"/>
    <dgm:cxn modelId="{6D7976C2-59FD-474D-99BB-3148219690AE}" type="presParOf" srcId="{CAC0251C-5E76-4FAF-9241-429A343C693D}" destId="{036FA100-1A07-49CC-97A8-E9C6787A27D9}" srcOrd="1" destOrd="0" presId="urn:microsoft.com/office/officeart/2005/8/layout/list1"/>
    <dgm:cxn modelId="{656BE9F2-03EC-4579-A509-5EF5686672F2}" type="presParOf" srcId="{CAC0251C-5E76-4FAF-9241-429A343C693D}" destId="{77F5A3AA-78F2-4B6A-8235-254DCD473FA3}" srcOrd="2" destOrd="0" presId="urn:microsoft.com/office/officeart/2005/8/layout/list1"/>
    <dgm:cxn modelId="{80EDDADA-A97D-4296-98C4-C838636CB295}" type="presParOf" srcId="{CAC0251C-5E76-4FAF-9241-429A343C693D}" destId="{55346646-9FE5-408E-B2EA-A2FE0D43B6BD}" srcOrd="3" destOrd="0" presId="urn:microsoft.com/office/officeart/2005/8/layout/list1"/>
    <dgm:cxn modelId="{DF7D35BF-E7BB-43AE-8F76-6B0721F32AED}" type="presParOf" srcId="{CAC0251C-5E76-4FAF-9241-429A343C693D}" destId="{CE2D0782-509A-4B68-8442-8E38CB280FFE}" srcOrd="4" destOrd="0" presId="urn:microsoft.com/office/officeart/2005/8/layout/list1"/>
    <dgm:cxn modelId="{7652C81C-8EBB-4307-BAC7-6E567895E4C0}" type="presParOf" srcId="{CE2D0782-509A-4B68-8442-8E38CB280FFE}" destId="{DE773D4D-50EE-4A85-B9B5-1B90F2E7227B}" srcOrd="0" destOrd="0" presId="urn:microsoft.com/office/officeart/2005/8/layout/list1"/>
    <dgm:cxn modelId="{CC03989B-5B27-44C3-AA9C-482E49A3525D}" type="presParOf" srcId="{CE2D0782-509A-4B68-8442-8E38CB280FFE}" destId="{805F342B-88F4-47AD-B1F2-6508BEFFEE51}" srcOrd="1" destOrd="0" presId="urn:microsoft.com/office/officeart/2005/8/layout/list1"/>
    <dgm:cxn modelId="{534935A5-D043-413D-BFE0-76FA6421DC97}" type="presParOf" srcId="{CAC0251C-5E76-4FAF-9241-429A343C693D}" destId="{C0357F26-83BE-435D-9793-DB2A839A4ADC}" srcOrd="5" destOrd="0" presId="urn:microsoft.com/office/officeart/2005/8/layout/list1"/>
    <dgm:cxn modelId="{C1EB9E0C-0244-4AC8-96BF-765BBBCE385F}" type="presParOf" srcId="{CAC0251C-5E76-4FAF-9241-429A343C693D}" destId="{815E54BA-E21B-4C9C-B7F2-39FE7E44958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EF0C35C-63BE-4F16-B582-89FAD2231D5C}" type="doc">
      <dgm:prSet loTypeId="urn:microsoft.com/office/officeart/2005/8/layout/hProcess9" loCatId="process" qsTypeId="urn:microsoft.com/office/officeart/2005/8/quickstyle/simple5" qsCatId="simple" csTypeId="urn:microsoft.com/office/officeart/2005/8/colors/colorful1#1" csCatId="colorful" phldr="1"/>
      <dgm:spPr/>
    </dgm:pt>
    <dgm:pt modelId="{CE9DA188-640E-4617-AA4F-B02EAFD2BF87}">
      <dgm:prSet phldrT="[Text]"/>
      <dgm:spPr>
        <a:solidFill>
          <a:srgbClr val="CC0099"/>
        </a:solidFill>
      </dgm:spPr>
      <dgm:t>
        <a:bodyPr/>
        <a:lstStyle/>
        <a:p>
          <a:pPr algn="ctr"/>
          <a:r>
            <a:rPr lang="en-US" dirty="0">
              <a:latin typeface="Britannic Bold" pitchFamily="34" charset="0"/>
              <a:cs typeface="B Nazanin" pitchFamily="2" charset="-78"/>
            </a:rPr>
            <a:t>What Problems are HARD for GA?</a:t>
          </a:r>
          <a:endParaRPr lang="en-US" b="1" dirty="0">
            <a:latin typeface="Britannic Bold" pitchFamily="34" charset="0"/>
            <a:cs typeface="B Nazanin" pitchFamily="2" charset="-78"/>
          </a:endParaRPr>
        </a:p>
      </dgm:t>
    </dgm:pt>
    <dgm:pt modelId="{BBD5C2C0-1D41-4404-A0C2-569DEEDC0771}" type="parTrans" cxnId="{B2643CE6-2E61-4461-ABE7-0E99EA3B1DD8}">
      <dgm:prSet/>
      <dgm:spPr/>
      <dgm:t>
        <a:bodyPr/>
        <a:lstStyle/>
        <a:p>
          <a:endParaRPr lang="en-US"/>
        </a:p>
      </dgm:t>
    </dgm:pt>
    <dgm:pt modelId="{63D22C17-F1E0-4A93-9C71-B7E4854D4A3D}" type="sibTrans" cxnId="{B2643CE6-2E61-4461-ABE7-0E99EA3B1DD8}">
      <dgm:prSet/>
      <dgm:spPr/>
      <dgm:t>
        <a:bodyPr/>
        <a:lstStyle/>
        <a:p>
          <a:endParaRPr lang="en-US"/>
        </a:p>
      </dgm:t>
    </dgm:pt>
    <dgm:pt modelId="{4029D007-7D75-4048-9D6D-B9F617222C52}" type="pres">
      <dgm:prSet presAssocID="{6EF0C35C-63BE-4F16-B582-89FAD2231D5C}" presName="CompostProcess" presStyleCnt="0">
        <dgm:presLayoutVars>
          <dgm:dir/>
          <dgm:resizeHandles val="exact"/>
        </dgm:presLayoutVars>
      </dgm:prSet>
      <dgm:spPr/>
    </dgm:pt>
    <dgm:pt modelId="{30EA8684-A25B-4B5E-AB83-70CEF1898B47}" type="pres">
      <dgm:prSet presAssocID="{6EF0C35C-63BE-4F16-B582-89FAD2231D5C}" presName="arrow" presStyleLbl="bgShp" presStyleIdx="0" presStyleCnt="1" custLinFactNeighborY="331"/>
      <dgm:spPr/>
    </dgm:pt>
    <dgm:pt modelId="{90623136-EF59-4A7D-A556-517DE3F179EB}" type="pres">
      <dgm:prSet presAssocID="{6EF0C35C-63BE-4F16-B582-89FAD2231D5C}" presName="linearProcess" presStyleCnt="0"/>
      <dgm:spPr/>
    </dgm:pt>
    <dgm:pt modelId="{A3474589-BAD9-42ED-ACFD-F39F90B1B2F0}" type="pres">
      <dgm:prSet presAssocID="{CE9DA188-640E-4617-AA4F-B02EAFD2BF87}" presName="textNode" presStyleLbl="node1" presStyleIdx="0" presStyleCnt="1" custScaleX="121212" custLinFactNeighborY="-1562">
        <dgm:presLayoutVars>
          <dgm:bulletEnabled val="1"/>
        </dgm:presLayoutVars>
      </dgm:prSet>
      <dgm:spPr/>
    </dgm:pt>
  </dgm:ptLst>
  <dgm:cxnLst>
    <dgm:cxn modelId="{5A7AC30D-DD8F-4BB4-AD7C-B3FCEB3B0B17}" type="presOf" srcId="{CE9DA188-640E-4617-AA4F-B02EAFD2BF87}" destId="{A3474589-BAD9-42ED-ACFD-F39F90B1B2F0}" srcOrd="0" destOrd="0" presId="urn:microsoft.com/office/officeart/2005/8/layout/hProcess9"/>
    <dgm:cxn modelId="{2F6B1BA1-AFFB-411C-9DB2-D3CCB058EE2F}" type="presOf" srcId="{6EF0C35C-63BE-4F16-B582-89FAD2231D5C}" destId="{4029D007-7D75-4048-9D6D-B9F617222C52}" srcOrd="0" destOrd="0" presId="urn:microsoft.com/office/officeart/2005/8/layout/hProcess9"/>
    <dgm:cxn modelId="{B2643CE6-2E61-4461-ABE7-0E99EA3B1DD8}" srcId="{6EF0C35C-63BE-4F16-B582-89FAD2231D5C}" destId="{CE9DA188-640E-4617-AA4F-B02EAFD2BF87}" srcOrd="0" destOrd="0" parTransId="{BBD5C2C0-1D41-4404-A0C2-569DEEDC0771}" sibTransId="{63D22C17-F1E0-4A93-9C71-B7E4854D4A3D}"/>
    <dgm:cxn modelId="{E5DAE3DF-E6F6-472A-9CBC-5B2554110683}" type="presParOf" srcId="{4029D007-7D75-4048-9D6D-B9F617222C52}" destId="{30EA8684-A25B-4B5E-AB83-70CEF1898B47}" srcOrd="0" destOrd="0" presId="urn:microsoft.com/office/officeart/2005/8/layout/hProcess9"/>
    <dgm:cxn modelId="{4FE06983-83DE-44CC-8D17-6916BFF1777C}" type="presParOf" srcId="{4029D007-7D75-4048-9D6D-B9F617222C52}" destId="{90623136-EF59-4A7D-A556-517DE3F179EB}" srcOrd="1" destOrd="0" presId="urn:microsoft.com/office/officeart/2005/8/layout/hProcess9"/>
    <dgm:cxn modelId="{0D5C6AFD-5811-47F4-A0E7-1CE1043A4236}" type="presParOf" srcId="{90623136-EF59-4A7D-A556-517DE3F179EB}" destId="{A3474589-BAD9-42ED-ACFD-F39F90B1B2F0}"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3B23747-C166-4C00-AACC-9F26F8584FE8}" type="doc">
      <dgm:prSet loTypeId="urn:microsoft.com/office/officeart/2005/8/layout/equation2" loCatId="process" qsTypeId="urn:microsoft.com/office/officeart/2005/8/quickstyle/3d1" qsCatId="3D" csTypeId="urn:microsoft.com/office/officeart/2005/8/colors/accent1_2" csCatId="accent1" phldr="1"/>
      <dgm:spPr/>
    </dgm:pt>
    <dgm:pt modelId="{4F968199-00B3-42D9-B70C-DDFBF83C2E4C}">
      <dgm:prSet phldrT="[Text]"/>
      <dgm:spPr>
        <a:solidFill>
          <a:srgbClr val="495AD9"/>
        </a:solidFill>
      </dgm:spPr>
      <dgm:t>
        <a:bodyPr/>
        <a:lstStyle/>
        <a:p>
          <a:r>
            <a:rPr lang="en-GB" b="1" i="1" dirty="0"/>
            <a:t>Order</a:t>
          </a:r>
          <a:endParaRPr lang="en-US" dirty="0"/>
        </a:p>
      </dgm:t>
    </dgm:pt>
    <dgm:pt modelId="{12735590-3FBB-45ED-B854-2677D9791919}" type="parTrans" cxnId="{47A0A2D3-A110-4F12-B74D-0FF570B58F01}">
      <dgm:prSet/>
      <dgm:spPr/>
      <dgm:t>
        <a:bodyPr/>
        <a:lstStyle/>
        <a:p>
          <a:endParaRPr lang="en-US"/>
        </a:p>
      </dgm:t>
    </dgm:pt>
    <dgm:pt modelId="{5851A06A-1500-4844-9C54-470313C2AF30}" type="sibTrans" cxnId="{47A0A2D3-A110-4F12-B74D-0FF570B58F01}">
      <dgm:prSet/>
      <dgm:spPr/>
      <dgm:t>
        <a:bodyPr/>
        <a:lstStyle/>
        <a:p>
          <a:endParaRPr lang="en-US"/>
        </a:p>
      </dgm:t>
    </dgm:pt>
    <dgm:pt modelId="{294FEE2E-56A2-4589-9EC7-5348E85EC262}">
      <dgm:prSet phldrT="[Text]"/>
      <dgm:spPr>
        <a:solidFill>
          <a:srgbClr val="CC00CC"/>
        </a:solidFill>
        <a:ln>
          <a:solidFill>
            <a:srgbClr val="7030A0"/>
          </a:solidFill>
        </a:ln>
      </dgm:spPr>
      <dgm:t>
        <a:bodyPr/>
        <a:lstStyle/>
        <a:p>
          <a:r>
            <a:rPr lang="en-GB" b="1" i="1" dirty="0"/>
            <a:t>Defining Length</a:t>
          </a:r>
          <a:r>
            <a:rPr lang="en-GB" dirty="0"/>
            <a:t> </a:t>
          </a:r>
          <a:endParaRPr lang="en-US" dirty="0"/>
        </a:p>
      </dgm:t>
    </dgm:pt>
    <dgm:pt modelId="{6817227F-0354-4B7B-89BA-FD85FE39A589}" type="parTrans" cxnId="{FB900821-5EAE-4915-88BD-622B1875351B}">
      <dgm:prSet/>
      <dgm:spPr/>
      <dgm:t>
        <a:bodyPr/>
        <a:lstStyle/>
        <a:p>
          <a:endParaRPr lang="en-US"/>
        </a:p>
      </dgm:t>
    </dgm:pt>
    <dgm:pt modelId="{B12214D1-4A64-4470-A9F5-33FDE606DA34}" type="sibTrans" cxnId="{FB900821-5EAE-4915-88BD-622B1875351B}">
      <dgm:prSet/>
      <dgm:spPr/>
      <dgm:t>
        <a:bodyPr/>
        <a:lstStyle/>
        <a:p>
          <a:endParaRPr lang="en-US"/>
        </a:p>
      </dgm:t>
    </dgm:pt>
    <dgm:pt modelId="{7BFCF58E-79FA-4703-9A1E-C290DB850D8E}">
      <dgm:prSet phldrT="[Text]"/>
      <dgm:spPr>
        <a:solidFill>
          <a:srgbClr val="F0F00A"/>
        </a:solidFill>
      </dgm:spPr>
      <dgm:t>
        <a:bodyPr/>
        <a:lstStyle/>
        <a:p>
          <a:r>
            <a:rPr lang="en-GB" b="1" dirty="0">
              <a:solidFill>
                <a:srgbClr val="7030A0"/>
              </a:solidFill>
            </a:rPr>
            <a:t>schemata</a:t>
          </a:r>
          <a:endParaRPr lang="en-US" b="1" dirty="0">
            <a:solidFill>
              <a:srgbClr val="7030A0"/>
            </a:solidFill>
          </a:endParaRPr>
        </a:p>
      </dgm:t>
    </dgm:pt>
    <dgm:pt modelId="{6D72947A-B444-4E58-8B2D-063139B679B0}" type="parTrans" cxnId="{4AF72C1B-DE9F-4326-897D-F565A419B03E}">
      <dgm:prSet/>
      <dgm:spPr/>
      <dgm:t>
        <a:bodyPr/>
        <a:lstStyle/>
        <a:p>
          <a:endParaRPr lang="en-US"/>
        </a:p>
      </dgm:t>
    </dgm:pt>
    <dgm:pt modelId="{08209715-F15D-4FDD-B0AE-A46EFBAFA8FA}" type="sibTrans" cxnId="{4AF72C1B-DE9F-4326-897D-F565A419B03E}">
      <dgm:prSet/>
      <dgm:spPr/>
      <dgm:t>
        <a:bodyPr/>
        <a:lstStyle/>
        <a:p>
          <a:endParaRPr lang="en-US"/>
        </a:p>
      </dgm:t>
    </dgm:pt>
    <dgm:pt modelId="{7E3ABC30-E69B-46DD-BFA4-CB7FE6BB43FE}" type="pres">
      <dgm:prSet presAssocID="{63B23747-C166-4C00-AACC-9F26F8584FE8}" presName="Name0" presStyleCnt="0">
        <dgm:presLayoutVars>
          <dgm:dir/>
          <dgm:resizeHandles val="exact"/>
        </dgm:presLayoutVars>
      </dgm:prSet>
      <dgm:spPr/>
    </dgm:pt>
    <dgm:pt modelId="{A0EE2452-98EC-4150-B0F9-51F2DF809F08}" type="pres">
      <dgm:prSet presAssocID="{63B23747-C166-4C00-AACC-9F26F8584FE8}" presName="vNodes" presStyleCnt="0"/>
      <dgm:spPr/>
    </dgm:pt>
    <dgm:pt modelId="{9EB510FA-F14E-427C-B20B-19B3C3F45A13}" type="pres">
      <dgm:prSet presAssocID="{4F968199-00B3-42D9-B70C-DDFBF83C2E4C}" presName="node" presStyleLbl="node1" presStyleIdx="0" presStyleCnt="3">
        <dgm:presLayoutVars>
          <dgm:bulletEnabled val="1"/>
        </dgm:presLayoutVars>
      </dgm:prSet>
      <dgm:spPr/>
    </dgm:pt>
    <dgm:pt modelId="{048B3FFF-EECF-4545-8867-5CA02417F864}" type="pres">
      <dgm:prSet presAssocID="{5851A06A-1500-4844-9C54-470313C2AF30}" presName="spacerT" presStyleCnt="0"/>
      <dgm:spPr/>
    </dgm:pt>
    <dgm:pt modelId="{4B76F0C2-A458-4F28-B1D0-F529C3C9D3B7}" type="pres">
      <dgm:prSet presAssocID="{5851A06A-1500-4844-9C54-470313C2AF30}" presName="sibTrans" presStyleLbl="sibTrans2D1" presStyleIdx="0" presStyleCnt="2"/>
      <dgm:spPr/>
    </dgm:pt>
    <dgm:pt modelId="{18F26659-512C-4883-8D52-364A9912A7BC}" type="pres">
      <dgm:prSet presAssocID="{5851A06A-1500-4844-9C54-470313C2AF30}" presName="spacerB" presStyleCnt="0"/>
      <dgm:spPr/>
    </dgm:pt>
    <dgm:pt modelId="{F8757B2E-4CB5-4B3F-B54B-C1D384F7355B}" type="pres">
      <dgm:prSet presAssocID="{294FEE2E-56A2-4589-9EC7-5348E85EC262}" presName="node" presStyleLbl="node1" presStyleIdx="1" presStyleCnt="3">
        <dgm:presLayoutVars>
          <dgm:bulletEnabled val="1"/>
        </dgm:presLayoutVars>
      </dgm:prSet>
      <dgm:spPr/>
    </dgm:pt>
    <dgm:pt modelId="{EB936551-5C09-4A99-AD95-94AFD23D539E}" type="pres">
      <dgm:prSet presAssocID="{63B23747-C166-4C00-AACC-9F26F8584FE8}" presName="sibTransLast" presStyleLbl="sibTrans2D1" presStyleIdx="1" presStyleCnt="2"/>
      <dgm:spPr/>
    </dgm:pt>
    <dgm:pt modelId="{E8959923-C645-4F6C-BDFE-3B4A6593C2F6}" type="pres">
      <dgm:prSet presAssocID="{63B23747-C166-4C00-AACC-9F26F8584FE8}" presName="connectorText" presStyleLbl="sibTrans2D1" presStyleIdx="1" presStyleCnt="2"/>
      <dgm:spPr/>
    </dgm:pt>
    <dgm:pt modelId="{11312B11-E8E7-4AB3-968C-D751F9A7BE81}" type="pres">
      <dgm:prSet presAssocID="{63B23747-C166-4C00-AACC-9F26F8584FE8}" presName="lastNode" presStyleLbl="node1" presStyleIdx="2" presStyleCnt="3" custScaleX="83878" custScaleY="61128">
        <dgm:presLayoutVars>
          <dgm:bulletEnabled val="1"/>
        </dgm:presLayoutVars>
      </dgm:prSet>
      <dgm:spPr/>
    </dgm:pt>
  </dgm:ptLst>
  <dgm:cxnLst>
    <dgm:cxn modelId="{E8224404-AE09-45F1-96D9-AF839821506E}" type="presOf" srcId="{B12214D1-4A64-4470-A9F5-33FDE606DA34}" destId="{E8959923-C645-4F6C-BDFE-3B4A6593C2F6}" srcOrd="1" destOrd="0" presId="urn:microsoft.com/office/officeart/2005/8/layout/equation2"/>
    <dgm:cxn modelId="{4AF72C1B-DE9F-4326-897D-F565A419B03E}" srcId="{63B23747-C166-4C00-AACC-9F26F8584FE8}" destId="{7BFCF58E-79FA-4703-9A1E-C290DB850D8E}" srcOrd="2" destOrd="0" parTransId="{6D72947A-B444-4E58-8B2D-063139B679B0}" sibTransId="{08209715-F15D-4FDD-B0AE-A46EFBAFA8FA}"/>
    <dgm:cxn modelId="{FB900821-5EAE-4915-88BD-622B1875351B}" srcId="{63B23747-C166-4C00-AACC-9F26F8584FE8}" destId="{294FEE2E-56A2-4589-9EC7-5348E85EC262}" srcOrd="1" destOrd="0" parTransId="{6817227F-0354-4B7B-89BA-FD85FE39A589}" sibTransId="{B12214D1-4A64-4470-A9F5-33FDE606DA34}"/>
    <dgm:cxn modelId="{60787C2D-2AD0-44BD-B954-DD45232CEE30}" type="presOf" srcId="{294FEE2E-56A2-4589-9EC7-5348E85EC262}" destId="{F8757B2E-4CB5-4B3F-B54B-C1D384F7355B}" srcOrd="0" destOrd="0" presId="urn:microsoft.com/office/officeart/2005/8/layout/equation2"/>
    <dgm:cxn modelId="{1C317136-042E-4C3C-8E37-A1C9D93D2361}" type="presOf" srcId="{7BFCF58E-79FA-4703-9A1E-C290DB850D8E}" destId="{11312B11-E8E7-4AB3-968C-D751F9A7BE81}" srcOrd="0" destOrd="0" presId="urn:microsoft.com/office/officeart/2005/8/layout/equation2"/>
    <dgm:cxn modelId="{60852A3F-3BDD-4A8A-871C-A69BBAC23F47}" type="presOf" srcId="{B12214D1-4A64-4470-A9F5-33FDE606DA34}" destId="{EB936551-5C09-4A99-AD95-94AFD23D539E}" srcOrd="0" destOrd="0" presId="urn:microsoft.com/office/officeart/2005/8/layout/equation2"/>
    <dgm:cxn modelId="{E62E1546-22DD-45D5-8908-870FBF3CF7BF}" type="presOf" srcId="{5851A06A-1500-4844-9C54-470313C2AF30}" destId="{4B76F0C2-A458-4F28-B1D0-F529C3C9D3B7}" srcOrd="0" destOrd="0" presId="urn:microsoft.com/office/officeart/2005/8/layout/equation2"/>
    <dgm:cxn modelId="{35764960-0F79-4588-A835-53A6A2DB458D}" type="presOf" srcId="{4F968199-00B3-42D9-B70C-DDFBF83C2E4C}" destId="{9EB510FA-F14E-427C-B20B-19B3C3F45A13}" srcOrd="0" destOrd="0" presId="urn:microsoft.com/office/officeart/2005/8/layout/equation2"/>
    <dgm:cxn modelId="{96C51668-3297-49C8-8C0D-8FC1DCB99AD6}" type="presOf" srcId="{63B23747-C166-4C00-AACC-9F26F8584FE8}" destId="{7E3ABC30-E69B-46DD-BFA4-CB7FE6BB43FE}" srcOrd="0" destOrd="0" presId="urn:microsoft.com/office/officeart/2005/8/layout/equation2"/>
    <dgm:cxn modelId="{47A0A2D3-A110-4F12-B74D-0FF570B58F01}" srcId="{63B23747-C166-4C00-AACC-9F26F8584FE8}" destId="{4F968199-00B3-42D9-B70C-DDFBF83C2E4C}" srcOrd="0" destOrd="0" parTransId="{12735590-3FBB-45ED-B854-2677D9791919}" sibTransId="{5851A06A-1500-4844-9C54-470313C2AF30}"/>
    <dgm:cxn modelId="{1B6376A9-A0DB-4EB0-B3B0-809B63125E81}" type="presParOf" srcId="{7E3ABC30-E69B-46DD-BFA4-CB7FE6BB43FE}" destId="{A0EE2452-98EC-4150-B0F9-51F2DF809F08}" srcOrd="0" destOrd="0" presId="urn:microsoft.com/office/officeart/2005/8/layout/equation2"/>
    <dgm:cxn modelId="{1C3EAF69-13DB-4EFF-8597-51AD2B4D776A}" type="presParOf" srcId="{A0EE2452-98EC-4150-B0F9-51F2DF809F08}" destId="{9EB510FA-F14E-427C-B20B-19B3C3F45A13}" srcOrd="0" destOrd="0" presId="urn:microsoft.com/office/officeart/2005/8/layout/equation2"/>
    <dgm:cxn modelId="{CCEEF1C0-AD39-4D9E-AA50-BCB52B8E7F08}" type="presParOf" srcId="{A0EE2452-98EC-4150-B0F9-51F2DF809F08}" destId="{048B3FFF-EECF-4545-8867-5CA02417F864}" srcOrd="1" destOrd="0" presId="urn:microsoft.com/office/officeart/2005/8/layout/equation2"/>
    <dgm:cxn modelId="{6AE17060-6973-4604-AEA5-9C54DB210342}" type="presParOf" srcId="{A0EE2452-98EC-4150-B0F9-51F2DF809F08}" destId="{4B76F0C2-A458-4F28-B1D0-F529C3C9D3B7}" srcOrd="2" destOrd="0" presId="urn:microsoft.com/office/officeart/2005/8/layout/equation2"/>
    <dgm:cxn modelId="{CA08FC20-9C0D-431D-A022-4F6329F2F03E}" type="presParOf" srcId="{A0EE2452-98EC-4150-B0F9-51F2DF809F08}" destId="{18F26659-512C-4883-8D52-364A9912A7BC}" srcOrd="3" destOrd="0" presId="urn:microsoft.com/office/officeart/2005/8/layout/equation2"/>
    <dgm:cxn modelId="{A217A4CC-08EA-47CE-9B5E-B70FF195A628}" type="presParOf" srcId="{A0EE2452-98EC-4150-B0F9-51F2DF809F08}" destId="{F8757B2E-4CB5-4B3F-B54B-C1D384F7355B}" srcOrd="4" destOrd="0" presId="urn:microsoft.com/office/officeart/2005/8/layout/equation2"/>
    <dgm:cxn modelId="{3B626740-7A41-40D6-BBBD-5F4B672A9D76}" type="presParOf" srcId="{7E3ABC30-E69B-46DD-BFA4-CB7FE6BB43FE}" destId="{EB936551-5C09-4A99-AD95-94AFD23D539E}" srcOrd="1" destOrd="0" presId="urn:microsoft.com/office/officeart/2005/8/layout/equation2"/>
    <dgm:cxn modelId="{90A1A075-8F13-4C53-8409-52DE6CE1A402}" type="presParOf" srcId="{EB936551-5C09-4A99-AD95-94AFD23D539E}" destId="{E8959923-C645-4F6C-BDFE-3B4A6593C2F6}" srcOrd="0" destOrd="0" presId="urn:microsoft.com/office/officeart/2005/8/layout/equation2"/>
    <dgm:cxn modelId="{B76F9AA1-DB5F-4FDC-99C2-84DF88B01223}" type="presParOf" srcId="{7E3ABC30-E69B-46DD-BFA4-CB7FE6BB43FE}" destId="{11312B11-E8E7-4AB3-968C-D751F9A7BE81}"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B545EAA-D2B2-48E2-8A07-135E5B0E962D}"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US"/>
        </a:p>
      </dgm:t>
    </dgm:pt>
    <dgm:pt modelId="{8E3FA67D-89DC-441C-9C5B-C26E19178687}">
      <dgm:prSet phldrT="[Text]" custT="1"/>
      <dgm:spPr/>
      <dgm:t>
        <a:bodyPr/>
        <a:lstStyle/>
        <a:p>
          <a:r>
            <a:rPr lang="en-US" sz="2000" b="1" dirty="0"/>
            <a:t>Discovering new schemata via     X-Over</a:t>
          </a:r>
        </a:p>
      </dgm:t>
    </dgm:pt>
    <dgm:pt modelId="{BADF3461-E269-4C56-A6AA-AAF1FA1E0D9A}" type="parTrans" cxnId="{63E09FDF-7432-4F19-AD93-F82C994EE96E}">
      <dgm:prSet/>
      <dgm:spPr/>
      <dgm:t>
        <a:bodyPr/>
        <a:lstStyle/>
        <a:p>
          <a:endParaRPr lang="en-US"/>
        </a:p>
      </dgm:t>
    </dgm:pt>
    <dgm:pt modelId="{558F361D-0F83-4ECE-89CD-7B33B8DC2ABD}" type="sibTrans" cxnId="{63E09FDF-7432-4F19-AD93-F82C994EE96E}">
      <dgm:prSet/>
      <dgm:spPr/>
      <dgm:t>
        <a:bodyPr/>
        <a:lstStyle/>
        <a:p>
          <a:endParaRPr lang="en-US"/>
        </a:p>
      </dgm:t>
    </dgm:pt>
    <dgm:pt modelId="{E41EA412-C04A-48FE-BDAD-F9FCD79DA378}">
      <dgm:prSet phldrT="[Text]" custT="1"/>
      <dgm:spPr/>
      <dgm:t>
        <a:bodyPr/>
        <a:lstStyle/>
        <a:p>
          <a:r>
            <a:rPr lang="en-US" sz="2000" b="1" dirty="0"/>
            <a:t>Combining Partial Solutions</a:t>
          </a:r>
        </a:p>
      </dgm:t>
    </dgm:pt>
    <dgm:pt modelId="{AB7BBFB8-8087-4A94-8276-44672C8F744B}" type="parTrans" cxnId="{231DCE19-EB7A-4CA9-8B7A-EEB5270293CA}">
      <dgm:prSet/>
      <dgm:spPr/>
      <dgm:t>
        <a:bodyPr/>
        <a:lstStyle/>
        <a:p>
          <a:endParaRPr lang="en-US"/>
        </a:p>
      </dgm:t>
    </dgm:pt>
    <dgm:pt modelId="{2894C2D8-D4C0-4D10-A534-B57BFC2848E9}" type="sibTrans" cxnId="{231DCE19-EB7A-4CA9-8B7A-EEB5270293CA}">
      <dgm:prSet/>
      <dgm:spPr/>
      <dgm:t>
        <a:bodyPr/>
        <a:lstStyle/>
        <a:p>
          <a:endParaRPr lang="en-US"/>
        </a:p>
      </dgm:t>
    </dgm:pt>
    <dgm:pt modelId="{A747774C-F314-4409-B430-532F78DB359C}" type="pres">
      <dgm:prSet presAssocID="{3B545EAA-D2B2-48E2-8A07-135E5B0E962D}" presName="compositeShape" presStyleCnt="0">
        <dgm:presLayoutVars>
          <dgm:chMax val="2"/>
          <dgm:dir/>
          <dgm:resizeHandles val="exact"/>
        </dgm:presLayoutVars>
      </dgm:prSet>
      <dgm:spPr/>
    </dgm:pt>
    <dgm:pt modelId="{49AF7BF2-5F37-491E-A7EF-1A7FC0F8E126}" type="pres">
      <dgm:prSet presAssocID="{3B545EAA-D2B2-48E2-8A07-135E5B0E962D}" presName="ribbon" presStyleLbl="node1" presStyleIdx="0" presStyleCnt="1"/>
      <dgm:spPr>
        <a:solidFill>
          <a:srgbClr val="43FF98"/>
        </a:solidFill>
        <a:ln w="98425">
          <a:solidFill>
            <a:srgbClr val="495AD9"/>
          </a:solidFill>
        </a:ln>
      </dgm:spPr>
    </dgm:pt>
    <dgm:pt modelId="{33259C04-0744-49E7-AFBD-77ABCA28A350}" type="pres">
      <dgm:prSet presAssocID="{3B545EAA-D2B2-48E2-8A07-135E5B0E962D}" presName="leftArrowText" presStyleLbl="node1" presStyleIdx="0" presStyleCnt="1">
        <dgm:presLayoutVars>
          <dgm:chMax val="0"/>
          <dgm:bulletEnabled val="1"/>
        </dgm:presLayoutVars>
      </dgm:prSet>
      <dgm:spPr/>
    </dgm:pt>
    <dgm:pt modelId="{FC152503-CA33-437A-A8FF-C69A983ADF68}" type="pres">
      <dgm:prSet presAssocID="{3B545EAA-D2B2-48E2-8A07-135E5B0E962D}" presName="rightArrowText" presStyleLbl="node1" presStyleIdx="0" presStyleCnt="1">
        <dgm:presLayoutVars>
          <dgm:chMax val="0"/>
          <dgm:bulletEnabled val="1"/>
        </dgm:presLayoutVars>
      </dgm:prSet>
      <dgm:spPr/>
    </dgm:pt>
  </dgm:ptLst>
  <dgm:cxnLst>
    <dgm:cxn modelId="{231DCE19-EB7A-4CA9-8B7A-EEB5270293CA}" srcId="{3B545EAA-D2B2-48E2-8A07-135E5B0E962D}" destId="{E41EA412-C04A-48FE-BDAD-F9FCD79DA378}" srcOrd="1" destOrd="0" parTransId="{AB7BBFB8-8087-4A94-8276-44672C8F744B}" sibTransId="{2894C2D8-D4C0-4D10-A534-B57BFC2848E9}"/>
    <dgm:cxn modelId="{6CC0AA7E-1958-42D8-855C-01940BDA8A18}" type="presOf" srcId="{8E3FA67D-89DC-441C-9C5B-C26E19178687}" destId="{33259C04-0744-49E7-AFBD-77ABCA28A350}" srcOrd="0" destOrd="0" presId="urn:microsoft.com/office/officeart/2005/8/layout/arrow6"/>
    <dgm:cxn modelId="{6675759F-FEED-4EEF-AF9B-54F4CB516EBD}" type="presOf" srcId="{E41EA412-C04A-48FE-BDAD-F9FCD79DA378}" destId="{FC152503-CA33-437A-A8FF-C69A983ADF68}" srcOrd="0" destOrd="0" presId="urn:microsoft.com/office/officeart/2005/8/layout/arrow6"/>
    <dgm:cxn modelId="{1CFA3CAB-7C87-4381-BDC0-DE3247CA5397}" type="presOf" srcId="{3B545EAA-D2B2-48E2-8A07-135E5B0E962D}" destId="{A747774C-F314-4409-B430-532F78DB359C}" srcOrd="0" destOrd="0" presId="urn:microsoft.com/office/officeart/2005/8/layout/arrow6"/>
    <dgm:cxn modelId="{63E09FDF-7432-4F19-AD93-F82C994EE96E}" srcId="{3B545EAA-D2B2-48E2-8A07-135E5B0E962D}" destId="{8E3FA67D-89DC-441C-9C5B-C26E19178687}" srcOrd="0" destOrd="0" parTransId="{BADF3461-E269-4C56-A6AA-AAF1FA1E0D9A}" sibTransId="{558F361D-0F83-4ECE-89CD-7B33B8DC2ABD}"/>
    <dgm:cxn modelId="{B0973448-1CD9-409E-92D4-BE4007E697F7}" type="presParOf" srcId="{A747774C-F314-4409-B430-532F78DB359C}" destId="{49AF7BF2-5F37-491E-A7EF-1A7FC0F8E126}" srcOrd="0" destOrd="0" presId="urn:microsoft.com/office/officeart/2005/8/layout/arrow6"/>
    <dgm:cxn modelId="{C9451B13-3B8C-4534-86B8-5CA88BA1F369}" type="presParOf" srcId="{A747774C-F314-4409-B430-532F78DB359C}" destId="{33259C04-0744-49E7-AFBD-77ABCA28A350}" srcOrd="1" destOrd="0" presId="urn:microsoft.com/office/officeart/2005/8/layout/arrow6"/>
    <dgm:cxn modelId="{29A7CABB-4A95-457B-A4B6-917B532E171A}" type="presParOf" srcId="{A747774C-F314-4409-B430-532F78DB359C}" destId="{FC152503-CA33-437A-A8FF-C69A983ADF68}"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D9C2282-21F3-4D4C-92AF-1679A1763FB1}" type="doc">
      <dgm:prSet loTypeId="urn:microsoft.com/office/officeart/2005/8/layout/process4" loCatId="process" qsTypeId="urn:microsoft.com/office/officeart/2005/8/quickstyle/3d2" qsCatId="3D" csTypeId="urn:microsoft.com/office/officeart/2005/8/colors/colorful4" csCatId="colorful" phldr="1"/>
      <dgm:spPr/>
      <dgm:t>
        <a:bodyPr/>
        <a:lstStyle/>
        <a:p>
          <a:endParaRPr lang="en-US"/>
        </a:p>
      </dgm:t>
    </dgm:pt>
    <dgm:pt modelId="{BF2914A3-5420-45C1-AD1F-A483DA966A32}">
      <dgm:prSet phldrT="[Text]"/>
      <dgm:spPr>
        <a:solidFill>
          <a:srgbClr val="CC00CC"/>
        </a:solidFill>
      </dgm:spPr>
      <dgm:t>
        <a:bodyPr/>
        <a:lstStyle/>
        <a:p>
          <a:pPr rtl="1"/>
          <a:r>
            <a:rPr lang="en-US" b="1" dirty="0"/>
            <a:t>Examine ST and BB theorems</a:t>
          </a:r>
        </a:p>
      </dgm:t>
    </dgm:pt>
    <dgm:pt modelId="{010AD26A-DB79-48B2-8013-8987AA1F09F2}" type="parTrans" cxnId="{AADF44D0-9E79-4ED6-94DC-24E854889C84}">
      <dgm:prSet/>
      <dgm:spPr/>
      <dgm:t>
        <a:bodyPr/>
        <a:lstStyle/>
        <a:p>
          <a:endParaRPr lang="en-US"/>
        </a:p>
      </dgm:t>
    </dgm:pt>
    <dgm:pt modelId="{97500A55-E590-4681-AD6C-BDC107282A60}" type="sibTrans" cxnId="{AADF44D0-9E79-4ED6-94DC-24E854889C84}">
      <dgm:prSet/>
      <dgm:spPr/>
      <dgm:t>
        <a:bodyPr/>
        <a:lstStyle/>
        <a:p>
          <a:endParaRPr lang="en-US"/>
        </a:p>
      </dgm:t>
    </dgm:pt>
    <dgm:pt modelId="{5A6F1C6A-0A6D-43E1-8A9D-5417B40EB22C}">
      <dgm:prSet phldrT="[Text]"/>
      <dgm:spPr/>
      <dgm:t>
        <a:bodyPr/>
        <a:lstStyle/>
        <a:p>
          <a:pPr rtl="1"/>
          <a:r>
            <a:rPr lang="en-US" b="1" dirty="0"/>
            <a:t>Features which are more relevant to landscape</a:t>
          </a:r>
        </a:p>
      </dgm:t>
    </dgm:pt>
    <dgm:pt modelId="{4D4E85E0-9508-4462-AEDA-BF464C02ECCE}" type="parTrans" cxnId="{70D05D56-2528-4675-AA64-0EE66F1D3D90}">
      <dgm:prSet/>
      <dgm:spPr/>
      <dgm:t>
        <a:bodyPr/>
        <a:lstStyle/>
        <a:p>
          <a:endParaRPr lang="en-US"/>
        </a:p>
      </dgm:t>
    </dgm:pt>
    <dgm:pt modelId="{D3F3EA0B-D5C9-4C11-BBFE-92B57EA29D41}" type="sibTrans" cxnId="{70D05D56-2528-4675-AA64-0EE66F1D3D90}">
      <dgm:prSet/>
      <dgm:spPr/>
      <dgm:t>
        <a:bodyPr/>
        <a:lstStyle/>
        <a:p>
          <a:endParaRPr lang="en-US"/>
        </a:p>
      </dgm:t>
    </dgm:pt>
    <dgm:pt modelId="{41A2868A-73A2-4AD3-98D0-236B2F66EEE5}">
      <dgm:prSet phldrT="[Text]"/>
      <dgm:spPr/>
      <dgm:t>
        <a:bodyPr/>
        <a:lstStyle/>
        <a:p>
          <a:pPr rtl="1"/>
          <a:r>
            <a:rPr lang="en-US" b="1" dirty="0"/>
            <a:t>Test Function must be defined in terms of above criteria</a:t>
          </a:r>
        </a:p>
      </dgm:t>
    </dgm:pt>
    <dgm:pt modelId="{EEA42DE2-46C5-4215-99F0-328011117142}" type="parTrans" cxnId="{781EA8BA-94D0-48FD-9A89-A295B05E8578}">
      <dgm:prSet/>
      <dgm:spPr/>
      <dgm:t>
        <a:bodyPr/>
        <a:lstStyle/>
        <a:p>
          <a:endParaRPr lang="en-US"/>
        </a:p>
      </dgm:t>
    </dgm:pt>
    <dgm:pt modelId="{9BB62EE1-F3CE-43DB-B501-1D3E26D569B0}" type="sibTrans" cxnId="{781EA8BA-94D0-48FD-9A89-A295B05E8578}">
      <dgm:prSet/>
      <dgm:spPr/>
      <dgm:t>
        <a:bodyPr/>
        <a:lstStyle/>
        <a:p>
          <a:endParaRPr lang="en-US"/>
        </a:p>
      </dgm:t>
    </dgm:pt>
    <dgm:pt modelId="{609200D0-DE29-4222-8D75-3060110520A4}" type="pres">
      <dgm:prSet presAssocID="{BD9C2282-21F3-4D4C-92AF-1679A1763FB1}" presName="Name0" presStyleCnt="0">
        <dgm:presLayoutVars>
          <dgm:dir/>
          <dgm:animLvl val="lvl"/>
          <dgm:resizeHandles val="exact"/>
        </dgm:presLayoutVars>
      </dgm:prSet>
      <dgm:spPr/>
    </dgm:pt>
    <dgm:pt modelId="{3C2D83D3-13FD-467D-8541-315F02D5EBFC}" type="pres">
      <dgm:prSet presAssocID="{BF2914A3-5420-45C1-AD1F-A483DA966A32}" presName="boxAndChildren" presStyleCnt="0"/>
      <dgm:spPr/>
    </dgm:pt>
    <dgm:pt modelId="{92607EFF-D7F8-430C-BF04-9BB3E1974512}" type="pres">
      <dgm:prSet presAssocID="{BF2914A3-5420-45C1-AD1F-A483DA966A32}" presName="parentTextBox" presStyleLbl="node1" presStyleIdx="0" presStyleCnt="1"/>
      <dgm:spPr/>
    </dgm:pt>
    <dgm:pt modelId="{70935B45-FA9C-4F25-BA2F-9E9851C001D0}" type="pres">
      <dgm:prSet presAssocID="{BF2914A3-5420-45C1-AD1F-A483DA966A32}" presName="entireBox" presStyleLbl="node1" presStyleIdx="0" presStyleCnt="1" custLinFactNeighborX="-1229" custLinFactNeighborY="-316"/>
      <dgm:spPr/>
    </dgm:pt>
    <dgm:pt modelId="{B27419F3-68E8-4415-ABDF-834C36E8E18F}" type="pres">
      <dgm:prSet presAssocID="{BF2914A3-5420-45C1-AD1F-A483DA966A32}" presName="descendantBox" presStyleCnt="0"/>
      <dgm:spPr/>
    </dgm:pt>
    <dgm:pt modelId="{655EC3B5-C621-44B5-B3BF-86CD4AC11DA4}" type="pres">
      <dgm:prSet presAssocID="{5A6F1C6A-0A6D-43E1-8A9D-5417B40EB22C}" presName="childTextBox" presStyleLbl="fgAccFollowNode1" presStyleIdx="0" presStyleCnt="2">
        <dgm:presLayoutVars>
          <dgm:bulletEnabled val="1"/>
        </dgm:presLayoutVars>
      </dgm:prSet>
      <dgm:spPr/>
    </dgm:pt>
    <dgm:pt modelId="{CF934B9A-D3A2-43D2-AB79-3EF28870529F}" type="pres">
      <dgm:prSet presAssocID="{41A2868A-73A2-4AD3-98D0-236B2F66EEE5}" presName="childTextBox" presStyleLbl="fgAccFollowNode1" presStyleIdx="1" presStyleCnt="2">
        <dgm:presLayoutVars>
          <dgm:bulletEnabled val="1"/>
        </dgm:presLayoutVars>
      </dgm:prSet>
      <dgm:spPr/>
    </dgm:pt>
  </dgm:ptLst>
  <dgm:cxnLst>
    <dgm:cxn modelId="{70D05D56-2528-4675-AA64-0EE66F1D3D90}" srcId="{BF2914A3-5420-45C1-AD1F-A483DA966A32}" destId="{5A6F1C6A-0A6D-43E1-8A9D-5417B40EB22C}" srcOrd="0" destOrd="0" parTransId="{4D4E85E0-9508-4462-AEDA-BF464C02ECCE}" sibTransId="{D3F3EA0B-D5C9-4C11-BBFE-92B57EA29D41}"/>
    <dgm:cxn modelId="{ACFD777F-6D44-40F9-852E-F4346F5645F2}" type="presOf" srcId="{BF2914A3-5420-45C1-AD1F-A483DA966A32}" destId="{92607EFF-D7F8-430C-BF04-9BB3E1974512}" srcOrd="0" destOrd="0" presId="urn:microsoft.com/office/officeart/2005/8/layout/process4"/>
    <dgm:cxn modelId="{5DAC738B-4970-4BA2-B5E8-697CC5053447}" type="presOf" srcId="{BD9C2282-21F3-4D4C-92AF-1679A1763FB1}" destId="{609200D0-DE29-4222-8D75-3060110520A4}" srcOrd="0" destOrd="0" presId="urn:microsoft.com/office/officeart/2005/8/layout/process4"/>
    <dgm:cxn modelId="{DFD26897-737E-4F76-A700-4F6669783284}" type="presOf" srcId="{BF2914A3-5420-45C1-AD1F-A483DA966A32}" destId="{70935B45-FA9C-4F25-BA2F-9E9851C001D0}" srcOrd="1" destOrd="0" presId="urn:microsoft.com/office/officeart/2005/8/layout/process4"/>
    <dgm:cxn modelId="{4D07E1AE-982D-476F-9AEE-D22FBF5F633F}" type="presOf" srcId="{5A6F1C6A-0A6D-43E1-8A9D-5417B40EB22C}" destId="{655EC3B5-C621-44B5-B3BF-86CD4AC11DA4}" srcOrd="0" destOrd="0" presId="urn:microsoft.com/office/officeart/2005/8/layout/process4"/>
    <dgm:cxn modelId="{781EA8BA-94D0-48FD-9A89-A295B05E8578}" srcId="{BF2914A3-5420-45C1-AD1F-A483DA966A32}" destId="{41A2868A-73A2-4AD3-98D0-236B2F66EEE5}" srcOrd="1" destOrd="0" parTransId="{EEA42DE2-46C5-4215-99F0-328011117142}" sibTransId="{9BB62EE1-F3CE-43DB-B501-1D3E26D569B0}"/>
    <dgm:cxn modelId="{EEA373CE-7B38-4818-BEFB-4D590EA5FB7D}" type="presOf" srcId="{41A2868A-73A2-4AD3-98D0-236B2F66EEE5}" destId="{CF934B9A-D3A2-43D2-AB79-3EF28870529F}" srcOrd="0" destOrd="0" presId="urn:microsoft.com/office/officeart/2005/8/layout/process4"/>
    <dgm:cxn modelId="{AADF44D0-9E79-4ED6-94DC-24E854889C84}" srcId="{BD9C2282-21F3-4D4C-92AF-1679A1763FB1}" destId="{BF2914A3-5420-45C1-AD1F-A483DA966A32}" srcOrd="0" destOrd="0" parTransId="{010AD26A-DB79-48B2-8013-8987AA1F09F2}" sibTransId="{97500A55-E590-4681-AD6C-BDC107282A60}"/>
    <dgm:cxn modelId="{DE078DC7-A8D9-48BD-92DA-EA1E88B221A9}" type="presParOf" srcId="{609200D0-DE29-4222-8D75-3060110520A4}" destId="{3C2D83D3-13FD-467D-8541-315F02D5EBFC}" srcOrd="0" destOrd="0" presId="urn:microsoft.com/office/officeart/2005/8/layout/process4"/>
    <dgm:cxn modelId="{DC84A84A-4190-4397-8C7A-DFE97635EDC4}" type="presParOf" srcId="{3C2D83D3-13FD-467D-8541-315F02D5EBFC}" destId="{92607EFF-D7F8-430C-BF04-9BB3E1974512}" srcOrd="0" destOrd="0" presId="urn:microsoft.com/office/officeart/2005/8/layout/process4"/>
    <dgm:cxn modelId="{DC6CF047-5FB7-4825-A4AF-74922A8AC31A}" type="presParOf" srcId="{3C2D83D3-13FD-467D-8541-315F02D5EBFC}" destId="{70935B45-FA9C-4F25-BA2F-9E9851C001D0}" srcOrd="1" destOrd="0" presId="urn:microsoft.com/office/officeart/2005/8/layout/process4"/>
    <dgm:cxn modelId="{33244761-18DA-48F2-B907-E938A7467045}" type="presParOf" srcId="{3C2D83D3-13FD-467D-8541-315F02D5EBFC}" destId="{B27419F3-68E8-4415-ABDF-834C36E8E18F}" srcOrd="2" destOrd="0" presId="urn:microsoft.com/office/officeart/2005/8/layout/process4"/>
    <dgm:cxn modelId="{499439F7-D524-417D-8FDC-1753E0090046}" type="presParOf" srcId="{B27419F3-68E8-4415-ABDF-834C36E8E18F}" destId="{655EC3B5-C621-44B5-B3BF-86CD4AC11DA4}" srcOrd="0" destOrd="0" presId="urn:microsoft.com/office/officeart/2005/8/layout/process4"/>
    <dgm:cxn modelId="{2DE877FF-C4B7-4733-B006-D42EE7EECB30}" type="presParOf" srcId="{B27419F3-68E8-4415-ABDF-834C36E8E18F}" destId="{CF934B9A-D3A2-43D2-AB79-3EF28870529F}"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37A734-EAAA-4AFB-819E-EE426C681CB8}" type="doc">
      <dgm:prSet loTypeId="urn:microsoft.com/office/officeart/2005/8/layout/target3" loCatId="list" qsTypeId="urn:microsoft.com/office/officeart/2005/8/quickstyle/simple2" qsCatId="simple" csTypeId="urn:microsoft.com/office/officeart/2005/8/colors/accent1_2" csCatId="accent1" phldr="1"/>
      <dgm:spPr/>
      <dgm:t>
        <a:bodyPr/>
        <a:lstStyle/>
        <a:p>
          <a:endParaRPr lang="en-US"/>
        </a:p>
      </dgm:t>
    </dgm:pt>
    <dgm:pt modelId="{7BF1F01B-8C98-4C67-AD7B-B061D9BADF54}">
      <dgm:prSet phldrT="[Text]" custT="1"/>
      <dgm:spPr>
        <a:ln>
          <a:solidFill>
            <a:schemeClr val="accent2"/>
          </a:solidFill>
        </a:ln>
      </dgm:spPr>
      <dgm:t>
        <a:bodyPr/>
        <a:lstStyle/>
        <a:p>
          <a:r>
            <a:rPr lang="en-US" altLang="de-DE" sz="1800" dirty="0"/>
            <a:t>Evolution used to create optimization procedures or methodologies that are used to solve problems.</a:t>
          </a:r>
        </a:p>
        <a:p>
          <a:r>
            <a:rPr lang="en-US" altLang="de-DE" sz="1800" dirty="0"/>
            <a:t>Evolution has optimized biological processes</a:t>
          </a:r>
          <a:endParaRPr lang="en-US" sz="1800" dirty="0"/>
        </a:p>
      </dgm:t>
    </dgm:pt>
    <dgm:pt modelId="{486BF336-9874-4FBD-B2C9-2C7553276210}" type="parTrans" cxnId="{E270DFF6-EC45-4F47-9AD8-E1479D53C358}">
      <dgm:prSet/>
      <dgm:spPr/>
      <dgm:t>
        <a:bodyPr/>
        <a:lstStyle/>
        <a:p>
          <a:endParaRPr lang="en-US"/>
        </a:p>
      </dgm:t>
    </dgm:pt>
    <dgm:pt modelId="{502F06C0-ABEB-48E0-A8F1-10A8B4899999}" type="sibTrans" cxnId="{E270DFF6-EC45-4F47-9AD8-E1479D53C358}">
      <dgm:prSet/>
      <dgm:spPr/>
      <dgm:t>
        <a:bodyPr/>
        <a:lstStyle/>
        <a:p>
          <a:endParaRPr lang="en-US"/>
        </a:p>
      </dgm:t>
    </dgm:pt>
    <dgm:pt modelId="{703EC941-C342-4046-901C-79E9F7CBE3BD}">
      <dgm:prSet phldrT="[Text]" custT="1"/>
      <dgm:spPr>
        <a:ln>
          <a:solidFill>
            <a:srgbClr val="00B050"/>
          </a:solidFill>
        </a:ln>
      </dgm:spPr>
      <dgm:t>
        <a:bodyPr/>
        <a:lstStyle/>
        <a:p>
          <a:r>
            <a:rPr lang="en-US" altLang="de-DE" sz="1800" dirty="0"/>
            <a:t>Therefore , Adoption of the evolutionary paradigm to computation and other problems can help us to find optimal solutions.</a:t>
          </a:r>
          <a:endParaRPr lang="en-US" sz="1800" dirty="0"/>
        </a:p>
      </dgm:t>
    </dgm:pt>
    <dgm:pt modelId="{305320B3-31F7-458A-9966-B2A5C62232CF}" type="parTrans" cxnId="{0A6FCA99-C49A-41CA-9EBE-683A7F58F9DE}">
      <dgm:prSet/>
      <dgm:spPr/>
      <dgm:t>
        <a:bodyPr/>
        <a:lstStyle/>
        <a:p>
          <a:endParaRPr lang="en-US"/>
        </a:p>
      </dgm:t>
    </dgm:pt>
    <dgm:pt modelId="{FCCCB499-8ED2-43F0-A4AA-1EAD19193F03}" type="sibTrans" cxnId="{0A6FCA99-C49A-41CA-9EBE-683A7F58F9DE}">
      <dgm:prSet/>
      <dgm:spPr/>
      <dgm:t>
        <a:bodyPr/>
        <a:lstStyle/>
        <a:p>
          <a:endParaRPr lang="en-US"/>
        </a:p>
      </dgm:t>
    </dgm:pt>
    <dgm:pt modelId="{A5B5A412-0FA6-4A79-86E5-BF868E07F8FC}">
      <dgm:prSet phldrT="[Text]" custT="1"/>
      <dgm:spPr>
        <a:ln>
          <a:solidFill>
            <a:srgbClr val="E729D9"/>
          </a:solidFill>
        </a:ln>
      </dgm:spPr>
      <dgm:t>
        <a:bodyPr/>
        <a:lstStyle/>
        <a:p>
          <a:r>
            <a:rPr lang="en-US" sz="1800" dirty="0"/>
            <a:t>Adaptation leads the individuals  to adapt to </a:t>
          </a:r>
          <a:r>
            <a:rPr lang="en-GB" sz="1800" dirty="0"/>
            <a:t>its environment</a:t>
          </a:r>
          <a:r>
            <a:rPr lang="en-US" sz="1800" dirty="0"/>
            <a:t> </a:t>
          </a:r>
        </a:p>
      </dgm:t>
    </dgm:pt>
    <dgm:pt modelId="{A2775ED9-A5FC-4527-A152-230699FE2868}" type="parTrans" cxnId="{40A8073D-9106-438D-BB9B-B2E021661BAA}">
      <dgm:prSet/>
      <dgm:spPr/>
      <dgm:t>
        <a:bodyPr/>
        <a:lstStyle/>
        <a:p>
          <a:endParaRPr lang="en-US"/>
        </a:p>
      </dgm:t>
    </dgm:pt>
    <dgm:pt modelId="{76F65601-66EC-4526-83FE-E4E113E8665C}" type="sibTrans" cxnId="{40A8073D-9106-438D-BB9B-B2E021661BAA}">
      <dgm:prSet/>
      <dgm:spPr/>
      <dgm:t>
        <a:bodyPr/>
        <a:lstStyle/>
        <a:p>
          <a:endParaRPr lang="en-US"/>
        </a:p>
      </dgm:t>
    </dgm:pt>
    <dgm:pt modelId="{B0878104-8BE8-4826-B48A-09062D91B2F3}" type="pres">
      <dgm:prSet presAssocID="{6D37A734-EAAA-4AFB-819E-EE426C681CB8}" presName="Name0" presStyleCnt="0">
        <dgm:presLayoutVars>
          <dgm:chMax val="7"/>
          <dgm:dir/>
          <dgm:animLvl val="lvl"/>
          <dgm:resizeHandles val="exact"/>
        </dgm:presLayoutVars>
      </dgm:prSet>
      <dgm:spPr/>
    </dgm:pt>
    <dgm:pt modelId="{5F4AEFA9-C97D-4EEB-9B32-01C83197EF0A}" type="pres">
      <dgm:prSet presAssocID="{7BF1F01B-8C98-4C67-AD7B-B061D9BADF54}" presName="circle1" presStyleLbl="node1" presStyleIdx="0" presStyleCnt="3"/>
      <dgm:spPr>
        <a:solidFill>
          <a:srgbClr val="495A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E4DA92F0-555C-4C5B-839D-D14F00A503F2}" type="pres">
      <dgm:prSet presAssocID="{7BF1F01B-8C98-4C67-AD7B-B061D9BADF54}" presName="space" presStyleCnt="0"/>
      <dgm:spPr/>
    </dgm:pt>
    <dgm:pt modelId="{DF95CBD2-694E-478F-BECA-F6E8F2B2CBD2}" type="pres">
      <dgm:prSet presAssocID="{7BF1F01B-8C98-4C67-AD7B-B061D9BADF54}" presName="rect1" presStyleLbl="alignAcc1" presStyleIdx="0" presStyleCnt="3"/>
      <dgm:spPr/>
    </dgm:pt>
    <dgm:pt modelId="{78779A1E-D90B-4B08-96BE-E1ED13E953B3}" type="pres">
      <dgm:prSet presAssocID="{703EC941-C342-4046-901C-79E9F7CBE3BD}" presName="vertSpace2" presStyleLbl="node1" presStyleIdx="0" presStyleCnt="3"/>
      <dgm:spPr/>
    </dgm:pt>
    <dgm:pt modelId="{716DD4E3-5562-4795-A235-99BB0D06FF58}" type="pres">
      <dgm:prSet presAssocID="{703EC941-C342-4046-901C-79E9F7CBE3BD}" presName="circle2" presStyleLbl="node1" presStyleIdx="1" presStyleCnt="3"/>
      <dgm:spPr>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67ABDFB-7968-4C83-BE06-3EED433A6BCD}" type="pres">
      <dgm:prSet presAssocID="{703EC941-C342-4046-901C-79E9F7CBE3BD}" presName="rect2" presStyleLbl="alignAcc1" presStyleIdx="1" presStyleCnt="3"/>
      <dgm:spPr/>
    </dgm:pt>
    <dgm:pt modelId="{41B8AA24-FCE4-4F0A-A561-C3B421AA24EC}" type="pres">
      <dgm:prSet presAssocID="{A5B5A412-0FA6-4A79-86E5-BF868E07F8FC}" presName="vertSpace3" presStyleLbl="node1" presStyleIdx="1" presStyleCnt="3"/>
      <dgm:spPr/>
    </dgm:pt>
    <dgm:pt modelId="{3315952F-9DC5-4DFF-B0A5-542EC2F5F47F}" type="pres">
      <dgm:prSet presAssocID="{A5B5A412-0FA6-4A79-86E5-BF868E07F8FC}" presName="circle3" presStyleLbl="node1" presStyleIdx="2" presStyleCnt="3"/>
      <dgm:spPr>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AD16009E-CAFD-4F2A-A9C0-832DFAD6DC05}" type="pres">
      <dgm:prSet presAssocID="{A5B5A412-0FA6-4A79-86E5-BF868E07F8FC}" presName="rect3" presStyleLbl="alignAcc1" presStyleIdx="2" presStyleCnt="3"/>
      <dgm:spPr/>
    </dgm:pt>
    <dgm:pt modelId="{E81F872E-7904-4E29-8A34-6C9C943CAA7B}" type="pres">
      <dgm:prSet presAssocID="{7BF1F01B-8C98-4C67-AD7B-B061D9BADF54}" presName="rect1ParTxNoCh" presStyleLbl="alignAcc1" presStyleIdx="2" presStyleCnt="3">
        <dgm:presLayoutVars>
          <dgm:chMax val="1"/>
          <dgm:bulletEnabled val="1"/>
        </dgm:presLayoutVars>
      </dgm:prSet>
      <dgm:spPr/>
    </dgm:pt>
    <dgm:pt modelId="{18473322-CF33-4B68-854E-6E3C8CFADC35}" type="pres">
      <dgm:prSet presAssocID="{703EC941-C342-4046-901C-79E9F7CBE3BD}" presName="rect2ParTxNoCh" presStyleLbl="alignAcc1" presStyleIdx="2" presStyleCnt="3">
        <dgm:presLayoutVars>
          <dgm:chMax val="1"/>
          <dgm:bulletEnabled val="1"/>
        </dgm:presLayoutVars>
      </dgm:prSet>
      <dgm:spPr/>
    </dgm:pt>
    <dgm:pt modelId="{CBFB5341-7443-4F6D-8F03-44DEFE1128BA}" type="pres">
      <dgm:prSet presAssocID="{A5B5A412-0FA6-4A79-86E5-BF868E07F8FC}" presName="rect3ParTxNoCh" presStyleLbl="alignAcc1" presStyleIdx="2" presStyleCnt="3">
        <dgm:presLayoutVars>
          <dgm:chMax val="1"/>
          <dgm:bulletEnabled val="1"/>
        </dgm:presLayoutVars>
      </dgm:prSet>
      <dgm:spPr/>
    </dgm:pt>
  </dgm:ptLst>
  <dgm:cxnLst>
    <dgm:cxn modelId="{7631470D-A120-41C2-9DCC-0A91F2771120}" type="presOf" srcId="{7BF1F01B-8C98-4C67-AD7B-B061D9BADF54}" destId="{E81F872E-7904-4E29-8A34-6C9C943CAA7B}" srcOrd="1" destOrd="0" presId="urn:microsoft.com/office/officeart/2005/8/layout/target3"/>
    <dgm:cxn modelId="{40A8073D-9106-438D-BB9B-B2E021661BAA}" srcId="{6D37A734-EAAA-4AFB-819E-EE426C681CB8}" destId="{A5B5A412-0FA6-4A79-86E5-BF868E07F8FC}" srcOrd="2" destOrd="0" parTransId="{A2775ED9-A5FC-4527-A152-230699FE2868}" sibTransId="{76F65601-66EC-4526-83FE-E4E113E8665C}"/>
    <dgm:cxn modelId="{5DF8075D-0720-4C6A-8C9E-64470147366B}" type="presOf" srcId="{7BF1F01B-8C98-4C67-AD7B-B061D9BADF54}" destId="{DF95CBD2-694E-478F-BECA-F6E8F2B2CBD2}" srcOrd="0" destOrd="0" presId="urn:microsoft.com/office/officeart/2005/8/layout/target3"/>
    <dgm:cxn modelId="{4AF55561-C8BC-4224-A4F8-1A284EE178C3}" type="presOf" srcId="{A5B5A412-0FA6-4A79-86E5-BF868E07F8FC}" destId="{AD16009E-CAFD-4F2A-A9C0-832DFAD6DC05}" srcOrd="0" destOrd="0" presId="urn:microsoft.com/office/officeart/2005/8/layout/target3"/>
    <dgm:cxn modelId="{11BCF281-B38C-407D-8707-2A8581ED1207}" type="presOf" srcId="{703EC941-C342-4046-901C-79E9F7CBE3BD}" destId="{167ABDFB-7968-4C83-BE06-3EED433A6BCD}" srcOrd="0" destOrd="0" presId="urn:microsoft.com/office/officeart/2005/8/layout/target3"/>
    <dgm:cxn modelId="{56FCE384-203A-47FB-9532-DD35042FB6A1}" type="presOf" srcId="{6D37A734-EAAA-4AFB-819E-EE426C681CB8}" destId="{B0878104-8BE8-4826-B48A-09062D91B2F3}" srcOrd="0" destOrd="0" presId="urn:microsoft.com/office/officeart/2005/8/layout/target3"/>
    <dgm:cxn modelId="{0A6FCA99-C49A-41CA-9EBE-683A7F58F9DE}" srcId="{6D37A734-EAAA-4AFB-819E-EE426C681CB8}" destId="{703EC941-C342-4046-901C-79E9F7CBE3BD}" srcOrd="1" destOrd="0" parTransId="{305320B3-31F7-458A-9966-B2A5C62232CF}" sibTransId="{FCCCB499-8ED2-43F0-A4AA-1EAD19193F03}"/>
    <dgm:cxn modelId="{35C3F9C6-6939-4957-B652-B631C7324E25}" type="presOf" srcId="{A5B5A412-0FA6-4A79-86E5-BF868E07F8FC}" destId="{CBFB5341-7443-4F6D-8F03-44DEFE1128BA}" srcOrd="1" destOrd="0" presId="urn:microsoft.com/office/officeart/2005/8/layout/target3"/>
    <dgm:cxn modelId="{AA68E4C9-ED1C-4F44-8F6A-88E222077828}" type="presOf" srcId="{703EC941-C342-4046-901C-79E9F7CBE3BD}" destId="{18473322-CF33-4B68-854E-6E3C8CFADC35}" srcOrd="1" destOrd="0" presId="urn:microsoft.com/office/officeart/2005/8/layout/target3"/>
    <dgm:cxn modelId="{E270DFF6-EC45-4F47-9AD8-E1479D53C358}" srcId="{6D37A734-EAAA-4AFB-819E-EE426C681CB8}" destId="{7BF1F01B-8C98-4C67-AD7B-B061D9BADF54}" srcOrd="0" destOrd="0" parTransId="{486BF336-9874-4FBD-B2C9-2C7553276210}" sibTransId="{502F06C0-ABEB-48E0-A8F1-10A8B4899999}"/>
    <dgm:cxn modelId="{4E8AA7FE-120F-46F4-8E37-6BBEA9128E59}" type="presParOf" srcId="{B0878104-8BE8-4826-B48A-09062D91B2F3}" destId="{5F4AEFA9-C97D-4EEB-9B32-01C83197EF0A}" srcOrd="0" destOrd="0" presId="urn:microsoft.com/office/officeart/2005/8/layout/target3"/>
    <dgm:cxn modelId="{FF7CB8E7-5E86-463B-A121-533F23E299FE}" type="presParOf" srcId="{B0878104-8BE8-4826-B48A-09062D91B2F3}" destId="{E4DA92F0-555C-4C5B-839D-D14F00A503F2}" srcOrd="1" destOrd="0" presId="urn:microsoft.com/office/officeart/2005/8/layout/target3"/>
    <dgm:cxn modelId="{174E9464-E3A3-4D08-9C88-D6B7E6B8EDF3}" type="presParOf" srcId="{B0878104-8BE8-4826-B48A-09062D91B2F3}" destId="{DF95CBD2-694E-478F-BECA-F6E8F2B2CBD2}" srcOrd="2" destOrd="0" presId="urn:microsoft.com/office/officeart/2005/8/layout/target3"/>
    <dgm:cxn modelId="{35F64C73-A016-4799-A3F1-1D562D054D61}" type="presParOf" srcId="{B0878104-8BE8-4826-B48A-09062D91B2F3}" destId="{78779A1E-D90B-4B08-96BE-E1ED13E953B3}" srcOrd="3" destOrd="0" presId="urn:microsoft.com/office/officeart/2005/8/layout/target3"/>
    <dgm:cxn modelId="{CC901EAC-C1EC-4755-95AC-3F7B91323E24}" type="presParOf" srcId="{B0878104-8BE8-4826-B48A-09062D91B2F3}" destId="{716DD4E3-5562-4795-A235-99BB0D06FF58}" srcOrd="4" destOrd="0" presId="urn:microsoft.com/office/officeart/2005/8/layout/target3"/>
    <dgm:cxn modelId="{8362B024-3DDD-4957-84B3-39FF18576F7D}" type="presParOf" srcId="{B0878104-8BE8-4826-B48A-09062D91B2F3}" destId="{167ABDFB-7968-4C83-BE06-3EED433A6BCD}" srcOrd="5" destOrd="0" presId="urn:microsoft.com/office/officeart/2005/8/layout/target3"/>
    <dgm:cxn modelId="{0985C52C-7F3C-4173-BD8E-0CD855B845B4}" type="presParOf" srcId="{B0878104-8BE8-4826-B48A-09062D91B2F3}" destId="{41B8AA24-FCE4-4F0A-A561-C3B421AA24EC}" srcOrd="6" destOrd="0" presId="urn:microsoft.com/office/officeart/2005/8/layout/target3"/>
    <dgm:cxn modelId="{D570EDF3-36A6-4E93-B6BC-EB6491E522B3}" type="presParOf" srcId="{B0878104-8BE8-4826-B48A-09062D91B2F3}" destId="{3315952F-9DC5-4DFF-B0A5-542EC2F5F47F}" srcOrd="7" destOrd="0" presId="urn:microsoft.com/office/officeart/2005/8/layout/target3"/>
    <dgm:cxn modelId="{30893CD0-343A-460F-B9B2-8ACD2530E9FA}" type="presParOf" srcId="{B0878104-8BE8-4826-B48A-09062D91B2F3}" destId="{AD16009E-CAFD-4F2A-A9C0-832DFAD6DC05}" srcOrd="8" destOrd="0" presId="urn:microsoft.com/office/officeart/2005/8/layout/target3"/>
    <dgm:cxn modelId="{EDC779DB-83FD-4C49-A493-0A3A7B01F946}" type="presParOf" srcId="{B0878104-8BE8-4826-B48A-09062D91B2F3}" destId="{E81F872E-7904-4E29-8A34-6C9C943CAA7B}" srcOrd="9" destOrd="0" presId="urn:microsoft.com/office/officeart/2005/8/layout/target3"/>
    <dgm:cxn modelId="{B480A972-4F51-4CAC-9DC7-8DD4A15017D6}" type="presParOf" srcId="{B0878104-8BE8-4826-B48A-09062D91B2F3}" destId="{18473322-CF33-4B68-854E-6E3C8CFADC35}" srcOrd="10" destOrd="0" presId="urn:microsoft.com/office/officeart/2005/8/layout/target3"/>
    <dgm:cxn modelId="{90AEC469-5D2E-48C5-8D5E-B58A51E14297}" type="presParOf" srcId="{B0878104-8BE8-4826-B48A-09062D91B2F3}" destId="{CBFB5341-7443-4F6D-8F03-44DEFE1128BA}"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3EBA526-9F0C-49E8-A170-91EA3AAB1235}" type="doc">
      <dgm:prSet loTypeId="urn:microsoft.com/office/officeart/2008/layout/VerticalCurvedList" loCatId="list" qsTypeId="urn:microsoft.com/office/officeart/2005/8/quickstyle/simple5" qsCatId="simple" csTypeId="urn:microsoft.com/office/officeart/2005/8/colors/accent2_2" csCatId="accent2" phldr="1"/>
      <dgm:spPr/>
      <dgm:t>
        <a:bodyPr/>
        <a:lstStyle/>
        <a:p>
          <a:endParaRPr lang="en-US"/>
        </a:p>
      </dgm:t>
    </dgm:pt>
    <dgm:pt modelId="{AC68E7FF-3C69-40F2-B58E-8F9A75655E9F}">
      <dgm:prSet phldrT="[Text]" custT="1"/>
      <dgm:spPr>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n-US" sz="2000" b="1" dirty="0"/>
            <a:t>Tree of increasingly higher-order  schemas</a:t>
          </a:r>
        </a:p>
      </dgm:t>
    </dgm:pt>
    <dgm:pt modelId="{91497333-B24F-4B4D-A9E2-F34BE6F1E96C}" type="parTrans" cxnId="{4B6E0670-A5AA-4EDF-9279-8777E71D28B2}">
      <dgm:prSet/>
      <dgm:spPr/>
      <dgm:t>
        <a:bodyPr/>
        <a:lstStyle/>
        <a:p>
          <a:endParaRPr lang="en-US"/>
        </a:p>
      </dgm:t>
    </dgm:pt>
    <dgm:pt modelId="{1AEA2246-1A95-448D-82F4-AB2B829ABC48}" type="sibTrans" cxnId="{4B6E0670-A5AA-4EDF-9279-8777E71D28B2}">
      <dgm:prSet/>
      <dgm:spPr/>
      <dgm:t>
        <a:bodyPr/>
        <a:lstStyle/>
        <a:p>
          <a:endParaRPr lang="en-US"/>
        </a:p>
      </dgm:t>
    </dgm:pt>
    <dgm:pt modelId="{73CC7A5E-FAAE-46FE-BF65-42BC80CFEAAF}">
      <dgm:prSet phldrT="[Text]" custT="1"/>
      <dgm:spPr>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n-US" sz="2000" b="1" dirty="0"/>
            <a:t>Because of long hamming distance between different fitness levels, GA potentially can handle RR better than hill climbing family</a:t>
          </a:r>
        </a:p>
      </dgm:t>
    </dgm:pt>
    <dgm:pt modelId="{79B847B6-776E-4660-B787-F123DCBEA285}" type="parTrans" cxnId="{A7F96F53-2270-4EB2-8243-48DDD20C3578}">
      <dgm:prSet/>
      <dgm:spPr/>
      <dgm:t>
        <a:bodyPr/>
        <a:lstStyle/>
        <a:p>
          <a:endParaRPr lang="en-US"/>
        </a:p>
      </dgm:t>
    </dgm:pt>
    <dgm:pt modelId="{4859D129-0F44-4D41-89D0-4B52BBAFF737}" type="sibTrans" cxnId="{A7F96F53-2270-4EB2-8243-48DDD20C3578}">
      <dgm:prSet/>
      <dgm:spPr/>
      <dgm:t>
        <a:bodyPr/>
        <a:lstStyle/>
        <a:p>
          <a:endParaRPr lang="en-US"/>
        </a:p>
      </dgm:t>
    </dgm:pt>
    <dgm:pt modelId="{E0AC1BED-0D23-4FDB-A6F6-C4434C5F7443}">
      <dgm:prSet phldrT="[Text]" custT="1"/>
      <dgm:spPr>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n-US" sz="2000" b="1" dirty="0"/>
            <a:t>X-over potentially can find higher-order schemas quickly from lower-order ones</a:t>
          </a:r>
        </a:p>
      </dgm:t>
    </dgm:pt>
    <dgm:pt modelId="{FFC8339F-7883-468B-AB7E-B38376826A14}" type="parTrans" cxnId="{8ABDC764-5165-418F-ADB7-5810F23C9A2E}">
      <dgm:prSet/>
      <dgm:spPr/>
      <dgm:t>
        <a:bodyPr/>
        <a:lstStyle/>
        <a:p>
          <a:endParaRPr lang="en-US"/>
        </a:p>
      </dgm:t>
    </dgm:pt>
    <dgm:pt modelId="{2D1DE3F2-425E-4284-A5D5-EDB69FDAC389}" type="sibTrans" cxnId="{8ABDC764-5165-418F-ADB7-5810F23C9A2E}">
      <dgm:prSet/>
      <dgm:spPr/>
      <dgm:t>
        <a:bodyPr/>
        <a:lstStyle/>
        <a:p>
          <a:endParaRPr lang="en-US"/>
        </a:p>
      </dgm:t>
    </dgm:pt>
    <dgm:pt modelId="{7A4648AA-4291-4AEC-A9AF-3FEC86A026BB}" type="pres">
      <dgm:prSet presAssocID="{93EBA526-9F0C-49E8-A170-91EA3AAB1235}" presName="Name0" presStyleCnt="0">
        <dgm:presLayoutVars>
          <dgm:chMax val="7"/>
          <dgm:chPref val="7"/>
          <dgm:dir val="rev"/>
        </dgm:presLayoutVars>
      </dgm:prSet>
      <dgm:spPr/>
    </dgm:pt>
    <dgm:pt modelId="{EA421636-8C95-473D-826C-AC617E854CF3}" type="pres">
      <dgm:prSet presAssocID="{93EBA526-9F0C-49E8-A170-91EA3AAB1235}" presName="Name1" presStyleCnt="0"/>
      <dgm:spPr/>
    </dgm:pt>
    <dgm:pt modelId="{7ED46E22-5121-41B6-9BE9-564CC31038DF}" type="pres">
      <dgm:prSet presAssocID="{93EBA526-9F0C-49E8-A170-91EA3AAB1235}" presName="cycle" presStyleCnt="0"/>
      <dgm:spPr/>
    </dgm:pt>
    <dgm:pt modelId="{0BAB4D21-7EF4-4B86-8A4A-5C66E1D85616}" type="pres">
      <dgm:prSet presAssocID="{93EBA526-9F0C-49E8-A170-91EA3AAB1235}" presName="srcNode" presStyleLbl="node1" presStyleIdx="0" presStyleCnt="3"/>
      <dgm:spPr/>
    </dgm:pt>
    <dgm:pt modelId="{0ED17273-8757-4C11-80EE-873B9424D811}" type="pres">
      <dgm:prSet presAssocID="{93EBA526-9F0C-49E8-A170-91EA3AAB1235}" presName="conn" presStyleLbl="parChTrans1D2" presStyleIdx="0" presStyleCnt="1" custLinFactNeighborY="-351" custRadScaleRad="234374" custRadScaleInc="-2147483648"/>
      <dgm:spPr/>
    </dgm:pt>
    <dgm:pt modelId="{8DC75D54-63E2-454E-B562-58330EDFC46E}" type="pres">
      <dgm:prSet presAssocID="{93EBA526-9F0C-49E8-A170-91EA3AAB1235}" presName="extraNode" presStyleLbl="node1" presStyleIdx="0" presStyleCnt="3"/>
      <dgm:spPr/>
    </dgm:pt>
    <dgm:pt modelId="{01DBD6B9-04D9-4D8A-9685-4369C9AAD49F}" type="pres">
      <dgm:prSet presAssocID="{93EBA526-9F0C-49E8-A170-91EA3AAB1235}" presName="dstNode" presStyleLbl="node1" presStyleIdx="0" presStyleCnt="3"/>
      <dgm:spPr/>
    </dgm:pt>
    <dgm:pt modelId="{9E611D4F-14AC-476B-A518-DEA1CC6B6D4F}" type="pres">
      <dgm:prSet presAssocID="{AC68E7FF-3C69-40F2-B58E-8F9A75655E9F}" presName="text_1" presStyleLbl="node1" presStyleIdx="0" presStyleCnt="3">
        <dgm:presLayoutVars>
          <dgm:bulletEnabled val="1"/>
        </dgm:presLayoutVars>
      </dgm:prSet>
      <dgm:spPr/>
    </dgm:pt>
    <dgm:pt modelId="{F383A197-6220-409C-BFF1-B6A420EF1ABF}" type="pres">
      <dgm:prSet presAssocID="{AC68E7FF-3C69-40F2-B58E-8F9A75655E9F}" presName="accent_1" presStyleCnt="0"/>
      <dgm:spPr/>
    </dgm:pt>
    <dgm:pt modelId="{1DB1B718-A170-4AD8-B2E4-84615652FD82}" type="pres">
      <dgm:prSet presAssocID="{AC68E7FF-3C69-40F2-B58E-8F9A75655E9F}" presName="accentRepeatNode" presStyleLbl="solidFgAcc1" presStyleIdx="0" presStyleCnt="3"/>
      <dgm:spPr/>
    </dgm:pt>
    <dgm:pt modelId="{67AC0651-9C8B-41EB-8E3E-A4D5165795A1}" type="pres">
      <dgm:prSet presAssocID="{E0AC1BED-0D23-4FDB-A6F6-C4434C5F7443}" presName="text_2" presStyleLbl="node1" presStyleIdx="1" presStyleCnt="3">
        <dgm:presLayoutVars>
          <dgm:bulletEnabled val="1"/>
        </dgm:presLayoutVars>
      </dgm:prSet>
      <dgm:spPr/>
    </dgm:pt>
    <dgm:pt modelId="{504D898C-7994-42C2-86B0-166164F38DD5}" type="pres">
      <dgm:prSet presAssocID="{E0AC1BED-0D23-4FDB-A6F6-C4434C5F7443}" presName="accent_2" presStyleCnt="0"/>
      <dgm:spPr/>
    </dgm:pt>
    <dgm:pt modelId="{B816B3A4-0955-4FA7-94BC-2104E43DDB34}" type="pres">
      <dgm:prSet presAssocID="{E0AC1BED-0D23-4FDB-A6F6-C4434C5F7443}" presName="accentRepeatNode" presStyleLbl="solidFgAcc1" presStyleIdx="1" presStyleCnt="3"/>
      <dgm:spPr/>
    </dgm:pt>
    <dgm:pt modelId="{13EA2F75-E53E-4482-8C04-4E39AB76A205}" type="pres">
      <dgm:prSet presAssocID="{73CC7A5E-FAAE-46FE-BF65-42BC80CFEAAF}" presName="text_3" presStyleLbl="node1" presStyleIdx="2" presStyleCnt="3" custScaleY="124243">
        <dgm:presLayoutVars>
          <dgm:bulletEnabled val="1"/>
        </dgm:presLayoutVars>
      </dgm:prSet>
      <dgm:spPr/>
    </dgm:pt>
    <dgm:pt modelId="{39AA031F-7F04-4433-8193-9482CBF69D5A}" type="pres">
      <dgm:prSet presAssocID="{73CC7A5E-FAAE-46FE-BF65-42BC80CFEAAF}" presName="accent_3" presStyleCnt="0"/>
      <dgm:spPr/>
    </dgm:pt>
    <dgm:pt modelId="{1E4C402A-2453-4C03-AD0F-D5B3BA568310}" type="pres">
      <dgm:prSet presAssocID="{73CC7A5E-FAAE-46FE-BF65-42BC80CFEAAF}" presName="accentRepeatNode" presStyleLbl="solidFgAcc1" presStyleIdx="2" presStyleCnt="3" custLinFactNeighborX="3145" custLinFactNeighborY="75"/>
      <dgm:spPr/>
    </dgm:pt>
  </dgm:ptLst>
  <dgm:cxnLst>
    <dgm:cxn modelId="{22594D37-4156-4653-9E3F-02457F020A48}" type="presOf" srcId="{E0AC1BED-0D23-4FDB-A6F6-C4434C5F7443}" destId="{67AC0651-9C8B-41EB-8E3E-A4D5165795A1}" srcOrd="0" destOrd="0" presId="urn:microsoft.com/office/officeart/2008/layout/VerticalCurvedList"/>
    <dgm:cxn modelId="{A7F96F53-2270-4EB2-8243-48DDD20C3578}" srcId="{93EBA526-9F0C-49E8-A170-91EA3AAB1235}" destId="{73CC7A5E-FAAE-46FE-BF65-42BC80CFEAAF}" srcOrd="2" destOrd="0" parTransId="{79B847B6-776E-4660-B787-F123DCBEA285}" sibTransId="{4859D129-0F44-4D41-89D0-4B52BBAFF737}"/>
    <dgm:cxn modelId="{8ABDC764-5165-418F-ADB7-5810F23C9A2E}" srcId="{93EBA526-9F0C-49E8-A170-91EA3AAB1235}" destId="{E0AC1BED-0D23-4FDB-A6F6-C4434C5F7443}" srcOrd="1" destOrd="0" parTransId="{FFC8339F-7883-468B-AB7E-B38376826A14}" sibTransId="{2D1DE3F2-425E-4284-A5D5-EDB69FDAC389}"/>
    <dgm:cxn modelId="{EA2F8567-1609-4ABD-9033-27E3A997D013}" type="presOf" srcId="{73CC7A5E-FAAE-46FE-BF65-42BC80CFEAAF}" destId="{13EA2F75-E53E-4482-8C04-4E39AB76A205}" srcOrd="0" destOrd="0" presId="urn:microsoft.com/office/officeart/2008/layout/VerticalCurvedList"/>
    <dgm:cxn modelId="{4B6E0670-A5AA-4EDF-9279-8777E71D28B2}" srcId="{93EBA526-9F0C-49E8-A170-91EA3AAB1235}" destId="{AC68E7FF-3C69-40F2-B58E-8F9A75655E9F}" srcOrd="0" destOrd="0" parTransId="{91497333-B24F-4B4D-A9E2-F34BE6F1E96C}" sibTransId="{1AEA2246-1A95-448D-82F4-AB2B829ABC48}"/>
    <dgm:cxn modelId="{6E65538B-3021-49D6-8407-01016BBE6A7D}" type="presOf" srcId="{93EBA526-9F0C-49E8-A170-91EA3AAB1235}" destId="{7A4648AA-4291-4AEC-A9AF-3FEC86A026BB}" srcOrd="0" destOrd="0" presId="urn:microsoft.com/office/officeart/2008/layout/VerticalCurvedList"/>
    <dgm:cxn modelId="{EDE3B9EC-BCD5-40E7-98E5-52076ADA0CDD}" type="presOf" srcId="{1AEA2246-1A95-448D-82F4-AB2B829ABC48}" destId="{0ED17273-8757-4C11-80EE-873B9424D811}" srcOrd="0" destOrd="0" presId="urn:microsoft.com/office/officeart/2008/layout/VerticalCurvedList"/>
    <dgm:cxn modelId="{AF923BFE-499D-475D-AF81-6038732AC88E}" type="presOf" srcId="{AC68E7FF-3C69-40F2-B58E-8F9A75655E9F}" destId="{9E611D4F-14AC-476B-A518-DEA1CC6B6D4F}" srcOrd="0" destOrd="0" presId="urn:microsoft.com/office/officeart/2008/layout/VerticalCurvedList"/>
    <dgm:cxn modelId="{39E140EB-A10F-4156-BB1A-D975C6927AD0}" type="presParOf" srcId="{7A4648AA-4291-4AEC-A9AF-3FEC86A026BB}" destId="{EA421636-8C95-473D-826C-AC617E854CF3}" srcOrd="0" destOrd="0" presId="urn:microsoft.com/office/officeart/2008/layout/VerticalCurvedList"/>
    <dgm:cxn modelId="{54BE1BE4-3653-4428-AE58-9A947924E673}" type="presParOf" srcId="{EA421636-8C95-473D-826C-AC617E854CF3}" destId="{7ED46E22-5121-41B6-9BE9-564CC31038DF}" srcOrd="0" destOrd="0" presId="urn:microsoft.com/office/officeart/2008/layout/VerticalCurvedList"/>
    <dgm:cxn modelId="{99AAEC62-A355-4C44-BB00-4D21FF5EA318}" type="presParOf" srcId="{7ED46E22-5121-41B6-9BE9-564CC31038DF}" destId="{0BAB4D21-7EF4-4B86-8A4A-5C66E1D85616}" srcOrd="0" destOrd="0" presId="urn:microsoft.com/office/officeart/2008/layout/VerticalCurvedList"/>
    <dgm:cxn modelId="{31EABEA5-7FE0-44DB-B447-A7035B873F7E}" type="presParOf" srcId="{7ED46E22-5121-41B6-9BE9-564CC31038DF}" destId="{0ED17273-8757-4C11-80EE-873B9424D811}" srcOrd="1" destOrd="0" presId="urn:microsoft.com/office/officeart/2008/layout/VerticalCurvedList"/>
    <dgm:cxn modelId="{C0AAE3EF-F710-4CE7-B709-DA15C204FAF0}" type="presParOf" srcId="{7ED46E22-5121-41B6-9BE9-564CC31038DF}" destId="{8DC75D54-63E2-454E-B562-58330EDFC46E}" srcOrd="2" destOrd="0" presId="urn:microsoft.com/office/officeart/2008/layout/VerticalCurvedList"/>
    <dgm:cxn modelId="{94E51E1A-B0C2-4BE9-825C-8577FFB6ACD5}" type="presParOf" srcId="{7ED46E22-5121-41B6-9BE9-564CC31038DF}" destId="{01DBD6B9-04D9-4D8A-9685-4369C9AAD49F}" srcOrd="3" destOrd="0" presId="urn:microsoft.com/office/officeart/2008/layout/VerticalCurvedList"/>
    <dgm:cxn modelId="{7660A51C-5797-47A0-B237-8283232F622C}" type="presParOf" srcId="{EA421636-8C95-473D-826C-AC617E854CF3}" destId="{9E611D4F-14AC-476B-A518-DEA1CC6B6D4F}" srcOrd="1" destOrd="0" presId="urn:microsoft.com/office/officeart/2008/layout/VerticalCurvedList"/>
    <dgm:cxn modelId="{C2A2EA65-57BF-49B8-A896-5B766ED73A4A}" type="presParOf" srcId="{EA421636-8C95-473D-826C-AC617E854CF3}" destId="{F383A197-6220-409C-BFF1-B6A420EF1ABF}" srcOrd="2" destOrd="0" presId="urn:microsoft.com/office/officeart/2008/layout/VerticalCurvedList"/>
    <dgm:cxn modelId="{85A562A6-C39B-4043-9349-EE536086FBBE}" type="presParOf" srcId="{F383A197-6220-409C-BFF1-B6A420EF1ABF}" destId="{1DB1B718-A170-4AD8-B2E4-84615652FD82}" srcOrd="0" destOrd="0" presId="urn:microsoft.com/office/officeart/2008/layout/VerticalCurvedList"/>
    <dgm:cxn modelId="{42C5E520-5B8D-4EAB-8BF9-7546870D8D7E}" type="presParOf" srcId="{EA421636-8C95-473D-826C-AC617E854CF3}" destId="{67AC0651-9C8B-41EB-8E3E-A4D5165795A1}" srcOrd="3" destOrd="0" presId="urn:microsoft.com/office/officeart/2008/layout/VerticalCurvedList"/>
    <dgm:cxn modelId="{6C7C8278-89D9-40A2-AE04-7069DB59FB5D}" type="presParOf" srcId="{EA421636-8C95-473D-826C-AC617E854CF3}" destId="{504D898C-7994-42C2-86B0-166164F38DD5}" srcOrd="4" destOrd="0" presId="urn:microsoft.com/office/officeart/2008/layout/VerticalCurvedList"/>
    <dgm:cxn modelId="{CBAFB44C-8198-42EA-97ED-0D01E03E323C}" type="presParOf" srcId="{504D898C-7994-42C2-86B0-166164F38DD5}" destId="{B816B3A4-0955-4FA7-94BC-2104E43DDB34}" srcOrd="0" destOrd="0" presId="urn:microsoft.com/office/officeart/2008/layout/VerticalCurvedList"/>
    <dgm:cxn modelId="{3B7BA73E-B1AC-4D08-9277-F0A5AA6AD969}" type="presParOf" srcId="{EA421636-8C95-473D-826C-AC617E854CF3}" destId="{13EA2F75-E53E-4482-8C04-4E39AB76A205}" srcOrd="5" destOrd="0" presId="urn:microsoft.com/office/officeart/2008/layout/VerticalCurvedList"/>
    <dgm:cxn modelId="{8E9C08ED-4AA2-440C-881D-B6E91F2327D2}" type="presParOf" srcId="{EA421636-8C95-473D-826C-AC617E854CF3}" destId="{39AA031F-7F04-4433-8193-9482CBF69D5A}" srcOrd="6" destOrd="0" presId="urn:microsoft.com/office/officeart/2008/layout/VerticalCurvedList"/>
    <dgm:cxn modelId="{1385F9C9-D963-46CA-B97F-A5C7908DA93E}" type="presParOf" srcId="{39AA031F-7F04-4433-8193-9482CBF69D5A}" destId="{1E4C402A-2453-4C03-AD0F-D5B3BA56831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2E44F3A-4AFD-4B96-A769-99970FD7A985}" type="doc">
      <dgm:prSet loTypeId="urn:microsoft.com/office/officeart/2009/3/layout/StepUpProcess" loCatId="process" qsTypeId="urn:microsoft.com/office/officeart/2005/8/quickstyle/simple1" qsCatId="simple" csTypeId="urn:microsoft.com/office/officeart/2005/8/colors/accent3_2" csCatId="accent3" phldr="1"/>
      <dgm:spPr/>
      <dgm:t>
        <a:bodyPr/>
        <a:lstStyle/>
        <a:p>
          <a:endParaRPr lang="en-US"/>
        </a:p>
      </dgm:t>
    </dgm:pt>
    <dgm:pt modelId="{76313001-001F-4B1D-8BAB-AE3089E289FA}">
      <dgm:prSet phldrT="[Text]" custT="1"/>
      <dgm:spPr/>
      <dgm:t>
        <a:bodyPr/>
        <a:lstStyle/>
        <a:p>
          <a:pPr algn="l" rtl="0"/>
          <a:r>
            <a:rPr lang="en-US" sz="2000" dirty="0"/>
            <a:t>3)Introduce Gaps Harder, because of  waiting time for build Schemas</a:t>
          </a:r>
          <a:endParaRPr lang="en-US" sz="2000" b="1" dirty="0">
            <a:solidFill>
              <a:schemeClr val="accent3">
                <a:lumMod val="75000"/>
              </a:schemeClr>
            </a:solidFill>
            <a:latin typeface="+mj-lt"/>
            <a:ea typeface="+mj-ea"/>
            <a:cs typeface="B Kamran" panose="00000400000000000000" pitchFamily="2" charset="-78"/>
          </a:endParaRPr>
        </a:p>
      </dgm:t>
    </dgm:pt>
    <dgm:pt modelId="{690E9D48-2664-4957-BF06-A6B4C066AEA9}" type="parTrans" cxnId="{8F78F8B0-2D86-43E9-93E1-8856858D89E4}">
      <dgm:prSet/>
      <dgm:spPr/>
      <dgm:t>
        <a:bodyPr/>
        <a:lstStyle/>
        <a:p>
          <a:endParaRPr lang="en-US"/>
        </a:p>
      </dgm:t>
    </dgm:pt>
    <dgm:pt modelId="{372D840B-143F-49BC-A684-FCECAF86832D}" type="sibTrans" cxnId="{8F78F8B0-2D86-43E9-93E1-8856858D89E4}">
      <dgm:prSet/>
      <dgm:spPr/>
      <dgm:t>
        <a:bodyPr/>
        <a:lstStyle/>
        <a:p>
          <a:endParaRPr lang="en-US"/>
        </a:p>
      </dgm:t>
    </dgm:pt>
    <dgm:pt modelId="{297C9E35-975E-48A5-8DDD-1E2B97A5D400}">
      <dgm:prSet phldrT="[Text]" custT="1"/>
      <dgm:spPr/>
      <dgm:t>
        <a:bodyPr/>
        <a:lstStyle/>
        <a:p>
          <a:r>
            <a:rPr lang="en-US" sz="2000" dirty="0"/>
            <a:t>2)Modify Steepness</a:t>
          </a:r>
        </a:p>
      </dgm:t>
    </dgm:pt>
    <dgm:pt modelId="{355D490B-1B84-420E-8A71-741125D646C7}" type="parTrans" cxnId="{C3C02E7C-9101-4E4F-88DA-E048EB731D7A}">
      <dgm:prSet/>
      <dgm:spPr/>
      <dgm:t>
        <a:bodyPr/>
        <a:lstStyle/>
        <a:p>
          <a:endParaRPr lang="en-US"/>
        </a:p>
      </dgm:t>
    </dgm:pt>
    <dgm:pt modelId="{7F291F05-B944-4BE1-BB9C-18CC17E82008}" type="sibTrans" cxnId="{C3C02E7C-9101-4E4F-88DA-E048EB731D7A}">
      <dgm:prSet/>
      <dgm:spPr/>
      <dgm:t>
        <a:bodyPr/>
        <a:lstStyle/>
        <a:p>
          <a:endParaRPr lang="en-US"/>
        </a:p>
      </dgm:t>
    </dgm:pt>
    <dgm:pt modelId="{E3BAE84D-9AEB-4052-8820-C5A848CB5D2A}">
      <dgm:prSet phldrT="[Text]" custT="1"/>
      <dgm:spPr/>
      <dgm:t>
        <a:bodyPr/>
        <a:lstStyle/>
        <a:p>
          <a:r>
            <a:rPr lang="en-US" sz="2000" dirty="0"/>
            <a:t>1)Modify Levels harder because of waiting time for appearing schemas</a:t>
          </a:r>
        </a:p>
      </dgm:t>
    </dgm:pt>
    <dgm:pt modelId="{C3B3D788-659F-4138-88E6-D112D207C49E}" type="parTrans" cxnId="{BFA3F239-8D70-481A-A2C7-504AB0944D9E}">
      <dgm:prSet/>
      <dgm:spPr/>
      <dgm:t>
        <a:bodyPr/>
        <a:lstStyle/>
        <a:p>
          <a:endParaRPr lang="en-US"/>
        </a:p>
      </dgm:t>
    </dgm:pt>
    <dgm:pt modelId="{92715524-F922-49AE-9255-1D259130A217}" type="sibTrans" cxnId="{BFA3F239-8D70-481A-A2C7-504AB0944D9E}">
      <dgm:prSet/>
      <dgm:spPr/>
      <dgm:t>
        <a:bodyPr/>
        <a:lstStyle/>
        <a:p>
          <a:endParaRPr lang="en-US"/>
        </a:p>
      </dgm:t>
    </dgm:pt>
    <dgm:pt modelId="{A8D47907-AFDA-41B4-B72F-A094E1926D0D}" type="pres">
      <dgm:prSet presAssocID="{92E44F3A-4AFD-4B96-A769-99970FD7A985}" presName="rootnode" presStyleCnt="0">
        <dgm:presLayoutVars>
          <dgm:chMax/>
          <dgm:chPref/>
          <dgm:dir/>
          <dgm:animLvl val="lvl"/>
        </dgm:presLayoutVars>
      </dgm:prSet>
      <dgm:spPr/>
    </dgm:pt>
    <dgm:pt modelId="{7171F909-4CF5-4103-87C0-23A9F9BAB207}" type="pres">
      <dgm:prSet presAssocID="{76313001-001F-4B1D-8BAB-AE3089E289FA}" presName="composite" presStyleCnt="0"/>
      <dgm:spPr/>
    </dgm:pt>
    <dgm:pt modelId="{CD39CF29-6759-42A1-B40D-44D058650C21}" type="pres">
      <dgm:prSet presAssocID="{76313001-001F-4B1D-8BAB-AE3089E289FA}" presName="LShape" presStyleLbl="alignNode1" presStyleIdx="0" presStyleCnt="5"/>
      <dgm:spPr>
        <a:solidFill>
          <a:srgbClr val="7030A0"/>
        </a:solidFill>
        <a:ln>
          <a:solidFill>
            <a:srgbClr val="7030A0"/>
          </a:solidFill>
        </a:ln>
      </dgm:spPr>
    </dgm:pt>
    <dgm:pt modelId="{8103BDA4-A29B-446C-8E6C-D634CB9CB768}" type="pres">
      <dgm:prSet presAssocID="{76313001-001F-4B1D-8BAB-AE3089E289FA}" presName="ParentText" presStyleLbl="revTx" presStyleIdx="0" presStyleCnt="3">
        <dgm:presLayoutVars>
          <dgm:chMax val="0"/>
          <dgm:chPref val="0"/>
          <dgm:bulletEnabled val="1"/>
        </dgm:presLayoutVars>
      </dgm:prSet>
      <dgm:spPr/>
    </dgm:pt>
    <dgm:pt modelId="{DE49FAA4-233A-418B-A344-6E5763EA2A6D}" type="pres">
      <dgm:prSet presAssocID="{76313001-001F-4B1D-8BAB-AE3089E289FA}" presName="Triangle" presStyleLbl="alignNode1" presStyleIdx="1" presStyleCnt="5"/>
      <dgm:spPr>
        <a:solidFill>
          <a:srgbClr val="0070C0"/>
        </a:solidFill>
        <a:ln>
          <a:solidFill>
            <a:srgbClr val="495AD9"/>
          </a:solidFill>
        </a:ln>
      </dgm:spPr>
    </dgm:pt>
    <dgm:pt modelId="{3B360386-9F04-4291-AD6D-179C35A594A5}" type="pres">
      <dgm:prSet presAssocID="{372D840B-143F-49BC-A684-FCECAF86832D}" presName="sibTrans" presStyleCnt="0"/>
      <dgm:spPr/>
    </dgm:pt>
    <dgm:pt modelId="{63571B6B-DEFD-495E-950C-97D36A07B380}" type="pres">
      <dgm:prSet presAssocID="{372D840B-143F-49BC-A684-FCECAF86832D}" presName="space" presStyleCnt="0"/>
      <dgm:spPr/>
    </dgm:pt>
    <dgm:pt modelId="{6C0CCAD9-C453-4B11-AB6D-C3D5FAC0F00F}" type="pres">
      <dgm:prSet presAssocID="{297C9E35-975E-48A5-8DDD-1E2B97A5D400}" presName="composite" presStyleCnt="0"/>
      <dgm:spPr/>
    </dgm:pt>
    <dgm:pt modelId="{A7A19FB3-A83E-4342-89DC-CF00BEDF6402}" type="pres">
      <dgm:prSet presAssocID="{297C9E35-975E-48A5-8DDD-1E2B97A5D400}" presName="LShape" presStyleLbl="alignNode1" presStyleIdx="2" presStyleCnt="5"/>
      <dgm:spPr>
        <a:solidFill>
          <a:srgbClr val="00B0F0"/>
        </a:solidFill>
        <a:ln>
          <a:solidFill>
            <a:srgbClr val="0070C0"/>
          </a:solidFill>
        </a:ln>
      </dgm:spPr>
    </dgm:pt>
    <dgm:pt modelId="{C5EB70AF-0022-4F80-A1AB-C3E84D9A268D}" type="pres">
      <dgm:prSet presAssocID="{297C9E35-975E-48A5-8DDD-1E2B97A5D400}" presName="ParentText" presStyleLbl="revTx" presStyleIdx="1" presStyleCnt="3">
        <dgm:presLayoutVars>
          <dgm:chMax val="0"/>
          <dgm:chPref val="0"/>
          <dgm:bulletEnabled val="1"/>
        </dgm:presLayoutVars>
      </dgm:prSet>
      <dgm:spPr/>
    </dgm:pt>
    <dgm:pt modelId="{A4873BC5-283A-4BA0-94B2-3DE255462583}" type="pres">
      <dgm:prSet presAssocID="{297C9E35-975E-48A5-8DDD-1E2B97A5D400}" presName="Triangle" presStyleLbl="alignNode1" presStyleIdx="3" presStyleCnt="5"/>
      <dgm:spPr>
        <a:solidFill>
          <a:srgbClr val="7030A0"/>
        </a:solidFill>
        <a:ln>
          <a:solidFill>
            <a:srgbClr val="7030A0"/>
          </a:solidFill>
        </a:ln>
      </dgm:spPr>
    </dgm:pt>
    <dgm:pt modelId="{F88CAB0E-7518-4007-A03F-D379013496BF}" type="pres">
      <dgm:prSet presAssocID="{7F291F05-B944-4BE1-BB9C-18CC17E82008}" presName="sibTrans" presStyleCnt="0"/>
      <dgm:spPr/>
    </dgm:pt>
    <dgm:pt modelId="{281E9D59-E7F1-45F8-8ED9-FD634AB1D2C0}" type="pres">
      <dgm:prSet presAssocID="{7F291F05-B944-4BE1-BB9C-18CC17E82008}" presName="space" presStyleCnt="0"/>
      <dgm:spPr/>
    </dgm:pt>
    <dgm:pt modelId="{AF4E41F2-A931-4F5E-8AA2-1D0D90CADB94}" type="pres">
      <dgm:prSet presAssocID="{E3BAE84D-9AEB-4052-8820-C5A848CB5D2A}" presName="composite" presStyleCnt="0"/>
      <dgm:spPr/>
    </dgm:pt>
    <dgm:pt modelId="{E60A819B-A57C-4CE0-8FB4-6CA25FD49524}" type="pres">
      <dgm:prSet presAssocID="{E3BAE84D-9AEB-4052-8820-C5A848CB5D2A}" presName="LShape" presStyleLbl="alignNode1" presStyleIdx="4" presStyleCnt="5"/>
      <dgm:spPr>
        <a:solidFill>
          <a:srgbClr val="43FF98"/>
        </a:solidFill>
        <a:ln>
          <a:solidFill>
            <a:srgbClr val="43FF98"/>
          </a:solidFill>
        </a:ln>
      </dgm:spPr>
    </dgm:pt>
    <dgm:pt modelId="{941D95D3-41F3-4B8F-8993-C8B71CB556CE}" type="pres">
      <dgm:prSet presAssocID="{E3BAE84D-9AEB-4052-8820-C5A848CB5D2A}" presName="ParentText" presStyleLbl="revTx" presStyleIdx="2" presStyleCnt="3" custScaleX="98279" custScaleY="55478" custLinFactNeighborX="14316" custLinFactNeighborY="-22442">
        <dgm:presLayoutVars>
          <dgm:chMax val="0"/>
          <dgm:chPref val="0"/>
          <dgm:bulletEnabled val="1"/>
        </dgm:presLayoutVars>
      </dgm:prSet>
      <dgm:spPr/>
    </dgm:pt>
  </dgm:ptLst>
  <dgm:cxnLst>
    <dgm:cxn modelId="{271A8C04-A363-466A-ABDF-3F5CAC3C6010}" type="presOf" srcId="{E3BAE84D-9AEB-4052-8820-C5A848CB5D2A}" destId="{941D95D3-41F3-4B8F-8993-C8B71CB556CE}" srcOrd="0" destOrd="0" presId="urn:microsoft.com/office/officeart/2009/3/layout/StepUpProcess"/>
    <dgm:cxn modelId="{8843BE2E-AB75-416B-AF53-EDF28B6182CA}" type="presOf" srcId="{76313001-001F-4B1D-8BAB-AE3089E289FA}" destId="{8103BDA4-A29B-446C-8E6C-D634CB9CB768}" srcOrd="0" destOrd="0" presId="urn:microsoft.com/office/officeart/2009/3/layout/StepUpProcess"/>
    <dgm:cxn modelId="{BFA3F239-8D70-481A-A2C7-504AB0944D9E}" srcId="{92E44F3A-4AFD-4B96-A769-99970FD7A985}" destId="{E3BAE84D-9AEB-4052-8820-C5A848CB5D2A}" srcOrd="2" destOrd="0" parTransId="{C3B3D788-659F-4138-88E6-D112D207C49E}" sibTransId="{92715524-F922-49AE-9255-1D259130A217}"/>
    <dgm:cxn modelId="{AA86B650-E7D7-4E14-A3A0-3FACB85A204F}" type="presOf" srcId="{92E44F3A-4AFD-4B96-A769-99970FD7A985}" destId="{A8D47907-AFDA-41B4-B72F-A094E1926D0D}" srcOrd="0" destOrd="0" presId="urn:microsoft.com/office/officeart/2009/3/layout/StepUpProcess"/>
    <dgm:cxn modelId="{C4F4776E-3F58-4EE2-8C3D-1FD729280EFE}" type="presOf" srcId="{297C9E35-975E-48A5-8DDD-1E2B97A5D400}" destId="{C5EB70AF-0022-4F80-A1AB-C3E84D9A268D}" srcOrd="0" destOrd="0" presId="urn:microsoft.com/office/officeart/2009/3/layout/StepUpProcess"/>
    <dgm:cxn modelId="{C3C02E7C-9101-4E4F-88DA-E048EB731D7A}" srcId="{92E44F3A-4AFD-4B96-A769-99970FD7A985}" destId="{297C9E35-975E-48A5-8DDD-1E2B97A5D400}" srcOrd="1" destOrd="0" parTransId="{355D490B-1B84-420E-8A71-741125D646C7}" sibTransId="{7F291F05-B944-4BE1-BB9C-18CC17E82008}"/>
    <dgm:cxn modelId="{8F78F8B0-2D86-43E9-93E1-8856858D89E4}" srcId="{92E44F3A-4AFD-4B96-A769-99970FD7A985}" destId="{76313001-001F-4B1D-8BAB-AE3089E289FA}" srcOrd="0" destOrd="0" parTransId="{690E9D48-2664-4957-BF06-A6B4C066AEA9}" sibTransId="{372D840B-143F-49BC-A684-FCECAF86832D}"/>
    <dgm:cxn modelId="{D55BEB73-6AC4-4787-A7C4-038033633A0E}" type="presParOf" srcId="{A8D47907-AFDA-41B4-B72F-A094E1926D0D}" destId="{7171F909-4CF5-4103-87C0-23A9F9BAB207}" srcOrd="0" destOrd="0" presId="urn:microsoft.com/office/officeart/2009/3/layout/StepUpProcess"/>
    <dgm:cxn modelId="{F3BCBE1B-BE5A-4CCE-AEDB-97E456E4EE99}" type="presParOf" srcId="{7171F909-4CF5-4103-87C0-23A9F9BAB207}" destId="{CD39CF29-6759-42A1-B40D-44D058650C21}" srcOrd="0" destOrd="0" presId="urn:microsoft.com/office/officeart/2009/3/layout/StepUpProcess"/>
    <dgm:cxn modelId="{1CBF3772-9C9B-41F7-9C09-F6F2758DE32A}" type="presParOf" srcId="{7171F909-4CF5-4103-87C0-23A9F9BAB207}" destId="{8103BDA4-A29B-446C-8E6C-D634CB9CB768}" srcOrd="1" destOrd="0" presId="urn:microsoft.com/office/officeart/2009/3/layout/StepUpProcess"/>
    <dgm:cxn modelId="{06B6E561-DFCE-4A1A-B3A5-D82FC8B852AC}" type="presParOf" srcId="{7171F909-4CF5-4103-87C0-23A9F9BAB207}" destId="{DE49FAA4-233A-418B-A344-6E5763EA2A6D}" srcOrd="2" destOrd="0" presId="urn:microsoft.com/office/officeart/2009/3/layout/StepUpProcess"/>
    <dgm:cxn modelId="{1790344E-A700-4735-8F34-7EC0B0429676}" type="presParOf" srcId="{A8D47907-AFDA-41B4-B72F-A094E1926D0D}" destId="{3B360386-9F04-4291-AD6D-179C35A594A5}" srcOrd="1" destOrd="0" presId="urn:microsoft.com/office/officeart/2009/3/layout/StepUpProcess"/>
    <dgm:cxn modelId="{DE1C0E97-9420-45D8-B264-E494B4D859DF}" type="presParOf" srcId="{3B360386-9F04-4291-AD6D-179C35A594A5}" destId="{63571B6B-DEFD-495E-950C-97D36A07B380}" srcOrd="0" destOrd="0" presId="urn:microsoft.com/office/officeart/2009/3/layout/StepUpProcess"/>
    <dgm:cxn modelId="{34AFCCC7-778A-4119-9518-678750E40026}" type="presParOf" srcId="{A8D47907-AFDA-41B4-B72F-A094E1926D0D}" destId="{6C0CCAD9-C453-4B11-AB6D-C3D5FAC0F00F}" srcOrd="2" destOrd="0" presId="urn:microsoft.com/office/officeart/2009/3/layout/StepUpProcess"/>
    <dgm:cxn modelId="{EF8BC5B8-F82C-47E5-B468-9FDCA8E301F5}" type="presParOf" srcId="{6C0CCAD9-C453-4B11-AB6D-C3D5FAC0F00F}" destId="{A7A19FB3-A83E-4342-89DC-CF00BEDF6402}" srcOrd="0" destOrd="0" presId="urn:microsoft.com/office/officeart/2009/3/layout/StepUpProcess"/>
    <dgm:cxn modelId="{0886F749-D055-4644-9717-E19B70CF625E}" type="presParOf" srcId="{6C0CCAD9-C453-4B11-AB6D-C3D5FAC0F00F}" destId="{C5EB70AF-0022-4F80-A1AB-C3E84D9A268D}" srcOrd="1" destOrd="0" presId="urn:microsoft.com/office/officeart/2009/3/layout/StepUpProcess"/>
    <dgm:cxn modelId="{8F26662D-B551-46ED-82CA-4B81CB710402}" type="presParOf" srcId="{6C0CCAD9-C453-4B11-AB6D-C3D5FAC0F00F}" destId="{A4873BC5-283A-4BA0-94B2-3DE255462583}" srcOrd="2" destOrd="0" presId="urn:microsoft.com/office/officeart/2009/3/layout/StepUpProcess"/>
    <dgm:cxn modelId="{5F3708F8-B307-4802-8B8E-072991776FC3}" type="presParOf" srcId="{A8D47907-AFDA-41B4-B72F-A094E1926D0D}" destId="{F88CAB0E-7518-4007-A03F-D379013496BF}" srcOrd="3" destOrd="0" presId="urn:microsoft.com/office/officeart/2009/3/layout/StepUpProcess"/>
    <dgm:cxn modelId="{D55D9322-BCAB-4E15-A65E-046B4B6A1640}" type="presParOf" srcId="{F88CAB0E-7518-4007-A03F-D379013496BF}" destId="{281E9D59-E7F1-45F8-8ED9-FD634AB1D2C0}" srcOrd="0" destOrd="0" presId="urn:microsoft.com/office/officeart/2009/3/layout/StepUpProcess"/>
    <dgm:cxn modelId="{E83169A8-1F6E-4399-95F9-685D7093F3C6}" type="presParOf" srcId="{A8D47907-AFDA-41B4-B72F-A094E1926D0D}" destId="{AF4E41F2-A931-4F5E-8AA2-1D0D90CADB94}" srcOrd="4" destOrd="0" presId="urn:microsoft.com/office/officeart/2009/3/layout/StepUpProcess"/>
    <dgm:cxn modelId="{80D800B4-000A-49A4-B6A3-522E45EC6213}" type="presParOf" srcId="{AF4E41F2-A931-4F5E-8AA2-1D0D90CADB94}" destId="{E60A819B-A57C-4CE0-8FB4-6CA25FD49524}" srcOrd="0" destOrd="0" presId="urn:microsoft.com/office/officeart/2009/3/layout/StepUpProcess"/>
    <dgm:cxn modelId="{EF693C8C-6F8F-4B04-8478-E97AC512EC48}" type="presParOf" srcId="{AF4E41F2-A931-4F5E-8AA2-1D0D90CADB94}" destId="{941D95D3-41F3-4B8F-8993-C8B71CB556C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537D6E6-EA5E-4310-A1FF-CE208C187220}" type="doc">
      <dgm:prSet loTypeId="urn:microsoft.com/office/officeart/2005/8/layout/process4" loCatId="process" qsTypeId="urn:microsoft.com/office/officeart/2005/8/quickstyle/simple1" qsCatId="simple" csTypeId="urn:microsoft.com/office/officeart/2005/8/colors/colorful3" csCatId="colorful" phldr="1"/>
      <dgm:spPr/>
      <dgm:t>
        <a:bodyPr/>
        <a:lstStyle/>
        <a:p>
          <a:endParaRPr lang="en-US"/>
        </a:p>
      </dgm:t>
    </dgm:pt>
    <dgm:pt modelId="{A5F5C637-DCEC-4163-8841-F49E1A827C02}">
      <dgm:prSet phldrT="[Text]"/>
      <dgm:spPr/>
      <dgm:t>
        <a:bodyPr/>
        <a:lstStyle/>
        <a:p>
          <a:r>
            <a:rPr lang="en-US" dirty="0"/>
            <a:t>The space is not well-understood</a:t>
          </a:r>
        </a:p>
      </dgm:t>
    </dgm:pt>
    <dgm:pt modelId="{82953D60-8BE1-4EB3-B142-3156526F3BF6}" type="parTrans" cxnId="{9EB0ADB2-E0B6-4027-8421-5929361FB5C1}">
      <dgm:prSet/>
      <dgm:spPr/>
      <dgm:t>
        <a:bodyPr/>
        <a:lstStyle/>
        <a:p>
          <a:endParaRPr lang="en-US"/>
        </a:p>
      </dgm:t>
    </dgm:pt>
    <dgm:pt modelId="{056D6A6C-E98D-44E5-B837-5989926C164F}" type="sibTrans" cxnId="{9EB0ADB2-E0B6-4027-8421-5929361FB5C1}">
      <dgm:prSet/>
      <dgm:spPr/>
      <dgm:t>
        <a:bodyPr/>
        <a:lstStyle/>
        <a:p>
          <a:endParaRPr lang="en-US"/>
        </a:p>
      </dgm:t>
    </dgm:pt>
    <dgm:pt modelId="{591BB206-06BD-4B65-9284-C32F7E011651}">
      <dgm:prSet phldrT="[Text]"/>
      <dgm:spPr/>
      <dgm:t>
        <a:bodyPr/>
        <a:lstStyle/>
        <a:p>
          <a:r>
            <a:rPr lang="en-US" dirty="0"/>
            <a:t>Special purpose algorithm is not found</a:t>
          </a:r>
        </a:p>
      </dgm:t>
    </dgm:pt>
    <dgm:pt modelId="{9A9A0D15-A26D-4CE8-8A15-2EBC4C5013B9}" type="parTrans" cxnId="{99C1E1D4-A8A4-4623-8C34-393907294068}">
      <dgm:prSet/>
      <dgm:spPr/>
      <dgm:t>
        <a:bodyPr/>
        <a:lstStyle/>
        <a:p>
          <a:endParaRPr lang="en-US"/>
        </a:p>
      </dgm:t>
    </dgm:pt>
    <dgm:pt modelId="{0B053886-1DC1-4C6C-A2F9-F6E0122D9EFA}" type="sibTrans" cxnId="{99C1E1D4-A8A4-4623-8C34-393907294068}">
      <dgm:prSet/>
      <dgm:spPr/>
      <dgm:t>
        <a:bodyPr/>
        <a:lstStyle/>
        <a:p>
          <a:endParaRPr lang="en-US"/>
        </a:p>
      </dgm:t>
    </dgm:pt>
    <dgm:pt modelId="{004545BD-2F7B-4843-A637-5ECB020AC0EF}">
      <dgm:prSet phldrT="[Text]"/>
      <dgm:spPr/>
      <dgm:t>
        <a:bodyPr/>
        <a:lstStyle/>
        <a:p>
          <a:r>
            <a:rPr lang="en-US" dirty="0"/>
            <a:t>A suitable GA representation can be developed</a:t>
          </a:r>
        </a:p>
      </dgm:t>
    </dgm:pt>
    <dgm:pt modelId="{DDD271EF-DE9D-4EC5-9AB1-27E195E64FEA}" type="parTrans" cxnId="{4D8DE4F6-3FB2-4069-8E43-02479EAA6AC8}">
      <dgm:prSet/>
      <dgm:spPr/>
      <dgm:t>
        <a:bodyPr/>
        <a:lstStyle/>
        <a:p>
          <a:endParaRPr lang="en-US"/>
        </a:p>
      </dgm:t>
    </dgm:pt>
    <dgm:pt modelId="{0EDE912A-60C0-45D9-89C3-A29AB55476FF}" type="sibTrans" cxnId="{4D8DE4F6-3FB2-4069-8E43-02479EAA6AC8}">
      <dgm:prSet/>
      <dgm:spPr/>
      <dgm:t>
        <a:bodyPr/>
        <a:lstStyle/>
        <a:p>
          <a:endParaRPr lang="en-US"/>
        </a:p>
      </dgm:t>
    </dgm:pt>
    <dgm:pt modelId="{6501F6DB-5058-4244-B6E7-7875B694C769}" type="pres">
      <dgm:prSet presAssocID="{9537D6E6-EA5E-4310-A1FF-CE208C187220}" presName="Name0" presStyleCnt="0">
        <dgm:presLayoutVars>
          <dgm:dir/>
          <dgm:animLvl val="lvl"/>
          <dgm:resizeHandles val="exact"/>
        </dgm:presLayoutVars>
      </dgm:prSet>
      <dgm:spPr/>
    </dgm:pt>
    <dgm:pt modelId="{4A088441-1EFB-4D38-AD16-A26444262A17}" type="pres">
      <dgm:prSet presAssocID="{004545BD-2F7B-4843-A637-5ECB020AC0EF}" presName="boxAndChildren" presStyleCnt="0"/>
      <dgm:spPr/>
    </dgm:pt>
    <dgm:pt modelId="{77940211-0199-4EFF-A01A-02E6D165C1D1}" type="pres">
      <dgm:prSet presAssocID="{004545BD-2F7B-4843-A637-5ECB020AC0EF}" presName="parentTextBox" presStyleLbl="node1" presStyleIdx="0" presStyleCnt="3"/>
      <dgm:spPr/>
    </dgm:pt>
    <dgm:pt modelId="{D6EB1DF5-4EB3-404C-8B75-F1950EDC4BC0}" type="pres">
      <dgm:prSet presAssocID="{0B053886-1DC1-4C6C-A2F9-F6E0122D9EFA}" presName="sp" presStyleCnt="0"/>
      <dgm:spPr/>
    </dgm:pt>
    <dgm:pt modelId="{A020D056-78EF-4065-AA25-7F14632DD920}" type="pres">
      <dgm:prSet presAssocID="{591BB206-06BD-4B65-9284-C32F7E011651}" presName="arrowAndChildren" presStyleCnt="0"/>
      <dgm:spPr/>
    </dgm:pt>
    <dgm:pt modelId="{ACD1AB13-4407-46D7-9A56-A2E9D58EBD4C}" type="pres">
      <dgm:prSet presAssocID="{591BB206-06BD-4B65-9284-C32F7E011651}" presName="parentTextArrow" presStyleLbl="node1" presStyleIdx="1" presStyleCnt="3"/>
      <dgm:spPr/>
    </dgm:pt>
    <dgm:pt modelId="{B6006A24-895C-477B-B7FB-8068C7148B30}" type="pres">
      <dgm:prSet presAssocID="{056D6A6C-E98D-44E5-B837-5989926C164F}" presName="sp" presStyleCnt="0"/>
      <dgm:spPr/>
    </dgm:pt>
    <dgm:pt modelId="{70DB7C4D-D825-4F7B-9B8A-3904E85882B5}" type="pres">
      <dgm:prSet presAssocID="{A5F5C637-DCEC-4163-8841-F49E1A827C02}" presName="arrowAndChildren" presStyleCnt="0"/>
      <dgm:spPr/>
    </dgm:pt>
    <dgm:pt modelId="{049807E6-DDB6-411C-BCED-4CD5BC30029F}" type="pres">
      <dgm:prSet presAssocID="{A5F5C637-DCEC-4163-8841-F49E1A827C02}" presName="parentTextArrow" presStyleLbl="node1" presStyleIdx="2" presStyleCnt="3"/>
      <dgm:spPr/>
    </dgm:pt>
  </dgm:ptLst>
  <dgm:cxnLst>
    <dgm:cxn modelId="{0CEFB624-A11B-4113-955D-622A0ED0A30C}" type="presOf" srcId="{A5F5C637-DCEC-4163-8841-F49E1A827C02}" destId="{049807E6-DDB6-411C-BCED-4CD5BC30029F}" srcOrd="0" destOrd="0" presId="urn:microsoft.com/office/officeart/2005/8/layout/process4"/>
    <dgm:cxn modelId="{88EF5565-AC34-42EC-8471-9C5337CF2B1B}" type="presOf" srcId="{591BB206-06BD-4B65-9284-C32F7E011651}" destId="{ACD1AB13-4407-46D7-9A56-A2E9D58EBD4C}" srcOrd="0" destOrd="0" presId="urn:microsoft.com/office/officeart/2005/8/layout/process4"/>
    <dgm:cxn modelId="{9DCA86AF-770B-4503-8BEF-44D8643EA68D}" type="presOf" srcId="{9537D6E6-EA5E-4310-A1FF-CE208C187220}" destId="{6501F6DB-5058-4244-B6E7-7875B694C769}" srcOrd="0" destOrd="0" presId="urn:microsoft.com/office/officeart/2005/8/layout/process4"/>
    <dgm:cxn modelId="{9B9A04B1-93B8-453F-95D0-371BB9F97121}" type="presOf" srcId="{004545BD-2F7B-4843-A637-5ECB020AC0EF}" destId="{77940211-0199-4EFF-A01A-02E6D165C1D1}" srcOrd="0" destOrd="0" presId="urn:microsoft.com/office/officeart/2005/8/layout/process4"/>
    <dgm:cxn modelId="{9EB0ADB2-E0B6-4027-8421-5929361FB5C1}" srcId="{9537D6E6-EA5E-4310-A1FF-CE208C187220}" destId="{A5F5C637-DCEC-4163-8841-F49E1A827C02}" srcOrd="0" destOrd="0" parTransId="{82953D60-8BE1-4EB3-B142-3156526F3BF6}" sibTransId="{056D6A6C-E98D-44E5-B837-5989926C164F}"/>
    <dgm:cxn modelId="{99C1E1D4-A8A4-4623-8C34-393907294068}" srcId="{9537D6E6-EA5E-4310-A1FF-CE208C187220}" destId="{591BB206-06BD-4B65-9284-C32F7E011651}" srcOrd="1" destOrd="0" parTransId="{9A9A0D15-A26D-4CE8-8A15-2EBC4C5013B9}" sibTransId="{0B053886-1DC1-4C6C-A2F9-F6E0122D9EFA}"/>
    <dgm:cxn modelId="{4D8DE4F6-3FB2-4069-8E43-02479EAA6AC8}" srcId="{9537D6E6-EA5E-4310-A1FF-CE208C187220}" destId="{004545BD-2F7B-4843-A637-5ECB020AC0EF}" srcOrd="2" destOrd="0" parTransId="{DDD271EF-DE9D-4EC5-9AB1-27E195E64FEA}" sibTransId="{0EDE912A-60C0-45D9-89C3-A29AB55476FF}"/>
    <dgm:cxn modelId="{DABCF2F3-980E-4644-9B35-38872D7DAB39}" type="presParOf" srcId="{6501F6DB-5058-4244-B6E7-7875B694C769}" destId="{4A088441-1EFB-4D38-AD16-A26444262A17}" srcOrd="0" destOrd="0" presId="urn:microsoft.com/office/officeart/2005/8/layout/process4"/>
    <dgm:cxn modelId="{045ABCC1-3B26-4D2A-9628-89611341534B}" type="presParOf" srcId="{4A088441-1EFB-4D38-AD16-A26444262A17}" destId="{77940211-0199-4EFF-A01A-02E6D165C1D1}" srcOrd="0" destOrd="0" presId="urn:microsoft.com/office/officeart/2005/8/layout/process4"/>
    <dgm:cxn modelId="{CCAC374F-E6C8-484C-8A71-5D6DFA71EA15}" type="presParOf" srcId="{6501F6DB-5058-4244-B6E7-7875B694C769}" destId="{D6EB1DF5-4EB3-404C-8B75-F1950EDC4BC0}" srcOrd="1" destOrd="0" presId="urn:microsoft.com/office/officeart/2005/8/layout/process4"/>
    <dgm:cxn modelId="{F7E13EB0-3860-4094-ADB1-39B83537C8F2}" type="presParOf" srcId="{6501F6DB-5058-4244-B6E7-7875B694C769}" destId="{A020D056-78EF-4065-AA25-7F14632DD920}" srcOrd="2" destOrd="0" presId="urn:microsoft.com/office/officeart/2005/8/layout/process4"/>
    <dgm:cxn modelId="{8BB9C536-5F88-4E49-9C76-38CAA9B39CF4}" type="presParOf" srcId="{A020D056-78EF-4065-AA25-7F14632DD920}" destId="{ACD1AB13-4407-46D7-9A56-A2E9D58EBD4C}" srcOrd="0" destOrd="0" presId="urn:microsoft.com/office/officeart/2005/8/layout/process4"/>
    <dgm:cxn modelId="{62CC0C82-88DB-4C96-AF7E-4AA7DA819691}" type="presParOf" srcId="{6501F6DB-5058-4244-B6E7-7875B694C769}" destId="{B6006A24-895C-477B-B7FB-8068C7148B30}" srcOrd="3" destOrd="0" presId="urn:microsoft.com/office/officeart/2005/8/layout/process4"/>
    <dgm:cxn modelId="{8D3230E0-B0F8-49EB-87EB-7078D1117224}" type="presParOf" srcId="{6501F6DB-5058-4244-B6E7-7875B694C769}" destId="{70DB7C4D-D825-4F7B-9B8A-3904E85882B5}" srcOrd="4" destOrd="0" presId="urn:microsoft.com/office/officeart/2005/8/layout/process4"/>
    <dgm:cxn modelId="{B3A311E1-92E2-40AB-A824-04145583E154}" type="presParOf" srcId="{70DB7C4D-D825-4F7B-9B8A-3904E85882B5}" destId="{049807E6-DDB6-411C-BCED-4CD5BC30029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78E140E-483D-4264-A9EA-BC2552B6D290}"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D4873D89-2B0D-4BE8-9F95-4CB1E33324AC}">
      <dgm:prSet phldrT="[Text]"/>
      <dgm:spPr>
        <a:solidFill>
          <a:srgbClr val="CC00CC"/>
        </a:solidFill>
      </dgm:spPr>
      <dgm:t>
        <a:bodyPr/>
        <a:lstStyle/>
        <a:p>
          <a:r>
            <a:rPr lang="en-US" dirty="0"/>
            <a:t>1</a:t>
          </a:r>
        </a:p>
      </dgm:t>
    </dgm:pt>
    <dgm:pt modelId="{31656C1A-BCE4-4AAF-AA0E-D344F9BA1494}" type="parTrans" cxnId="{FAD0A239-C6BA-4CB1-9D60-F9199D8671E8}">
      <dgm:prSet/>
      <dgm:spPr/>
      <dgm:t>
        <a:bodyPr/>
        <a:lstStyle/>
        <a:p>
          <a:endParaRPr lang="en-US"/>
        </a:p>
      </dgm:t>
    </dgm:pt>
    <dgm:pt modelId="{653F4F13-41E1-4860-A408-9EC8CA9C69E1}" type="sibTrans" cxnId="{FAD0A239-C6BA-4CB1-9D60-F9199D8671E8}">
      <dgm:prSet/>
      <dgm:spPr/>
      <dgm:t>
        <a:bodyPr/>
        <a:lstStyle/>
        <a:p>
          <a:endParaRPr lang="en-US"/>
        </a:p>
      </dgm:t>
    </dgm:pt>
    <dgm:pt modelId="{5DBE0839-BB70-4C5F-B040-B25D7F1318A2}">
      <dgm:prSet phldrT="[Text]" custT="1"/>
      <dgm:spPr/>
      <dgm:t>
        <a:bodyPr/>
        <a:lstStyle/>
        <a:p>
          <a:pPr algn="ctr"/>
          <a:r>
            <a:rPr lang="en-US" sz="1800" dirty="0"/>
            <a:t>It makes progressively deeper estimates of what F’s Walsh coefficients are</a:t>
          </a:r>
        </a:p>
      </dgm:t>
    </dgm:pt>
    <dgm:pt modelId="{4659F29E-6AE6-4433-806B-53A4856BAC55}" type="parTrans" cxnId="{6FD99ABA-6C1A-4B3E-B119-B2E61ED4C365}">
      <dgm:prSet/>
      <dgm:spPr/>
      <dgm:t>
        <a:bodyPr/>
        <a:lstStyle/>
        <a:p>
          <a:endParaRPr lang="en-US"/>
        </a:p>
      </dgm:t>
    </dgm:pt>
    <dgm:pt modelId="{BF5D1F22-A406-4292-A544-4079526B0EE9}" type="sibTrans" cxnId="{6FD99ABA-6C1A-4B3E-B119-B2E61ED4C365}">
      <dgm:prSet/>
      <dgm:spPr/>
      <dgm:t>
        <a:bodyPr/>
        <a:lstStyle/>
        <a:p>
          <a:endParaRPr lang="en-US"/>
        </a:p>
      </dgm:t>
    </dgm:pt>
    <dgm:pt modelId="{8696C7A1-F14D-4737-9577-E5A7ABEB2FAB}">
      <dgm:prSet phldrT="[Text]"/>
      <dgm:spPr>
        <a:solidFill>
          <a:srgbClr val="CC00CC"/>
        </a:solidFill>
      </dgm:spPr>
      <dgm:t>
        <a:bodyPr/>
        <a:lstStyle/>
        <a:p>
          <a:r>
            <a:rPr lang="en-US" dirty="0"/>
            <a:t>2</a:t>
          </a:r>
        </a:p>
      </dgm:t>
    </dgm:pt>
    <dgm:pt modelId="{BEACA73B-B81E-4015-B0B5-0A50DF3A5E03}" type="parTrans" cxnId="{E227BBFF-D261-46EB-9C90-4DAB2E720829}">
      <dgm:prSet/>
      <dgm:spPr/>
      <dgm:t>
        <a:bodyPr/>
        <a:lstStyle/>
        <a:p>
          <a:endParaRPr lang="en-US"/>
        </a:p>
      </dgm:t>
    </dgm:pt>
    <dgm:pt modelId="{B334D95D-17E4-4F3E-8373-25BDDB64C9D8}" type="sibTrans" cxnId="{E227BBFF-D261-46EB-9C90-4DAB2E720829}">
      <dgm:prSet/>
      <dgm:spPr/>
      <dgm:t>
        <a:bodyPr/>
        <a:lstStyle/>
        <a:p>
          <a:endParaRPr lang="en-US"/>
        </a:p>
      </dgm:t>
    </dgm:pt>
    <dgm:pt modelId="{F80B75C1-2F45-4E12-9CBC-73E938C01BF7}">
      <dgm:prSet phldrT="[Text]" custT="1"/>
      <dgm:spPr/>
      <dgm:t>
        <a:bodyPr/>
        <a:lstStyle/>
        <a:p>
          <a:pPr algn="ctr"/>
          <a:r>
            <a:rPr lang="en-US" sz="1800" dirty="0"/>
            <a:t>biases the search towards partitions </a:t>
          </a:r>
          <a:r>
            <a:rPr lang="en-US" sz="1800" i="1" dirty="0"/>
            <a:t>j</a:t>
          </a:r>
          <a:r>
            <a:rPr lang="en-US" sz="1800" dirty="0"/>
            <a:t> with high-magnitude </a:t>
          </a:r>
          <a:r>
            <a:rPr lang="en-US" sz="1800" i="1" dirty="0" err="1"/>
            <a:t>w</a:t>
          </a:r>
          <a:r>
            <a:rPr lang="en-US" sz="1800" i="1" baseline="-25000" dirty="0" err="1"/>
            <a:t>i</a:t>
          </a:r>
          <a:r>
            <a:rPr lang="en-US" sz="1800" i="1" dirty="0"/>
            <a:t> </a:t>
          </a:r>
          <a:r>
            <a:rPr lang="en-US" sz="1800" dirty="0"/>
            <a:t>and to the partition elements (schemas) for which these correction terms are positive.</a:t>
          </a:r>
        </a:p>
      </dgm:t>
    </dgm:pt>
    <dgm:pt modelId="{7A52755A-6CD1-4590-8CE4-3CBCD515292A}" type="parTrans" cxnId="{FCBD34C5-2A74-4B00-95C3-375A2BBEA4CE}">
      <dgm:prSet/>
      <dgm:spPr/>
      <dgm:t>
        <a:bodyPr/>
        <a:lstStyle/>
        <a:p>
          <a:endParaRPr lang="en-US"/>
        </a:p>
      </dgm:t>
    </dgm:pt>
    <dgm:pt modelId="{6BAC776B-0078-47D2-B868-D608890856C0}" type="sibTrans" cxnId="{FCBD34C5-2A74-4B00-95C3-375A2BBEA4CE}">
      <dgm:prSet/>
      <dgm:spPr/>
      <dgm:t>
        <a:bodyPr/>
        <a:lstStyle/>
        <a:p>
          <a:endParaRPr lang="en-US"/>
        </a:p>
      </dgm:t>
    </dgm:pt>
    <dgm:pt modelId="{7142E0B7-A14E-4D07-BE62-16EB6756237D}" type="pres">
      <dgm:prSet presAssocID="{F78E140E-483D-4264-A9EA-BC2552B6D290}" presName="list" presStyleCnt="0">
        <dgm:presLayoutVars>
          <dgm:dir/>
          <dgm:animLvl val="lvl"/>
        </dgm:presLayoutVars>
      </dgm:prSet>
      <dgm:spPr/>
    </dgm:pt>
    <dgm:pt modelId="{514CED42-165D-4CAF-A013-93ED2CF9F067}" type="pres">
      <dgm:prSet presAssocID="{D4873D89-2B0D-4BE8-9F95-4CB1E33324AC}" presName="posSpace" presStyleCnt="0"/>
      <dgm:spPr/>
    </dgm:pt>
    <dgm:pt modelId="{A46D8319-3C95-4567-96C0-524677069CB1}" type="pres">
      <dgm:prSet presAssocID="{D4873D89-2B0D-4BE8-9F95-4CB1E33324AC}" presName="vertFlow" presStyleCnt="0"/>
      <dgm:spPr/>
    </dgm:pt>
    <dgm:pt modelId="{2E5014D1-DD2B-4DAB-9FE3-85CF18867DB3}" type="pres">
      <dgm:prSet presAssocID="{D4873D89-2B0D-4BE8-9F95-4CB1E33324AC}" presName="topSpace" presStyleCnt="0"/>
      <dgm:spPr/>
    </dgm:pt>
    <dgm:pt modelId="{630E85C3-A427-4633-AC71-EFF2D1A5D4BC}" type="pres">
      <dgm:prSet presAssocID="{D4873D89-2B0D-4BE8-9F95-4CB1E33324AC}" presName="firstComp" presStyleCnt="0"/>
      <dgm:spPr/>
    </dgm:pt>
    <dgm:pt modelId="{AE2D6B9E-6AC8-44E4-9215-5F851BB07AF7}" type="pres">
      <dgm:prSet presAssocID="{D4873D89-2B0D-4BE8-9F95-4CB1E33324AC}" presName="firstChild" presStyleLbl="bgAccFollowNode1" presStyleIdx="0" presStyleCnt="2" custScaleX="119361" custScaleY="228753" custLinFactNeighborX="-24867"/>
      <dgm:spPr/>
    </dgm:pt>
    <dgm:pt modelId="{8E4B5E22-2A9B-4B15-9CFB-6AD1A1113390}" type="pres">
      <dgm:prSet presAssocID="{D4873D89-2B0D-4BE8-9F95-4CB1E33324AC}" presName="firstChildTx" presStyleLbl="bgAccFollowNode1" presStyleIdx="0" presStyleCnt="2">
        <dgm:presLayoutVars>
          <dgm:bulletEnabled val="1"/>
        </dgm:presLayoutVars>
      </dgm:prSet>
      <dgm:spPr/>
    </dgm:pt>
    <dgm:pt modelId="{C3020185-27A1-410B-BC6F-B47CEBE0D500}" type="pres">
      <dgm:prSet presAssocID="{D4873D89-2B0D-4BE8-9F95-4CB1E33324AC}" presName="negSpace" presStyleCnt="0"/>
      <dgm:spPr/>
    </dgm:pt>
    <dgm:pt modelId="{D91CF8BD-561E-4F46-A06E-CBDD463D3BE4}" type="pres">
      <dgm:prSet presAssocID="{D4873D89-2B0D-4BE8-9F95-4CB1E33324AC}" presName="circle" presStyleLbl="node1" presStyleIdx="0" presStyleCnt="2" custScaleX="85795" custScaleY="81646" custLinFactNeighborX="-34112" custLinFactNeighborY="-2743"/>
      <dgm:spPr/>
    </dgm:pt>
    <dgm:pt modelId="{8FD601CD-89DB-441F-BC56-C28A955A6A8C}" type="pres">
      <dgm:prSet presAssocID="{653F4F13-41E1-4860-A408-9EC8CA9C69E1}" presName="transSpace" presStyleCnt="0"/>
      <dgm:spPr/>
    </dgm:pt>
    <dgm:pt modelId="{2A4CE84F-2FC0-4F41-A0D5-85C4A0324B23}" type="pres">
      <dgm:prSet presAssocID="{8696C7A1-F14D-4737-9577-E5A7ABEB2FAB}" presName="posSpace" presStyleCnt="0"/>
      <dgm:spPr/>
    </dgm:pt>
    <dgm:pt modelId="{1253EC0B-C2EE-41D3-A0E8-6463C9B10987}" type="pres">
      <dgm:prSet presAssocID="{8696C7A1-F14D-4737-9577-E5A7ABEB2FAB}" presName="vertFlow" presStyleCnt="0"/>
      <dgm:spPr/>
    </dgm:pt>
    <dgm:pt modelId="{B53C2AB8-211F-4C2E-97FA-364A01CCC287}" type="pres">
      <dgm:prSet presAssocID="{8696C7A1-F14D-4737-9577-E5A7ABEB2FAB}" presName="topSpace" presStyleCnt="0"/>
      <dgm:spPr/>
    </dgm:pt>
    <dgm:pt modelId="{028421E2-432F-4DEE-9FC8-571431236705}" type="pres">
      <dgm:prSet presAssocID="{8696C7A1-F14D-4737-9577-E5A7ABEB2FAB}" presName="firstComp" presStyleCnt="0"/>
      <dgm:spPr/>
    </dgm:pt>
    <dgm:pt modelId="{03CD3039-0A49-4B39-9977-B81B46573041}" type="pres">
      <dgm:prSet presAssocID="{8696C7A1-F14D-4737-9577-E5A7ABEB2FAB}" presName="firstChild" presStyleLbl="bgAccFollowNode1" presStyleIdx="1" presStyleCnt="2" custScaleX="134303" custScaleY="230309" custLinFactNeighborX="-24867"/>
      <dgm:spPr/>
    </dgm:pt>
    <dgm:pt modelId="{8028F98B-7694-4191-9E53-87D05608A3E6}" type="pres">
      <dgm:prSet presAssocID="{8696C7A1-F14D-4737-9577-E5A7ABEB2FAB}" presName="firstChildTx" presStyleLbl="bgAccFollowNode1" presStyleIdx="1" presStyleCnt="2">
        <dgm:presLayoutVars>
          <dgm:bulletEnabled val="1"/>
        </dgm:presLayoutVars>
      </dgm:prSet>
      <dgm:spPr/>
    </dgm:pt>
    <dgm:pt modelId="{4C4CBA2B-A2A5-4E03-9F92-053220A9269A}" type="pres">
      <dgm:prSet presAssocID="{8696C7A1-F14D-4737-9577-E5A7ABEB2FAB}" presName="negSpace" presStyleCnt="0"/>
      <dgm:spPr/>
    </dgm:pt>
    <dgm:pt modelId="{7B861B4A-DA34-4D26-87C6-9F687B61BDCE}" type="pres">
      <dgm:prSet presAssocID="{8696C7A1-F14D-4737-9577-E5A7ABEB2FAB}" presName="circle" presStyleLbl="node1" presStyleIdx="1" presStyleCnt="2" custScaleX="85795" custScaleY="81646" custLinFactNeighborX="-53448" custLinFactNeighborY="-2743"/>
      <dgm:spPr/>
    </dgm:pt>
  </dgm:ptLst>
  <dgm:cxnLst>
    <dgm:cxn modelId="{7F474527-02B4-418A-AD3C-A71FB411B003}" type="presOf" srcId="{8696C7A1-F14D-4737-9577-E5A7ABEB2FAB}" destId="{7B861B4A-DA34-4D26-87C6-9F687B61BDCE}" srcOrd="0" destOrd="0" presId="urn:microsoft.com/office/officeart/2005/8/layout/hList9"/>
    <dgm:cxn modelId="{5707FB30-0158-4B53-AB79-F5FB3360FA9F}" type="presOf" srcId="{F80B75C1-2F45-4E12-9CBC-73E938C01BF7}" destId="{03CD3039-0A49-4B39-9977-B81B46573041}" srcOrd="0" destOrd="0" presId="urn:microsoft.com/office/officeart/2005/8/layout/hList9"/>
    <dgm:cxn modelId="{FAD0A239-C6BA-4CB1-9D60-F9199D8671E8}" srcId="{F78E140E-483D-4264-A9EA-BC2552B6D290}" destId="{D4873D89-2B0D-4BE8-9F95-4CB1E33324AC}" srcOrd="0" destOrd="0" parTransId="{31656C1A-BCE4-4AAF-AA0E-D344F9BA1494}" sibTransId="{653F4F13-41E1-4860-A408-9EC8CA9C69E1}"/>
    <dgm:cxn modelId="{7BFE8758-1C83-4DCD-9200-2C9E8F753B9C}" type="presOf" srcId="{5DBE0839-BB70-4C5F-B040-B25D7F1318A2}" destId="{8E4B5E22-2A9B-4B15-9CFB-6AD1A1113390}" srcOrd="1" destOrd="0" presId="urn:microsoft.com/office/officeart/2005/8/layout/hList9"/>
    <dgm:cxn modelId="{B3980E6D-4FF5-4ED3-B95F-9EC09430C267}" type="presOf" srcId="{F78E140E-483D-4264-A9EA-BC2552B6D290}" destId="{7142E0B7-A14E-4D07-BE62-16EB6756237D}" srcOrd="0" destOrd="0" presId="urn:microsoft.com/office/officeart/2005/8/layout/hList9"/>
    <dgm:cxn modelId="{AFEB7E84-5DFE-4A08-AADE-E08C5EDD497A}" type="presOf" srcId="{D4873D89-2B0D-4BE8-9F95-4CB1E33324AC}" destId="{D91CF8BD-561E-4F46-A06E-CBDD463D3BE4}" srcOrd="0" destOrd="0" presId="urn:microsoft.com/office/officeart/2005/8/layout/hList9"/>
    <dgm:cxn modelId="{96BC90B4-494F-40E4-8E0E-808CE7B3F569}" type="presOf" srcId="{5DBE0839-BB70-4C5F-B040-B25D7F1318A2}" destId="{AE2D6B9E-6AC8-44E4-9215-5F851BB07AF7}" srcOrd="0" destOrd="0" presId="urn:microsoft.com/office/officeart/2005/8/layout/hList9"/>
    <dgm:cxn modelId="{6FD99ABA-6C1A-4B3E-B119-B2E61ED4C365}" srcId="{D4873D89-2B0D-4BE8-9F95-4CB1E33324AC}" destId="{5DBE0839-BB70-4C5F-B040-B25D7F1318A2}" srcOrd="0" destOrd="0" parTransId="{4659F29E-6AE6-4433-806B-53A4856BAC55}" sibTransId="{BF5D1F22-A406-4292-A544-4079526B0EE9}"/>
    <dgm:cxn modelId="{FE9CA1C3-C500-4284-A489-734ACC3CDE09}" type="presOf" srcId="{F80B75C1-2F45-4E12-9CBC-73E938C01BF7}" destId="{8028F98B-7694-4191-9E53-87D05608A3E6}" srcOrd="1" destOrd="0" presId="urn:microsoft.com/office/officeart/2005/8/layout/hList9"/>
    <dgm:cxn modelId="{FCBD34C5-2A74-4B00-95C3-375A2BBEA4CE}" srcId="{8696C7A1-F14D-4737-9577-E5A7ABEB2FAB}" destId="{F80B75C1-2F45-4E12-9CBC-73E938C01BF7}" srcOrd="0" destOrd="0" parTransId="{7A52755A-6CD1-4590-8CE4-3CBCD515292A}" sibTransId="{6BAC776B-0078-47D2-B868-D608890856C0}"/>
    <dgm:cxn modelId="{E227BBFF-D261-46EB-9C90-4DAB2E720829}" srcId="{F78E140E-483D-4264-A9EA-BC2552B6D290}" destId="{8696C7A1-F14D-4737-9577-E5A7ABEB2FAB}" srcOrd="1" destOrd="0" parTransId="{BEACA73B-B81E-4015-B0B5-0A50DF3A5E03}" sibTransId="{B334D95D-17E4-4F3E-8373-25BDDB64C9D8}"/>
    <dgm:cxn modelId="{E2324969-DB96-4227-ACE2-D56D88D27051}" type="presParOf" srcId="{7142E0B7-A14E-4D07-BE62-16EB6756237D}" destId="{514CED42-165D-4CAF-A013-93ED2CF9F067}" srcOrd="0" destOrd="0" presId="urn:microsoft.com/office/officeart/2005/8/layout/hList9"/>
    <dgm:cxn modelId="{FAFE563D-35CC-45D8-AC28-179953DB886C}" type="presParOf" srcId="{7142E0B7-A14E-4D07-BE62-16EB6756237D}" destId="{A46D8319-3C95-4567-96C0-524677069CB1}" srcOrd="1" destOrd="0" presId="urn:microsoft.com/office/officeart/2005/8/layout/hList9"/>
    <dgm:cxn modelId="{E6DD14AA-2530-41C2-A288-461A14B5DAA1}" type="presParOf" srcId="{A46D8319-3C95-4567-96C0-524677069CB1}" destId="{2E5014D1-DD2B-4DAB-9FE3-85CF18867DB3}" srcOrd="0" destOrd="0" presId="urn:microsoft.com/office/officeart/2005/8/layout/hList9"/>
    <dgm:cxn modelId="{A23798E1-A019-4F34-B263-7134A9F64A6A}" type="presParOf" srcId="{A46D8319-3C95-4567-96C0-524677069CB1}" destId="{630E85C3-A427-4633-AC71-EFF2D1A5D4BC}" srcOrd="1" destOrd="0" presId="urn:microsoft.com/office/officeart/2005/8/layout/hList9"/>
    <dgm:cxn modelId="{8C7D7495-2D20-435A-8EC3-A6600081A2F6}" type="presParOf" srcId="{630E85C3-A427-4633-AC71-EFF2D1A5D4BC}" destId="{AE2D6B9E-6AC8-44E4-9215-5F851BB07AF7}" srcOrd="0" destOrd="0" presId="urn:microsoft.com/office/officeart/2005/8/layout/hList9"/>
    <dgm:cxn modelId="{8A127421-A02A-4537-9985-AE67ECCD576B}" type="presParOf" srcId="{630E85C3-A427-4633-AC71-EFF2D1A5D4BC}" destId="{8E4B5E22-2A9B-4B15-9CFB-6AD1A1113390}" srcOrd="1" destOrd="0" presId="urn:microsoft.com/office/officeart/2005/8/layout/hList9"/>
    <dgm:cxn modelId="{CF6D9F0F-F4ED-466F-B1EC-388F66D3454E}" type="presParOf" srcId="{7142E0B7-A14E-4D07-BE62-16EB6756237D}" destId="{C3020185-27A1-410B-BC6F-B47CEBE0D500}" srcOrd="2" destOrd="0" presId="urn:microsoft.com/office/officeart/2005/8/layout/hList9"/>
    <dgm:cxn modelId="{FB0F5D36-28B5-4BB1-B88D-CA8EABF3916D}" type="presParOf" srcId="{7142E0B7-A14E-4D07-BE62-16EB6756237D}" destId="{D91CF8BD-561E-4F46-A06E-CBDD463D3BE4}" srcOrd="3" destOrd="0" presId="urn:microsoft.com/office/officeart/2005/8/layout/hList9"/>
    <dgm:cxn modelId="{68E94076-C681-42D5-8621-64D97BBE7484}" type="presParOf" srcId="{7142E0B7-A14E-4D07-BE62-16EB6756237D}" destId="{8FD601CD-89DB-441F-BC56-C28A955A6A8C}" srcOrd="4" destOrd="0" presId="urn:microsoft.com/office/officeart/2005/8/layout/hList9"/>
    <dgm:cxn modelId="{82E42197-6DCE-4A8D-9C25-52C77C417996}" type="presParOf" srcId="{7142E0B7-A14E-4D07-BE62-16EB6756237D}" destId="{2A4CE84F-2FC0-4F41-A0D5-85C4A0324B23}" srcOrd="5" destOrd="0" presId="urn:microsoft.com/office/officeart/2005/8/layout/hList9"/>
    <dgm:cxn modelId="{08649CF9-6CC4-41B0-AEFC-C618184B607B}" type="presParOf" srcId="{7142E0B7-A14E-4D07-BE62-16EB6756237D}" destId="{1253EC0B-C2EE-41D3-A0E8-6463C9B10987}" srcOrd="6" destOrd="0" presId="urn:microsoft.com/office/officeart/2005/8/layout/hList9"/>
    <dgm:cxn modelId="{23C78203-FCAF-417D-B901-0F0B329F007E}" type="presParOf" srcId="{1253EC0B-C2EE-41D3-A0E8-6463C9B10987}" destId="{B53C2AB8-211F-4C2E-97FA-364A01CCC287}" srcOrd="0" destOrd="0" presId="urn:microsoft.com/office/officeart/2005/8/layout/hList9"/>
    <dgm:cxn modelId="{D8C57D59-95AB-4821-9A81-AEE04AEC0436}" type="presParOf" srcId="{1253EC0B-C2EE-41D3-A0E8-6463C9B10987}" destId="{028421E2-432F-4DEE-9FC8-571431236705}" srcOrd="1" destOrd="0" presId="urn:microsoft.com/office/officeart/2005/8/layout/hList9"/>
    <dgm:cxn modelId="{7590DA10-C4B6-40A3-81F7-F5D7C14916DE}" type="presParOf" srcId="{028421E2-432F-4DEE-9FC8-571431236705}" destId="{03CD3039-0A49-4B39-9977-B81B46573041}" srcOrd="0" destOrd="0" presId="urn:microsoft.com/office/officeart/2005/8/layout/hList9"/>
    <dgm:cxn modelId="{C6159D33-34B0-471C-B074-8EDF577DAF28}" type="presParOf" srcId="{028421E2-432F-4DEE-9FC8-571431236705}" destId="{8028F98B-7694-4191-9E53-87D05608A3E6}" srcOrd="1" destOrd="0" presId="urn:microsoft.com/office/officeart/2005/8/layout/hList9"/>
    <dgm:cxn modelId="{D24C953B-3F21-4154-820B-1511ECB4414E}" type="presParOf" srcId="{7142E0B7-A14E-4D07-BE62-16EB6756237D}" destId="{4C4CBA2B-A2A5-4E03-9F92-053220A9269A}" srcOrd="7" destOrd="0" presId="urn:microsoft.com/office/officeart/2005/8/layout/hList9"/>
    <dgm:cxn modelId="{C5F36075-7246-466B-A0BA-C2883DEA79A0}" type="presParOf" srcId="{7142E0B7-A14E-4D07-BE62-16EB6756237D}" destId="{7B861B4A-DA34-4D26-87C6-9F687B61BDCE}"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2B48C61-AD12-4B7D-9D2B-DE93E1BCD76A}" type="doc">
      <dgm:prSet loTypeId="urn:microsoft.com/office/officeart/2005/8/layout/bList2#1" loCatId="list" qsTypeId="urn:microsoft.com/office/officeart/2005/8/quickstyle/simple1" qsCatId="simple" csTypeId="urn:microsoft.com/office/officeart/2005/8/colors/accent1_2" csCatId="accent1" phldr="1"/>
      <dgm:spPr/>
    </dgm:pt>
    <dgm:pt modelId="{AFA3C19C-3DD8-4503-8B33-08A98DC51202}">
      <dgm:prSet phldrT="[Text]" custT="1"/>
      <dgm:spPr>
        <a:solidFill>
          <a:schemeClr val="accent2">
            <a:lumMod val="75000"/>
          </a:schemeClr>
        </a:solidFill>
        <a:ln>
          <a:solidFill>
            <a:srgbClr val="495AD9"/>
          </a:solidFill>
        </a:ln>
      </dgm:spPr>
      <dgm:t>
        <a:bodyPr/>
        <a:lstStyle/>
        <a:p>
          <a:pPr algn="ctr"/>
          <a:r>
            <a:rPr lang="en-US" sz="1800" i="1" dirty="0"/>
            <a:t>u(s)</a:t>
          </a:r>
          <a:r>
            <a:rPr lang="en-US" sz="1800" dirty="0"/>
            <a:t> is the average value of fitness of all chromosomes belong to schema </a:t>
          </a:r>
          <a:r>
            <a:rPr lang="en-US" sz="1800" i="1" dirty="0"/>
            <a:t>s</a:t>
          </a:r>
          <a:r>
            <a:rPr lang="en-US" sz="1800" dirty="0"/>
            <a:t> (fitness function has been transformed under Walsh transformation)</a:t>
          </a:r>
        </a:p>
        <a:p>
          <a:pPr algn="ctr"/>
          <a:endParaRPr lang="en-US" sz="1800" dirty="0"/>
        </a:p>
        <a:p>
          <a:pPr algn="ctr"/>
          <a:r>
            <a:rPr lang="en-US" sz="1800" dirty="0"/>
            <a:t>u(s) only depends on the terms which </a:t>
          </a:r>
          <a:r>
            <a:rPr lang="en-US" sz="1800" i="1" dirty="0"/>
            <a:t>j</a:t>
          </a:r>
          <a:r>
            <a:rPr lang="en-US" sz="1800" dirty="0"/>
            <a:t> subsumes </a:t>
          </a:r>
          <a:r>
            <a:rPr lang="en-US" sz="1800" i="1" dirty="0"/>
            <a:t>s</a:t>
          </a:r>
          <a:r>
            <a:rPr lang="en-US" sz="1400" i="1" dirty="0"/>
            <a:t>.</a:t>
          </a:r>
          <a:endParaRPr lang="en-US" sz="1400" dirty="0"/>
        </a:p>
      </dgm:t>
    </dgm:pt>
    <dgm:pt modelId="{33A19863-3D85-47D0-828E-7EA7E3003B65}" type="parTrans" cxnId="{796A1788-4935-4DA9-92B8-8F85BDF0BE74}">
      <dgm:prSet/>
      <dgm:spPr/>
      <dgm:t>
        <a:bodyPr/>
        <a:lstStyle/>
        <a:p>
          <a:endParaRPr lang="en-US"/>
        </a:p>
      </dgm:t>
    </dgm:pt>
    <dgm:pt modelId="{3E875EE3-2828-4084-B7C0-81D133376A96}" type="sibTrans" cxnId="{796A1788-4935-4DA9-92B8-8F85BDF0BE74}">
      <dgm:prSet/>
      <dgm:spPr/>
      <dgm:t>
        <a:bodyPr/>
        <a:lstStyle/>
        <a:p>
          <a:endParaRPr lang="en-US"/>
        </a:p>
      </dgm:t>
    </dgm:pt>
    <dgm:pt modelId="{4F95871A-8016-48DF-9A7C-41A7F56E94CA}" type="pres">
      <dgm:prSet presAssocID="{62B48C61-AD12-4B7D-9D2B-DE93E1BCD76A}" presName="diagram" presStyleCnt="0">
        <dgm:presLayoutVars>
          <dgm:dir/>
          <dgm:animLvl val="lvl"/>
          <dgm:resizeHandles val="exact"/>
        </dgm:presLayoutVars>
      </dgm:prSet>
      <dgm:spPr/>
    </dgm:pt>
    <dgm:pt modelId="{E0B1B41F-540B-4246-B560-9D9601D64497}" type="pres">
      <dgm:prSet presAssocID="{AFA3C19C-3DD8-4503-8B33-08A98DC51202}" presName="compNode" presStyleCnt="0"/>
      <dgm:spPr/>
    </dgm:pt>
    <dgm:pt modelId="{781C0DA1-A1EA-4D6F-B603-B27BDA632A8F}" type="pres">
      <dgm:prSet presAssocID="{AFA3C19C-3DD8-4503-8B33-08A98DC51202}" presName="childRect" presStyleLbl="bgAcc1" presStyleIdx="0" presStyleCnt="1" custScaleX="217736" custScaleY="91164" custLinFactNeighborX="85" custLinFactNeighborY="21224">
        <dgm:presLayoutVars>
          <dgm:bulletEnabled val="1"/>
        </dgm:presLayoutVars>
      </dgm:prSet>
      <dgm:spPr>
        <a:ln>
          <a:solidFill>
            <a:srgbClr val="495AD9"/>
          </a:solidFill>
        </a:ln>
      </dgm:spPr>
    </dgm:pt>
    <dgm:pt modelId="{F16DB417-CC74-46D5-8FE2-C08279B01215}" type="pres">
      <dgm:prSet presAssocID="{AFA3C19C-3DD8-4503-8B33-08A98DC51202}" presName="parentText" presStyleLbl="node1" presStyleIdx="0" presStyleCnt="0">
        <dgm:presLayoutVars>
          <dgm:chMax val="0"/>
          <dgm:bulletEnabled val="1"/>
        </dgm:presLayoutVars>
      </dgm:prSet>
      <dgm:spPr/>
    </dgm:pt>
    <dgm:pt modelId="{6F797147-C253-4990-BE19-2EDF0FE90D56}" type="pres">
      <dgm:prSet presAssocID="{AFA3C19C-3DD8-4503-8B33-08A98DC51202}" presName="parentRect" presStyleLbl="alignNode1" presStyleIdx="0" presStyleCnt="1" custScaleX="217553" custScaleY="359387"/>
      <dgm:spPr/>
    </dgm:pt>
    <dgm:pt modelId="{A109FBA2-F406-4D6F-9C14-3946951E7A1C}" type="pres">
      <dgm:prSet presAssocID="{AFA3C19C-3DD8-4503-8B33-08A98DC51202}" presName="adorn" presStyleLbl="fgAccFollowNode1" presStyleIdx="0" presStyleCnt="1" custLinFactX="54447" custLinFactY="6665" custLinFactNeighborX="100000" custLinFactNeighborY="100000"/>
      <dgm:spPr>
        <a:solidFill>
          <a:srgbClr val="E4FCD2">
            <a:alpha val="89804"/>
          </a:srgbClr>
        </a:solidFill>
        <a:ln>
          <a:solidFill>
            <a:srgbClr val="495AD9"/>
          </a:solidFill>
        </a:ln>
      </dgm:spPr>
    </dgm:pt>
  </dgm:ptLst>
  <dgm:cxnLst>
    <dgm:cxn modelId="{88BE1300-7ED4-43FB-BE4E-6AF3A1A154C6}" type="presOf" srcId="{AFA3C19C-3DD8-4503-8B33-08A98DC51202}" destId="{F16DB417-CC74-46D5-8FE2-C08279B01215}" srcOrd="0" destOrd="0" presId="urn:microsoft.com/office/officeart/2005/8/layout/bList2#1"/>
    <dgm:cxn modelId="{796A1788-4935-4DA9-92B8-8F85BDF0BE74}" srcId="{62B48C61-AD12-4B7D-9D2B-DE93E1BCD76A}" destId="{AFA3C19C-3DD8-4503-8B33-08A98DC51202}" srcOrd="0" destOrd="0" parTransId="{33A19863-3D85-47D0-828E-7EA7E3003B65}" sibTransId="{3E875EE3-2828-4084-B7C0-81D133376A96}"/>
    <dgm:cxn modelId="{D4AF7FB8-6AE3-44EA-9103-1729222AEB82}" type="presOf" srcId="{AFA3C19C-3DD8-4503-8B33-08A98DC51202}" destId="{6F797147-C253-4990-BE19-2EDF0FE90D56}" srcOrd="1" destOrd="0" presId="urn:microsoft.com/office/officeart/2005/8/layout/bList2#1"/>
    <dgm:cxn modelId="{D6EAC2CA-B6EF-4175-A56E-BF75E11D34D1}" type="presOf" srcId="{62B48C61-AD12-4B7D-9D2B-DE93E1BCD76A}" destId="{4F95871A-8016-48DF-9A7C-41A7F56E94CA}" srcOrd="0" destOrd="0" presId="urn:microsoft.com/office/officeart/2005/8/layout/bList2#1"/>
    <dgm:cxn modelId="{98F5A052-8B5B-4C6D-A09D-40703EDFE865}" type="presParOf" srcId="{4F95871A-8016-48DF-9A7C-41A7F56E94CA}" destId="{E0B1B41F-540B-4246-B560-9D9601D64497}" srcOrd="0" destOrd="0" presId="urn:microsoft.com/office/officeart/2005/8/layout/bList2#1"/>
    <dgm:cxn modelId="{52DFC541-B283-48F8-BC39-3B5A8528E9A4}" type="presParOf" srcId="{E0B1B41F-540B-4246-B560-9D9601D64497}" destId="{781C0DA1-A1EA-4D6F-B603-B27BDA632A8F}" srcOrd="0" destOrd="0" presId="urn:microsoft.com/office/officeart/2005/8/layout/bList2#1"/>
    <dgm:cxn modelId="{AEE785A9-AD93-49D7-98D4-60EF430C0CEB}" type="presParOf" srcId="{E0B1B41F-540B-4246-B560-9D9601D64497}" destId="{F16DB417-CC74-46D5-8FE2-C08279B01215}" srcOrd="1" destOrd="0" presId="urn:microsoft.com/office/officeart/2005/8/layout/bList2#1"/>
    <dgm:cxn modelId="{37C49D5D-00E8-4B38-A873-1617781B171D}" type="presParOf" srcId="{E0B1B41F-540B-4246-B560-9D9601D64497}" destId="{6F797147-C253-4990-BE19-2EDF0FE90D56}" srcOrd="2" destOrd="0" presId="urn:microsoft.com/office/officeart/2005/8/layout/bList2#1"/>
    <dgm:cxn modelId="{2B4CB989-2B33-4F6A-94F0-313422F9ACF0}" type="presParOf" srcId="{E0B1B41F-540B-4246-B560-9D9601D64497}" destId="{A109FBA2-F406-4D6F-9C14-3946951E7A1C}" srcOrd="3" destOrd="0" presId="urn:microsoft.com/office/officeart/2005/8/layout/bList2#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9FF3A27-39F2-45BF-A6B1-760CB6B35FFC}" type="doc">
      <dgm:prSet loTypeId="urn:microsoft.com/office/officeart/2005/8/layout/vProcess5" loCatId="process" qsTypeId="urn:microsoft.com/office/officeart/2005/8/quickstyle/simple1" qsCatId="simple" csTypeId="urn:microsoft.com/office/officeart/2005/8/colors/colorful3" csCatId="colorful" phldr="1"/>
      <dgm:spPr/>
      <dgm:t>
        <a:bodyPr/>
        <a:lstStyle/>
        <a:p>
          <a:endParaRPr lang="en-US"/>
        </a:p>
      </dgm:t>
    </dgm:pt>
    <dgm:pt modelId="{E2339285-AB1F-45DD-AA01-3A4AA3AA91E0}">
      <dgm:prSet phldrT="[Text]"/>
      <dgm:spPr>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Many fitness  functions could not be transformed under Walsh transform easily even through “Fast Walsh Transform”</a:t>
          </a:r>
        </a:p>
      </dgm:t>
    </dgm:pt>
    <dgm:pt modelId="{F565AF48-7B84-436A-9ACE-A9AE1E5A2DBB}" type="parTrans" cxnId="{0666AC60-89CA-462C-9FF3-BE7B4730A3DF}">
      <dgm:prSet/>
      <dgm:spPr/>
      <dgm:t>
        <a:bodyPr/>
        <a:lstStyle/>
        <a:p>
          <a:endParaRPr lang="en-US"/>
        </a:p>
      </dgm:t>
    </dgm:pt>
    <dgm:pt modelId="{5D74D32B-317B-440E-B5CE-DD87602AF5DD}" type="sibTrans" cxnId="{0666AC60-89CA-462C-9FF3-BE7B4730A3DF}">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93648152-41F3-4D64-938C-69A7E99A9C77}">
      <dgm:prSet phldrT="[Text]"/>
      <dgm:spPr>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Some functions are defined in Walsh form from scratch</a:t>
          </a:r>
        </a:p>
      </dgm:t>
    </dgm:pt>
    <dgm:pt modelId="{5B1B7B52-C6FA-4E38-A755-8606B7A3A1FF}" type="parTrans" cxnId="{6299441E-79A0-4213-9B02-4290E8697BA4}">
      <dgm:prSet/>
      <dgm:spPr/>
      <dgm:t>
        <a:bodyPr/>
        <a:lstStyle/>
        <a:p>
          <a:endParaRPr lang="en-US"/>
        </a:p>
      </dgm:t>
    </dgm:pt>
    <dgm:pt modelId="{0BB36C3B-8011-4B77-B562-9249314FF104}" type="sibTrans" cxnId="{6299441E-79A0-4213-9B02-4290E8697BA4}">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2A96A7C2-A4E9-4050-8862-AB6CC2D80A41}">
      <dgm:prSet phldrT="[Text]"/>
      <dgm: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They can be used as useful tools let us theoretically analyze the behavior of GA deeply.</a:t>
          </a:r>
        </a:p>
      </dgm:t>
    </dgm:pt>
    <dgm:pt modelId="{4829AAD3-5C8C-4843-81EF-73773EB9D005}" type="parTrans" cxnId="{A6A9C57E-16D6-47B2-A265-E7CC53D9426B}">
      <dgm:prSet/>
      <dgm:spPr/>
      <dgm:t>
        <a:bodyPr/>
        <a:lstStyle/>
        <a:p>
          <a:endParaRPr lang="en-US"/>
        </a:p>
      </dgm:t>
    </dgm:pt>
    <dgm:pt modelId="{9B50271C-356D-4B06-A577-CFBD91C634DB}" type="sibTrans" cxnId="{A6A9C57E-16D6-47B2-A265-E7CC53D9426B}">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28ED4B23-322C-465F-BD4F-0A5463E5FE71}">
      <dgm:prSet phldrT="[Text]"/>
      <dgm:spPr>
        <a:solidFill>
          <a:srgbClr val="495A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They can be provide us an artificial fitness functions which can be deceptive, based on BB theorem or with any desired features </a:t>
          </a:r>
        </a:p>
      </dgm:t>
    </dgm:pt>
    <dgm:pt modelId="{9E80E270-DDD1-4156-8C5A-A1F5A71DE9E1}" type="parTrans" cxnId="{DB9B74E6-35E6-443F-B1F4-DCAFC80A45C4}">
      <dgm:prSet/>
      <dgm:spPr/>
      <dgm:t>
        <a:bodyPr/>
        <a:lstStyle/>
        <a:p>
          <a:endParaRPr lang="en-US"/>
        </a:p>
      </dgm:t>
    </dgm:pt>
    <dgm:pt modelId="{9A7345DD-C940-4D24-BDC5-C82C52D32490}" type="sibTrans" cxnId="{DB9B74E6-35E6-443F-B1F4-DCAFC80A45C4}">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735C816F-784C-4AA3-92D9-D703EE51FA41}">
      <dgm:prSet phldrT="[Text]"/>
      <dgm:spPr>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One of these test beds is </a:t>
          </a:r>
          <a:r>
            <a:rPr lang="en-US" b="1" dirty="0" err="1"/>
            <a:t>Tanese</a:t>
          </a:r>
          <a:r>
            <a:rPr lang="en-US" b="1" dirty="0"/>
            <a:t> Functions</a:t>
          </a:r>
          <a:endParaRPr lang="en-US" dirty="0"/>
        </a:p>
      </dgm:t>
    </dgm:pt>
    <dgm:pt modelId="{F3B6DDA3-FFBF-4DD2-BAE9-05ECB52627C6}" type="parTrans" cxnId="{B86B1CE6-C8F8-4CCA-9EDC-60C5DF704FB7}">
      <dgm:prSet/>
      <dgm:spPr/>
      <dgm:t>
        <a:bodyPr/>
        <a:lstStyle/>
        <a:p>
          <a:endParaRPr lang="en-US"/>
        </a:p>
      </dgm:t>
    </dgm:pt>
    <dgm:pt modelId="{E596FECA-A194-4B1E-A312-35DDCBE16EC2}" type="sibTrans" cxnId="{B86B1CE6-C8F8-4CCA-9EDC-60C5DF704FB7}">
      <dgm:prSet/>
      <dgm:spPr/>
      <dgm:t>
        <a:bodyPr/>
        <a:lstStyle/>
        <a:p>
          <a:endParaRPr lang="en-US"/>
        </a:p>
      </dgm:t>
    </dgm:pt>
    <dgm:pt modelId="{DB182A11-34D1-4D79-81FA-6BFC353F3A52}" type="pres">
      <dgm:prSet presAssocID="{D9FF3A27-39F2-45BF-A6B1-760CB6B35FFC}" presName="outerComposite" presStyleCnt="0">
        <dgm:presLayoutVars>
          <dgm:chMax val="5"/>
          <dgm:dir/>
          <dgm:resizeHandles val="exact"/>
        </dgm:presLayoutVars>
      </dgm:prSet>
      <dgm:spPr/>
    </dgm:pt>
    <dgm:pt modelId="{D38FA27F-C83D-4A42-A8B7-0793253387CA}" type="pres">
      <dgm:prSet presAssocID="{D9FF3A27-39F2-45BF-A6B1-760CB6B35FFC}" presName="dummyMaxCanvas" presStyleCnt="0">
        <dgm:presLayoutVars/>
      </dgm:prSet>
      <dgm:spPr/>
    </dgm:pt>
    <dgm:pt modelId="{FF6EB3AB-19E7-4D19-898C-02D172EB4C3B}" type="pres">
      <dgm:prSet presAssocID="{D9FF3A27-39F2-45BF-A6B1-760CB6B35FFC}" presName="FiveNodes_1" presStyleLbl="node1" presStyleIdx="0" presStyleCnt="5">
        <dgm:presLayoutVars>
          <dgm:bulletEnabled val="1"/>
        </dgm:presLayoutVars>
      </dgm:prSet>
      <dgm:spPr/>
    </dgm:pt>
    <dgm:pt modelId="{9A507A73-8BAB-4464-9360-A8CFFCB6A24D}" type="pres">
      <dgm:prSet presAssocID="{D9FF3A27-39F2-45BF-A6B1-760CB6B35FFC}" presName="FiveNodes_2" presStyleLbl="node1" presStyleIdx="1" presStyleCnt="5" custLinFactNeighborY="6833">
        <dgm:presLayoutVars>
          <dgm:bulletEnabled val="1"/>
        </dgm:presLayoutVars>
      </dgm:prSet>
      <dgm:spPr/>
    </dgm:pt>
    <dgm:pt modelId="{E0969E29-A1DF-4F46-A836-69093E48C3E2}" type="pres">
      <dgm:prSet presAssocID="{D9FF3A27-39F2-45BF-A6B1-760CB6B35FFC}" presName="FiveNodes_3" presStyleLbl="node1" presStyleIdx="2" presStyleCnt="5" custLinFactNeighborY="6833">
        <dgm:presLayoutVars>
          <dgm:bulletEnabled val="1"/>
        </dgm:presLayoutVars>
      </dgm:prSet>
      <dgm:spPr/>
    </dgm:pt>
    <dgm:pt modelId="{CACC5EE2-43B8-4573-B6B7-35C131E34E77}" type="pres">
      <dgm:prSet presAssocID="{D9FF3A27-39F2-45BF-A6B1-760CB6B35FFC}" presName="FiveNodes_4" presStyleLbl="node1" presStyleIdx="3" presStyleCnt="5" custLinFactNeighborY="6833">
        <dgm:presLayoutVars>
          <dgm:bulletEnabled val="1"/>
        </dgm:presLayoutVars>
      </dgm:prSet>
      <dgm:spPr/>
    </dgm:pt>
    <dgm:pt modelId="{9037E912-1200-4EF6-98D3-866D590B3CD3}" type="pres">
      <dgm:prSet presAssocID="{D9FF3A27-39F2-45BF-A6B1-760CB6B35FFC}" presName="FiveNodes_5" presStyleLbl="node1" presStyleIdx="4" presStyleCnt="5">
        <dgm:presLayoutVars>
          <dgm:bulletEnabled val="1"/>
        </dgm:presLayoutVars>
      </dgm:prSet>
      <dgm:spPr/>
    </dgm:pt>
    <dgm:pt modelId="{8447E8D2-4BD0-420C-AC2E-ED75CA517791}" type="pres">
      <dgm:prSet presAssocID="{D9FF3A27-39F2-45BF-A6B1-760CB6B35FFC}" presName="FiveConn_1-2" presStyleLbl="fgAccFollowNode1" presStyleIdx="0" presStyleCnt="4" custLinFactNeighborY="10513">
        <dgm:presLayoutVars>
          <dgm:bulletEnabled val="1"/>
        </dgm:presLayoutVars>
      </dgm:prSet>
      <dgm:spPr/>
    </dgm:pt>
    <dgm:pt modelId="{96C83A07-32C1-48EB-B4CE-CC77A44B5B5B}" type="pres">
      <dgm:prSet presAssocID="{D9FF3A27-39F2-45BF-A6B1-760CB6B35FFC}" presName="FiveConn_2-3" presStyleLbl="fgAccFollowNode1" presStyleIdx="1" presStyleCnt="4" custLinFactNeighborY="10513">
        <dgm:presLayoutVars>
          <dgm:bulletEnabled val="1"/>
        </dgm:presLayoutVars>
      </dgm:prSet>
      <dgm:spPr/>
    </dgm:pt>
    <dgm:pt modelId="{2120CA52-B50F-419F-BEBE-EA7C6E2718F6}" type="pres">
      <dgm:prSet presAssocID="{D9FF3A27-39F2-45BF-A6B1-760CB6B35FFC}" presName="FiveConn_3-4" presStyleLbl="fgAccFollowNode1" presStyleIdx="2" presStyleCnt="4" custLinFactNeighborY="10513">
        <dgm:presLayoutVars>
          <dgm:bulletEnabled val="1"/>
        </dgm:presLayoutVars>
      </dgm:prSet>
      <dgm:spPr/>
    </dgm:pt>
    <dgm:pt modelId="{30A3A3D5-4F7A-4C48-B53A-682E9A7EBE5D}" type="pres">
      <dgm:prSet presAssocID="{D9FF3A27-39F2-45BF-A6B1-760CB6B35FFC}" presName="FiveConn_4-5" presStyleLbl="fgAccFollowNode1" presStyleIdx="3" presStyleCnt="4">
        <dgm:presLayoutVars>
          <dgm:bulletEnabled val="1"/>
        </dgm:presLayoutVars>
      </dgm:prSet>
      <dgm:spPr/>
    </dgm:pt>
    <dgm:pt modelId="{2514431C-300C-4CA5-8704-42D6E9EB851E}" type="pres">
      <dgm:prSet presAssocID="{D9FF3A27-39F2-45BF-A6B1-760CB6B35FFC}" presName="FiveNodes_1_text" presStyleLbl="node1" presStyleIdx="4" presStyleCnt="5">
        <dgm:presLayoutVars>
          <dgm:bulletEnabled val="1"/>
        </dgm:presLayoutVars>
      </dgm:prSet>
      <dgm:spPr/>
    </dgm:pt>
    <dgm:pt modelId="{78786123-8D88-43BF-AFF7-E253B032855C}" type="pres">
      <dgm:prSet presAssocID="{D9FF3A27-39F2-45BF-A6B1-760CB6B35FFC}" presName="FiveNodes_2_text" presStyleLbl="node1" presStyleIdx="4" presStyleCnt="5">
        <dgm:presLayoutVars>
          <dgm:bulletEnabled val="1"/>
        </dgm:presLayoutVars>
      </dgm:prSet>
      <dgm:spPr/>
    </dgm:pt>
    <dgm:pt modelId="{AC03698E-E2F0-4C92-8527-9C4BC35E9FF6}" type="pres">
      <dgm:prSet presAssocID="{D9FF3A27-39F2-45BF-A6B1-760CB6B35FFC}" presName="FiveNodes_3_text" presStyleLbl="node1" presStyleIdx="4" presStyleCnt="5">
        <dgm:presLayoutVars>
          <dgm:bulletEnabled val="1"/>
        </dgm:presLayoutVars>
      </dgm:prSet>
      <dgm:spPr/>
    </dgm:pt>
    <dgm:pt modelId="{F7669969-A9C4-42D4-B0EE-705D3B744C95}" type="pres">
      <dgm:prSet presAssocID="{D9FF3A27-39F2-45BF-A6B1-760CB6B35FFC}" presName="FiveNodes_4_text" presStyleLbl="node1" presStyleIdx="4" presStyleCnt="5">
        <dgm:presLayoutVars>
          <dgm:bulletEnabled val="1"/>
        </dgm:presLayoutVars>
      </dgm:prSet>
      <dgm:spPr/>
    </dgm:pt>
    <dgm:pt modelId="{C1C50857-07AE-4DDA-B01B-9EC1ACC1F517}" type="pres">
      <dgm:prSet presAssocID="{D9FF3A27-39F2-45BF-A6B1-760CB6B35FFC}" presName="FiveNodes_5_text" presStyleLbl="node1" presStyleIdx="4" presStyleCnt="5">
        <dgm:presLayoutVars>
          <dgm:bulletEnabled val="1"/>
        </dgm:presLayoutVars>
      </dgm:prSet>
      <dgm:spPr/>
    </dgm:pt>
  </dgm:ptLst>
  <dgm:cxnLst>
    <dgm:cxn modelId="{6AE11C0A-0CD7-4621-B5A9-9D9262DED664}" type="presOf" srcId="{5D74D32B-317B-440E-B5CE-DD87602AF5DD}" destId="{8447E8D2-4BD0-420C-AC2E-ED75CA517791}" srcOrd="0" destOrd="0" presId="urn:microsoft.com/office/officeart/2005/8/layout/vProcess5"/>
    <dgm:cxn modelId="{FC2B7D0D-7DE8-465B-962A-7F8A642E32C3}" type="presOf" srcId="{9A7345DD-C940-4D24-BDC5-C82C52D32490}" destId="{30A3A3D5-4F7A-4C48-B53A-682E9A7EBE5D}" srcOrd="0" destOrd="0" presId="urn:microsoft.com/office/officeart/2005/8/layout/vProcess5"/>
    <dgm:cxn modelId="{4CF2071B-90A2-4BD1-91B8-52B962651885}" type="presOf" srcId="{735C816F-784C-4AA3-92D9-D703EE51FA41}" destId="{9037E912-1200-4EF6-98D3-866D590B3CD3}" srcOrd="0" destOrd="0" presId="urn:microsoft.com/office/officeart/2005/8/layout/vProcess5"/>
    <dgm:cxn modelId="{6299441E-79A0-4213-9B02-4290E8697BA4}" srcId="{D9FF3A27-39F2-45BF-A6B1-760CB6B35FFC}" destId="{93648152-41F3-4D64-938C-69A7E99A9C77}" srcOrd="1" destOrd="0" parTransId="{5B1B7B52-C6FA-4E38-A755-8606B7A3A1FF}" sibTransId="{0BB36C3B-8011-4B77-B562-9249314FF104}"/>
    <dgm:cxn modelId="{0458852B-B7E0-4FB9-AF6E-E74AAC60D816}" type="presOf" srcId="{2A96A7C2-A4E9-4050-8862-AB6CC2D80A41}" destId="{E0969E29-A1DF-4F46-A836-69093E48C3E2}" srcOrd="0" destOrd="0" presId="urn:microsoft.com/office/officeart/2005/8/layout/vProcess5"/>
    <dgm:cxn modelId="{AA28552F-7545-4FB2-AFDF-88074E747A75}" type="presOf" srcId="{93648152-41F3-4D64-938C-69A7E99A9C77}" destId="{9A507A73-8BAB-4464-9360-A8CFFCB6A24D}" srcOrd="0" destOrd="0" presId="urn:microsoft.com/office/officeart/2005/8/layout/vProcess5"/>
    <dgm:cxn modelId="{F984BA31-5981-4E6A-ABDD-2D233DE3F958}" type="presOf" srcId="{E2339285-AB1F-45DD-AA01-3A4AA3AA91E0}" destId="{2514431C-300C-4CA5-8704-42D6E9EB851E}" srcOrd="1" destOrd="0" presId="urn:microsoft.com/office/officeart/2005/8/layout/vProcess5"/>
    <dgm:cxn modelId="{46F3814F-6F2D-4C49-995E-46342DC02C8E}" type="presOf" srcId="{D9FF3A27-39F2-45BF-A6B1-760CB6B35FFC}" destId="{DB182A11-34D1-4D79-81FA-6BFC353F3A52}" srcOrd="0" destOrd="0" presId="urn:microsoft.com/office/officeart/2005/8/layout/vProcess5"/>
    <dgm:cxn modelId="{1A744654-FA3A-4DDE-BFBA-F332F63F0455}" type="presOf" srcId="{28ED4B23-322C-465F-BD4F-0A5463E5FE71}" destId="{F7669969-A9C4-42D4-B0EE-705D3B744C95}" srcOrd="1" destOrd="0" presId="urn:microsoft.com/office/officeart/2005/8/layout/vProcess5"/>
    <dgm:cxn modelId="{0666AC60-89CA-462C-9FF3-BE7B4730A3DF}" srcId="{D9FF3A27-39F2-45BF-A6B1-760CB6B35FFC}" destId="{E2339285-AB1F-45DD-AA01-3A4AA3AA91E0}" srcOrd="0" destOrd="0" parTransId="{F565AF48-7B84-436A-9ACE-A9AE1E5A2DBB}" sibTransId="{5D74D32B-317B-440E-B5CE-DD87602AF5DD}"/>
    <dgm:cxn modelId="{1CE5B369-9E11-420A-A5C3-06526E0B0FEE}" type="presOf" srcId="{735C816F-784C-4AA3-92D9-D703EE51FA41}" destId="{C1C50857-07AE-4DDA-B01B-9EC1ACC1F517}" srcOrd="1" destOrd="0" presId="urn:microsoft.com/office/officeart/2005/8/layout/vProcess5"/>
    <dgm:cxn modelId="{6918FF6E-E45C-4A90-BB47-7CADC25C7E1B}" type="presOf" srcId="{2A96A7C2-A4E9-4050-8862-AB6CC2D80A41}" destId="{AC03698E-E2F0-4C92-8527-9C4BC35E9FF6}" srcOrd="1" destOrd="0" presId="urn:microsoft.com/office/officeart/2005/8/layout/vProcess5"/>
    <dgm:cxn modelId="{EE464C7E-9EBD-4F9C-AAF9-66CBE550D696}" type="presOf" srcId="{0BB36C3B-8011-4B77-B562-9249314FF104}" destId="{96C83A07-32C1-48EB-B4CE-CC77A44B5B5B}" srcOrd="0" destOrd="0" presId="urn:microsoft.com/office/officeart/2005/8/layout/vProcess5"/>
    <dgm:cxn modelId="{A6A9C57E-16D6-47B2-A265-E7CC53D9426B}" srcId="{D9FF3A27-39F2-45BF-A6B1-760CB6B35FFC}" destId="{2A96A7C2-A4E9-4050-8862-AB6CC2D80A41}" srcOrd="2" destOrd="0" parTransId="{4829AAD3-5C8C-4843-81EF-73773EB9D005}" sibTransId="{9B50271C-356D-4B06-A577-CFBD91C634DB}"/>
    <dgm:cxn modelId="{D2C4B695-7196-40AA-9624-44F6C9CAB1AF}" type="presOf" srcId="{9B50271C-356D-4B06-A577-CFBD91C634DB}" destId="{2120CA52-B50F-419F-BEBE-EA7C6E2718F6}" srcOrd="0" destOrd="0" presId="urn:microsoft.com/office/officeart/2005/8/layout/vProcess5"/>
    <dgm:cxn modelId="{81BEAAA0-EB43-4F9A-8BB9-68D41ACEE10D}" type="presOf" srcId="{28ED4B23-322C-465F-BD4F-0A5463E5FE71}" destId="{CACC5EE2-43B8-4573-B6B7-35C131E34E77}" srcOrd="0" destOrd="0" presId="urn:microsoft.com/office/officeart/2005/8/layout/vProcess5"/>
    <dgm:cxn modelId="{52018BAF-C4B6-4F86-BEB2-FAF21F5AED62}" type="presOf" srcId="{E2339285-AB1F-45DD-AA01-3A4AA3AA91E0}" destId="{FF6EB3AB-19E7-4D19-898C-02D172EB4C3B}" srcOrd="0" destOrd="0" presId="urn:microsoft.com/office/officeart/2005/8/layout/vProcess5"/>
    <dgm:cxn modelId="{B26E16D2-BBB9-4357-90D3-BC97C076F930}" type="presOf" srcId="{93648152-41F3-4D64-938C-69A7E99A9C77}" destId="{78786123-8D88-43BF-AFF7-E253B032855C}" srcOrd="1" destOrd="0" presId="urn:microsoft.com/office/officeart/2005/8/layout/vProcess5"/>
    <dgm:cxn modelId="{B86B1CE6-C8F8-4CCA-9EDC-60C5DF704FB7}" srcId="{D9FF3A27-39F2-45BF-A6B1-760CB6B35FFC}" destId="{735C816F-784C-4AA3-92D9-D703EE51FA41}" srcOrd="4" destOrd="0" parTransId="{F3B6DDA3-FFBF-4DD2-BAE9-05ECB52627C6}" sibTransId="{E596FECA-A194-4B1E-A312-35DDCBE16EC2}"/>
    <dgm:cxn modelId="{DB9B74E6-35E6-443F-B1F4-DCAFC80A45C4}" srcId="{D9FF3A27-39F2-45BF-A6B1-760CB6B35FFC}" destId="{28ED4B23-322C-465F-BD4F-0A5463E5FE71}" srcOrd="3" destOrd="0" parTransId="{9E80E270-DDD1-4156-8C5A-A1F5A71DE9E1}" sibTransId="{9A7345DD-C940-4D24-BDC5-C82C52D32490}"/>
    <dgm:cxn modelId="{8C4C9911-346C-48B1-B0F7-AECA09636E45}" type="presParOf" srcId="{DB182A11-34D1-4D79-81FA-6BFC353F3A52}" destId="{D38FA27F-C83D-4A42-A8B7-0793253387CA}" srcOrd="0" destOrd="0" presId="urn:microsoft.com/office/officeart/2005/8/layout/vProcess5"/>
    <dgm:cxn modelId="{053AB719-B999-4A58-BC83-DCA55C455533}" type="presParOf" srcId="{DB182A11-34D1-4D79-81FA-6BFC353F3A52}" destId="{FF6EB3AB-19E7-4D19-898C-02D172EB4C3B}" srcOrd="1" destOrd="0" presId="urn:microsoft.com/office/officeart/2005/8/layout/vProcess5"/>
    <dgm:cxn modelId="{09CBF439-536E-4337-8588-CAA1EAECCF72}" type="presParOf" srcId="{DB182A11-34D1-4D79-81FA-6BFC353F3A52}" destId="{9A507A73-8BAB-4464-9360-A8CFFCB6A24D}" srcOrd="2" destOrd="0" presId="urn:microsoft.com/office/officeart/2005/8/layout/vProcess5"/>
    <dgm:cxn modelId="{58E0AF24-8D60-4A1E-8B89-BD69BF156D16}" type="presParOf" srcId="{DB182A11-34D1-4D79-81FA-6BFC353F3A52}" destId="{E0969E29-A1DF-4F46-A836-69093E48C3E2}" srcOrd="3" destOrd="0" presId="urn:microsoft.com/office/officeart/2005/8/layout/vProcess5"/>
    <dgm:cxn modelId="{09A5E137-44BD-4C45-AA6E-0C36C2BC0041}" type="presParOf" srcId="{DB182A11-34D1-4D79-81FA-6BFC353F3A52}" destId="{CACC5EE2-43B8-4573-B6B7-35C131E34E77}" srcOrd="4" destOrd="0" presId="urn:microsoft.com/office/officeart/2005/8/layout/vProcess5"/>
    <dgm:cxn modelId="{83DA9157-0E82-4512-968E-C7EEA85EB713}" type="presParOf" srcId="{DB182A11-34D1-4D79-81FA-6BFC353F3A52}" destId="{9037E912-1200-4EF6-98D3-866D590B3CD3}" srcOrd="5" destOrd="0" presId="urn:microsoft.com/office/officeart/2005/8/layout/vProcess5"/>
    <dgm:cxn modelId="{F1766DA1-9776-477E-B05E-039CF5DEBBA0}" type="presParOf" srcId="{DB182A11-34D1-4D79-81FA-6BFC353F3A52}" destId="{8447E8D2-4BD0-420C-AC2E-ED75CA517791}" srcOrd="6" destOrd="0" presId="urn:microsoft.com/office/officeart/2005/8/layout/vProcess5"/>
    <dgm:cxn modelId="{6B01024C-BF5C-41D5-AF0D-B3ED8F7818FD}" type="presParOf" srcId="{DB182A11-34D1-4D79-81FA-6BFC353F3A52}" destId="{96C83A07-32C1-48EB-B4CE-CC77A44B5B5B}" srcOrd="7" destOrd="0" presId="urn:microsoft.com/office/officeart/2005/8/layout/vProcess5"/>
    <dgm:cxn modelId="{FC982A31-2010-4C87-9629-F0F531776095}" type="presParOf" srcId="{DB182A11-34D1-4D79-81FA-6BFC353F3A52}" destId="{2120CA52-B50F-419F-BEBE-EA7C6E2718F6}" srcOrd="8" destOrd="0" presId="urn:microsoft.com/office/officeart/2005/8/layout/vProcess5"/>
    <dgm:cxn modelId="{812422FA-84EA-40A3-A36E-197AC2533571}" type="presParOf" srcId="{DB182A11-34D1-4D79-81FA-6BFC353F3A52}" destId="{30A3A3D5-4F7A-4C48-B53A-682E9A7EBE5D}" srcOrd="9" destOrd="0" presId="urn:microsoft.com/office/officeart/2005/8/layout/vProcess5"/>
    <dgm:cxn modelId="{E9FBE7DF-8EC6-4035-809A-2067C0198168}" type="presParOf" srcId="{DB182A11-34D1-4D79-81FA-6BFC353F3A52}" destId="{2514431C-300C-4CA5-8704-42D6E9EB851E}" srcOrd="10" destOrd="0" presId="urn:microsoft.com/office/officeart/2005/8/layout/vProcess5"/>
    <dgm:cxn modelId="{749E7B64-36A1-44B8-872B-BC5ACA16661C}" type="presParOf" srcId="{DB182A11-34D1-4D79-81FA-6BFC353F3A52}" destId="{78786123-8D88-43BF-AFF7-E253B032855C}" srcOrd="11" destOrd="0" presId="urn:microsoft.com/office/officeart/2005/8/layout/vProcess5"/>
    <dgm:cxn modelId="{B432E76C-0694-4803-8E6C-6FEA350761BB}" type="presParOf" srcId="{DB182A11-34D1-4D79-81FA-6BFC353F3A52}" destId="{AC03698E-E2F0-4C92-8527-9C4BC35E9FF6}" srcOrd="12" destOrd="0" presId="urn:microsoft.com/office/officeart/2005/8/layout/vProcess5"/>
    <dgm:cxn modelId="{90136157-C04C-4476-B891-285D1E8E97A4}" type="presParOf" srcId="{DB182A11-34D1-4D79-81FA-6BFC353F3A52}" destId="{F7669969-A9C4-42D4-B0EE-705D3B744C95}" srcOrd="13" destOrd="0" presId="urn:microsoft.com/office/officeart/2005/8/layout/vProcess5"/>
    <dgm:cxn modelId="{130873F4-8F7E-4FD3-A544-5304CF0EABE8}" type="presParOf" srcId="{DB182A11-34D1-4D79-81FA-6BFC353F3A52}" destId="{C1C50857-07AE-4DDA-B01B-9EC1ACC1F51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6C4918EB-1945-4B95-A379-F44E774051EB}" type="doc">
      <dgm:prSet loTypeId="urn:microsoft.com/office/officeart/2005/8/layout/hProcess4" loCatId="process" qsTypeId="urn:microsoft.com/office/officeart/2005/8/quickstyle/3d1" qsCatId="3D" csTypeId="urn:microsoft.com/office/officeart/2005/8/colors/colorful4" csCatId="colorful" phldr="1"/>
      <dgm:spPr/>
      <dgm:t>
        <a:bodyPr/>
        <a:lstStyle/>
        <a:p>
          <a:endParaRPr lang="en-US"/>
        </a:p>
      </dgm:t>
    </dgm:pt>
    <dgm:pt modelId="{342D3EFD-F4F9-4FD1-AB65-10ECF65E8696}">
      <dgm:prSet phldrT="[Text]"/>
      <dgm:spPr/>
      <dgm:t>
        <a:bodyPr/>
        <a:lstStyle/>
        <a:p>
          <a:r>
            <a:rPr lang="en-US" dirty="0"/>
            <a:t>1</a:t>
          </a:r>
        </a:p>
      </dgm:t>
    </dgm:pt>
    <dgm:pt modelId="{AA30D9B3-A1B4-4B6D-9CD3-8CB495D57EB5}" type="parTrans" cxnId="{754A17FC-036F-4A3F-861D-B46A95737C64}">
      <dgm:prSet/>
      <dgm:spPr/>
      <dgm:t>
        <a:bodyPr/>
        <a:lstStyle/>
        <a:p>
          <a:endParaRPr lang="en-US"/>
        </a:p>
      </dgm:t>
    </dgm:pt>
    <dgm:pt modelId="{3270D874-D01D-41F7-9A65-82C377E80EDA}" type="sibTrans" cxnId="{754A17FC-036F-4A3F-861D-B46A95737C64}">
      <dgm:prSet/>
      <dgm:spPr/>
      <dgm:t>
        <a:bodyPr/>
        <a:lstStyle/>
        <a:p>
          <a:endParaRPr lang="en-US"/>
        </a:p>
      </dgm:t>
    </dgm:pt>
    <dgm:pt modelId="{1F2F0FB9-CE1C-4045-8021-8CB7D7D3FA8B}">
      <dgm:prSet phldrT="[Text]"/>
      <dgm:spPr/>
      <dgm:t>
        <a:bodyPr/>
        <a:lstStyle/>
        <a:p>
          <a:r>
            <a:rPr lang="en-US" dirty="0"/>
            <a:t>Easy to construct</a:t>
          </a:r>
        </a:p>
      </dgm:t>
    </dgm:pt>
    <dgm:pt modelId="{DCFD756E-FA28-4C8E-9293-C10D4235A2AC}" type="parTrans" cxnId="{A33C74B2-C0AC-48A1-91E7-D01B174A4826}">
      <dgm:prSet/>
      <dgm:spPr/>
      <dgm:t>
        <a:bodyPr/>
        <a:lstStyle/>
        <a:p>
          <a:endParaRPr lang="en-US"/>
        </a:p>
      </dgm:t>
    </dgm:pt>
    <dgm:pt modelId="{39B42325-4A2E-4BD8-B3BB-51BFE37A13DC}" type="sibTrans" cxnId="{A33C74B2-C0AC-48A1-91E7-D01B174A4826}">
      <dgm:prSet/>
      <dgm:spPr/>
      <dgm:t>
        <a:bodyPr/>
        <a:lstStyle/>
        <a:p>
          <a:endParaRPr lang="en-US"/>
        </a:p>
      </dgm:t>
    </dgm:pt>
    <dgm:pt modelId="{023550E8-10EE-4A2B-A2B2-4A31E05E032F}">
      <dgm:prSet phldrT="[Text]"/>
      <dgm:spPr/>
      <dgm:t>
        <a:bodyPr/>
        <a:lstStyle/>
        <a:p>
          <a:r>
            <a:rPr lang="en-US" dirty="0"/>
            <a:t>2</a:t>
          </a:r>
        </a:p>
      </dgm:t>
    </dgm:pt>
    <dgm:pt modelId="{B4C7CA6D-1E5B-45F4-BBB6-0F1A640FB73A}" type="parTrans" cxnId="{4E745781-CFB3-4189-A70C-600780D0C766}">
      <dgm:prSet/>
      <dgm:spPr/>
      <dgm:t>
        <a:bodyPr/>
        <a:lstStyle/>
        <a:p>
          <a:endParaRPr lang="en-US"/>
        </a:p>
      </dgm:t>
    </dgm:pt>
    <dgm:pt modelId="{AC8F7C03-F5F7-49A2-88A3-D2FF0253FC64}" type="sibTrans" cxnId="{4E745781-CFB3-4189-A70C-600780D0C766}">
      <dgm:prSet/>
      <dgm:spPr/>
      <dgm:t>
        <a:bodyPr/>
        <a:lstStyle/>
        <a:p>
          <a:endParaRPr lang="en-US"/>
        </a:p>
      </dgm:t>
    </dgm:pt>
    <dgm:pt modelId="{E1D4246E-8463-4838-80E2-9B0C36A26C33}">
      <dgm:prSet phldrT="[Text]"/>
      <dgm:spPr/>
      <dgm:t>
        <a:bodyPr/>
        <a:lstStyle/>
        <a:p>
          <a:r>
            <a:rPr lang="en-US" dirty="0"/>
            <a:t>Low-ordered function are easier than higher-order ones.</a:t>
          </a:r>
        </a:p>
      </dgm:t>
    </dgm:pt>
    <dgm:pt modelId="{FA5D2A2F-9A10-4CE4-856C-65318C1AF46D}" type="parTrans" cxnId="{CBFB6EDE-9693-4779-9AF2-3DBB596CB55F}">
      <dgm:prSet/>
      <dgm:spPr/>
      <dgm:t>
        <a:bodyPr/>
        <a:lstStyle/>
        <a:p>
          <a:endParaRPr lang="en-US"/>
        </a:p>
      </dgm:t>
    </dgm:pt>
    <dgm:pt modelId="{8A37AC18-E147-4B5E-8EC2-4745F39C7D51}" type="sibTrans" cxnId="{CBFB6EDE-9693-4779-9AF2-3DBB596CB55F}">
      <dgm:prSet/>
      <dgm:spPr/>
      <dgm:t>
        <a:bodyPr/>
        <a:lstStyle/>
        <a:p>
          <a:endParaRPr lang="en-US"/>
        </a:p>
      </dgm:t>
    </dgm:pt>
    <dgm:pt modelId="{E9C53937-86DC-4FBB-B9FF-4AA893C8979C}">
      <dgm:prSet phldrT="[Text]"/>
      <dgm:spPr/>
      <dgm:t>
        <a:bodyPr/>
        <a:lstStyle/>
        <a:p>
          <a:r>
            <a:rPr lang="en-US" dirty="0"/>
            <a:t>3</a:t>
          </a:r>
        </a:p>
      </dgm:t>
    </dgm:pt>
    <dgm:pt modelId="{35D30421-D842-41F0-A18A-7B426BBBC129}" type="parTrans" cxnId="{B92194ED-731C-4AB7-938C-537A3F9C4DE1}">
      <dgm:prSet/>
      <dgm:spPr/>
      <dgm:t>
        <a:bodyPr/>
        <a:lstStyle/>
        <a:p>
          <a:endParaRPr lang="en-US"/>
        </a:p>
      </dgm:t>
    </dgm:pt>
    <dgm:pt modelId="{16B9CB9D-0C1E-405A-8D96-B53A2664D792}" type="sibTrans" cxnId="{B92194ED-731C-4AB7-938C-537A3F9C4DE1}">
      <dgm:prSet/>
      <dgm:spPr/>
      <dgm:t>
        <a:bodyPr/>
        <a:lstStyle/>
        <a:p>
          <a:endParaRPr lang="en-US"/>
        </a:p>
      </dgm:t>
    </dgm:pt>
    <dgm:pt modelId="{AD68BDDA-6164-434B-8703-BF4C33713A4E}">
      <dgm:prSet phldrT="[Text]"/>
      <dgm:spPr/>
      <dgm:t>
        <a:bodyPr/>
        <a:lstStyle/>
        <a:p>
          <a:r>
            <a:rPr lang="en-US" dirty="0"/>
            <a:t> Global optimum is known</a:t>
          </a:r>
        </a:p>
      </dgm:t>
    </dgm:pt>
    <dgm:pt modelId="{1F350CD9-E40F-41C4-8531-4CB582D291CD}" type="parTrans" cxnId="{EBB4D618-5540-46B7-9362-0A042B86A0CE}">
      <dgm:prSet/>
      <dgm:spPr/>
      <dgm:t>
        <a:bodyPr/>
        <a:lstStyle/>
        <a:p>
          <a:endParaRPr lang="en-US"/>
        </a:p>
      </dgm:t>
    </dgm:pt>
    <dgm:pt modelId="{D4294821-FA5E-4E99-BA3D-7A36B50A3544}" type="sibTrans" cxnId="{EBB4D618-5540-46B7-9362-0A042B86A0CE}">
      <dgm:prSet/>
      <dgm:spPr/>
      <dgm:t>
        <a:bodyPr/>
        <a:lstStyle/>
        <a:p>
          <a:endParaRPr lang="en-US"/>
        </a:p>
      </dgm:t>
    </dgm:pt>
    <dgm:pt modelId="{AF385F1B-8E86-4A7F-BD4B-BF9C30350E82}" type="pres">
      <dgm:prSet presAssocID="{6C4918EB-1945-4B95-A379-F44E774051EB}" presName="Name0" presStyleCnt="0">
        <dgm:presLayoutVars>
          <dgm:dir/>
          <dgm:animLvl val="lvl"/>
          <dgm:resizeHandles val="exact"/>
        </dgm:presLayoutVars>
      </dgm:prSet>
      <dgm:spPr/>
    </dgm:pt>
    <dgm:pt modelId="{A99879C9-B3E2-4488-895C-9D51539A2FBA}" type="pres">
      <dgm:prSet presAssocID="{6C4918EB-1945-4B95-A379-F44E774051EB}" presName="tSp" presStyleCnt="0"/>
      <dgm:spPr/>
    </dgm:pt>
    <dgm:pt modelId="{F0862798-6C5D-4F8E-8E79-42248FE76D6A}" type="pres">
      <dgm:prSet presAssocID="{6C4918EB-1945-4B95-A379-F44E774051EB}" presName="bSp" presStyleCnt="0"/>
      <dgm:spPr/>
    </dgm:pt>
    <dgm:pt modelId="{AB59FA5B-A602-4797-BAB0-BA53F91CDD30}" type="pres">
      <dgm:prSet presAssocID="{6C4918EB-1945-4B95-A379-F44E774051EB}" presName="process" presStyleCnt="0"/>
      <dgm:spPr/>
    </dgm:pt>
    <dgm:pt modelId="{64EC9C75-3A93-406A-99FF-DB3F1C02D950}" type="pres">
      <dgm:prSet presAssocID="{342D3EFD-F4F9-4FD1-AB65-10ECF65E8696}" presName="composite1" presStyleCnt="0"/>
      <dgm:spPr/>
    </dgm:pt>
    <dgm:pt modelId="{AC531C33-3E13-4528-91F0-5A162C087B40}" type="pres">
      <dgm:prSet presAssocID="{342D3EFD-F4F9-4FD1-AB65-10ECF65E8696}" presName="dummyNode1" presStyleLbl="node1" presStyleIdx="0" presStyleCnt="3"/>
      <dgm:spPr/>
    </dgm:pt>
    <dgm:pt modelId="{B2BA70A4-4046-4D1B-BC61-736A6F46AB88}" type="pres">
      <dgm:prSet presAssocID="{342D3EFD-F4F9-4FD1-AB65-10ECF65E8696}" presName="childNode1" presStyleLbl="bgAcc1" presStyleIdx="0" presStyleCnt="3">
        <dgm:presLayoutVars>
          <dgm:bulletEnabled val="1"/>
        </dgm:presLayoutVars>
      </dgm:prSet>
      <dgm:spPr/>
    </dgm:pt>
    <dgm:pt modelId="{CE0A610D-7BC4-42D1-84DC-89909F68A68A}" type="pres">
      <dgm:prSet presAssocID="{342D3EFD-F4F9-4FD1-AB65-10ECF65E8696}" presName="childNode1tx" presStyleLbl="bgAcc1" presStyleIdx="0" presStyleCnt="3">
        <dgm:presLayoutVars>
          <dgm:bulletEnabled val="1"/>
        </dgm:presLayoutVars>
      </dgm:prSet>
      <dgm:spPr/>
    </dgm:pt>
    <dgm:pt modelId="{C0EDD628-DE8C-4AF6-9488-D3C9AEF4C46C}" type="pres">
      <dgm:prSet presAssocID="{342D3EFD-F4F9-4FD1-AB65-10ECF65E8696}" presName="parentNode1" presStyleLbl="node1" presStyleIdx="0" presStyleCnt="3">
        <dgm:presLayoutVars>
          <dgm:chMax val="1"/>
          <dgm:bulletEnabled val="1"/>
        </dgm:presLayoutVars>
      </dgm:prSet>
      <dgm:spPr/>
    </dgm:pt>
    <dgm:pt modelId="{ACE5B9DB-94F5-43AD-B3A5-EC168ECBE2F6}" type="pres">
      <dgm:prSet presAssocID="{342D3EFD-F4F9-4FD1-AB65-10ECF65E8696}" presName="connSite1" presStyleCnt="0"/>
      <dgm:spPr/>
    </dgm:pt>
    <dgm:pt modelId="{3B871701-4CA7-47F1-B668-1BF9AF999241}" type="pres">
      <dgm:prSet presAssocID="{3270D874-D01D-41F7-9A65-82C377E80EDA}" presName="Name9" presStyleLbl="sibTrans2D1" presStyleIdx="0" presStyleCnt="2"/>
      <dgm:spPr/>
    </dgm:pt>
    <dgm:pt modelId="{21A23FC6-726D-4A62-B73B-F41EABCC6BD2}" type="pres">
      <dgm:prSet presAssocID="{023550E8-10EE-4A2B-A2B2-4A31E05E032F}" presName="composite2" presStyleCnt="0"/>
      <dgm:spPr/>
    </dgm:pt>
    <dgm:pt modelId="{C71E8820-B0C2-4F2D-AF6A-AD92A0B9DB38}" type="pres">
      <dgm:prSet presAssocID="{023550E8-10EE-4A2B-A2B2-4A31E05E032F}" presName="dummyNode2" presStyleLbl="node1" presStyleIdx="0" presStyleCnt="3"/>
      <dgm:spPr/>
    </dgm:pt>
    <dgm:pt modelId="{75BFD58A-2BFC-4C4D-B27C-60B2F4C21A57}" type="pres">
      <dgm:prSet presAssocID="{023550E8-10EE-4A2B-A2B2-4A31E05E032F}" presName="childNode2" presStyleLbl="bgAcc1" presStyleIdx="1" presStyleCnt="3">
        <dgm:presLayoutVars>
          <dgm:bulletEnabled val="1"/>
        </dgm:presLayoutVars>
      </dgm:prSet>
      <dgm:spPr/>
    </dgm:pt>
    <dgm:pt modelId="{3D97962B-95EC-4DEF-866F-F6E3B0CEFE61}" type="pres">
      <dgm:prSet presAssocID="{023550E8-10EE-4A2B-A2B2-4A31E05E032F}" presName="childNode2tx" presStyleLbl="bgAcc1" presStyleIdx="1" presStyleCnt="3">
        <dgm:presLayoutVars>
          <dgm:bulletEnabled val="1"/>
        </dgm:presLayoutVars>
      </dgm:prSet>
      <dgm:spPr/>
    </dgm:pt>
    <dgm:pt modelId="{601920AE-C73F-4394-9ABC-A9C27D9E933C}" type="pres">
      <dgm:prSet presAssocID="{023550E8-10EE-4A2B-A2B2-4A31E05E032F}" presName="parentNode2" presStyleLbl="node1" presStyleIdx="1" presStyleCnt="3">
        <dgm:presLayoutVars>
          <dgm:chMax val="0"/>
          <dgm:bulletEnabled val="1"/>
        </dgm:presLayoutVars>
      </dgm:prSet>
      <dgm:spPr/>
    </dgm:pt>
    <dgm:pt modelId="{C5B34578-A1ED-4C62-9981-8CE41436CB68}" type="pres">
      <dgm:prSet presAssocID="{023550E8-10EE-4A2B-A2B2-4A31E05E032F}" presName="connSite2" presStyleCnt="0"/>
      <dgm:spPr/>
    </dgm:pt>
    <dgm:pt modelId="{C9D6EC46-8A40-46E6-9A71-5D1D567754B6}" type="pres">
      <dgm:prSet presAssocID="{AC8F7C03-F5F7-49A2-88A3-D2FF0253FC64}" presName="Name18" presStyleLbl="sibTrans2D1" presStyleIdx="1" presStyleCnt="2"/>
      <dgm:spPr/>
    </dgm:pt>
    <dgm:pt modelId="{05CD9DDC-441D-4D38-91BE-3DE70BE7BA60}" type="pres">
      <dgm:prSet presAssocID="{E9C53937-86DC-4FBB-B9FF-4AA893C8979C}" presName="composite1" presStyleCnt="0"/>
      <dgm:spPr/>
    </dgm:pt>
    <dgm:pt modelId="{25B72FE6-7E05-49DB-87AD-39F1253AFBF8}" type="pres">
      <dgm:prSet presAssocID="{E9C53937-86DC-4FBB-B9FF-4AA893C8979C}" presName="dummyNode1" presStyleLbl="node1" presStyleIdx="1" presStyleCnt="3"/>
      <dgm:spPr/>
    </dgm:pt>
    <dgm:pt modelId="{E464312F-D767-4719-8A95-E0CB3F5B9935}" type="pres">
      <dgm:prSet presAssocID="{E9C53937-86DC-4FBB-B9FF-4AA893C8979C}" presName="childNode1" presStyleLbl="bgAcc1" presStyleIdx="2" presStyleCnt="3">
        <dgm:presLayoutVars>
          <dgm:bulletEnabled val="1"/>
        </dgm:presLayoutVars>
      </dgm:prSet>
      <dgm:spPr/>
    </dgm:pt>
    <dgm:pt modelId="{879CA37A-7038-4F8F-8CED-DAFBD7D0B25C}" type="pres">
      <dgm:prSet presAssocID="{E9C53937-86DC-4FBB-B9FF-4AA893C8979C}" presName="childNode1tx" presStyleLbl="bgAcc1" presStyleIdx="2" presStyleCnt="3">
        <dgm:presLayoutVars>
          <dgm:bulletEnabled val="1"/>
        </dgm:presLayoutVars>
      </dgm:prSet>
      <dgm:spPr/>
    </dgm:pt>
    <dgm:pt modelId="{D3FBF020-7C17-484B-A8AA-ED56203D163E}" type="pres">
      <dgm:prSet presAssocID="{E9C53937-86DC-4FBB-B9FF-4AA893C8979C}" presName="parentNode1" presStyleLbl="node1" presStyleIdx="2" presStyleCnt="3">
        <dgm:presLayoutVars>
          <dgm:chMax val="1"/>
          <dgm:bulletEnabled val="1"/>
        </dgm:presLayoutVars>
      </dgm:prSet>
      <dgm:spPr/>
    </dgm:pt>
    <dgm:pt modelId="{428AD339-9A4E-4C9C-B929-32CD59A7D36F}" type="pres">
      <dgm:prSet presAssocID="{E9C53937-86DC-4FBB-B9FF-4AA893C8979C}" presName="connSite1" presStyleCnt="0"/>
      <dgm:spPr/>
    </dgm:pt>
  </dgm:ptLst>
  <dgm:cxnLst>
    <dgm:cxn modelId="{8774FD0C-EE21-496F-994D-AA0504800D57}" type="presOf" srcId="{3270D874-D01D-41F7-9A65-82C377E80EDA}" destId="{3B871701-4CA7-47F1-B668-1BF9AF999241}" srcOrd="0" destOrd="0" presId="urn:microsoft.com/office/officeart/2005/8/layout/hProcess4"/>
    <dgm:cxn modelId="{BAD2370D-2CCC-42FE-AB07-2A2619923704}" type="presOf" srcId="{1F2F0FB9-CE1C-4045-8021-8CB7D7D3FA8B}" destId="{CE0A610D-7BC4-42D1-84DC-89909F68A68A}" srcOrd="1" destOrd="0" presId="urn:microsoft.com/office/officeart/2005/8/layout/hProcess4"/>
    <dgm:cxn modelId="{3EC3FB10-0BB2-4EE1-8B0A-9D15BA7E7BD1}" type="presOf" srcId="{342D3EFD-F4F9-4FD1-AB65-10ECF65E8696}" destId="{C0EDD628-DE8C-4AF6-9488-D3C9AEF4C46C}" srcOrd="0" destOrd="0" presId="urn:microsoft.com/office/officeart/2005/8/layout/hProcess4"/>
    <dgm:cxn modelId="{EBB4D618-5540-46B7-9362-0A042B86A0CE}" srcId="{E9C53937-86DC-4FBB-B9FF-4AA893C8979C}" destId="{AD68BDDA-6164-434B-8703-BF4C33713A4E}" srcOrd="0" destOrd="0" parTransId="{1F350CD9-E40F-41C4-8531-4CB582D291CD}" sibTransId="{D4294821-FA5E-4E99-BA3D-7A36B50A3544}"/>
    <dgm:cxn modelId="{9D050E3C-72E5-4246-A37D-1744A5AD283A}" type="presOf" srcId="{E9C53937-86DC-4FBB-B9FF-4AA893C8979C}" destId="{D3FBF020-7C17-484B-A8AA-ED56203D163E}" srcOrd="0" destOrd="0" presId="urn:microsoft.com/office/officeart/2005/8/layout/hProcess4"/>
    <dgm:cxn modelId="{65FEFE42-C4B9-4038-B8B9-8AA5F0D30AB0}" type="presOf" srcId="{AD68BDDA-6164-434B-8703-BF4C33713A4E}" destId="{879CA37A-7038-4F8F-8CED-DAFBD7D0B25C}" srcOrd="1" destOrd="0" presId="urn:microsoft.com/office/officeart/2005/8/layout/hProcess4"/>
    <dgm:cxn modelId="{6A970045-CD26-4680-9D35-0D5E71E9284B}" type="presOf" srcId="{6C4918EB-1945-4B95-A379-F44E774051EB}" destId="{AF385F1B-8E86-4A7F-BD4B-BF9C30350E82}" srcOrd="0" destOrd="0" presId="urn:microsoft.com/office/officeart/2005/8/layout/hProcess4"/>
    <dgm:cxn modelId="{90733C52-D3B0-485E-88D8-E44BF9B16507}" type="presOf" srcId="{AD68BDDA-6164-434B-8703-BF4C33713A4E}" destId="{E464312F-D767-4719-8A95-E0CB3F5B9935}" srcOrd="0" destOrd="0" presId="urn:microsoft.com/office/officeart/2005/8/layout/hProcess4"/>
    <dgm:cxn modelId="{2AED1A55-4563-418D-BB87-547D8ECE9980}" type="presOf" srcId="{023550E8-10EE-4A2B-A2B2-4A31E05E032F}" destId="{601920AE-C73F-4394-9ABC-A9C27D9E933C}" srcOrd="0" destOrd="0" presId="urn:microsoft.com/office/officeart/2005/8/layout/hProcess4"/>
    <dgm:cxn modelId="{15750A7D-2B92-4620-93FB-42610602E489}" type="presOf" srcId="{E1D4246E-8463-4838-80E2-9B0C36A26C33}" destId="{3D97962B-95EC-4DEF-866F-F6E3B0CEFE61}" srcOrd="1" destOrd="0" presId="urn:microsoft.com/office/officeart/2005/8/layout/hProcess4"/>
    <dgm:cxn modelId="{4E745781-CFB3-4189-A70C-600780D0C766}" srcId="{6C4918EB-1945-4B95-A379-F44E774051EB}" destId="{023550E8-10EE-4A2B-A2B2-4A31E05E032F}" srcOrd="1" destOrd="0" parTransId="{B4C7CA6D-1E5B-45F4-BBB6-0F1A640FB73A}" sibTransId="{AC8F7C03-F5F7-49A2-88A3-D2FF0253FC64}"/>
    <dgm:cxn modelId="{A33C74B2-C0AC-48A1-91E7-D01B174A4826}" srcId="{342D3EFD-F4F9-4FD1-AB65-10ECF65E8696}" destId="{1F2F0FB9-CE1C-4045-8021-8CB7D7D3FA8B}" srcOrd="0" destOrd="0" parTransId="{DCFD756E-FA28-4C8E-9293-C10D4235A2AC}" sibTransId="{39B42325-4A2E-4BD8-B3BB-51BFE37A13DC}"/>
    <dgm:cxn modelId="{597286B2-052A-49E0-A0A0-1B8C90F56259}" type="presOf" srcId="{1F2F0FB9-CE1C-4045-8021-8CB7D7D3FA8B}" destId="{B2BA70A4-4046-4D1B-BC61-736A6F46AB88}" srcOrd="0" destOrd="0" presId="urn:microsoft.com/office/officeart/2005/8/layout/hProcess4"/>
    <dgm:cxn modelId="{84D249D7-6023-4609-B48F-8EF2C57D204D}" type="presOf" srcId="{AC8F7C03-F5F7-49A2-88A3-D2FF0253FC64}" destId="{C9D6EC46-8A40-46E6-9A71-5D1D567754B6}" srcOrd="0" destOrd="0" presId="urn:microsoft.com/office/officeart/2005/8/layout/hProcess4"/>
    <dgm:cxn modelId="{CBFB6EDE-9693-4779-9AF2-3DBB596CB55F}" srcId="{023550E8-10EE-4A2B-A2B2-4A31E05E032F}" destId="{E1D4246E-8463-4838-80E2-9B0C36A26C33}" srcOrd="0" destOrd="0" parTransId="{FA5D2A2F-9A10-4CE4-856C-65318C1AF46D}" sibTransId="{8A37AC18-E147-4B5E-8EC2-4745F39C7D51}"/>
    <dgm:cxn modelId="{EC76B7EB-91AA-4B1C-8083-B0F8DA96CDC5}" type="presOf" srcId="{E1D4246E-8463-4838-80E2-9B0C36A26C33}" destId="{75BFD58A-2BFC-4C4D-B27C-60B2F4C21A57}" srcOrd="0" destOrd="0" presId="urn:microsoft.com/office/officeart/2005/8/layout/hProcess4"/>
    <dgm:cxn modelId="{B92194ED-731C-4AB7-938C-537A3F9C4DE1}" srcId="{6C4918EB-1945-4B95-A379-F44E774051EB}" destId="{E9C53937-86DC-4FBB-B9FF-4AA893C8979C}" srcOrd="2" destOrd="0" parTransId="{35D30421-D842-41F0-A18A-7B426BBBC129}" sibTransId="{16B9CB9D-0C1E-405A-8D96-B53A2664D792}"/>
    <dgm:cxn modelId="{754A17FC-036F-4A3F-861D-B46A95737C64}" srcId="{6C4918EB-1945-4B95-A379-F44E774051EB}" destId="{342D3EFD-F4F9-4FD1-AB65-10ECF65E8696}" srcOrd="0" destOrd="0" parTransId="{AA30D9B3-A1B4-4B6D-9CD3-8CB495D57EB5}" sibTransId="{3270D874-D01D-41F7-9A65-82C377E80EDA}"/>
    <dgm:cxn modelId="{1CD85A5F-6B55-424A-966B-16D84BAD3596}" type="presParOf" srcId="{AF385F1B-8E86-4A7F-BD4B-BF9C30350E82}" destId="{A99879C9-B3E2-4488-895C-9D51539A2FBA}" srcOrd="0" destOrd="0" presId="urn:microsoft.com/office/officeart/2005/8/layout/hProcess4"/>
    <dgm:cxn modelId="{011AA483-3839-429D-B0B3-2D627A2A093C}" type="presParOf" srcId="{AF385F1B-8E86-4A7F-BD4B-BF9C30350E82}" destId="{F0862798-6C5D-4F8E-8E79-42248FE76D6A}" srcOrd="1" destOrd="0" presId="urn:microsoft.com/office/officeart/2005/8/layout/hProcess4"/>
    <dgm:cxn modelId="{4EA04350-C1CF-4EF3-8D50-0923731E2CF1}" type="presParOf" srcId="{AF385F1B-8E86-4A7F-BD4B-BF9C30350E82}" destId="{AB59FA5B-A602-4797-BAB0-BA53F91CDD30}" srcOrd="2" destOrd="0" presId="urn:microsoft.com/office/officeart/2005/8/layout/hProcess4"/>
    <dgm:cxn modelId="{069412AC-8155-4211-80EC-5F43FA28D6A2}" type="presParOf" srcId="{AB59FA5B-A602-4797-BAB0-BA53F91CDD30}" destId="{64EC9C75-3A93-406A-99FF-DB3F1C02D950}" srcOrd="0" destOrd="0" presId="urn:microsoft.com/office/officeart/2005/8/layout/hProcess4"/>
    <dgm:cxn modelId="{52E3878B-AE68-4986-BA70-411F4789AD4E}" type="presParOf" srcId="{64EC9C75-3A93-406A-99FF-DB3F1C02D950}" destId="{AC531C33-3E13-4528-91F0-5A162C087B40}" srcOrd="0" destOrd="0" presId="urn:microsoft.com/office/officeart/2005/8/layout/hProcess4"/>
    <dgm:cxn modelId="{8D35A4C3-D705-43BB-BBA8-CB4553FFF02C}" type="presParOf" srcId="{64EC9C75-3A93-406A-99FF-DB3F1C02D950}" destId="{B2BA70A4-4046-4D1B-BC61-736A6F46AB88}" srcOrd="1" destOrd="0" presId="urn:microsoft.com/office/officeart/2005/8/layout/hProcess4"/>
    <dgm:cxn modelId="{E1F68880-232A-4FDA-8F48-4120C53A37F3}" type="presParOf" srcId="{64EC9C75-3A93-406A-99FF-DB3F1C02D950}" destId="{CE0A610D-7BC4-42D1-84DC-89909F68A68A}" srcOrd="2" destOrd="0" presId="urn:microsoft.com/office/officeart/2005/8/layout/hProcess4"/>
    <dgm:cxn modelId="{BDB70EBA-D480-4A83-83A1-B9E50C8D3385}" type="presParOf" srcId="{64EC9C75-3A93-406A-99FF-DB3F1C02D950}" destId="{C0EDD628-DE8C-4AF6-9488-D3C9AEF4C46C}" srcOrd="3" destOrd="0" presId="urn:microsoft.com/office/officeart/2005/8/layout/hProcess4"/>
    <dgm:cxn modelId="{7DDF06B0-B3D7-4F2E-B051-6246E0E8AD95}" type="presParOf" srcId="{64EC9C75-3A93-406A-99FF-DB3F1C02D950}" destId="{ACE5B9DB-94F5-43AD-B3A5-EC168ECBE2F6}" srcOrd="4" destOrd="0" presId="urn:microsoft.com/office/officeart/2005/8/layout/hProcess4"/>
    <dgm:cxn modelId="{1E6DB441-6C20-4C73-9087-25A37110B76D}" type="presParOf" srcId="{AB59FA5B-A602-4797-BAB0-BA53F91CDD30}" destId="{3B871701-4CA7-47F1-B668-1BF9AF999241}" srcOrd="1" destOrd="0" presId="urn:microsoft.com/office/officeart/2005/8/layout/hProcess4"/>
    <dgm:cxn modelId="{1F213913-BC37-45CF-9C0C-B1D3D21275C9}" type="presParOf" srcId="{AB59FA5B-A602-4797-BAB0-BA53F91CDD30}" destId="{21A23FC6-726D-4A62-B73B-F41EABCC6BD2}" srcOrd="2" destOrd="0" presId="urn:microsoft.com/office/officeart/2005/8/layout/hProcess4"/>
    <dgm:cxn modelId="{076BBCBD-8687-43CF-BAB2-1D4BB63CDF9A}" type="presParOf" srcId="{21A23FC6-726D-4A62-B73B-F41EABCC6BD2}" destId="{C71E8820-B0C2-4F2D-AF6A-AD92A0B9DB38}" srcOrd="0" destOrd="0" presId="urn:microsoft.com/office/officeart/2005/8/layout/hProcess4"/>
    <dgm:cxn modelId="{6B333469-2547-497C-A834-F4B0AC7D471E}" type="presParOf" srcId="{21A23FC6-726D-4A62-B73B-F41EABCC6BD2}" destId="{75BFD58A-2BFC-4C4D-B27C-60B2F4C21A57}" srcOrd="1" destOrd="0" presId="urn:microsoft.com/office/officeart/2005/8/layout/hProcess4"/>
    <dgm:cxn modelId="{0416F341-3B1A-4176-BAFD-A9950E939263}" type="presParOf" srcId="{21A23FC6-726D-4A62-B73B-F41EABCC6BD2}" destId="{3D97962B-95EC-4DEF-866F-F6E3B0CEFE61}" srcOrd="2" destOrd="0" presId="urn:microsoft.com/office/officeart/2005/8/layout/hProcess4"/>
    <dgm:cxn modelId="{1B818914-BD21-48E1-B8D3-B67467BD0E3D}" type="presParOf" srcId="{21A23FC6-726D-4A62-B73B-F41EABCC6BD2}" destId="{601920AE-C73F-4394-9ABC-A9C27D9E933C}" srcOrd="3" destOrd="0" presId="urn:microsoft.com/office/officeart/2005/8/layout/hProcess4"/>
    <dgm:cxn modelId="{6488A57D-D9E8-4612-A304-2AEE0BF9100D}" type="presParOf" srcId="{21A23FC6-726D-4A62-B73B-F41EABCC6BD2}" destId="{C5B34578-A1ED-4C62-9981-8CE41436CB68}" srcOrd="4" destOrd="0" presId="urn:microsoft.com/office/officeart/2005/8/layout/hProcess4"/>
    <dgm:cxn modelId="{F08FBBC5-EA78-486B-B304-45018885A36E}" type="presParOf" srcId="{AB59FA5B-A602-4797-BAB0-BA53F91CDD30}" destId="{C9D6EC46-8A40-46E6-9A71-5D1D567754B6}" srcOrd="3" destOrd="0" presId="urn:microsoft.com/office/officeart/2005/8/layout/hProcess4"/>
    <dgm:cxn modelId="{0A4BA287-822B-409C-A862-E41237F01F0A}" type="presParOf" srcId="{AB59FA5B-A602-4797-BAB0-BA53F91CDD30}" destId="{05CD9DDC-441D-4D38-91BE-3DE70BE7BA60}" srcOrd="4" destOrd="0" presId="urn:microsoft.com/office/officeart/2005/8/layout/hProcess4"/>
    <dgm:cxn modelId="{AE14B4AD-5CFC-417A-8C3E-6A526AF126EC}" type="presParOf" srcId="{05CD9DDC-441D-4D38-91BE-3DE70BE7BA60}" destId="{25B72FE6-7E05-49DB-87AD-39F1253AFBF8}" srcOrd="0" destOrd="0" presId="urn:microsoft.com/office/officeart/2005/8/layout/hProcess4"/>
    <dgm:cxn modelId="{AEA0BFD8-76E2-49D3-81D4-912593CBB102}" type="presParOf" srcId="{05CD9DDC-441D-4D38-91BE-3DE70BE7BA60}" destId="{E464312F-D767-4719-8A95-E0CB3F5B9935}" srcOrd="1" destOrd="0" presId="urn:microsoft.com/office/officeart/2005/8/layout/hProcess4"/>
    <dgm:cxn modelId="{3C1CD4ED-BA19-4960-B47E-09585C644B67}" type="presParOf" srcId="{05CD9DDC-441D-4D38-91BE-3DE70BE7BA60}" destId="{879CA37A-7038-4F8F-8CED-DAFBD7D0B25C}" srcOrd="2" destOrd="0" presId="urn:microsoft.com/office/officeart/2005/8/layout/hProcess4"/>
    <dgm:cxn modelId="{ED0C32B0-B749-40F5-8122-6C486E753657}" type="presParOf" srcId="{05CD9DDC-441D-4D38-91BE-3DE70BE7BA60}" destId="{D3FBF020-7C17-484B-A8AA-ED56203D163E}" srcOrd="3" destOrd="0" presId="urn:microsoft.com/office/officeart/2005/8/layout/hProcess4"/>
    <dgm:cxn modelId="{9C941860-579F-486E-B4D3-FFEFDF9B00B9}" type="presParOf" srcId="{05CD9DDC-441D-4D38-91BE-3DE70BE7BA60}" destId="{428AD339-9A4E-4C9C-B929-32CD59A7D36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5B0DA01-610B-4556-9878-EDD5381D63F5}" type="doc">
      <dgm:prSet loTypeId="urn:microsoft.com/office/officeart/2005/8/layout/matrix2" loCatId="matrix" qsTypeId="urn:microsoft.com/office/officeart/2005/8/quickstyle/3d1" qsCatId="3D" csTypeId="urn:microsoft.com/office/officeart/2005/8/colors/colorful2" csCatId="colorful" phldr="1"/>
      <dgm:spPr/>
      <dgm:t>
        <a:bodyPr/>
        <a:lstStyle/>
        <a:p>
          <a:endParaRPr lang="en-US"/>
        </a:p>
      </dgm:t>
    </dgm:pt>
    <dgm:pt modelId="{A5371E33-A4E4-4C20-9F04-EEC97615977F}">
      <dgm:prSet phldrT="[Text]"/>
      <dgm:spPr>
        <a:solidFill>
          <a:srgbClr val="E729D9"/>
        </a:solidFill>
      </dgm:spPr>
      <dgm:t>
        <a:bodyPr/>
        <a:lstStyle/>
        <a:p>
          <a:r>
            <a:rPr lang="en-US" b="1" dirty="0"/>
            <a:t>Chosen Performance Criteria</a:t>
          </a:r>
        </a:p>
      </dgm:t>
    </dgm:pt>
    <dgm:pt modelId="{46EB4069-4AAE-4F58-9887-0B78F20CBC24}" type="parTrans" cxnId="{8C94E8B4-1CFE-46D9-8732-B3F125B19B7D}">
      <dgm:prSet/>
      <dgm:spPr/>
      <dgm:t>
        <a:bodyPr/>
        <a:lstStyle/>
        <a:p>
          <a:endParaRPr lang="en-US"/>
        </a:p>
      </dgm:t>
    </dgm:pt>
    <dgm:pt modelId="{88897A2A-B21B-4EF7-A72E-C2CCA9836397}" type="sibTrans" cxnId="{8C94E8B4-1CFE-46D9-8732-B3F125B19B7D}">
      <dgm:prSet/>
      <dgm:spPr/>
      <dgm:t>
        <a:bodyPr/>
        <a:lstStyle/>
        <a:p>
          <a:endParaRPr lang="en-US"/>
        </a:p>
      </dgm:t>
    </dgm:pt>
    <dgm:pt modelId="{5693DAC0-65A5-437B-AEE8-48F1C4273DB2}">
      <dgm:prSet phldrT="[Text]"/>
      <dgm:spPr>
        <a:solidFill>
          <a:srgbClr val="C00000"/>
        </a:solidFill>
      </dgm:spPr>
      <dgm:t>
        <a:bodyPr/>
        <a:lstStyle/>
        <a:p>
          <a:r>
            <a:rPr lang="en-US" b="1" dirty="0"/>
            <a:t>Lack of low order building blocks (inefficient crossover)</a:t>
          </a:r>
        </a:p>
      </dgm:t>
    </dgm:pt>
    <dgm:pt modelId="{D610B196-87BF-46B6-84A2-AA76281CE171}" type="parTrans" cxnId="{F487B699-7A18-4A0D-9E3C-EB97BFAE06C3}">
      <dgm:prSet/>
      <dgm:spPr/>
      <dgm:t>
        <a:bodyPr/>
        <a:lstStyle/>
        <a:p>
          <a:endParaRPr lang="en-US"/>
        </a:p>
      </dgm:t>
    </dgm:pt>
    <dgm:pt modelId="{C04B8CA0-E9D6-47F3-A4A0-816EC2A45790}" type="sibTrans" cxnId="{F487B699-7A18-4A0D-9E3C-EB97BFAE06C3}">
      <dgm:prSet/>
      <dgm:spPr/>
      <dgm:t>
        <a:bodyPr/>
        <a:lstStyle/>
        <a:p>
          <a:endParaRPr lang="en-US"/>
        </a:p>
      </dgm:t>
    </dgm:pt>
    <dgm:pt modelId="{B9223241-404C-46D3-A373-E0E035C2BF99}">
      <dgm:prSet phldrT="[Text]"/>
      <dgm:spPr>
        <a:solidFill>
          <a:srgbClr val="FFFF00"/>
        </a:solidFill>
      </dgm:spPr>
      <dgm:t>
        <a:bodyPr/>
        <a:lstStyle/>
        <a:p>
          <a:r>
            <a:rPr lang="en-US" b="1" dirty="0">
              <a:solidFill>
                <a:schemeClr val="tx1"/>
              </a:solidFill>
            </a:rPr>
            <a:t>Long average schema length (disruptive crossover)</a:t>
          </a:r>
        </a:p>
      </dgm:t>
    </dgm:pt>
    <dgm:pt modelId="{4FC82FB9-AFD9-468F-B6B5-7078D7864C4F}" type="parTrans" cxnId="{1B94B55D-601B-4A2A-9ED0-00E2F0C0A78D}">
      <dgm:prSet/>
      <dgm:spPr/>
      <dgm:t>
        <a:bodyPr/>
        <a:lstStyle/>
        <a:p>
          <a:endParaRPr lang="en-US"/>
        </a:p>
      </dgm:t>
    </dgm:pt>
    <dgm:pt modelId="{D0C45C80-394B-4DB0-BC6B-AFAAF5595CD6}" type="sibTrans" cxnId="{1B94B55D-601B-4A2A-9ED0-00E2F0C0A78D}">
      <dgm:prSet/>
      <dgm:spPr/>
      <dgm:t>
        <a:bodyPr/>
        <a:lstStyle/>
        <a:p>
          <a:endParaRPr lang="en-US"/>
        </a:p>
      </dgm:t>
    </dgm:pt>
    <dgm:pt modelId="{B5770B44-9995-412B-BCF7-7960F4FACD81}">
      <dgm:prSet phldrT="[Text]"/>
      <dgm:spPr>
        <a:solidFill>
          <a:srgbClr val="495AD9"/>
        </a:solidFill>
      </dgm:spPr>
      <dgm:t>
        <a:bodyPr/>
        <a:lstStyle/>
        <a:p>
          <a:r>
            <a:rPr lang="en-US" b="1" dirty="0"/>
            <a:t>Large hidden schema order</a:t>
          </a:r>
        </a:p>
      </dgm:t>
    </dgm:pt>
    <dgm:pt modelId="{E3CE0590-2748-419D-ACB2-C6200A2D9F30}" type="parTrans" cxnId="{F0D1C70A-F560-47ED-A6ED-D09754C91CC2}">
      <dgm:prSet/>
      <dgm:spPr/>
      <dgm:t>
        <a:bodyPr/>
        <a:lstStyle/>
        <a:p>
          <a:endParaRPr lang="en-US"/>
        </a:p>
      </dgm:t>
    </dgm:pt>
    <dgm:pt modelId="{592E19DC-A494-4D27-8B6B-AC0805CF0E90}" type="sibTrans" cxnId="{F0D1C70A-F560-47ED-A6ED-D09754C91CC2}">
      <dgm:prSet/>
      <dgm:spPr/>
      <dgm:t>
        <a:bodyPr/>
        <a:lstStyle/>
        <a:p>
          <a:endParaRPr lang="en-US"/>
        </a:p>
      </dgm:t>
    </dgm:pt>
    <dgm:pt modelId="{3D9501F5-CB66-4B51-9970-BE191C11E4AC}" type="pres">
      <dgm:prSet presAssocID="{15B0DA01-610B-4556-9878-EDD5381D63F5}" presName="matrix" presStyleCnt="0">
        <dgm:presLayoutVars>
          <dgm:chMax val="1"/>
          <dgm:dir/>
          <dgm:resizeHandles val="exact"/>
        </dgm:presLayoutVars>
      </dgm:prSet>
      <dgm:spPr/>
    </dgm:pt>
    <dgm:pt modelId="{7E853EFC-AFA0-4DE3-8571-4E37404DBF6B}" type="pres">
      <dgm:prSet presAssocID="{15B0DA01-610B-4556-9878-EDD5381D63F5}" presName="axisShape" presStyleLbl="bgShp" presStyleIdx="0" presStyleCnt="1"/>
      <dgm:spPr/>
    </dgm:pt>
    <dgm:pt modelId="{C602B462-BC29-4FF7-A20F-82250CE5DCF3}" type="pres">
      <dgm:prSet presAssocID="{15B0DA01-610B-4556-9878-EDD5381D63F5}" presName="rect1" presStyleLbl="node1" presStyleIdx="0" presStyleCnt="4">
        <dgm:presLayoutVars>
          <dgm:chMax val="0"/>
          <dgm:chPref val="0"/>
          <dgm:bulletEnabled val="1"/>
        </dgm:presLayoutVars>
      </dgm:prSet>
      <dgm:spPr/>
    </dgm:pt>
    <dgm:pt modelId="{9BC8EB2E-F510-454E-918F-EB7220F7BEA8}" type="pres">
      <dgm:prSet presAssocID="{15B0DA01-610B-4556-9878-EDD5381D63F5}" presName="rect2" presStyleLbl="node1" presStyleIdx="1" presStyleCnt="4">
        <dgm:presLayoutVars>
          <dgm:chMax val="0"/>
          <dgm:chPref val="0"/>
          <dgm:bulletEnabled val="1"/>
        </dgm:presLayoutVars>
      </dgm:prSet>
      <dgm:spPr/>
    </dgm:pt>
    <dgm:pt modelId="{E3B9A836-C0A1-4B1C-AAEF-740F81BC9B84}" type="pres">
      <dgm:prSet presAssocID="{15B0DA01-610B-4556-9878-EDD5381D63F5}" presName="rect3" presStyleLbl="node1" presStyleIdx="2" presStyleCnt="4">
        <dgm:presLayoutVars>
          <dgm:chMax val="0"/>
          <dgm:chPref val="0"/>
          <dgm:bulletEnabled val="1"/>
        </dgm:presLayoutVars>
      </dgm:prSet>
      <dgm:spPr/>
    </dgm:pt>
    <dgm:pt modelId="{2B9CC662-FAE6-4076-B772-CA102A435C49}" type="pres">
      <dgm:prSet presAssocID="{15B0DA01-610B-4556-9878-EDD5381D63F5}" presName="rect4" presStyleLbl="node1" presStyleIdx="3" presStyleCnt="4">
        <dgm:presLayoutVars>
          <dgm:chMax val="0"/>
          <dgm:chPref val="0"/>
          <dgm:bulletEnabled val="1"/>
        </dgm:presLayoutVars>
      </dgm:prSet>
      <dgm:spPr/>
    </dgm:pt>
  </dgm:ptLst>
  <dgm:cxnLst>
    <dgm:cxn modelId="{FF1EA301-5EC1-4B14-95AF-6692BB800357}" type="presOf" srcId="{B5770B44-9995-412B-BCF7-7960F4FACD81}" destId="{2B9CC662-FAE6-4076-B772-CA102A435C49}" srcOrd="0" destOrd="0" presId="urn:microsoft.com/office/officeart/2005/8/layout/matrix2"/>
    <dgm:cxn modelId="{F0D1C70A-F560-47ED-A6ED-D09754C91CC2}" srcId="{15B0DA01-610B-4556-9878-EDD5381D63F5}" destId="{B5770B44-9995-412B-BCF7-7960F4FACD81}" srcOrd="3" destOrd="0" parTransId="{E3CE0590-2748-419D-ACB2-C6200A2D9F30}" sibTransId="{592E19DC-A494-4D27-8B6B-AC0805CF0E90}"/>
    <dgm:cxn modelId="{8D82D02C-EC80-42E4-BD9C-5C6CEA33CC04}" type="presOf" srcId="{B9223241-404C-46D3-A373-E0E035C2BF99}" destId="{E3B9A836-C0A1-4B1C-AAEF-740F81BC9B84}" srcOrd="0" destOrd="0" presId="urn:microsoft.com/office/officeart/2005/8/layout/matrix2"/>
    <dgm:cxn modelId="{1B94B55D-601B-4A2A-9ED0-00E2F0C0A78D}" srcId="{15B0DA01-610B-4556-9878-EDD5381D63F5}" destId="{B9223241-404C-46D3-A373-E0E035C2BF99}" srcOrd="2" destOrd="0" parTransId="{4FC82FB9-AFD9-468F-B6B5-7078D7864C4F}" sibTransId="{D0C45C80-394B-4DB0-BC6B-AFAAF5595CD6}"/>
    <dgm:cxn modelId="{04C97967-BFC9-417E-90EB-394264CBE93A}" type="presOf" srcId="{A5371E33-A4E4-4C20-9F04-EEC97615977F}" destId="{C602B462-BC29-4FF7-A20F-82250CE5DCF3}" srcOrd="0" destOrd="0" presId="urn:microsoft.com/office/officeart/2005/8/layout/matrix2"/>
    <dgm:cxn modelId="{D88BC977-A92A-4526-8FA0-D3A6BC23C6C7}" type="presOf" srcId="{15B0DA01-610B-4556-9878-EDD5381D63F5}" destId="{3D9501F5-CB66-4B51-9970-BE191C11E4AC}" srcOrd="0" destOrd="0" presId="urn:microsoft.com/office/officeart/2005/8/layout/matrix2"/>
    <dgm:cxn modelId="{F487B699-7A18-4A0D-9E3C-EB97BFAE06C3}" srcId="{15B0DA01-610B-4556-9878-EDD5381D63F5}" destId="{5693DAC0-65A5-437B-AEE8-48F1C4273DB2}" srcOrd="1" destOrd="0" parTransId="{D610B196-87BF-46B6-84A2-AA76281CE171}" sibTransId="{C04B8CA0-E9D6-47F3-A4A0-816EC2A45790}"/>
    <dgm:cxn modelId="{8C94E8B4-1CFE-46D9-8732-B3F125B19B7D}" srcId="{15B0DA01-610B-4556-9878-EDD5381D63F5}" destId="{A5371E33-A4E4-4C20-9F04-EEC97615977F}" srcOrd="0" destOrd="0" parTransId="{46EB4069-4AAE-4F58-9887-0B78F20CBC24}" sibTransId="{88897A2A-B21B-4EF7-A72E-C2CCA9836397}"/>
    <dgm:cxn modelId="{475F58ED-B54A-4184-8F4D-95418736F681}" type="presOf" srcId="{5693DAC0-65A5-437B-AEE8-48F1C4273DB2}" destId="{9BC8EB2E-F510-454E-918F-EB7220F7BEA8}" srcOrd="0" destOrd="0" presId="urn:microsoft.com/office/officeart/2005/8/layout/matrix2"/>
    <dgm:cxn modelId="{676E9CBF-2E55-4B29-9A7E-4FB614B4861E}" type="presParOf" srcId="{3D9501F5-CB66-4B51-9970-BE191C11E4AC}" destId="{7E853EFC-AFA0-4DE3-8571-4E37404DBF6B}" srcOrd="0" destOrd="0" presId="urn:microsoft.com/office/officeart/2005/8/layout/matrix2"/>
    <dgm:cxn modelId="{1FAC9F31-6511-4D43-BF52-0916A1B0BBDE}" type="presParOf" srcId="{3D9501F5-CB66-4B51-9970-BE191C11E4AC}" destId="{C602B462-BC29-4FF7-A20F-82250CE5DCF3}" srcOrd="1" destOrd="0" presId="urn:microsoft.com/office/officeart/2005/8/layout/matrix2"/>
    <dgm:cxn modelId="{5C9BA6EE-2F7A-4A9B-91F3-2C1941A0803E}" type="presParOf" srcId="{3D9501F5-CB66-4B51-9970-BE191C11E4AC}" destId="{9BC8EB2E-F510-454E-918F-EB7220F7BEA8}" srcOrd="2" destOrd="0" presId="urn:microsoft.com/office/officeart/2005/8/layout/matrix2"/>
    <dgm:cxn modelId="{5B49A48C-A826-46B6-A304-C54A6A5FFA4B}" type="presParOf" srcId="{3D9501F5-CB66-4B51-9970-BE191C11E4AC}" destId="{E3B9A836-C0A1-4B1C-AAEF-740F81BC9B84}" srcOrd="3" destOrd="0" presId="urn:microsoft.com/office/officeart/2005/8/layout/matrix2"/>
    <dgm:cxn modelId="{8F087649-F483-4864-A9DF-4FD55DCBDE74}" type="presParOf" srcId="{3D9501F5-CB66-4B51-9970-BE191C11E4AC}" destId="{2B9CC662-FAE6-4076-B772-CA102A435C49}"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C0BF1495-21D5-4017-B3DD-144D95AAD875}" type="doc">
      <dgm:prSet loTypeId="urn:microsoft.com/office/officeart/2005/8/layout/venn1" loCatId="relationship" qsTypeId="urn:microsoft.com/office/officeart/2005/8/quickstyle/3d1" qsCatId="3D" csTypeId="urn:microsoft.com/office/officeart/2005/8/colors/colorful4" csCatId="colorful" phldr="1"/>
      <dgm:spPr/>
    </dgm:pt>
    <dgm:pt modelId="{85BBC871-9D02-409C-BC41-B03625A89248}">
      <dgm:prSet phldrT="[Text]"/>
      <dgm:spPr>
        <a:solidFill>
          <a:srgbClr val="FF66FF">
            <a:alpha val="50000"/>
          </a:srgbClr>
        </a:solidFill>
      </dgm:spPr>
      <dgm:t>
        <a:bodyPr/>
        <a:lstStyle/>
        <a:p>
          <a:pPr rtl="0"/>
          <a:r>
            <a:rPr kumimoji="0" lang="en-US" b="0" i="0" u="none" strike="noStrike" cap="none" spc="0" normalizeH="0" baseline="0" noProof="0" dirty="0">
              <a:ln/>
              <a:effectLst/>
              <a:uLnTx/>
              <a:uFillTx/>
              <a:latin typeface="+mn-lt"/>
            </a:rPr>
            <a:t>Mutation is more effective in smaller populations than larger ones. Because mutation can decrease chance of replication for fitter chromosomes.</a:t>
          </a:r>
          <a:endParaRPr lang="en-US" dirty="0"/>
        </a:p>
      </dgm:t>
    </dgm:pt>
    <dgm:pt modelId="{41CF301F-A197-4539-855C-382458FC6BDB}" type="parTrans" cxnId="{678C21A9-446E-4051-9152-E38CE6378B95}">
      <dgm:prSet/>
      <dgm:spPr/>
      <dgm:t>
        <a:bodyPr/>
        <a:lstStyle/>
        <a:p>
          <a:endParaRPr lang="en-US"/>
        </a:p>
      </dgm:t>
    </dgm:pt>
    <dgm:pt modelId="{5C71DF56-3247-4467-AF03-C646D619193C}" type="sibTrans" cxnId="{678C21A9-446E-4051-9152-E38CE6378B95}">
      <dgm:prSet/>
      <dgm:spPr/>
      <dgm:t>
        <a:bodyPr/>
        <a:lstStyle/>
        <a:p>
          <a:endParaRPr lang="en-US"/>
        </a:p>
      </dgm:t>
    </dgm:pt>
    <dgm:pt modelId="{6C85CCBF-22A2-4D3F-AFA0-0389B6793FDC}">
      <dgm:prSet phldrT="[Text]"/>
      <dgm:spPr/>
      <dgm:t>
        <a:bodyPr/>
        <a:lstStyle/>
        <a:p>
          <a:r>
            <a:rPr kumimoji="0" lang="en-US" b="0" i="0" u="none" strike="noStrike" cap="none" spc="0" normalizeH="0" baseline="0" noProof="0" dirty="0">
              <a:ln/>
              <a:effectLst/>
              <a:uLnTx/>
              <a:uFillTx/>
              <a:latin typeface="+mn-lt"/>
            </a:rPr>
            <a:t>Fit mutations in smaller populations are less likely to be destroyed by crossover</a:t>
          </a:r>
          <a:endParaRPr lang="en-US" dirty="0"/>
        </a:p>
      </dgm:t>
    </dgm:pt>
    <dgm:pt modelId="{EC2E65D3-380D-439E-8A0D-3CEE398EA77B}" type="parTrans" cxnId="{23A396D9-3FE4-44D3-8944-DD609E5CF409}">
      <dgm:prSet/>
      <dgm:spPr/>
      <dgm:t>
        <a:bodyPr/>
        <a:lstStyle/>
        <a:p>
          <a:endParaRPr lang="en-US"/>
        </a:p>
      </dgm:t>
    </dgm:pt>
    <dgm:pt modelId="{E242A366-84CA-4D9F-A949-5FF34E1B8796}" type="sibTrans" cxnId="{23A396D9-3FE4-44D3-8944-DD609E5CF409}">
      <dgm:prSet/>
      <dgm:spPr/>
      <dgm:t>
        <a:bodyPr/>
        <a:lstStyle/>
        <a:p>
          <a:endParaRPr lang="en-US"/>
        </a:p>
      </dgm:t>
    </dgm:pt>
    <dgm:pt modelId="{A1A83948-61C4-499A-9684-AED2022F540E}">
      <dgm:prSet phldrT="[Text]"/>
      <dgm:spPr>
        <a:solidFill>
          <a:srgbClr val="FFFF66">
            <a:alpha val="50000"/>
          </a:srgbClr>
        </a:solidFill>
      </dgm:spPr>
      <dgm:t>
        <a:bodyPr/>
        <a:lstStyle/>
        <a:p>
          <a:r>
            <a:rPr kumimoji="0" lang="en-US" b="0" i="0" u="none" strike="noStrike" cap="none" spc="0" normalizeH="0" baseline="0" noProof="0" dirty="0">
              <a:ln/>
              <a:effectLst/>
              <a:uLnTx/>
              <a:uFillTx/>
              <a:latin typeface="+mn-lt"/>
            </a:rPr>
            <a:t>Converge to different Local Optima so their combination  perform better</a:t>
          </a:r>
          <a:endParaRPr lang="en-US" dirty="0"/>
        </a:p>
      </dgm:t>
    </dgm:pt>
    <dgm:pt modelId="{1446978E-8FD8-4FD0-B470-3CC73AE3AB26}" type="parTrans" cxnId="{7FBE3C13-1CBD-4882-92CA-EC0315C4CB94}">
      <dgm:prSet/>
      <dgm:spPr/>
      <dgm:t>
        <a:bodyPr/>
        <a:lstStyle/>
        <a:p>
          <a:endParaRPr lang="en-US"/>
        </a:p>
      </dgm:t>
    </dgm:pt>
    <dgm:pt modelId="{C7D8FE54-86A2-47DC-B5BA-3ED22C43F474}" type="sibTrans" cxnId="{7FBE3C13-1CBD-4882-92CA-EC0315C4CB94}">
      <dgm:prSet/>
      <dgm:spPr/>
      <dgm:t>
        <a:bodyPr/>
        <a:lstStyle/>
        <a:p>
          <a:endParaRPr lang="en-US"/>
        </a:p>
      </dgm:t>
    </dgm:pt>
    <dgm:pt modelId="{5954184D-C8E3-43AC-83BB-231FB76FCDD1}" type="pres">
      <dgm:prSet presAssocID="{C0BF1495-21D5-4017-B3DD-144D95AAD875}" presName="compositeShape" presStyleCnt="0">
        <dgm:presLayoutVars>
          <dgm:chMax val="7"/>
          <dgm:dir/>
          <dgm:resizeHandles val="exact"/>
        </dgm:presLayoutVars>
      </dgm:prSet>
      <dgm:spPr/>
    </dgm:pt>
    <dgm:pt modelId="{7A097345-7D06-4893-90B9-712076A08C37}" type="pres">
      <dgm:prSet presAssocID="{85BBC871-9D02-409C-BC41-B03625A89248}" presName="circ1" presStyleLbl="vennNode1" presStyleIdx="0" presStyleCnt="3"/>
      <dgm:spPr/>
    </dgm:pt>
    <dgm:pt modelId="{10407E7B-0BD6-4A46-A3CF-A68E04C2C494}" type="pres">
      <dgm:prSet presAssocID="{85BBC871-9D02-409C-BC41-B03625A89248}" presName="circ1Tx" presStyleLbl="revTx" presStyleIdx="0" presStyleCnt="0">
        <dgm:presLayoutVars>
          <dgm:chMax val="0"/>
          <dgm:chPref val="0"/>
          <dgm:bulletEnabled val="1"/>
        </dgm:presLayoutVars>
      </dgm:prSet>
      <dgm:spPr/>
    </dgm:pt>
    <dgm:pt modelId="{14AB1961-3D74-4297-9B56-E4F739FB5BFA}" type="pres">
      <dgm:prSet presAssocID="{6C85CCBF-22A2-4D3F-AFA0-0389B6793FDC}" presName="circ2" presStyleLbl="vennNode1" presStyleIdx="1" presStyleCnt="3"/>
      <dgm:spPr/>
    </dgm:pt>
    <dgm:pt modelId="{E3FEE3C9-8E49-49A5-ADB8-43FC35300CEA}" type="pres">
      <dgm:prSet presAssocID="{6C85CCBF-22A2-4D3F-AFA0-0389B6793FDC}" presName="circ2Tx" presStyleLbl="revTx" presStyleIdx="0" presStyleCnt="0">
        <dgm:presLayoutVars>
          <dgm:chMax val="0"/>
          <dgm:chPref val="0"/>
          <dgm:bulletEnabled val="1"/>
        </dgm:presLayoutVars>
      </dgm:prSet>
      <dgm:spPr/>
    </dgm:pt>
    <dgm:pt modelId="{AA80273D-8995-47F0-A8B1-FB1BDBF2270E}" type="pres">
      <dgm:prSet presAssocID="{A1A83948-61C4-499A-9684-AED2022F540E}" presName="circ3" presStyleLbl="vennNode1" presStyleIdx="2" presStyleCnt="3"/>
      <dgm:spPr/>
    </dgm:pt>
    <dgm:pt modelId="{95E9194A-6F0F-43F2-9C91-5D9F75799FFC}" type="pres">
      <dgm:prSet presAssocID="{A1A83948-61C4-499A-9684-AED2022F540E}" presName="circ3Tx" presStyleLbl="revTx" presStyleIdx="0" presStyleCnt="0">
        <dgm:presLayoutVars>
          <dgm:chMax val="0"/>
          <dgm:chPref val="0"/>
          <dgm:bulletEnabled val="1"/>
        </dgm:presLayoutVars>
      </dgm:prSet>
      <dgm:spPr/>
    </dgm:pt>
  </dgm:ptLst>
  <dgm:cxnLst>
    <dgm:cxn modelId="{7FBE3C13-1CBD-4882-92CA-EC0315C4CB94}" srcId="{C0BF1495-21D5-4017-B3DD-144D95AAD875}" destId="{A1A83948-61C4-499A-9684-AED2022F540E}" srcOrd="2" destOrd="0" parTransId="{1446978E-8FD8-4FD0-B470-3CC73AE3AB26}" sibTransId="{C7D8FE54-86A2-47DC-B5BA-3ED22C43F474}"/>
    <dgm:cxn modelId="{17580523-40EF-449E-960A-5FD807FA1AEF}" type="presOf" srcId="{85BBC871-9D02-409C-BC41-B03625A89248}" destId="{10407E7B-0BD6-4A46-A3CF-A68E04C2C494}" srcOrd="1" destOrd="0" presId="urn:microsoft.com/office/officeart/2005/8/layout/venn1"/>
    <dgm:cxn modelId="{06DA1D6B-4228-4B40-9F64-E21ACABA0F0B}" type="presOf" srcId="{C0BF1495-21D5-4017-B3DD-144D95AAD875}" destId="{5954184D-C8E3-43AC-83BB-231FB76FCDD1}" srcOrd="0" destOrd="0" presId="urn:microsoft.com/office/officeart/2005/8/layout/venn1"/>
    <dgm:cxn modelId="{678C21A9-446E-4051-9152-E38CE6378B95}" srcId="{C0BF1495-21D5-4017-B3DD-144D95AAD875}" destId="{85BBC871-9D02-409C-BC41-B03625A89248}" srcOrd="0" destOrd="0" parTransId="{41CF301F-A197-4539-855C-382458FC6BDB}" sibTransId="{5C71DF56-3247-4467-AF03-C646D619193C}"/>
    <dgm:cxn modelId="{7C53B2AC-F55C-42F1-8B2D-DCD0CD7781A6}" type="presOf" srcId="{6C85CCBF-22A2-4D3F-AFA0-0389B6793FDC}" destId="{14AB1961-3D74-4297-9B56-E4F739FB5BFA}" srcOrd="0" destOrd="0" presId="urn:microsoft.com/office/officeart/2005/8/layout/venn1"/>
    <dgm:cxn modelId="{82A600D8-E9D1-470E-9530-16FB30783EA3}" type="presOf" srcId="{A1A83948-61C4-499A-9684-AED2022F540E}" destId="{AA80273D-8995-47F0-A8B1-FB1BDBF2270E}" srcOrd="0" destOrd="0" presId="urn:microsoft.com/office/officeart/2005/8/layout/venn1"/>
    <dgm:cxn modelId="{23A396D9-3FE4-44D3-8944-DD609E5CF409}" srcId="{C0BF1495-21D5-4017-B3DD-144D95AAD875}" destId="{6C85CCBF-22A2-4D3F-AFA0-0389B6793FDC}" srcOrd="1" destOrd="0" parTransId="{EC2E65D3-380D-439E-8A0D-3CEE398EA77B}" sibTransId="{E242A366-84CA-4D9F-A949-5FF34E1B8796}"/>
    <dgm:cxn modelId="{736C44E5-8DCD-4289-B894-304ABEC78108}" type="presOf" srcId="{A1A83948-61C4-499A-9684-AED2022F540E}" destId="{95E9194A-6F0F-43F2-9C91-5D9F75799FFC}" srcOrd="1" destOrd="0" presId="urn:microsoft.com/office/officeart/2005/8/layout/venn1"/>
    <dgm:cxn modelId="{66F097EC-AD99-41B9-85EA-667AB3674D0B}" type="presOf" srcId="{6C85CCBF-22A2-4D3F-AFA0-0389B6793FDC}" destId="{E3FEE3C9-8E49-49A5-ADB8-43FC35300CEA}" srcOrd="1" destOrd="0" presId="urn:microsoft.com/office/officeart/2005/8/layout/venn1"/>
    <dgm:cxn modelId="{4A3549F5-1E0E-417D-B3FC-A51FC7ED419F}" type="presOf" srcId="{85BBC871-9D02-409C-BC41-B03625A89248}" destId="{7A097345-7D06-4893-90B9-712076A08C37}" srcOrd="0" destOrd="0" presId="urn:microsoft.com/office/officeart/2005/8/layout/venn1"/>
    <dgm:cxn modelId="{26B84AB1-C02B-4134-A473-EE4072DD59B4}" type="presParOf" srcId="{5954184D-C8E3-43AC-83BB-231FB76FCDD1}" destId="{7A097345-7D06-4893-90B9-712076A08C37}" srcOrd="0" destOrd="0" presId="urn:microsoft.com/office/officeart/2005/8/layout/venn1"/>
    <dgm:cxn modelId="{01A7A43D-63BB-4A31-8ABB-5173731799B2}" type="presParOf" srcId="{5954184D-C8E3-43AC-83BB-231FB76FCDD1}" destId="{10407E7B-0BD6-4A46-A3CF-A68E04C2C494}" srcOrd="1" destOrd="0" presId="urn:microsoft.com/office/officeart/2005/8/layout/venn1"/>
    <dgm:cxn modelId="{BE20DAA9-2ED9-4C85-B7B6-1AD8364D3B8C}" type="presParOf" srcId="{5954184D-C8E3-43AC-83BB-231FB76FCDD1}" destId="{14AB1961-3D74-4297-9B56-E4F739FB5BFA}" srcOrd="2" destOrd="0" presId="urn:microsoft.com/office/officeart/2005/8/layout/venn1"/>
    <dgm:cxn modelId="{B47A7F85-776E-42ED-B586-9B8D60B3FCC7}" type="presParOf" srcId="{5954184D-C8E3-43AC-83BB-231FB76FCDD1}" destId="{E3FEE3C9-8E49-49A5-ADB8-43FC35300CEA}" srcOrd="3" destOrd="0" presId="urn:microsoft.com/office/officeart/2005/8/layout/venn1"/>
    <dgm:cxn modelId="{300C4213-013B-4178-97B2-A25D383774AF}" type="presParOf" srcId="{5954184D-C8E3-43AC-83BB-231FB76FCDD1}" destId="{AA80273D-8995-47F0-A8B1-FB1BDBF2270E}" srcOrd="4" destOrd="0" presId="urn:microsoft.com/office/officeart/2005/8/layout/venn1"/>
    <dgm:cxn modelId="{0225CF5B-2B77-4818-89FF-FCA078FABA0C}" type="presParOf" srcId="{5954184D-C8E3-43AC-83BB-231FB76FCDD1}" destId="{95E9194A-6F0F-43F2-9C91-5D9F75799FFC}"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17C4D51F-225C-4CD6-AFDC-0BFB88202BD2}" type="doc">
      <dgm:prSet loTypeId="urn:microsoft.com/office/officeart/2005/8/layout/chevron2" loCatId="process" qsTypeId="urn:microsoft.com/office/officeart/2005/8/quickstyle/3d1" qsCatId="3D" csTypeId="urn:microsoft.com/office/officeart/2005/8/colors/colorful3" csCatId="colorful" phldr="1"/>
      <dgm:spPr/>
      <dgm:t>
        <a:bodyPr/>
        <a:lstStyle/>
        <a:p>
          <a:endParaRPr lang="en-US"/>
        </a:p>
      </dgm:t>
    </dgm:pt>
    <dgm:pt modelId="{510CC0F9-9667-4C1C-B714-2441513AF9BD}">
      <dgm:prSet phldrT="[Text]"/>
      <dgm:spPr/>
      <dgm:t>
        <a:bodyPr/>
        <a:lstStyle/>
        <a:p>
          <a:r>
            <a:rPr lang="en-US" dirty="0"/>
            <a:t>1</a:t>
          </a:r>
        </a:p>
      </dgm:t>
    </dgm:pt>
    <dgm:pt modelId="{0E1D53CD-1722-4B9D-87F3-3AC4CCCBE825}" type="parTrans" cxnId="{F4BCF48F-52BB-4C18-AAFF-2E921B52CF2A}">
      <dgm:prSet/>
      <dgm:spPr/>
      <dgm:t>
        <a:bodyPr/>
        <a:lstStyle/>
        <a:p>
          <a:endParaRPr lang="en-US"/>
        </a:p>
      </dgm:t>
    </dgm:pt>
    <dgm:pt modelId="{6BF6170D-4B31-4935-8611-732167130986}" type="sibTrans" cxnId="{F4BCF48F-52BB-4C18-AAFF-2E921B52CF2A}">
      <dgm:prSet/>
      <dgm:spPr/>
      <dgm:t>
        <a:bodyPr/>
        <a:lstStyle/>
        <a:p>
          <a:endParaRPr lang="en-US"/>
        </a:p>
      </dgm:t>
    </dgm:pt>
    <dgm:pt modelId="{DDB134BB-1E88-4688-B56D-C24B964E755C}">
      <dgm:prSet phldrT="[Text]" custT="1"/>
      <dgm:spPr/>
      <dgm:t>
        <a:bodyPr/>
        <a:lstStyle/>
        <a:p>
          <a:r>
            <a:rPr lang="en-US" sz="1800" dirty="0"/>
            <a:t>Problem </a:t>
          </a:r>
          <a:r>
            <a:rPr lang="en-US" sz="1800" b="1" dirty="0"/>
            <a:t>is Deceptive</a:t>
          </a:r>
          <a:r>
            <a:rPr lang="en-US" sz="1800" dirty="0"/>
            <a:t> if Winner of a partition has different bit string than global optima,</a:t>
          </a:r>
        </a:p>
      </dgm:t>
    </dgm:pt>
    <dgm:pt modelId="{4D2C6EFC-8C3B-438A-9458-5E698BD27E89}" type="parTrans" cxnId="{B778458E-2320-480C-BDC0-5A90A17DF5B6}">
      <dgm:prSet/>
      <dgm:spPr/>
      <dgm:t>
        <a:bodyPr/>
        <a:lstStyle/>
        <a:p>
          <a:endParaRPr lang="en-US"/>
        </a:p>
      </dgm:t>
    </dgm:pt>
    <dgm:pt modelId="{4B09C30D-91F9-41C9-8EA9-892545795E92}" type="sibTrans" cxnId="{B778458E-2320-480C-BDC0-5A90A17DF5B6}">
      <dgm:prSet/>
      <dgm:spPr/>
      <dgm:t>
        <a:bodyPr/>
        <a:lstStyle/>
        <a:p>
          <a:endParaRPr lang="en-US"/>
        </a:p>
      </dgm:t>
    </dgm:pt>
    <dgm:pt modelId="{E0A501A5-1B36-4DF7-BD61-109420E7A73B}">
      <dgm:prSet phldrT="[Text]"/>
      <dgm:spPr/>
      <dgm:t>
        <a:bodyPr/>
        <a:lstStyle/>
        <a:p>
          <a:r>
            <a:rPr lang="en-US" dirty="0"/>
            <a:t>2</a:t>
          </a:r>
        </a:p>
      </dgm:t>
    </dgm:pt>
    <dgm:pt modelId="{D9D3032D-AE72-4E17-BD0B-DB7583167C38}" type="parTrans" cxnId="{656CD12E-2923-4439-8363-8AB4AFB0E4F3}">
      <dgm:prSet/>
      <dgm:spPr/>
      <dgm:t>
        <a:bodyPr/>
        <a:lstStyle/>
        <a:p>
          <a:endParaRPr lang="en-US"/>
        </a:p>
      </dgm:t>
    </dgm:pt>
    <dgm:pt modelId="{AA5E7858-5044-43A4-9B93-A6053E2023D6}" type="sibTrans" cxnId="{656CD12E-2923-4439-8363-8AB4AFB0E4F3}">
      <dgm:prSet/>
      <dgm:spPr/>
      <dgm:t>
        <a:bodyPr/>
        <a:lstStyle/>
        <a:p>
          <a:endParaRPr lang="en-US"/>
        </a:p>
      </dgm:t>
    </dgm:pt>
    <dgm:pt modelId="{470CADAE-C5C6-46DF-B601-07580ED2F788}">
      <dgm:prSet phldrT="[Text]" custT="1"/>
      <dgm:spPr/>
      <dgm:t>
        <a:bodyPr/>
        <a:lstStyle/>
        <a:p>
          <a:r>
            <a:rPr lang="en-US" sz="1800" dirty="0"/>
            <a:t>A Problem is N-Ordered  </a:t>
          </a:r>
          <a:r>
            <a:rPr lang="en-US" sz="1800" b="1" dirty="0"/>
            <a:t>Fully Deceptive</a:t>
          </a:r>
          <a:r>
            <a:rPr lang="en-US" sz="1800" dirty="0"/>
            <a:t> if in a N-order partition P, if the winner of </a:t>
          </a:r>
          <a:r>
            <a:rPr lang="en-US" sz="1800" b="1" dirty="0"/>
            <a:t>all</a:t>
          </a:r>
          <a:r>
            <a:rPr lang="en-US" sz="1800" dirty="0"/>
            <a:t> subsuming schemas lead to different than the partition contains winner of P</a:t>
          </a:r>
        </a:p>
      </dgm:t>
    </dgm:pt>
    <dgm:pt modelId="{1BF8F232-D54B-47CF-9DAA-77847B4600D4}" type="parTrans" cxnId="{CE72F9F6-089C-4AF3-86DD-4BB10D54EA85}">
      <dgm:prSet/>
      <dgm:spPr/>
      <dgm:t>
        <a:bodyPr/>
        <a:lstStyle/>
        <a:p>
          <a:endParaRPr lang="en-US"/>
        </a:p>
      </dgm:t>
    </dgm:pt>
    <dgm:pt modelId="{428ECED4-44D0-40A7-886F-902369B508A2}" type="sibTrans" cxnId="{CE72F9F6-089C-4AF3-86DD-4BB10D54EA85}">
      <dgm:prSet/>
      <dgm:spPr/>
      <dgm:t>
        <a:bodyPr/>
        <a:lstStyle/>
        <a:p>
          <a:endParaRPr lang="en-US"/>
        </a:p>
      </dgm:t>
    </dgm:pt>
    <dgm:pt modelId="{ACAF911B-65FB-4F30-AA76-33B893B23F49}">
      <dgm:prSet phldrT="[Text]"/>
      <dgm:spPr/>
      <dgm:t>
        <a:bodyPr/>
        <a:lstStyle/>
        <a:p>
          <a:r>
            <a:rPr lang="en-US" dirty="0"/>
            <a:t>3</a:t>
          </a:r>
        </a:p>
      </dgm:t>
    </dgm:pt>
    <dgm:pt modelId="{30E2A67E-95AA-4862-A193-B95BCFBB72B2}" type="parTrans" cxnId="{77E45FA2-DD04-43C3-AEE3-A86AEFA8C519}">
      <dgm:prSet/>
      <dgm:spPr/>
      <dgm:t>
        <a:bodyPr/>
        <a:lstStyle/>
        <a:p>
          <a:endParaRPr lang="en-US"/>
        </a:p>
      </dgm:t>
    </dgm:pt>
    <dgm:pt modelId="{E8E5D352-6527-4DBD-911A-254CA19B13FA}" type="sibTrans" cxnId="{77E45FA2-DD04-43C3-AEE3-A86AEFA8C519}">
      <dgm:prSet/>
      <dgm:spPr/>
      <dgm:t>
        <a:bodyPr/>
        <a:lstStyle/>
        <a:p>
          <a:endParaRPr lang="en-US"/>
        </a:p>
      </dgm:t>
    </dgm:pt>
    <dgm:pt modelId="{A855398F-3BF6-416A-8F15-8E8A1D846774}">
      <dgm:prSet phldrT="[Text]" custT="1"/>
      <dgm:spPr/>
      <dgm:t>
        <a:bodyPr/>
        <a:lstStyle/>
        <a:p>
          <a:r>
            <a:rPr lang="en-US" sz="1800" dirty="0"/>
            <a:t>A Problem is N-Ordered  </a:t>
          </a:r>
          <a:r>
            <a:rPr lang="en-US" sz="1800" b="1" dirty="0"/>
            <a:t>Consistently Deceptive</a:t>
          </a:r>
          <a:r>
            <a:rPr lang="en-US" sz="1800" dirty="0"/>
            <a:t> if in a N-order partition P, if the winner of </a:t>
          </a:r>
          <a:r>
            <a:rPr lang="en-US" sz="1800" b="1" dirty="0"/>
            <a:t>some</a:t>
          </a:r>
          <a:r>
            <a:rPr lang="en-US" sz="1800" dirty="0"/>
            <a:t> subsuming schemas lead to different than the partition contains winner of P.</a:t>
          </a:r>
        </a:p>
      </dgm:t>
    </dgm:pt>
    <dgm:pt modelId="{568DE507-EEA6-43BE-A444-52866A117FFD}" type="parTrans" cxnId="{4B3A9CC6-6E76-4D24-B33D-F78597694BDE}">
      <dgm:prSet/>
      <dgm:spPr/>
      <dgm:t>
        <a:bodyPr/>
        <a:lstStyle/>
        <a:p>
          <a:endParaRPr lang="en-US"/>
        </a:p>
      </dgm:t>
    </dgm:pt>
    <dgm:pt modelId="{598F941A-6B28-45CB-8BF1-D69323E3169C}" type="sibTrans" cxnId="{4B3A9CC6-6E76-4D24-B33D-F78597694BDE}">
      <dgm:prSet/>
      <dgm:spPr/>
      <dgm:t>
        <a:bodyPr/>
        <a:lstStyle/>
        <a:p>
          <a:endParaRPr lang="en-US"/>
        </a:p>
      </dgm:t>
    </dgm:pt>
    <dgm:pt modelId="{371D8D86-2F62-482C-962F-9E44795136E9}" type="pres">
      <dgm:prSet presAssocID="{17C4D51F-225C-4CD6-AFDC-0BFB88202BD2}" presName="linearFlow" presStyleCnt="0">
        <dgm:presLayoutVars>
          <dgm:dir/>
          <dgm:animLvl val="lvl"/>
          <dgm:resizeHandles val="exact"/>
        </dgm:presLayoutVars>
      </dgm:prSet>
      <dgm:spPr/>
    </dgm:pt>
    <dgm:pt modelId="{50703D02-BDCF-4C7E-A50B-22282354A440}" type="pres">
      <dgm:prSet presAssocID="{510CC0F9-9667-4C1C-B714-2441513AF9BD}" presName="composite" presStyleCnt="0"/>
      <dgm:spPr/>
    </dgm:pt>
    <dgm:pt modelId="{53FA90DB-CA81-466E-BFB3-88512E779CE2}" type="pres">
      <dgm:prSet presAssocID="{510CC0F9-9667-4C1C-B714-2441513AF9BD}" presName="parentText" presStyleLbl="alignNode1" presStyleIdx="0" presStyleCnt="3">
        <dgm:presLayoutVars>
          <dgm:chMax val="1"/>
          <dgm:bulletEnabled val="1"/>
        </dgm:presLayoutVars>
      </dgm:prSet>
      <dgm:spPr/>
    </dgm:pt>
    <dgm:pt modelId="{F95AE8F5-8A47-4344-9A58-78CD406D42CE}" type="pres">
      <dgm:prSet presAssocID="{510CC0F9-9667-4C1C-B714-2441513AF9BD}" presName="descendantText" presStyleLbl="alignAcc1" presStyleIdx="0" presStyleCnt="3">
        <dgm:presLayoutVars>
          <dgm:bulletEnabled val="1"/>
        </dgm:presLayoutVars>
      </dgm:prSet>
      <dgm:spPr/>
    </dgm:pt>
    <dgm:pt modelId="{4F648EE3-F022-4155-A926-336236C7ADAF}" type="pres">
      <dgm:prSet presAssocID="{6BF6170D-4B31-4935-8611-732167130986}" presName="sp" presStyleCnt="0"/>
      <dgm:spPr/>
    </dgm:pt>
    <dgm:pt modelId="{538DC5AA-CB5C-4D42-A73D-2631AB985F24}" type="pres">
      <dgm:prSet presAssocID="{E0A501A5-1B36-4DF7-BD61-109420E7A73B}" presName="composite" presStyleCnt="0"/>
      <dgm:spPr/>
    </dgm:pt>
    <dgm:pt modelId="{74A405E4-847F-4F77-9892-51C5657A0072}" type="pres">
      <dgm:prSet presAssocID="{E0A501A5-1B36-4DF7-BD61-109420E7A73B}" presName="parentText" presStyleLbl="alignNode1" presStyleIdx="1" presStyleCnt="3">
        <dgm:presLayoutVars>
          <dgm:chMax val="1"/>
          <dgm:bulletEnabled val="1"/>
        </dgm:presLayoutVars>
      </dgm:prSet>
      <dgm:spPr/>
    </dgm:pt>
    <dgm:pt modelId="{673F3B40-A588-482F-B18D-72D1CC5E0207}" type="pres">
      <dgm:prSet presAssocID="{E0A501A5-1B36-4DF7-BD61-109420E7A73B}" presName="descendantText" presStyleLbl="alignAcc1" presStyleIdx="1" presStyleCnt="3">
        <dgm:presLayoutVars>
          <dgm:bulletEnabled val="1"/>
        </dgm:presLayoutVars>
      </dgm:prSet>
      <dgm:spPr/>
    </dgm:pt>
    <dgm:pt modelId="{6F4A71D3-07B1-4996-85A5-32BFC069B63E}" type="pres">
      <dgm:prSet presAssocID="{AA5E7858-5044-43A4-9B93-A6053E2023D6}" presName="sp" presStyleCnt="0"/>
      <dgm:spPr/>
    </dgm:pt>
    <dgm:pt modelId="{3D3A3958-B6F9-4A70-8D10-529EA7EC7904}" type="pres">
      <dgm:prSet presAssocID="{ACAF911B-65FB-4F30-AA76-33B893B23F49}" presName="composite" presStyleCnt="0"/>
      <dgm:spPr/>
    </dgm:pt>
    <dgm:pt modelId="{D9C4B898-8894-43CC-B762-F200F22EE800}" type="pres">
      <dgm:prSet presAssocID="{ACAF911B-65FB-4F30-AA76-33B893B23F49}" presName="parentText" presStyleLbl="alignNode1" presStyleIdx="2" presStyleCnt="3">
        <dgm:presLayoutVars>
          <dgm:chMax val="1"/>
          <dgm:bulletEnabled val="1"/>
        </dgm:presLayoutVars>
      </dgm:prSet>
      <dgm:spPr/>
    </dgm:pt>
    <dgm:pt modelId="{D14A4318-15C0-49E8-B9C2-A14E39750C93}" type="pres">
      <dgm:prSet presAssocID="{ACAF911B-65FB-4F30-AA76-33B893B23F49}" presName="descendantText" presStyleLbl="alignAcc1" presStyleIdx="2" presStyleCnt="3">
        <dgm:presLayoutVars>
          <dgm:bulletEnabled val="1"/>
        </dgm:presLayoutVars>
      </dgm:prSet>
      <dgm:spPr/>
    </dgm:pt>
  </dgm:ptLst>
  <dgm:cxnLst>
    <dgm:cxn modelId="{3CBD2D2D-42CE-4F64-9A3C-C2219D6F41E2}" type="presOf" srcId="{17C4D51F-225C-4CD6-AFDC-0BFB88202BD2}" destId="{371D8D86-2F62-482C-962F-9E44795136E9}" srcOrd="0" destOrd="0" presId="urn:microsoft.com/office/officeart/2005/8/layout/chevron2"/>
    <dgm:cxn modelId="{656CD12E-2923-4439-8363-8AB4AFB0E4F3}" srcId="{17C4D51F-225C-4CD6-AFDC-0BFB88202BD2}" destId="{E0A501A5-1B36-4DF7-BD61-109420E7A73B}" srcOrd="1" destOrd="0" parTransId="{D9D3032D-AE72-4E17-BD0B-DB7583167C38}" sibTransId="{AA5E7858-5044-43A4-9B93-A6053E2023D6}"/>
    <dgm:cxn modelId="{428C9C39-30BA-4ED7-AF81-7F3184C2BA4A}" type="presOf" srcId="{ACAF911B-65FB-4F30-AA76-33B893B23F49}" destId="{D9C4B898-8894-43CC-B762-F200F22EE800}" srcOrd="0" destOrd="0" presId="urn:microsoft.com/office/officeart/2005/8/layout/chevron2"/>
    <dgm:cxn modelId="{292DC63C-0E74-4BB5-B3B2-E1143D01AED3}" type="presOf" srcId="{A855398F-3BF6-416A-8F15-8E8A1D846774}" destId="{D14A4318-15C0-49E8-B9C2-A14E39750C93}" srcOrd="0" destOrd="0" presId="urn:microsoft.com/office/officeart/2005/8/layout/chevron2"/>
    <dgm:cxn modelId="{7CB58B76-2BBC-4E05-9B89-209B1ECFD387}" type="presOf" srcId="{E0A501A5-1B36-4DF7-BD61-109420E7A73B}" destId="{74A405E4-847F-4F77-9892-51C5657A0072}" srcOrd="0" destOrd="0" presId="urn:microsoft.com/office/officeart/2005/8/layout/chevron2"/>
    <dgm:cxn modelId="{88E41D84-9509-4E4F-831C-A024DCE8C432}" type="presOf" srcId="{470CADAE-C5C6-46DF-B601-07580ED2F788}" destId="{673F3B40-A588-482F-B18D-72D1CC5E0207}" srcOrd="0" destOrd="0" presId="urn:microsoft.com/office/officeart/2005/8/layout/chevron2"/>
    <dgm:cxn modelId="{A0194784-860E-404B-B674-2AFD8CC7607B}" type="presOf" srcId="{DDB134BB-1E88-4688-B56D-C24B964E755C}" destId="{F95AE8F5-8A47-4344-9A58-78CD406D42CE}" srcOrd="0" destOrd="0" presId="urn:microsoft.com/office/officeart/2005/8/layout/chevron2"/>
    <dgm:cxn modelId="{B778458E-2320-480C-BDC0-5A90A17DF5B6}" srcId="{510CC0F9-9667-4C1C-B714-2441513AF9BD}" destId="{DDB134BB-1E88-4688-B56D-C24B964E755C}" srcOrd="0" destOrd="0" parTransId="{4D2C6EFC-8C3B-438A-9458-5E698BD27E89}" sibTransId="{4B09C30D-91F9-41C9-8EA9-892545795E92}"/>
    <dgm:cxn modelId="{F4BCF48F-52BB-4C18-AAFF-2E921B52CF2A}" srcId="{17C4D51F-225C-4CD6-AFDC-0BFB88202BD2}" destId="{510CC0F9-9667-4C1C-B714-2441513AF9BD}" srcOrd="0" destOrd="0" parTransId="{0E1D53CD-1722-4B9D-87F3-3AC4CCCBE825}" sibTransId="{6BF6170D-4B31-4935-8611-732167130986}"/>
    <dgm:cxn modelId="{77E45FA2-DD04-43C3-AEE3-A86AEFA8C519}" srcId="{17C4D51F-225C-4CD6-AFDC-0BFB88202BD2}" destId="{ACAF911B-65FB-4F30-AA76-33B893B23F49}" srcOrd="2" destOrd="0" parTransId="{30E2A67E-95AA-4862-A193-B95BCFBB72B2}" sibTransId="{E8E5D352-6527-4DBD-911A-254CA19B13FA}"/>
    <dgm:cxn modelId="{4B3A9CC6-6E76-4D24-B33D-F78597694BDE}" srcId="{ACAF911B-65FB-4F30-AA76-33B893B23F49}" destId="{A855398F-3BF6-416A-8F15-8E8A1D846774}" srcOrd="0" destOrd="0" parTransId="{568DE507-EEA6-43BE-A444-52866A117FFD}" sibTransId="{598F941A-6B28-45CB-8BF1-D69323E3169C}"/>
    <dgm:cxn modelId="{3853EEEF-6214-4968-9837-9E0ABA8DE811}" type="presOf" srcId="{510CC0F9-9667-4C1C-B714-2441513AF9BD}" destId="{53FA90DB-CA81-466E-BFB3-88512E779CE2}" srcOrd="0" destOrd="0" presId="urn:microsoft.com/office/officeart/2005/8/layout/chevron2"/>
    <dgm:cxn modelId="{CE72F9F6-089C-4AF3-86DD-4BB10D54EA85}" srcId="{E0A501A5-1B36-4DF7-BD61-109420E7A73B}" destId="{470CADAE-C5C6-46DF-B601-07580ED2F788}" srcOrd="0" destOrd="0" parTransId="{1BF8F232-D54B-47CF-9DAA-77847B4600D4}" sibTransId="{428ECED4-44D0-40A7-886F-902369B508A2}"/>
    <dgm:cxn modelId="{CFDB9181-15F6-4AEE-9143-E4BE838A819E}" type="presParOf" srcId="{371D8D86-2F62-482C-962F-9E44795136E9}" destId="{50703D02-BDCF-4C7E-A50B-22282354A440}" srcOrd="0" destOrd="0" presId="urn:microsoft.com/office/officeart/2005/8/layout/chevron2"/>
    <dgm:cxn modelId="{ECD189A9-7C1B-4970-9488-9A04CA59DB35}" type="presParOf" srcId="{50703D02-BDCF-4C7E-A50B-22282354A440}" destId="{53FA90DB-CA81-466E-BFB3-88512E779CE2}" srcOrd="0" destOrd="0" presId="urn:microsoft.com/office/officeart/2005/8/layout/chevron2"/>
    <dgm:cxn modelId="{74D1109A-D8EC-43D7-8946-7F56B4D7B2CE}" type="presParOf" srcId="{50703D02-BDCF-4C7E-A50B-22282354A440}" destId="{F95AE8F5-8A47-4344-9A58-78CD406D42CE}" srcOrd="1" destOrd="0" presId="urn:microsoft.com/office/officeart/2005/8/layout/chevron2"/>
    <dgm:cxn modelId="{151D1E15-2D65-4254-827F-8D6BD704E39E}" type="presParOf" srcId="{371D8D86-2F62-482C-962F-9E44795136E9}" destId="{4F648EE3-F022-4155-A926-336236C7ADAF}" srcOrd="1" destOrd="0" presId="urn:microsoft.com/office/officeart/2005/8/layout/chevron2"/>
    <dgm:cxn modelId="{10D5F43C-CF4D-46F7-8145-D1AA9D3B9F8D}" type="presParOf" srcId="{371D8D86-2F62-482C-962F-9E44795136E9}" destId="{538DC5AA-CB5C-4D42-A73D-2631AB985F24}" srcOrd="2" destOrd="0" presId="urn:microsoft.com/office/officeart/2005/8/layout/chevron2"/>
    <dgm:cxn modelId="{71336A01-5B84-4589-A530-17A536B7C27D}" type="presParOf" srcId="{538DC5AA-CB5C-4D42-A73D-2631AB985F24}" destId="{74A405E4-847F-4F77-9892-51C5657A0072}" srcOrd="0" destOrd="0" presId="urn:microsoft.com/office/officeart/2005/8/layout/chevron2"/>
    <dgm:cxn modelId="{1C72AA7A-2F42-4CB4-A2C8-4CE3503432EE}" type="presParOf" srcId="{538DC5AA-CB5C-4D42-A73D-2631AB985F24}" destId="{673F3B40-A588-482F-B18D-72D1CC5E0207}" srcOrd="1" destOrd="0" presId="urn:microsoft.com/office/officeart/2005/8/layout/chevron2"/>
    <dgm:cxn modelId="{7C038B3E-37B6-4253-9F2C-F14F748165D8}" type="presParOf" srcId="{371D8D86-2F62-482C-962F-9E44795136E9}" destId="{6F4A71D3-07B1-4996-85A5-32BFC069B63E}" srcOrd="3" destOrd="0" presId="urn:microsoft.com/office/officeart/2005/8/layout/chevron2"/>
    <dgm:cxn modelId="{3AE2F4C6-F08C-40E3-9E12-3EF2C92475E3}" type="presParOf" srcId="{371D8D86-2F62-482C-962F-9E44795136E9}" destId="{3D3A3958-B6F9-4A70-8D10-529EA7EC7904}" srcOrd="4" destOrd="0" presId="urn:microsoft.com/office/officeart/2005/8/layout/chevron2"/>
    <dgm:cxn modelId="{BAC15A5A-E75B-4124-BA7C-F146F8351841}" type="presParOf" srcId="{3D3A3958-B6F9-4A70-8D10-529EA7EC7904}" destId="{D9C4B898-8894-43CC-B762-F200F22EE800}" srcOrd="0" destOrd="0" presId="urn:microsoft.com/office/officeart/2005/8/layout/chevron2"/>
    <dgm:cxn modelId="{5524B613-5524-42F1-AB88-0122C79175D6}" type="presParOf" srcId="{3D3A3958-B6F9-4A70-8D10-529EA7EC7904}" destId="{D14A4318-15C0-49E8-B9C2-A14E39750C9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FF656F-0A66-4729-A76A-24BEEF8BA00E}" type="doc">
      <dgm:prSet loTypeId="urn:microsoft.com/office/officeart/2005/8/layout/cycle4#1" loCatId="cycle" qsTypeId="urn:microsoft.com/office/officeart/2005/8/quickstyle/3d1" qsCatId="3D" csTypeId="urn:microsoft.com/office/officeart/2005/8/colors/accent3_1" csCatId="accent3" phldr="1"/>
      <dgm:spPr/>
      <dgm:t>
        <a:bodyPr/>
        <a:lstStyle/>
        <a:p>
          <a:endParaRPr lang="en-US"/>
        </a:p>
      </dgm:t>
    </dgm:pt>
    <dgm:pt modelId="{81E40F52-4D0C-4B58-A74A-578B450EB40C}">
      <dgm:prSet phldrT="[Text]" custT="1"/>
      <dgm:spPr/>
      <dgm:t>
        <a:bodyPr/>
        <a:lstStyle/>
        <a:p>
          <a:r>
            <a:rPr lang="en-US" sz="1400" b="1" dirty="0"/>
            <a:t>Genetic Algorithm</a:t>
          </a:r>
        </a:p>
      </dgm:t>
    </dgm:pt>
    <dgm:pt modelId="{BE1D7C79-B78E-4FA9-A223-6043DE0C6FF1}" type="parTrans" cxnId="{2E7A041D-75C6-4397-BFD2-1F8A4A196043}">
      <dgm:prSet/>
      <dgm:spPr/>
      <dgm:t>
        <a:bodyPr/>
        <a:lstStyle/>
        <a:p>
          <a:endParaRPr lang="en-US"/>
        </a:p>
      </dgm:t>
    </dgm:pt>
    <dgm:pt modelId="{FBCB1C11-A8E5-4779-B4B2-1AF106A84C1C}" type="sibTrans" cxnId="{2E7A041D-75C6-4397-BFD2-1F8A4A196043}">
      <dgm:prSet/>
      <dgm:spPr/>
      <dgm:t>
        <a:bodyPr/>
        <a:lstStyle/>
        <a:p>
          <a:endParaRPr lang="en-US"/>
        </a:p>
      </dgm:t>
    </dgm:pt>
    <dgm:pt modelId="{7D7B46BA-8E8F-45D7-9F5C-D9F2BF82E5E8}">
      <dgm:prSet phldrT="[Text]" custT="1"/>
      <dgm:spPr>
        <a:solidFill>
          <a:srgbClr val="E729D9">
            <a:alpha val="90000"/>
          </a:srgbClr>
        </a:solidFill>
      </dgm:spPr>
      <dgm:t>
        <a:bodyPr/>
        <a:lstStyle/>
        <a:p>
          <a:r>
            <a:rPr lang="en-US" sz="2400" b="1" dirty="0"/>
            <a:t>GA</a:t>
          </a:r>
        </a:p>
      </dgm:t>
    </dgm:pt>
    <dgm:pt modelId="{D4D4BACE-AD6F-427D-A347-0B8AC22ABFA4}" type="parTrans" cxnId="{22668516-C1E5-411C-8971-F218FC33295D}">
      <dgm:prSet/>
      <dgm:spPr/>
      <dgm:t>
        <a:bodyPr/>
        <a:lstStyle/>
        <a:p>
          <a:endParaRPr lang="en-US"/>
        </a:p>
      </dgm:t>
    </dgm:pt>
    <dgm:pt modelId="{DD2C77D6-7965-4584-9216-C53567FB5272}" type="sibTrans" cxnId="{22668516-C1E5-411C-8971-F218FC33295D}">
      <dgm:prSet/>
      <dgm:spPr/>
      <dgm:t>
        <a:bodyPr/>
        <a:lstStyle/>
        <a:p>
          <a:endParaRPr lang="en-US"/>
        </a:p>
      </dgm:t>
    </dgm:pt>
    <dgm:pt modelId="{C1539479-01DA-4CEB-8611-FBB317D942D2}">
      <dgm:prSet phldrT="[Text]"/>
      <dgm:spPr/>
      <dgm:t>
        <a:bodyPr/>
        <a:lstStyle/>
        <a:p>
          <a:r>
            <a:rPr lang="en-US" b="1" dirty="0"/>
            <a:t>Evolutionary Strategy</a:t>
          </a:r>
        </a:p>
      </dgm:t>
    </dgm:pt>
    <dgm:pt modelId="{FCEC2BA8-89F0-413A-9EF9-871FAEEC5C2A}" type="parTrans" cxnId="{E5C6D6B7-88A8-49F6-AB8F-7521DD898ED0}">
      <dgm:prSet/>
      <dgm:spPr/>
      <dgm:t>
        <a:bodyPr/>
        <a:lstStyle/>
        <a:p>
          <a:endParaRPr lang="en-US"/>
        </a:p>
      </dgm:t>
    </dgm:pt>
    <dgm:pt modelId="{4F8DF990-E89F-409F-9E43-41EA06824DE5}" type="sibTrans" cxnId="{E5C6D6B7-88A8-49F6-AB8F-7521DD898ED0}">
      <dgm:prSet/>
      <dgm:spPr/>
      <dgm:t>
        <a:bodyPr/>
        <a:lstStyle/>
        <a:p>
          <a:endParaRPr lang="en-US"/>
        </a:p>
      </dgm:t>
    </dgm:pt>
    <dgm:pt modelId="{2BC64530-F953-4298-8752-C9771F7DBB10}">
      <dgm:prSet phldrT="[Text]" custT="1"/>
      <dgm:spPr>
        <a:solidFill>
          <a:schemeClr val="bg2">
            <a:lumMod val="90000"/>
            <a:alpha val="90000"/>
          </a:schemeClr>
        </a:solidFill>
      </dgm:spPr>
      <dgm:t>
        <a:bodyPr/>
        <a:lstStyle/>
        <a:p>
          <a:r>
            <a:rPr lang="en-US" sz="2400" b="1" dirty="0"/>
            <a:t>ES</a:t>
          </a:r>
        </a:p>
      </dgm:t>
    </dgm:pt>
    <dgm:pt modelId="{A248827B-6F4C-47B3-A1A3-1526566C05B5}" type="parTrans" cxnId="{2C5CE2DA-770C-4375-A707-3701A6E8CC40}">
      <dgm:prSet/>
      <dgm:spPr/>
      <dgm:t>
        <a:bodyPr/>
        <a:lstStyle/>
        <a:p>
          <a:endParaRPr lang="en-US"/>
        </a:p>
      </dgm:t>
    </dgm:pt>
    <dgm:pt modelId="{B13EE1CE-30E4-4602-80D2-AB27D421BC29}" type="sibTrans" cxnId="{2C5CE2DA-770C-4375-A707-3701A6E8CC40}">
      <dgm:prSet/>
      <dgm:spPr/>
      <dgm:t>
        <a:bodyPr/>
        <a:lstStyle/>
        <a:p>
          <a:endParaRPr lang="en-US"/>
        </a:p>
      </dgm:t>
    </dgm:pt>
    <dgm:pt modelId="{72658E85-FB71-4AE7-99AB-3D2D05F9DC78}">
      <dgm:prSet phldrT="[Text]" custT="1"/>
      <dgm:spPr/>
      <dgm:t>
        <a:bodyPr/>
        <a:lstStyle/>
        <a:p>
          <a:r>
            <a:rPr lang="en-US" sz="1200" b="1" dirty="0"/>
            <a:t>Evolutionary Programming</a:t>
          </a:r>
        </a:p>
      </dgm:t>
    </dgm:pt>
    <dgm:pt modelId="{D4300D66-F67F-4C8B-BA8C-F55AC98AF383}" type="parTrans" cxnId="{78D5357A-4905-467A-9047-2D2AB5193845}">
      <dgm:prSet/>
      <dgm:spPr/>
      <dgm:t>
        <a:bodyPr/>
        <a:lstStyle/>
        <a:p>
          <a:endParaRPr lang="en-US"/>
        </a:p>
      </dgm:t>
    </dgm:pt>
    <dgm:pt modelId="{DDB1BD5D-017C-47E8-825C-FAF3CC7E119B}" type="sibTrans" cxnId="{78D5357A-4905-467A-9047-2D2AB5193845}">
      <dgm:prSet/>
      <dgm:spPr/>
      <dgm:t>
        <a:bodyPr/>
        <a:lstStyle/>
        <a:p>
          <a:endParaRPr lang="en-US"/>
        </a:p>
      </dgm:t>
    </dgm:pt>
    <dgm:pt modelId="{60CD553C-9AD2-45AC-81AD-CF6873D34F0E}">
      <dgm:prSet phldrT="[Text]" custT="1"/>
      <dgm:spPr>
        <a:solidFill>
          <a:srgbClr val="92D050">
            <a:alpha val="90000"/>
          </a:srgbClr>
        </a:solidFill>
      </dgm:spPr>
      <dgm:t>
        <a:bodyPr/>
        <a:lstStyle/>
        <a:p>
          <a:r>
            <a:rPr lang="en-US" sz="2400" b="1" dirty="0"/>
            <a:t>EP</a:t>
          </a:r>
        </a:p>
      </dgm:t>
    </dgm:pt>
    <dgm:pt modelId="{33CF97DB-7F10-40A7-9D7F-4E01974CA43D}" type="parTrans" cxnId="{6B9D5E28-1A59-4F53-9AD3-1BFBE4BDA6E7}">
      <dgm:prSet/>
      <dgm:spPr/>
      <dgm:t>
        <a:bodyPr/>
        <a:lstStyle/>
        <a:p>
          <a:endParaRPr lang="en-US"/>
        </a:p>
      </dgm:t>
    </dgm:pt>
    <dgm:pt modelId="{3E09C780-7545-4D3B-9309-E0799AE7B643}" type="sibTrans" cxnId="{6B9D5E28-1A59-4F53-9AD3-1BFBE4BDA6E7}">
      <dgm:prSet/>
      <dgm:spPr/>
      <dgm:t>
        <a:bodyPr/>
        <a:lstStyle/>
        <a:p>
          <a:endParaRPr lang="en-US"/>
        </a:p>
      </dgm:t>
    </dgm:pt>
    <dgm:pt modelId="{73EEB734-A360-42B9-BC94-945ACE10FE06}">
      <dgm:prSet phldrT="[Text]" custT="1"/>
      <dgm:spPr/>
      <dgm:t>
        <a:bodyPr/>
        <a:lstStyle/>
        <a:p>
          <a:r>
            <a:rPr lang="en-US" sz="1100" b="1" dirty="0"/>
            <a:t>Genetic Programming</a:t>
          </a:r>
        </a:p>
      </dgm:t>
    </dgm:pt>
    <dgm:pt modelId="{4FA155A9-9C5E-4E4B-BB76-D76146ABB3A1}" type="parTrans" cxnId="{7C624AE8-55A3-4F55-A8BC-BE0DC9AC992D}">
      <dgm:prSet/>
      <dgm:spPr/>
      <dgm:t>
        <a:bodyPr/>
        <a:lstStyle/>
        <a:p>
          <a:endParaRPr lang="en-US"/>
        </a:p>
      </dgm:t>
    </dgm:pt>
    <dgm:pt modelId="{BFC437DB-7D25-478A-83A8-5E58A0D74A25}" type="sibTrans" cxnId="{7C624AE8-55A3-4F55-A8BC-BE0DC9AC992D}">
      <dgm:prSet/>
      <dgm:spPr/>
      <dgm:t>
        <a:bodyPr/>
        <a:lstStyle/>
        <a:p>
          <a:endParaRPr lang="en-US"/>
        </a:p>
      </dgm:t>
    </dgm:pt>
    <dgm:pt modelId="{BF5E8C1A-ECC3-464A-B1BF-4C80A7B6774B}">
      <dgm:prSet phldrT="[Text]" custT="1"/>
      <dgm:spPr>
        <a:solidFill>
          <a:srgbClr val="495AD9"/>
        </a:solidFill>
      </dgm:spPr>
      <dgm:t>
        <a:bodyPr/>
        <a:lstStyle/>
        <a:p>
          <a:r>
            <a:rPr lang="en-US" sz="2400" b="1" dirty="0"/>
            <a:t>GP</a:t>
          </a:r>
          <a:endParaRPr lang="en-US" sz="3900" b="1" dirty="0"/>
        </a:p>
      </dgm:t>
    </dgm:pt>
    <dgm:pt modelId="{B748BE29-9BB7-49A8-95BA-D109C856C83C}" type="parTrans" cxnId="{EDDA4F37-5972-4DDC-9A76-9BC645B9E73B}">
      <dgm:prSet/>
      <dgm:spPr/>
      <dgm:t>
        <a:bodyPr/>
        <a:lstStyle/>
        <a:p>
          <a:endParaRPr lang="en-US"/>
        </a:p>
      </dgm:t>
    </dgm:pt>
    <dgm:pt modelId="{2D09CEC4-FDDC-47A5-986B-B011E88CA9F6}" type="sibTrans" cxnId="{EDDA4F37-5972-4DDC-9A76-9BC645B9E73B}">
      <dgm:prSet/>
      <dgm:spPr/>
      <dgm:t>
        <a:bodyPr/>
        <a:lstStyle/>
        <a:p>
          <a:endParaRPr lang="en-US"/>
        </a:p>
      </dgm:t>
    </dgm:pt>
    <dgm:pt modelId="{D2B734B3-143A-4DD2-9A1C-EEA0897F2286}" type="pres">
      <dgm:prSet presAssocID="{19FF656F-0A66-4729-A76A-24BEEF8BA00E}" presName="cycleMatrixDiagram" presStyleCnt="0">
        <dgm:presLayoutVars>
          <dgm:chMax val="1"/>
          <dgm:dir/>
          <dgm:animLvl val="lvl"/>
          <dgm:resizeHandles val="exact"/>
        </dgm:presLayoutVars>
      </dgm:prSet>
      <dgm:spPr/>
    </dgm:pt>
    <dgm:pt modelId="{1DA6B304-3BFC-454C-9B51-4F294063EB30}" type="pres">
      <dgm:prSet presAssocID="{19FF656F-0A66-4729-A76A-24BEEF8BA00E}" presName="children" presStyleCnt="0"/>
      <dgm:spPr/>
    </dgm:pt>
    <dgm:pt modelId="{03E4A240-022C-4EC6-9685-AE14107F8941}" type="pres">
      <dgm:prSet presAssocID="{19FF656F-0A66-4729-A76A-24BEEF8BA00E}" presName="child1group" presStyleCnt="0"/>
      <dgm:spPr/>
    </dgm:pt>
    <dgm:pt modelId="{6A1210BD-5553-4152-8BC0-F726B60AE5A2}" type="pres">
      <dgm:prSet presAssocID="{19FF656F-0A66-4729-A76A-24BEEF8BA00E}" presName="child1" presStyleLbl="bgAcc1" presStyleIdx="0" presStyleCnt="4"/>
      <dgm:spPr/>
    </dgm:pt>
    <dgm:pt modelId="{C112ACC0-C17D-4A7D-9429-0A682255CCAA}" type="pres">
      <dgm:prSet presAssocID="{19FF656F-0A66-4729-A76A-24BEEF8BA00E}" presName="child1Text" presStyleLbl="bgAcc1" presStyleIdx="0" presStyleCnt="4">
        <dgm:presLayoutVars>
          <dgm:bulletEnabled val="1"/>
        </dgm:presLayoutVars>
      </dgm:prSet>
      <dgm:spPr/>
    </dgm:pt>
    <dgm:pt modelId="{3CC0104E-A8BC-4F3C-88C4-D888749EFCDB}" type="pres">
      <dgm:prSet presAssocID="{19FF656F-0A66-4729-A76A-24BEEF8BA00E}" presName="child2group" presStyleCnt="0"/>
      <dgm:spPr/>
    </dgm:pt>
    <dgm:pt modelId="{9AD36279-E3E5-48AD-8CB0-A206CD96A870}" type="pres">
      <dgm:prSet presAssocID="{19FF656F-0A66-4729-A76A-24BEEF8BA00E}" presName="child2" presStyleLbl="bgAcc1" presStyleIdx="1" presStyleCnt="4"/>
      <dgm:spPr/>
    </dgm:pt>
    <dgm:pt modelId="{53AC5B01-8129-4ACA-8C3B-4D91B14D2629}" type="pres">
      <dgm:prSet presAssocID="{19FF656F-0A66-4729-A76A-24BEEF8BA00E}" presName="child2Text" presStyleLbl="bgAcc1" presStyleIdx="1" presStyleCnt="4">
        <dgm:presLayoutVars>
          <dgm:bulletEnabled val="1"/>
        </dgm:presLayoutVars>
      </dgm:prSet>
      <dgm:spPr/>
    </dgm:pt>
    <dgm:pt modelId="{9BBEEDCC-A952-4144-BFEA-A6D749577D1A}" type="pres">
      <dgm:prSet presAssocID="{19FF656F-0A66-4729-A76A-24BEEF8BA00E}" presName="child3group" presStyleCnt="0"/>
      <dgm:spPr/>
    </dgm:pt>
    <dgm:pt modelId="{59FED9EC-A54A-4D8C-A601-379E7ED7D0B0}" type="pres">
      <dgm:prSet presAssocID="{19FF656F-0A66-4729-A76A-24BEEF8BA00E}" presName="child3" presStyleLbl="bgAcc1" presStyleIdx="2" presStyleCnt="4"/>
      <dgm:spPr/>
    </dgm:pt>
    <dgm:pt modelId="{ED7690DC-C09D-4FA4-A12F-5D65EF51CF48}" type="pres">
      <dgm:prSet presAssocID="{19FF656F-0A66-4729-A76A-24BEEF8BA00E}" presName="child3Text" presStyleLbl="bgAcc1" presStyleIdx="2" presStyleCnt="4">
        <dgm:presLayoutVars>
          <dgm:bulletEnabled val="1"/>
        </dgm:presLayoutVars>
      </dgm:prSet>
      <dgm:spPr/>
    </dgm:pt>
    <dgm:pt modelId="{A3574BE3-6816-4D57-9856-22AC1A6F374B}" type="pres">
      <dgm:prSet presAssocID="{19FF656F-0A66-4729-A76A-24BEEF8BA00E}" presName="child4group" presStyleCnt="0"/>
      <dgm:spPr/>
    </dgm:pt>
    <dgm:pt modelId="{F0DD25B6-FDD4-4689-837A-7209D08A8FF6}" type="pres">
      <dgm:prSet presAssocID="{19FF656F-0A66-4729-A76A-24BEEF8BA00E}" presName="child4" presStyleLbl="bgAcc1" presStyleIdx="3" presStyleCnt="4"/>
      <dgm:spPr/>
    </dgm:pt>
    <dgm:pt modelId="{411205D9-24A1-4035-AEC9-879BAE0CA9B9}" type="pres">
      <dgm:prSet presAssocID="{19FF656F-0A66-4729-A76A-24BEEF8BA00E}" presName="child4Text" presStyleLbl="bgAcc1" presStyleIdx="3" presStyleCnt="4">
        <dgm:presLayoutVars>
          <dgm:bulletEnabled val="1"/>
        </dgm:presLayoutVars>
      </dgm:prSet>
      <dgm:spPr/>
    </dgm:pt>
    <dgm:pt modelId="{E8061677-4A0D-4F4A-AAA9-90FE2599287B}" type="pres">
      <dgm:prSet presAssocID="{19FF656F-0A66-4729-A76A-24BEEF8BA00E}" presName="childPlaceholder" presStyleCnt="0"/>
      <dgm:spPr/>
    </dgm:pt>
    <dgm:pt modelId="{BA4E3B1C-88EA-4068-9BD6-1DA218D999D4}" type="pres">
      <dgm:prSet presAssocID="{19FF656F-0A66-4729-A76A-24BEEF8BA00E}" presName="circle" presStyleCnt="0"/>
      <dgm:spPr/>
    </dgm:pt>
    <dgm:pt modelId="{962274BB-0A48-4441-8CC1-E80A8FF2A39B}" type="pres">
      <dgm:prSet presAssocID="{19FF656F-0A66-4729-A76A-24BEEF8BA00E}" presName="quadrant1" presStyleLbl="node1" presStyleIdx="0" presStyleCnt="4">
        <dgm:presLayoutVars>
          <dgm:chMax val="1"/>
          <dgm:bulletEnabled val="1"/>
        </dgm:presLayoutVars>
      </dgm:prSet>
      <dgm:spPr/>
    </dgm:pt>
    <dgm:pt modelId="{EDC22E34-319D-4324-900D-3A8065CAD1EB}" type="pres">
      <dgm:prSet presAssocID="{19FF656F-0A66-4729-A76A-24BEEF8BA00E}" presName="quadrant2" presStyleLbl="node1" presStyleIdx="1" presStyleCnt="4">
        <dgm:presLayoutVars>
          <dgm:chMax val="1"/>
          <dgm:bulletEnabled val="1"/>
        </dgm:presLayoutVars>
      </dgm:prSet>
      <dgm:spPr/>
    </dgm:pt>
    <dgm:pt modelId="{9A55D57B-C24C-44B0-B68F-EC6A8CF31884}" type="pres">
      <dgm:prSet presAssocID="{19FF656F-0A66-4729-A76A-24BEEF8BA00E}" presName="quadrant3" presStyleLbl="node1" presStyleIdx="2" presStyleCnt="4">
        <dgm:presLayoutVars>
          <dgm:chMax val="1"/>
          <dgm:bulletEnabled val="1"/>
        </dgm:presLayoutVars>
      </dgm:prSet>
      <dgm:spPr/>
    </dgm:pt>
    <dgm:pt modelId="{C61E496B-6FF7-4117-A7CB-D1E98781BC9B}" type="pres">
      <dgm:prSet presAssocID="{19FF656F-0A66-4729-A76A-24BEEF8BA00E}" presName="quadrant4" presStyleLbl="node1" presStyleIdx="3" presStyleCnt="4">
        <dgm:presLayoutVars>
          <dgm:chMax val="1"/>
          <dgm:bulletEnabled val="1"/>
        </dgm:presLayoutVars>
      </dgm:prSet>
      <dgm:spPr/>
    </dgm:pt>
    <dgm:pt modelId="{8DA2055A-AD50-49F9-899A-914E68FA313D}" type="pres">
      <dgm:prSet presAssocID="{19FF656F-0A66-4729-A76A-24BEEF8BA00E}" presName="quadrantPlaceholder" presStyleCnt="0"/>
      <dgm:spPr/>
    </dgm:pt>
    <dgm:pt modelId="{077D4901-D728-44B2-A40A-0A58879EE0A9}" type="pres">
      <dgm:prSet presAssocID="{19FF656F-0A66-4729-A76A-24BEEF8BA00E}" presName="center1" presStyleLbl="fgShp" presStyleIdx="0" presStyleCnt="2"/>
      <dgm:spPr>
        <a:solidFill>
          <a:srgbClr val="C00000"/>
        </a:solidFill>
      </dgm:spPr>
    </dgm:pt>
    <dgm:pt modelId="{66353563-A097-46DB-8587-345CC05BAFFF}" type="pres">
      <dgm:prSet presAssocID="{19FF656F-0A66-4729-A76A-24BEEF8BA00E}" presName="center2" presStyleLbl="fgShp" presStyleIdx="1" presStyleCnt="2"/>
      <dgm:spPr>
        <a:solidFill>
          <a:srgbClr val="C00000"/>
        </a:solidFill>
      </dgm:spPr>
    </dgm:pt>
  </dgm:ptLst>
  <dgm:cxnLst>
    <dgm:cxn modelId="{6EEA0300-6A50-421F-B6B8-9FDB6A575ACA}" type="presOf" srcId="{C1539479-01DA-4CEB-8611-FBB317D942D2}" destId="{EDC22E34-319D-4324-900D-3A8065CAD1EB}" srcOrd="0" destOrd="0" presId="urn:microsoft.com/office/officeart/2005/8/layout/cycle4#1"/>
    <dgm:cxn modelId="{C8755613-F47C-4FEA-AF16-F29F537D10C3}" type="presOf" srcId="{2BC64530-F953-4298-8752-C9771F7DBB10}" destId="{9AD36279-E3E5-48AD-8CB0-A206CD96A870}" srcOrd="0" destOrd="0" presId="urn:microsoft.com/office/officeart/2005/8/layout/cycle4#1"/>
    <dgm:cxn modelId="{22668516-C1E5-411C-8971-F218FC33295D}" srcId="{81E40F52-4D0C-4B58-A74A-578B450EB40C}" destId="{7D7B46BA-8E8F-45D7-9F5C-D9F2BF82E5E8}" srcOrd="0" destOrd="0" parTransId="{D4D4BACE-AD6F-427D-A347-0B8AC22ABFA4}" sibTransId="{DD2C77D6-7965-4584-9216-C53567FB5272}"/>
    <dgm:cxn modelId="{2E7A041D-75C6-4397-BFD2-1F8A4A196043}" srcId="{19FF656F-0A66-4729-A76A-24BEEF8BA00E}" destId="{81E40F52-4D0C-4B58-A74A-578B450EB40C}" srcOrd="0" destOrd="0" parTransId="{BE1D7C79-B78E-4FA9-A223-6043DE0C6FF1}" sibTransId="{FBCB1C11-A8E5-4779-B4B2-1AF106A84C1C}"/>
    <dgm:cxn modelId="{6B9D5E28-1A59-4F53-9AD3-1BFBE4BDA6E7}" srcId="{72658E85-FB71-4AE7-99AB-3D2D05F9DC78}" destId="{60CD553C-9AD2-45AC-81AD-CF6873D34F0E}" srcOrd="0" destOrd="0" parTransId="{33CF97DB-7F10-40A7-9D7F-4E01974CA43D}" sibTransId="{3E09C780-7545-4D3B-9309-E0799AE7B643}"/>
    <dgm:cxn modelId="{07529D35-83C8-4CCB-A0BF-8715747881C2}" type="presOf" srcId="{7D7B46BA-8E8F-45D7-9F5C-D9F2BF82E5E8}" destId="{6A1210BD-5553-4152-8BC0-F726B60AE5A2}" srcOrd="0" destOrd="0" presId="urn:microsoft.com/office/officeart/2005/8/layout/cycle4#1"/>
    <dgm:cxn modelId="{EDDA4F37-5972-4DDC-9A76-9BC645B9E73B}" srcId="{73EEB734-A360-42B9-BC94-945ACE10FE06}" destId="{BF5E8C1A-ECC3-464A-B1BF-4C80A7B6774B}" srcOrd="0" destOrd="0" parTransId="{B748BE29-9BB7-49A8-95BA-D109C856C83C}" sibTransId="{2D09CEC4-FDDC-47A5-986B-B011E88CA9F6}"/>
    <dgm:cxn modelId="{7A045A39-B934-4E59-8802-ECD721A35B53}" type="presOf" srcId="{BF5E8C1A-ECC3-464A-B1BF-4C80A7B6774B}" destId="{F0DD25B6-FDD4-4689-837A-7209D08A8FF6}" srcOrd="0" destOrd="0" presId="urn:microsoft.com/office/officeart/2005/8/layout/cycle4#1"/>
    <dgm:cxn modelId="{C4C1F53A-88F0-43B7-AD88-76106137839A}" type="presOf" srcId="{60CD553C-9AD2-45AC-81AD-CF6873D34F0E}" destId="{ED7690DC-C09D-4FA4-A12F-5D65EF51CF48}" srcOrd="1" destOrd="0" presId="urn:microsoft.com/office/officeart/2005/8/layout/cycle4#1"/>
    <dgm:cxn modelId="{94F4E357-D3E9-4CF2-9C67-152C1BB8782F}" type="presOf" srcId="{BF5E8C1A-ECC3-464A-B1BF-4C80A7B6774B}" destId="{411205D9-24A1-4035-AEC9-879BAE0CA9B9}" srcOrd="1" destOrd="0" presId="urn:microsoft.com/office/officeart/2005/8/layout/cycle4#1"/>
    <dgm:cxn modelId="{F9C7616F-FD66-48DE-82C1-8CBED672F1AF}" type="presOf" srcId="{19FF656F-0A66-4729-A76A-24BEEF8BA00E}" destId="{D2B734B3-143A-4DD2-9A1C-EEA0897F2286}" srcOrd="0" destOrd="0" presId="urn:microsoft.com/office/officeart/2005/8/layout/cycle4#1"/>
    <dgm:cxn modelId="{78D5357A-4905-467A-9047-2D2AB5193845}" srcId="{19FF656F-0A66-4729-A76A-24BEEF8BA00E}" destId="{72658E85-FB71-4AE7-99AB-3D2D05F9DC78}" srcOrd="2" destOrd="0" parTransId="{D4300D66-F67F-4C8B-BA8C-F55AC98AF383}" sibTransId="{DDB1BD5D-017C-47E8-825C-FAF3CC7E119B}"/>
    <dgm:cxn modelId="{445F9B8C-7E85-4AA2-82EF-0B6C66CF343E}" type="presOf" srcId="{60CD553C-9AD2-45AC-81AD-CF6873D34F0E}" destId="{59FED9EC-A54A-4D8C-A601-379E7ED7D0B0}" srcOrd="0" destOrd="0" presId="urn:microsoft.com/office/officeart/2005/8/layout/cycle4#1"/>
    <dgm:cxn modelId="{3A99019A-822F-4298-BC0F-3A41D0AF59E0}" type="presOf" srcId="{2BC64530-F953-4298-8752-C9771F7DBB10}" destId="{53AC5B01-8129-4ACA-8C3B-4D91B14D2629}" srcOrd="1" destOrd="0" presId="urn:microsoft.com/office/officeart/2005/8/layout/cycle4#1"/>
    <dgm:cxn modelId="{A5B3E7A1-13FB-4288-B365-97A414C90790}" type="presOf" srcId="{73EEB734-A360-42B9-BC94-945ACE10FE06}" destId="{C61E496B-6FF7-4117-A7CB-D1E98781BC9B}" srcOrd="0" destOrd="0" presId="urn:microsoft.com/office/officeart/2005/8/layout/cycle4#1"/>
    <dgm:cxn modelId="{81EB6AB0-404F-4EA6-857C-B3718F313117}" type="presOf" srcId="{81E40F52-4D0C-4B58-A74A-578B450EB40C}" destId="{962274BB-0A48-4441-8CC1-E80A8FF2A39B}" srcOrd="0" destOrd="0" presId="urn:microsoft.com/office/officeart/2005/8/layout/cycle4#1"/>
    <dgm:cxn modelId="{47C6FBB5-1895-4C14-B4B0-AA7574EDC802}" type="presOf" srcId="{7D7B46BA-8E8F-45D7-9F5C-D9F2BF82E5E8}" destId="{C112ACC0-C17D-4A7D-9429-0A682255CCAA}" srcOrd="1" destOrd="0" presId="urn:microsoft.com/office/officeart/2005/8/layout/cycle4#1"/>
    <dgm:cxn modelId="{E5C6D6B7-88A8-49F6-AB8F-7521DD898ED0}" srcId="{19FF656F-0A66-4729-A76A-24BEEF8BA00E}" destId="{C1539479-01DA-4CEB-8611-FBB317D942D2}" srcOrd="1" destOrd="0" parTransId="{FCEC2BA8-89F0-413A-9EF9-871FAEEC5C2A}" sibTransId="{4F8DF990-E89F-409F-9E43-41EA06824DE5}"/>
    <dgm:cxn modelId="{2C5CE2DA-770C-4375-A707-3701A6E8CC40}" srcId="{C1539479-01DA-4CEB-8611-FBB317D942D2}" destId="{2BC64530-F953-4298-8752-C9771F7DBB10}" srcOrd="0" destOrd="0" parTransId="{A248827B-6F4C-47B3-A1A3-1526566C05B5}" sibTransId="{B13EE1CE-30E4-4602-80D2-AB27D421BC29}"/>
    <dgm:cxn modelId="{1C818EDF-4B39-4618-B946-294B5A29E43F}" type="presOf" srcId="{72658E85-FB71-4AE7-99AB-3D2D05F9DC78}" destId="{9A55D57B-C24C-44B0-B68F-EC6A8CF31884}" srcOrd="0" destOrd="0" presId="urn:microsoft.com/office/officeart/2005/8/layout/cycle4#1"/>
    <dgm:cxn modelId="{7C624AE8-55A3-4F55-A8BC-BE0DC9AC992D}" srcId="{19FF656F-0A66-4729-A76A-24BEEF8BA00E}" destId="{73EEB734-A360-42B9-BC94-945ACE10FE06}" srcOrd="3" destOrd="0" parTransId="{4FA155A9-9C5E-4E4B-BB76-D76146ABB3A1}" sibTransId="{BFC437DB-7D25-478A-83A8-5E58A0D74A25}"/>
    <dgm:cxn modelId="{7D9C1659-59EE-468D-8448-C64CCF70F3EC}" type="presParOf" srcId="{D2B734B3-143A-4DD2-9A1C-EEA0897F2286}" destId="{1DA6B304-3BFC-454C-9B51-4F294063EB30}" srcOrd="0" destOrd="0" presId="urn:microsoft.com/office/officeart/2005/8/layout/cycle4#1"/>
    <dgm:cxn modelId="{EDFF2D54-7EDF-4994-8B50-2C0902A6B0E8}" type="presParOf" srcId="{1DA6B304-3BFC-454C-9B51-4F294063EB30}" destId="{03E4A240-022C-4EC6-9685-AE14107F8941}" srcOrd="0" destOrd="0" presId="urn:microsoft.com/office/officeart/2005/8/layout/cycle4#1"/>
    <dgm:cxn modelId="{17588C46-D50B-4538-BB9C-B933F8AFF15A}" type="presParOf" srcId="{03E4A240-022C-4EC6-9685-AE14107F8941}" destId="{6A1210BD-5553-4152-8BC0-F726B60AE5A2}" srcOrd="0" destOrd="0" presId="urn:microsoft.com/office/officeart/2005/8/layout/cycle4#1"/>
    <dgm:cxn modelId="{49403373-ADB4-4A06-A3D7-5BBBF73E5D10}" type="presParOf" srcId="{03E4A240-022C-4EC6-9685-AE14107F8941}" destId="{C112ACC0-C17D-4A7D-9429-0A682255CCAA}" srcOrd="1" destOrd="0" presId="urn:microsoft.com/office/officeart/2005/8/layout/cycle4#1"/>
    <dgm:cxn modelId="{4595BD40-E481-4EBC-81C1-DD5998701BD9}" type="presParOf" srcId="{1DA6B304-3BFC-454C-9B51-4F294063EB30}" destId="{3CC0104E-A8BC-4F3C-88C4-D888749EFCDB}" srcOrd="1" destOrd="0" presId="urn:microsoft.com/office/officeart/2005/8/layout/cycle4#1"/>
    <dgm:cxn modelId="{EA2505F8-B126-460A-9DC2-B642E3882408}" type="presParOf" srcId="{3CC0104E-A8BC-4F3C-88C4-D888749EFCDB}" destId="{9AD36279-E3E5-48AD-8CB0-A206CD96A870}" srcOrd="0" destOrd="0" presId="urn:microsoft.com/office/officeart/2005/8/layout/cycle4#1"/>
    <dgm:cxn modelId="{9E72867F-803E-4885-B5DF-689E62768F6B}" type="presParOf" srcId="{3CC0104E-A8BC-4F3C-88C4-D888749EFCDB}" destId="{53AC5B01-8129-4ACA-8C3B-4D91B14D2629}" srcOrd="1" destOrd="0" presId="urn:microsoft.com/office/officeart/2005/8/layout/cycle4#1"/>
    <dgm:cxn modelId="{ABDD5D80-43CC-4354-9B11-1F02AC404176}" type="presParOf" srcId="{1DA6B304-3BFC-454C-9B51-4F294063EB30}" destId="{9BBEEDCC-A952-4144-BFEA-A6D749577D1A}" srcOrd="2" destOrd="0" presId="urn:microsoft.com/office/officeart/2005/8/layout/cycle4#1"/>
    <dgm:cxn modelId="{500889FC-93A4-4E7D-AE3A-2128785E2BE0}" type="presParOf" srcId="{9BBEEDCC-A952-4144-BFEA-A6D749577D1A}" destId="{59FED9EC-A54A-4D8C-A601-379E7ED7D0B0}" srcOrd="0" destOrd="0" presId="urn:microsoft.com/office/officeart/2005/8/layout/cycle4#1"/>
    <dgm:cxn modelId="{DC28D13D-DAC2-48C4-9727-C49F5D6E96E0}" type="presParOf" srcId="{9BBEEDCC-A952-4144-BFEA-A6D749577D1A}" destId="{ED7690DC-C09D-4FA4-A12F-5D65EF51CF48}" srcOrd="1" destOrd="0" presId="urn:microsoft.com/office/officeart/2005/8/layout/cycle4#1"/>
    <dgm:cxn modelId="{A7C0F2F6-56C7-46CE-89B7-0615EE549BC3}" type="presParOf" srcId="{1DA6B304-3BFC-454C-9B51-4F294063EB30}" destId="{A3574BE3-6816-4D57-9856-22AC1A6F374B}" srcOrd="3" destOrd="0" presId="urn:microsoft.com/office/officeart/2005/8/layout/cycle4#1"/>
    <dgm:cxn modelId="{B3AC434A-D27F-4F97-91FD-6FEFCC8E4CC9}" type="presParOf" srcId="{A3574BE3-6816-4D57-9856-22AC1A6F374B}" destId="{F0DD25B6-FDD4-4689-837A-7209D08A8FF6}" srcOrd="0" destOrd="0" presId="urn:microsoft.com/office/officeart/2005/8/layout/cycle4#1"/>
    <dgm:cxn modelId="{CDD08E7C-9D12-442A-83B6-9883BFFD3FFC}" type="presParOf" srcId="{A3574BE3-6816-4D57-9856-22AC1A6F374B}" destId="{411205D9-24A1-4035-AEC9-879BAE0CA9B9}" srcOrd="1" destOrd="0" presId="urn:microsoft.com/office/officeart/2005/8/layout/cycle4#1"/>
    <dgm:cxn modelId="{50D18737-9E83-45D0-A6B1-EB1243CCAD17}" type="presParOf" srcId="{1DA6B304-3BFC-454C-9B51-4F294063EB30}" destId="{E8061677-4A0D-4F4A-AAA9-90FE2599287B}" srcOrd="4" destOrd="0" presId="urn:microsoft.com/office/officeart/2005/8/layout/cycle4#1"/>
    <dgm:cxn modelId="{6A3503E4-E57D-4307-94BD-EC1FEF1D92E0}" type="presParOf" srcId="{D2B734B3-143A-4DD2-9A1C-EEA0897F2286}" destId="{BA4E3B1C-88EA-4068-9BD6-1DA218D999D4}" srcOrd="1" destOrd="0" presId="urn:microsoft.com/office/officeart/2005/8/layout/cycle4#1"/>
    <dgm:cxn modelId="{07B5F65F-F41A-41AA-9542-B32AA0B8E3AE}" type="presParOf" srcId="{BA4E3B1C-88EA-4068-9BD6-1DA218D999D4}" destId="{962274BB-0A48-4441-8CC1-E80A8FF2A39B}" srcOrd="0" destOrd="0" presId="urn:microsoft.com/office/officeart/2005/8/layout/cycle4#1"/>
    <dgm:cxn modelId="{56C77557-6241-4F88-B9B6-65F3545331AF}" type="presParOf" srcId="{BA4E3B1C-88EA-4068-9BD6-1DA218D999D4}" destId="{EDC22E34-319D-4324-900D-3A8065CAD1EB}" srcOrd="1" destOrd="0" presId="urn:microsoft.com/office/officeart/2005/8/layout/cycle4#1"/>
    <dgm:cxn modelId="{2D6AE1AD-2631-434E-B2D9-4E11BFD3623D}" type="presParOf" srcId="{BA4E3B1C-88EA-4068-9BD6-1DA218D999D4}" destId="{9A55D57B-C24C-44B0-B68F-EC6A8CF31884}" srcOrd="2" destOrd="0" presId="urn:microsoft.com/office/officeart/2005/8/layout/cycle4#1"/>
    <dgm:cxn modelId="{77B58BD8-EDB8-4905-A19E-9940E0C05375}" type="presParOf" srcId="{BA4E3B1C-88EA-4068-9BD6-1DA218D999D4}" destId="{C61E496B-6FF7-4117-A7CB-D1E98781BC9B}" srcOrd="3" destOrd="0" presId="urn:microsoft.com/office/officeart/2005/8/layout/cycle4#1"/>
    <dgm:cxn modelId="{E7575ED3-BEBA-42C4-AFD9-1043F13292EC}" type="presParOf" srcId="{BA4E3B1C-88EA-4068-9BD6-1DA218D999D4}" destId="{8DA2055A-AD50-49F9-899A-914E68FA313D}" srcOrd="4" destOrd="0" presId="urn:microsoft.com/office/officeart/2005/8/layout/cycle4#1"/>
    <dgm:cxn modelId="{8B37A52B-746F-47CC-ADA6-FAF171E11F18}" type="presParOf" srcId="{D2B734B3-143A-4DD2-9A1C-EEA0897F2286}" destId="{077D4901-D728-44B2-A40A-0A58879EE0A9}" srcOrd="2" destOrd="0" presId="urn:microsoft.com/office/officeart/2005/8/layout/cycle4#1"/>
    <dgm:cxn modelId="{FDD7BC99-A1D1-479E-AC80-4F1FF6A6B131}" type="presParOf" srcId="{D2B734B3-143A-4DD2-9A1C-EEA0897F2286}" destId="{66353563-A097-46DB-8587-345CC05BAFFF}" srcOrd="3" destOrd="0" presId="urn:microsoft.com/office/officeart/2005/8/layout/cycle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7D4EEA9-A1B0-4DDA-AC48-8EB09BFD4997}" type="doc">
      <dgm:prSet loTypeId="urn:microsoft.com/office/officeart/2005/8/layout/matrix3" loCatId="matrix" qsTypeId="urn:microsoft.com/office/officeart/2005/8/quickstyle/simple4" qsCatId="simple" csTypeId="urn:microsoft.com/office/officeart/2005/8/colors/colorful3" csCatId="colorful" phldr="1"/>
      <dgm:spPr/>
      <dgm:t>
        <a:bodyPr/>
        <a:lstStyle/>
        <a:p>
          <a:endParaRPr lang="en-US"/>
        </a:p>
      </dgm:t>
    </dgm:pt>
    <dgm:pt modelId="{7C3F9774-EC0C-4D3B-B4A0-97A23B26FA36}">
      <dgm:prSet phldrT="[Text]" custT="1"/>
      <dgm:spPr/>
      <dgm:t>
        <a:bodyPr/>
        <a:lstStyle/>
        <a:p>
          <a:r>
            <a:rPr lang="en-US" sz="2400" b="1" dirty="0"/>
            <a:t>Overlap</a:t>
          </a:r>
          <a:endParaRPr lang="en-US" sz="2000" b="1" dirty="0"/>
        </a:p>
      </dgm:t>
    </dgm:pt>
    <dgm:pt modelId="{B1B38C24-15C8-477C-A8A7-2A384CA0F201}" type="parTrans" cxnId="{D5063CA5-E2F8-49A3-B00A-0B7F02840335}">
      <dgm:prSet/>
      <dgm:spPr/>
      <dgm:t>
        <a:bodyPr/>
        <a:lstStyle/>
        <a:p>
          <a:endParaRPr lang="en-US"/>
        </a:p>
      </dgm:t>
    </dgm:pt>
    <dgm:pt modelId="{52096027-61A4-4E3F-BDA6-D8E048B8D53E}" type="sibTrans" cxnId="{D5063CA5-E2F8-49A3-B00A-0B7F02840335}">
      <dgm:prSet/>
      <dgm:spPr/>
      <dgm:t>
        <a:bodyPr/>
        <a:lstStyle/>
        <a:p>
          <a:endParaRPr lang="en-US"/>
        </a:p>
      </dgm:t>
    </dgm:pt>
    <dgm:pt modelId="{229067CF-C464-4AC8-BC29-3A5BE62ED05C}">
      <dgm:prSet phldrT="[Text]"/>
      <dgm:spPr>
        <a:solidFill>
          <a:srgbClr val="7030A0"/>
        </a:solidFill>
      </dgm:spPr>
      <dgm:t>
        <a:bodyPr/>
        <a:lstStyle/>
        <a:p>
          <a:r>
            <a:rPr lang="en-US" b="1" dirty="0"/>
            <a:t>Lower ordered Schemas’ Role</a:t>
          </a:r>
        </a:p>
      </dgm:t>
    </dgm:pt>
    <dgm:pt modelId="{3E69FB98-64FB-4611-9348-D4D4667778AA}" type="parTrans" cxnId="{D18E410F-96DE-43D4-818E-17CC531C868F}">
      <dgm:prSet/>
      <dgm:spPr/>
      <dgm:t>
        <a:bodyPr/>
        <a:lstStyle/>
        <a:p>
          <a:endParaRPr lang="en-US"/>
        </a:p>
      </dgm:t>
    </dgm:pt>
    <dgm:pt modelId="{5385CAB1-3C75-4CE5-AC61-E492A9BCAB7E}" type="sibTrans" cxnId="{D18E410F-96DE-43D4-818E-17CC531C868F}">
      <dgm:prSet/>
      <dgm:spPr/>
      <dgm:t>
        <a:bodyPr/>
        <a:lstStyle/>
        <a:p>
          <a:endParaRPr lang="en-US"/>
        </a:p>
      </dgm:t>
    </dgm:pt>
    <dgm:pt modelId="{37519EBC-7834-4452-A331-61967A4F26BF}">
      <dgm:prSet phldrT="[Text]"/>
      <dgm:spPr>
        <a:solidFill>
          <a:srgbClr val="E729D9"/>
        </a:solidFill>
      </dgm:spPr>
      <dgm:t>
        <a:bodyPr/>
        <a:lstStyle/>
        <a:p>
          <a:r>
            <a:rPr lang="en-US" b="1" dirty="0"/>
            <a:t>Long Schema Length</a:t>
          </a:r>
        </a:p>
      </dgm:t>
    </dgm:pt>
    <dgm:pt modelId="{971CF568-7459-489C-AA2E-6FEE80F2638A}" type="parTrans" cxnId="{4F55A428-B13A-42D1-B36B-6008814F5F77}">
      <dgm:prSet/>
      <dgm:spPr/>
      <dgm:t>
        <a:bodyPr/>
        <a:lstStyle/>
        <a:p>
          <a:endParaRPr lang="en-US"/>
        </a:p>
      </dgm:t>
    </dgm:pt>
    <dgm:pt modelId="{D05E8914-CA8C-43CF-9C87-01253DBC58C4}" type="sibTrans" cxnId="{4F55A428-B13A-42D1-B36B-6008814F5F77}">
      <dgm:prSet/>
      <dgm:spPr/>
      <dgm:t>
        <a:bodyPr/>
        <a:lstStyle/>
        <a:p>
          <a:endParaRPr lang="en-US"/>
        </a:p>
      </dgm:t>
    </dgm:pt>
    <dgm:pt modelId="{1160DDF8-5AC0-47B5-92D7-8C6B8EC727A4}">
      <dgm:prSet phldrT="[Text]"/>
      <dgm:spPr/>
      <dgm:t>
        <a:bodyPr/>
        <a:lstStyle/>
        <a:p>
          <a:r>
            <a:rPr lang="en-US" b="1" dirty="0"/>
            <a:t>Deception</a:t>
          </a:r>
        </a:p>
      </dgm:t>
    </dgm:pt>
    <dgm:pt modelId="{C0C3D78B-6D21-48C9-BBDD-44928E2E7B7B}" type="parTrans" cxnId="{2AE256A1-47BE-423C-97C3-1CFD48669BA4}">
      <dgm:prSet/>
      <dgm:spPr/>
      <dgm:t>
        <a:bodyPr/>
        <a:lstStyle/>
        <a:p>
          <a:endParaRPr lang="en-US"/>
        </a:p>
      </dgm:t>
    </dgm:pt>
    <dgm:pt modelId="{8CD33109-BD5A-4A63-80FB-9A238176B85A}" type="sibTrans" cxnId="{2AE256A1-47BE-423C-97C3-1CFD48669BA4}">
      <dgm:prSet/>
      <dgm:spPr/>
      <dgm:t>
        <a:bodyPr/>
        <a:lstStyle/>
        <a:p>
          <a:endParaRPr lang="en-US"/>
        </a:p>
      </dgm:t>
    </dgm:pt>
    <dgm:pt modelId="{B42CD5A6-F3A2-4948-B492-B7866A3C3DC4}" type="pres">
      <dgm:prSet presAssocID="{27D4EEA9-A1B0-4DDA-AC48-8EB09BFD4997}" presName="matrix" presStyleCnt="0">
        <dgm:presLayoutVars>
          <dgm:chMax val="1"/>
          <dgm:dir/>
          <dgm:resizeHandles val="exact"/>
        </dgm:presLayoutVars>
      </dgm:prSet>
      <dgm:spPr/>
    </dgm:pt>
    <dgm:pt modelId="{9B4B91B8-5CEE-4431-ADD3-45BA62D687FF}" type="pres">
      <dgm:prSet presAssocID="{27D4EEA9-A1B0-4DDA-AC48-8EB09BFD4997}" presName="diamond" presStyleLbl="bgShp" presStyleIdx="0" presStyleCnt="1"/>
      <dgm:spPr>
        <a:solidFill>
          <a:schemeClr val="accent4">
            <a:lumMod val="20000"/>
            <a:lumOff val="80000"/>
          </a:schemeClr>
        </a:solidFill>
      </dgm:spPr>
    </dgm:pt>
    <dgm:pt modelId="{EC6224EB-F694-456B-B410-76CBC8E3F7A1}" type="pres">
      <dgm:prSet presAssocID="{27D4EEA9-A1B0-4DDA-AC48-8EB09BFD4997}" presName="quad1" presStyleLbl="node1" presStyleIdx="0" presStyleCnt="4">
        <dgm:presLayoutVars>
          <dgm:chMax val="0"/>
          <dgm:chPref val="0"/>
          <dgm:bulletEnabled val="1"/>
        </dgm:presLayoutVars>
      </dgm:prSet>
      <dgm:spPr/>
    </dgm:pt>
    <dgm:pt modelId="{9462B94F-04B5-47E0-9F51-112B1CC7079E}" type="pres">
      <dgm:prSet presAssocID="{27D4EEA9-A1B0-4DDA-AC48-8EB09BFD4997}" presName="quad2" presStyleLbl="node1" presStyleIdx="1" presStyleCnt="4">
        <dgm:presLayoutVars>
          <dgm:chMax val="0"/>
          <dgm:chPref val="0"/>
          <dgm:bulletEnabled val="1"/>
        </dgm:presLayoutVars>
      </dgm:prSet>
      <dgm:spPr/>
    </dgm:pt>
    <dgm:pt modelId="{DF21CFC7-9CB6-4566-8104-7717B024D2B5}" type="pres">
      <dgm:prSet presAssocID="{27D4EEA9-A1B0-4DDA-AC48-8EB09BFD4997}" presName="quad3" presStyleLbl="node1" presStyleIdx="2" presStyleCnt="4">
        <dgm:presLayoutVars>
          <dgm:chMax val="0"/>
          <dgm:chPref val="0"/>
          <dgm:bulletEnabled val="1"/>
        </dgm:presLayoutVars>
      </dgm:prSet>
      <dgm:spPr/>
    </dgm:pt>
    <dgm:pt modelId="{040F53C9-07CE-47D0-806F-472F16A6C15A}" type="pres">
      <dgm:prSet presAssocID="{27D4EEA9-A1B0-4DDA-AC48-8EB09BFD4997}" presName="quad4" presStyleLbl="node1" presStyleIdx="3" presStyleCnt="4">
        <dgm:presLayoutVars>
          <dgm:chMax val="0"/>
          <dgm:chPref val="0"/>
          <dgm:bulletEnabled val="1"/>
        </dgm:presLayoutVars>
      </dgm:prSet>
      <dgm:spPr/>
    </dgm:pt>
  </dgm:ptLst>
  <dgm:cxnLst>
    <dgm:cxn modelId="{D18E410F-96DE-43D4-818E-17CC531C868F}" srcId="{27D4EEA9-A1B0-4DDA-AC48-8EB09BFD4997}" destId="{229067CF-C464-4AC8-BC29-3A5BE62ED05C}" srcOrd="1" destOrd="0" parTransId="{3E69FB98-64FB-4611-9348-D4D4667778AA}" sibTransId="{5385CAB1-3C75-4CE5-AC61-E492A9BCAB7E}"/>
    <dgm:cxn modelId="{4127931F-650C-4CAE-9DEE-52020DFF2209}" type="presOf" srcId="{229067CF-C464-4AC8-BC29-3A5BE62ED05C}" destId="{9462B94F-04B5-47E0-9F51-112B1CC7079E}" srcOrd="0" destOrd="0" presId="urn:microsoft.com/office/officeart/2005/8/layout/matrix3"/>
    <dgm:cxn modelId="{4F55A428-B13A-42D1-B36B-6008814F5F77}" srcId="{27D4EEA9-A1B0-4DDA-AC48-8EB09BFD4997}" destId="{37519EBC-7834-4452-A331-61967A4F26BF}" srcOrd="2" destOrd="0" parTransId="{971CF568-7459-489C-AA2E-6FEE80F2638A}" sibTransId="{D05E8914-CA8C-43CF-9C87-01253DBC58C4}"/>
    <dgm:cxn modelId="{F8B5BC3E-6050-4FD4-8D7A-ACB14DC1811E}" type="presOf" srcId="{7C3F9774-EC0C-4D3B-B4A0-97A23B26FA36}" destId="{EC6224EB-F694-456B-B410-76CBC8E3F7A1}" srcOrd="0" destOrd="0" presId="urn:microsoft.com/office/officeart/2005/8/layout/matrix3"/>
    <dgm:cxn modelId="{D875F782-2628-4512-910B-D075BD828C20}" type="presOf" srcId="{1160DDF8-5AC0-47B5-92D7-8C6B8EC727A4}" destId="{040F53C9-07CE-47D0-806F-472F16A6C15A}" srcOrd="0" destOrd="0" presId="urn:microsoft.com/office/officeart/2005/8/layout/matrix3"/>
    <dgm:cxn modelId="{57D07586-AEE1-499A-96E8-47730CCAD54C}" type="presOf" srcId="{37519EBC-7834-4452-A331-61967A4F26BF}" destId="{DF21CFC7-9CB6-4566-8104-7717B024D2B5}" srcOrd="0" destOrd="0" presId="urn:microsoft.com/office/officeart/2005/8/layout/matrix3"/>
    <dgm:cxn modelId="{2AE256A1-47BE-423C-97C3-1CFD48669BA4}" srcId="{27D4EEA9-A1B0-4DDA-AC48-8EB09BFD4997}" destId="{1160DDF8-5AC0-47B5-92D7-8C6B8EC727A4}" srcOrd="3" destOrd="0" parTransId="{C0C3D78B-6D21-48C9-BBDD-44928E2E7B7B}" sibTransId="{8CD33109-BD5A-4A63-80FB-9A238176B85A}"/>
    <dgm:cxn modelId="{D5063CA5-E2F8-49A3-B00A-0B7F02840335}" srcId="{27D4EEA9-A1B0-4DDA-AC48-8EB09BFD4997}" destId="{7C3F9774-EC0C-4D3B-B4A0-97A23B26FA36}" srcOrd="0" destOrd="0" parTransId="{B1B38C24-15C8-477C-A8A7-2A384CA0F201}" sibTransId="{52096027-61A4-4E3F-BDA6-D8E048B8D53E}"/>
    <dgm:cxn modelId="{9B5112FE-004A-41FD-B0AF-CA9094487EDA}" type="presOf" srcId="{27D4EEA9-A1B0-4DDA-AC48-8EB09BFD4997}" destId="{B42CD5A6-F3A2-4948-B492-B7866A3C3DC4}" srcOrd="0" destOrd="0" presId="urn:microsoft.com/office/officeart/2005/8/layout/matrix3"/>
    <dgm:cxn modelId="{74EE8691-360A-4FBE-8330-9D842F8B4F2C}" type="presParOf" srcId="{B42CD5A6-F3A2-4948-B492-B7866A3C3DC4}" destId="{9B4B91B8-5CEE-4431-ADD3-45BA62D687FF}" srcOrd="0" destOrd="0" presId="urn:microsoft.com/office/officeart/2005/8/layout/matrix3"/>
    <dgm:cxn modelId="{5B1910BC-C0D9-42FC-8440-A05B11CDFDC6}" type="presParOf" srcId="{B42CD5A6-F3A2-4948-B492-B7866A3C3DC4}" destId="{EC6224EB-F694-456B-B410-76CBC8E3F7A1}" srcOrd="1" destOrd="0" presId="urn:microsoft.com/office/officeart/2005/8/layout/matrix3"/>
    <dgm:cxn modelId="{416D32AE-54F4-43A0-9028-EE1E6FFD7792}" type="presParOf" srcId="{B42CD5A6-F3A2-4948-B492-B7866A3C3DC4}" destId="{9462B94F-04B5-47E0-9F51-112B1CC7079E}" srcOrd="2" destOrd="0" presId="urn:microsoft.com/office/officeart/2005/8/layout/matrix3"/>
    <dgm:cxn modelId="{B2F75937-E485-49F3-ABE8-2C3D59AF92A9}" type="presParOf" srcId="{B42CD5A6-F3A2-4948-B492-B7866A3C3DC4}" destId="{DF21CFC7-9CB6-4566-8104-7717B024D2B5}" srcOrd="3" destOrd="0" presId="urn:microsoft.com/office/officeart/2005/8/layout/matrix3"/>
    <dgm:cxn modelId="{C0DCE69B-D894-416E-8813-5FFE1046011B}" type="presParOf" srcId="{B42CD5A6-F3A2-4948-B492-B7866A3C3DC4}" destId="{040F53C9-07CE-47D0-806F-472F16A6C15A}"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9FF656F-0A66-4729-A76A-24BEEF8BA00E}" type="doc">
      <dgm:prSet loTypeId="urn:microsoft.com/office/officeart/2005/8/layout/cycle4#3" loCatId="cycle" qsTypeId="urn:microsoft.com/office/officeart/2005/8/quickstyle/3d1" qsCatId="3D" csTypeId="urn:microsoft.com/office/officeart/2005/8/colors/accent3_1" csCatId="accent3" phldr="1"/>
      <dgm:spPr/>
      <dgm:t>
        <a:bodyPr/>
        <a:lstStyle/>
        <a:p>
          <a:endParaRPr lang="en-US"/>
        </a:p>
      </dgm:t>
    </dgm:pt>
    <dgm:pt modelId="{81E40F52-4D0C-4B58-A74A-578B450EB40C}">
      <dgm:prSet phldrT="[Text]" custT="1"/>
      <dgm:spPr/>
      <dgm:t>
        <a:bodyPr/>
        <a:lstStyle/>
        <a:p>
          <a:r>
            <a:rPr lang="en-US" sz="1400" b="1" dirty="0"/>
            <a:t>Genetic Algorithm</a:t>
          </a:r>
        </a:p>
      </dgm:t>
    </dgm:pt>
    <dgm:pt modelId="{BE1D7C79-B78E-4FA9-A223-6043DE0C6FF1}" type="parTrans" cxnId="{2E7A041D-75C6-4397-BFD2-1F8A4A196043}">
      <dgm:prSet/>
      <dgm:spPr/>
      <dgm:t>
        <a:bodyPr/>
        <a:lstStyle/>
        <a:p>
          <a:endParaRPr lang="en-US"/>
        </a:p>
      </dgm:t>
    </dgm:pt>
    <dgm:pt modelId="{FBCB1C11-A8E5-4779-B4B2-1AF106A84C1C}" type="sibTrans" cxnId="{2E7A041D-75C6-4397-BFD2-1F8A4A196043}">
      <dgm:prSet/>
      <dgm:spPr/>
      <dgm:t>
        <a:bodyPr/>
        <a:lstStyle/>
        <a:p>
          <a:endParaRPr lang="en-US"/>
        </a:p>
      </dgm:t>
    </dgm:pt>
    <dgm:pt modelId="{7D7B46BA-8E8F-45D7-9F5C-D9F2BF82E5E8}">
      <dgm:prSet phldrT="[Text]" custT="1"/>
      <dgm:spPr>
        <a:solidFill>
          <a:srgbClr val="E729D9">
            <a:alpha val="90000"/>
          </a:srgbClr>
        </a:solidFill>
      </dgm:spPr>
      <dgm:t>
        <a:bodyPr/>
        <a:lstStyle/>
        <a:p>
          <a:r>
            <a:rPr lang="en-US" sz="2400" b="1" dirty="0"/>
            <a:t>GA</a:t>
          </a:r>
        </a:p>
      </dgm:t>
    </dgm:pt>
    <dgm:pt modelId="{D4D4BACE-AD6F-427D-A347-0B8AC22ABFA4}" type="parTrans" cxnId="{22668516-C1E5-411C-8971-F218FC33295D}">
      <dgm:prSet/>
      <dgm:spPr/>
      <dgm:t>
        <a:bodyPr/>
        <a:lstStyle/>
        <a:p>
          <a:endParaRPr lang="en-US"/>
        </a:p>
      </dgm:t>
    </dgm:pt>
    <dgm:pt modelId="{DD2C77D6-7965-4584-9216-C53567FB5272}" type="sibTrans" cxnId="{22668516-C1E5-411C-8971-F218FC33295D}">
      <dgm:prSet/>
      <dgm:spPr/>
      <dgm:t>
        <a:bodyPr/>
        <a:lstStyle/>
        <a:p>
          <a:endParaRPr lang="en-US"/>
        </a:p>
      </dgm:t>
    </dgm:pt>
    <dgm:pt modelId="{C1539479-01DA-4CEB-8611-FBB317D942D2}">
      <dgm:prSet phldrT="[Text]"/>
      <dgm:spPr/>
      <dgm:t>
        <a:bodyPr/>
        <a:lstStyle/>
        <a:p>
          <a:r>
            <a:rPr lang="en-US" b="1" dirty="0"/>
            <a:t>Evolutionary Strategy</a:t>
          </a:r>
        </a:p>
      </dgm:t>
    </dgm:pt>
    <dgm:pt modelId="{FCEC2BA8-89F0-413A-9EF9-871FAEEC5C2A}" type="parTrans" cxnId="{E5C6D6B7-88A8-49F6-AB8F-7521DD898ED0}">
      <dgm:prSet/>
      <dgm:spPr/>
      <dgm:t>
        <a:bodyPr/>
        <a:lstStyle/>
        <a:p>
          <a:endParaRPr lang="en-US"/>
        </a:p>
      </dgm:t>
    </dgm:pt>
    <dgm:pt modelId="{4F8DF990-E89F-409F-9E43-41EA06824DE5}" type="sibTrans" cxnId="{E5C6D6B7-88A8-49F6-AB8F-7521DD898ED0}">
      <dgm:prSet/>
      <dgm:spPr/>
      <dgm:t>
        <a:bodyPr/>
        <a:lstStyle/>
        <a:p>
          <a:endParaRPr lang="en-US"/>
        </a:p>
      </dgm:t>
    </dgm:pt>
    <dgm:pt modelId="{2BC64530-F953-4298-8752-C9771F7DBB10}">
      <dgm:prSet phldrT="[Text]" custT="1"/>
      <dgm:spPr>
        <a:solidFill>
          <a:schemeClr val="bg2">
            <a:lumMod val="90000"/>
            <a:alpha val="90000"/>
          </a:schemeClr>
        </a:solidFill>
      </dgm:spPr>
      <dgm:t>
        <a:bodyPr/>
        <a:lstStyle/>
        <a:p>
          <a:r>
            <a:rPr lang="en-US" sz="2400" b="1" dirty="0"/>
            <a:t>ES</a:t>
          </a:r>
        </a:p>
      </dgm:t>
    </dgm:pt>
    <dgm:pt modelId="{A248827B-6F4C-47B3-A1A3-1526566C05B5}" type="parTrans" cxnId="{2C5CE2DA-770C-4375-A707-3701A6E8CC40}">
      <dgm:prSet/>
      <dgm:spPr/>
      <dgm:t>
        <a:bodyPr/>
        <a:lstStyle/>
        <a:p>
          <a:endParaRPr lang="en-US"/>
        </a:p>
      </dgm:t>
    </dgm:pt>
    <dgm:pt modelId="{B13EE1CE-30E4-4602-80D2-AB27D421BC29}" type="sibTrans" cxnId="{2C5CE2DA-770C-4375-A707-3701A6E8CC40}">
      <dgm:prSet/>
      <dgm:spPr/>
      <dgm:t>
        <a:bodyPr/>
        <a:lstStyle/>
        <a:p>
          <a:endParaRPr lang="en-US"/>
        </a:p>
      </dgm:t>
    </dgm:pt>
    <dgm:pt modelId="{72658E85-FB71-4AE7-99AB-3D2D05F9DC78}">
      <dgm:prSet phldrT="[Text]" custT="1"/>
      <dgm:spPr/>
      <dgm:t>
        <a:bodyPr/>
        <a:lstStyle/>
        <a:p>
          <a:r>
            <a:rPr lang="en-US" sz="1200" b="1" dirty="0"/>
            <a:t>Evolutionary Programming</a:t>
          </a:r>
        </a:p>
      </dgm:t>
    </dgm:pt>
    <dgm:pt modelId="{D4300D66-F67F-4C8B-BA8C-F55AC98AF383}" type="parTrans" cxnId="{78D5357A-4905-467A-9047-2D2AB5193845}">
      <dgm:prSet/>
      <dgm:spPr/>
      <dgm:t>
        <a:bodyPr/>
        <a:lstStyle/>
        <a:p>
          <a:endParaRPr lang="en-US"/>
        </a:p>
      </dgm:t>
    </dgm:pt>
    <dgm:pt modelId="{DDB1BD5D-017C-47E8-825C-FAF3CC7E119B}" type="sibTrans" cxnId="{78D5357A-4905-467A-9047-2D2AB5193845}">
      <dgm:prSet/>
      <dgm:spPr/>
      <dgm:t>
        <a:bodyPr/>
        <a:lstStyle/>
        <a:p>
          <a:endParaRPr lang="en-US"/>
        </a:p>
      </dgm:t>
    </dgm:pt>
    <dgm:pt modelId="{60CD553C-9AD2-45AC-81AD-CF6873D34F0E}">
      <dgm:prSet phldrT="[Text]" custT="1"/>
      <dgm:spPr>
        <a:solidFill>
          <a:srgbClr val="92D050">
            <a:alpha val="90000"/>
          </a:srgbClr>
        </a:solidFill>
      </dgm:spPr>
      <dgm:t>
        <a:bodyPr/>
        <a:lstStyle/>
        <a:p>
          <a:r>
            <a:rPr lang="en-US" sz="2400" b="1" dirty="0"/>
            <a:t>EP</a:t>
          </a:r>
        </a:p>
      </dgm:t>
    </dgm:pt>
    <dgm:pt modelId="{33CF97DB-7F10-40A7-9D7F-4E01974CA43D}" type="parTrans" cxnId="{6B9D5E28-1A59-4F53-9AD3-1BFBE4BDA6E7}">
      <dgm:prSet/>
      <dgm:spPr/>
      <dgm:t>
        <a:bodyPr/>
        <a:lstStyle/>
        <a:p>
          <a:endParaRPr lang="en-US"/>
        </a:p>
      </dgm:t>
    </dgm:pt>
    <dgm:pt modelId="{3E09C780-7545-4D3B-9309-E0799AE7B643}" type="sibTrans" cxnId="{6B9D5E28-1A59-4F53-9AD3-1BFBE4BDA6E7}">
      <dgm:prSet/>
      <dgm:spPr/>
      <dgm:t>
        <a:bodyPr/>
        <a:lstStyle/>
        <a:p>
          <a:endParaRPr lang="en-US"/>
        </a:p>
      </dgm:t>
    </dgm:pt>
    <dgm:pt modelId="{73EEB734-A360-42B9-BC94-945ACE10FE06}">
      <dgm:prSet phldrT="[Text]" custT="1"/>
      <dgm:spPr/>
      <dgm:t>
        <a:bodyPr/>
        <a:lstStyle/>
        <a:p>
          <a:r>
            <a:rPr lang="en-US" sz="1100" b="1" dirty="0"/>
            <a:t>Genetic Programming</a:t>
          </a:r>
        </a:p>
      </dgm:t>
    </dgm:pt>
    <dgm:pt modelId="{4FA155A9-9C5E-4E4B-BB76-D76146ABB3A1}" type="parTrans" cxnId="{7C624AE8-55A3-4F55-A8BC-BE0DC9AC992D}">
      <dgm:prSet/>
      <dgm:spPr/>
      <dgm:t>
        <a:bodyPr/>
        <a:lstStyle/>
        <a:p>
          <a:endParaRPr lang="en-US"/>
        </a:p>
      </dgm:t>
    </dgm:pt>
    <dgm:pt modelId="{BFC437DB-7D25-478A-83A8-5E58A0D74A25}" type="sibTrans" cxnId="{7C624AE8-55A3-4F55-A8BC-BE0DC9AC992D}">
      <dgm:prSet/>
      <dgm:spPr/>
      <dgm:t>
        <a:bodyPr/>
        <a:lstStyle/>
        <a:p>
          <a:endParaRPr lang="en-US"/>
        </a:p>
      </dgm:t>
    </dgm:pt>
    <dgm:pt modelId="{BF5E8C1A-ECC3-464A-B1BF-4C80A7B6774B}">
      <dgm:prSet phldrT="[Text]" custT="1"/>
      <dgm:spPr>
        <a:solidFill>
          <a:srgbClr val="495AD9"/>
        </a:solidFill>
      </dgm:spPr>
      <dgm:t>
        <a:bodyPr/>
        <a:lstStyle/>
        <a:p>
          <a:r>
            <a:rPr lang="en-US" sz="2400" b="1" dirty="0"/>
            <a:t>GP</a:t>
          </a:r>
          <a:endParaRPr lang="en-US" sz="3900" b="1" dirty="0"/>
        </a:p>
      </dgm:t>
    </dgm:pt>
    <dgm:pt modelId="{B748BE29-9BB7-49A8-95BA-D109C856C83C}" type="parTrans" cxnId="{EDDA4F37-5972-4DDC-9A76-9BC645B9E73B}">
      <dgm:prSet/>
      <dgm:spPr/>
      <dgm:t>
        <a:bodyPr/>
        <a:lstStyle/>
        <a:p>
          <a:endParaRPr lang="en-US"/>
        </a:p>
      </dgm:t>
    </dgm:pt>
    <dgm:pt modelId="{2D09CEC4-FDDC-47A5-986B-B011E88CA9F6}" type="sibTrans" cxnId="{EDDA4F37-5972-4DDC-9A76-9BC645B9E73B}">
      <dgm:prSet/>
      <dgm:spPr/>
      <dgm:t>
        <a:bodyPr/>
        <a:lstStyle/>
        <a:p>
          <a:endParaRPr lang="en-US"/>
        </a:p>
      </dgm:t>
    </dgm:pt>
    <dgm:pt modelId="{D2B734B3-143A-4DD2-9A1C-EEA0897F2286}" type="pres">
      <dgm:prSet presAssocID="{19FF656F-0A66-4729-A76A-24BEEF8BA00E}" presName="cycleMatrixDiagram" presStyleCnt="0">
        <dgm:presLayoutVars>
          <dgm:chMax val="1"/>
          <dgm:dir/>
          <dgm:animLvl val="lvl"/>
          <dgm:resizeHandles val="exact"/>
        </dgm:presLayoutVars>
      </dgm:prSet>
      <dgm:spPr/>
    </dgm:pt>
    <dgm:pt modelId="{1DA6B304-3BFC-454C-9B51-4F294063EB30}" type="pres">
      <dgm:prSet presAssocID="{19FF656F-0A66-4729-A76A-24BEEF8BA00E}" presName="children" presStyleCnt="0"/>
      <dgm:spPr/>
    </dgm:pt>
    <dgm:pt modelId="{03E4A240-022C-4EC6-9685-AE14107F8941}" type="pres">
      <dgm:prSet presAssocID="{19FF656F-0A66-4729-A76A-24BEEF8BA00E}" presName="child1group" presStyleCnt="0"/>
      <dgm:spPr/>
    </dgm:pt>
    <dgm:pt modelId="{6A1210BD-5553-4152-8BC0-F726B60AE5A2}" type="pres">
      <dgm:prSet presAssocID="{19FF656F-0A66-4729-A76A-24BEEF8BA00E}" presName="child1" presStyleLbl="bgAcc1" presStyleIdx="0" presStyleCnt="4"/>
      <dgm:spPr/>
    </dgm:pt>
    <dgm:pt modelId="{C112ACC0-C17D-4A7D-9429-0A682255CCAA}" type="pres">
      <dgm:prSet presAssocID="{19FF656F-0A66-4729-A76A-24BEEF8BA00E}" presName="child1Text" presStyleLbl="bgAcc1" presStyleIdx="0" presStyleCnt="4">
        <dgm:presLayoutVars>
          <dgm:bulletEnabled val="1"/>
        </dgm:presLayoutVars>
      </dgm:prSet>
      <dgm:spPr/>
    </dgm:pt>
    <dgm:pt modelId="{3CC0104E-A8BC-4F3C-88C4-D888749EFCDB}" type="pres">
      <dgm:prSet presAssocID="{19FF656F-0A66-4729-A76A-24BEEF8BA00E}" presName="child2group" presStyleCnt="0"/>
      <dgm:spPr/>
    </dgm:pt>
    <dgm:pt modelId="{9AD36279-E3E5-48AD-8CB0-A206CD96A870}" type="pres">
      <dgm:prSet presAssocID="{19FF656F-0A66-4729-A76A-24BEEF8BA00E}" presName="child2" presStyleLbl="bgAcc1" presStyleIdx="1" presStyleCnt="4"/>
      <dgm:spPr/>
    </dgm:pt>
    <dgm:pt modelId="{53AC5B01-8129-4ACA-8C3B-4D91B14D2629}" type="pres">
      <dgm:prSet presAssocID="{19FF656F-0A66-4729-A76A-24BEEF8BA00E}" presName="child2Text" presStyleLbl="bgAcc1" presStyleIdx="1" presStyleCnt="4">
        <dgm:presLayoutVars>
          <dgm:bulletEnabled val="1"/>
        </dgm:presLayoutVars>
      </dgm:prSet>
      <dgm:spPr/>
    </dgm:pt>
    <dgm:pt modelId="{9BBEEDCC-A952-4144-BFEA-A6D749577D1A}" type="pres">
      <dgm:prSet presAssocID="{19FF656F-0A66-4729-A76A-24BEEF8BA00E}" presName="child3group" presStyleCnt="0"/>
      <dgm:spPr/>
    </dgm:pt>
    <dgm:pt modelId="{59FED9EC-A54A-4D8C-A601-379E7ED7D0B0}" type="pres">
      <dgm:prSet presAssocID="{19FF656F-0A66-4729-A76A-24BEEF8BA00E}" presName="child3" presStyleLbl="bgAcc1" presStyleIdx="2" presStyleCnt="4"/>
      <dgm:spPr/>
    </dgm:pt>
    <dgm:pt modelId="{ED7690DC-C09D-4FA4-A12F-5D65EF51CF48}" type="pres">
      <dgm:prSet presAssocID="{19FF656F-0A66-4729-A76A-24BEEF8BA00E}" presName="child3Text" presStyleLbl="bgAcc1" presStyleIdx="2" presStyleCnt="4">
        <dgm:presLayoutVars>
          <dgm:bulletEnabled val="1"/>
        </dgm:presLayoutVars>
      </dgm:prSet>
      <dgm:spPr/>
    </dgm:pt>
    <dgm:pt modelId="{A3574BE3-6816-4D57-9856-22AC1A6F374B}" type="pres">
      <dgm:prSet presAssocID="{19FF656F-0A66-4729-A76A-24BEEF8BA00E}" presName="child4group" presStyleCnt="0"/>
      <dgm:spPr/>
    </dgm:pt>
    <dgm:pt modelId="{F0DD25B6-FDD4-4689-837A-7209D08A8FF6}" type="pres">
      <dgm:prSet presAssocID="{19FF656F-0A66-4729-A76A-24BEEF8BA00E}" presName="child4" presStyleLbl="bgAcc1" presStyleIdx="3" presStyleCnt="4"/>
      <dgm:spPr/>
    </dgm:pt>
    <dgm:pt modelId="{411205D9-24A1-4035-AEC9-879BAE0CA9B9}" type="pres">
      <dgm:prSet presAssocID="{19FF656F-0A66-4729-A76A-24BEEF8BA00E}" presName="child4Text" presStyleLbl="bgAcc1" presStyleIdx="3" presStyleCnt="4">
        <dgm:presLayoutVars>
          <dgm:bulletEnabled val="1"/>
        </dgm:presLayoutVars>
      </dgm:prSet>
      <dgm:spPr/>
    </dgm:pt>
    <dgm:pt modelId="{E8061677-4A0D-4F4A-AAA9-90FE2599287B}" type="pres">
      <dgm:prSet presAssocID="{19FF656F-0A66-4729-A76A-24BEEF8BA00E}" presName="childPlaceholder" presStyleCnt="0"/>
      <dgm:spPr/>
    </dgm:pt>
    <dgm:pt modelId="{BA4E3B1C-88EA-4068-9BD6-1DA218D999D4}" type="pres">
      <dgm:prSet presAssocID="{19FF656F-0A66-4729-A76A-24BEEF8BA00E}" presName="circle" presStyleCnt="0"/>
      <dgm:spPr/>
    </dgm:pt>
    <dgm:pt modelId="{962274BB-0A48-4441-8CC1-E80A8FF2A39B}" type="pres">
      <dgm:prSet presAssocID="{19FF656F-0A66-4729-A76A-24BEEF8BA00E}" presName="quadrant1" presStyleLbl="node1" presStyleIdx="0" presStyleCnt="4">
        <dgm:presLayoutVars>
          <dgm:chMax val="1"/>
          <dgm:bulletEnabled val="1"/>
        </dgm:presLayoutVars>
      </dgm:prSet>
      <dgm:spPr/>
    </dgm:pt>
    <dgm:pt modelId="{EDC22E34-319D-4324-900D-3A8065CAD1EB}" type="pres">
      <dgm:prSet presAssocID="{19FF656F-0A66-4729-A76A-24BEEF8BA00E}" presName="quadrant2" presStyleLbl="node1" presStyleIdx="1" presStyleCnt="4">
        <dgm:presLayoutVars>
          <dgm:chMax val="1"/>
          <dgm:bulletEnabled val="1"/>
        </dgm:presLayoutVars>
      </dgm:prSet>
      <dgm:spPr/>
    </dgm:pt>
    <dgm:pt modelId="{9A55D57B-C24C-44B0-B68F-EC6A8CF31884}" type="pres">
      <dgm:prSet presAssocID="{19FF656F-0A66-4729-A76A-24BEEF8BA00E}" presName="quadrant3" presStyleLbl="node1" presStyleIdx="2" presStyleCnt="4">
        <dgm:presLayoutVars>
          <dgm:chMax val="1"/>
          <dgm:bulletEnabled val="1"/>
        </dgm:presLayoutVars>
      </dgm:prSet>
      <dgm:spPr/>
    </dgm:pt>
    <dgm:pt modelId="{C61E496B-6FF7-4117-A7CB-D1E98781BC9B}" type="pres">
      <dgm:prSet presAssocID="{19FF656F-0A66-4729-A76A-24BEEF8BA00E}" presName="quadrant4" presStyleLbl="node1" presStyleIdx="3" presStyleCnt="4">
        <dgm:presLayoutVars>
          <dgm:chMax val="1"/>
          <dgm:bulletEnabled val="1"/>
        </dgm:presLayoutVars>
      </dgm:prSet>
      <dgm:spPr/>
    </dgm:pt>
    <dgm:pt modelId="{8DA2055A-AD50-49F9-899A-914E68FA313D}" type="pres">
      <dgm:prSet presAssocID="{19FF656F-0A66-4729-A76A-24BEEF8BA00E}" presName="quadrantPlaceholder" presStyleCnt="0"/>
      <dgm:spPr/>
    </dgm:pt>
    <dgm:pt modelId="{077D4901-D728-44B2-A40A-0A58879EE0A9}" type="pres">
      <dgm:prSet presAssocID="{19FF656F-0A66-4729-A76A-24BEEF8BA00E}" presName="center1" presStyleLbl="fgShp" presStyleIdx="0" presStyleCnt="2"/>
      <dgm:spPr>
        <a:solidFill>
          <a:srgbClr val="C00000"/>
        </a:solidFill>
      </dgm:spPr>
    </dgm:pt>
    <dgm:pt modelId="{66353563-A097-46DB-8587-345CC05BAFFF}" type="pres">
      <dgm:prSet presAssocID="{19FF656F-0A66-4729-A76A-24BEEF8BA00E}" presName="center2" presStyleLbl="fgShp" presStyleIdx="1" presStyleCnt="2"/>
      <dgm:spPr>
        <a:solidFill>
          <a:srgbClr val="C00000"/>
        </a:solidFill>
      </dgm:spPr>
    </dgm:pt>
  </dgm:ptLst>
  <dgm:cxnLst>
    <dgm:cxn modelId="{36A58909-23E3-4FA4-94EC-7DE7E71ACFD3}" type="presOf" srcId="{7D7B46BA-8E8F-45D7-9F5C-D9F2BF82E5E8}" destId="{6A1210BD-5553-4152-8BC0-F726B60AE5A2}" srcOrd="0" destOrd="0" presId="urn:microsoft.com/office/officeart/2005/8/layout/cycle4#3"/>
    <dgm:cxn modelId="{27C2670E-07DD-4040-8790-72C1170EC847}" type="presOf" srcId="{72658E85-FB71-4AE7-99AB-3D2D05F9DC78}" destId="{9A55D57B-C24C-44B0-B68F-EC6A8CF31884}" srcOrd="0" destOrd="0" presId="urn:microsoft.com/office/officeart/2005/8/layout/cycle4#3"/>
    <dgm:cxn modelId="{22668516-C1E5-411C-8971-F218FC33295D}" srcId="{81E40F52-4D0C-4B58-A74A-578B450EB40C}" destId="{7D7B46BA-8E8F-45D7-9F5C-D9F2BF82E5E8}" srcOrd="0" destOrd="0" parTransId="{D4D4BACE-AD6F-427D-A347-0B8AC22ABFA4}" sibTransId="{DD2C77D6-7965-4584-9216-C53567FB5272}"/>
    <dgm:cxn modelId="{55824617-C7D0-42B6-B838-C8FF22F17169}" type="presOf" srcId="{60CD553C-9AD2-45AC-81AD-CF6873D34F0E}" destId="{ED7690DC-C09D-4FA4-A12F-5D65EF51CF48}" srcOrd="1" destOrd="0" presId="urn:microsoft.com/office/officeart/2005/8/layout/cycle4#3"/>
    <dgm:cxn modelId="{F7557319-FED3-43B1-843D-7D2FD9813E81}" type="presOf" srcId="{2BC64530-F953-4298-8752-C9771F7DBB10}" destId="{9AD36279-E3E5-48AD-8CB0-A206CD96A870}" srcOrd="0" destOrd="0" presId="urn:microsoft.com/office/officeart/2005/8/layout/cycle4#3"/>
    <dgm:cxn modelId="{2E7A041D-75C6-4397-BFD2-1F8A4A196043}" srcId="{19FF656F-0A66-4729-A76A-24BEEF8BA00E}" destId="{81E40F52-4D0C-4B58-A74A-578B450EB40C}" srcOrd="0" destOrd="0" parTransId="{BE1D7C79-B78E-4FA9-A223-6043DE0C6FF1}" sibTransId="{FBCB1C11-A8E5-4779-B4B2-1AF106A84C1C}"/>
    <dgm:cxn modelId="{6B9D5E28-1A59-4F53-9AD3-1BFBE4BDA6E7}" srcId="{72658E85-FB71-4AE7-99AB-3D2D05F9DC78}" destId="{60CD553C-9AD2-45AC-81AD-CF6873D34F0E}" srcOrd="0" destOrd="0" parTransId="{33CF97DB-7F10-40A7-9D7F-4E01974CA43D}" sibTransId="{3E09C780-7545-4D3B-9309-E0799AE7B643}"/>
    <dgm:cxn modelId="{EDDA4F37-5972-4DDC-9A76-9BC645B9E73B}" srcId="{73EEB734-A360-42B9-BC94-945ACE10FE06}" destId="{BF5E8C1A-ECC3-464A-B1BF-4C80A7B6774B}" srcOrd="0" destOrd="0" parTransId="{B748BE29-9BB7-49A8-95BA-D109C856C83C}" sibTransId="{2D09CEC4-FDDC-47A5-986B-B011E88CA9F6}"/>
    <dgm:cxn modelId="{231D893F-72B3-4F89-96E0-B4228A0AC00C}" type="presOf" srcId="{7D7B46BA-8E8F-45D7-9F5C-D9F2BF82E5E8}" destId="{C112ACC0-C17D-4A7D-9429-0A682255CCAA}" srcOrd="1" destOrd="0" presId="urn:microsoft.com/office/officeart/2005/8/layout/cycle4#3"/>
    <dgm:cxn modelId="{AEE3D658-80CF-463D-8F7C-4708BF9727DA}" type="presOf" srcId="{2BC64530-F953-4298-8752-C9771F7DBB10}" destId="{53AC5B01-8129-4ACA-8C3B-4D91B14D2629}" srcOrd="1" destOrd="0" presId="urn:microsoft.com/office/officeart/2005/8/layout/cycle4#3"/>
    <dgm:cxn modelId="{5BC90059-2853-4FBF-8D39-54C3A1BBFA42}" type="presOf" srcId="{C1539479-01DA-4CEB-8611-FBB317D942D2}" destId="{EDC22E34-319D-4324-900D-3A8065CAD1EB}" srcOrd="0" destOrd="0" presId="urn:microsoft.com/office/officeart/2005/8/layout/cycle4#3"/>
    <dgm:cxn modelId="{B9A4BF61-B3B1-43DC-BB9A-6E504FA57D4B}" type="presOf" srcId="{73EEB734-A360-42B9-BC94-945ACE10FE06}" destId="{C61E496B-6FF7-4117-A7CB-D1E98781BC9B}" srcOrd="0" destOrd="0" presId="urn:microsoft.com/office/officeart/2005/8/layout/cycle4#3"/>
    <dgm:cxn modelId="{5768666B-817F-496C-AF04-C5417CE1A7CB}" type="presOf" srcId="{BF5E8C1A-ECC3-464A-B1BF-4C80A7B6774B}" destId="{F0DD25B6-FDD4-4689-837A-7209D08A8FF6}" srcOrd="0" destOrd="0" presId="urn:microsoft.com/office/officeart/2005/8/layout/cycle4#3"/>
    <dgm:cxn modelId="{78D5357A-4905-467A-9047-2D2AB5193845}" srcId="{19FF656F-0A66-4729-A76A-24BEEF8BA00E}" destId="{72658E85-FB71-4AE7-99AB-3D2D05F9DC78}" srcOrd="2" destOrd="0" parTransId="{D4300D66-F67F-4C8B-BA8C-F55AC98AF383}" sibTransId="{DDB1BD5D-017C-47E8-825C-FAF3CC7E119B}"/>
    <dgm:cxn modelId="{7BB6D89C-2419-4071-8336-1599D2C310F2}" type="presOf" srcId="{BF5E8C1A-ECC3-464A-B1BF-4C80A7B6774B}" destId="{411205D9-24A1-4035-AEC9-879BAE0CA9B9}" srcOrd="1" destOrd="0" presId="urn:microsoft.com/office/officeart/2005/8/layout/cycle4#3"/>
    <dgm:cxn modelId="{E5C6D6B7-88A8-49F6-AB8F-7521DD898ED0}" srcId="{19FF656F-0A66-4729-A76A-24BEEF8BA00E}" destId="{C1539479-01DA-4CEB-8611-FBB317D942D2}" srcOrd="1" destOrd="0" parTransId="{FCEC2BA8-89F0-413A-9EF9-871FAEEC5C2A}" sibTransId="{4F8DF990-E89F-409F-9E43-41EA06824DE5}"/>
    <dgm:cxn modelId="{095B59BA-E9A3-4D23-9D8B-AE079B88CBC5}" type="presOf" srcId="{81E40F52-4D0C-4B58-A74A-578B450EB40C}" destId="{962274BB-0A48-4441-8CC1-E80A8FF2A39B}" srcOrd="0" destOrd="0" presId="urn:microsoft.com/office/officeart/2005/8/layout/cycle4#3"/>
    <dgm:cxn modelId="{2C5CE2DA-770C-4375-A707-3701A6E8CC40}" srcId="{C1539479-01DA-4CEB-8611-FBB317D942D2}" destId="{2BC64530-F953-4298-8752-C9771F7DBB10}" srcOrd="0" destOrd="0" parTransId="{A248827B-6F4C-47B3-A1A3-1526566C05B5}" sibTransId="{B13EE1CE-30E4-4602-80D2-AB27D421BC29}"/>
    <dgm:cxn modelId="{7C624AE8-55A3-4F55-A8BC-BE0DC9AC992D}" srcId="{19FF656F-0A66-4729-A76A-24BEEF8BA00E}" destId="{73EEB734-A360-42B9-BC94-945ACE10FE06}" srcOrd="3" destOrd="0" parTransId="{4FA155A9-9C5E-4E4B-BB76-D76146ABB3A1}" sibTransId="{BFC437DB-7D25-478A-83A8-5E58A0D74A25}"/>
    <dgm:cxn modelId="{9EFC8CFA-5997-4B4D-8293-968225C7F5F7}" type="presOf" srcId="{19FF656F-0A66-4729-A76A-24BEEF8BA00E}" destId="{D2B734B3-143A-4DD2-9A1C-EEA0897F2286}" srcOrd="0" destOrd="0" presId="urn:microsoft.com/office/officeart/2005/8/layout/cycle4#3"/>
    <dgm:cxn modelId="{270D51FF-B6CD-4B18-B062-1393A960C6DE}" type="presOf" srcId="{60CD553C-9AD2-45AC-81AD-CF6873D34F0E}" destId="{59FED9EC-A54A-4D8C-A601-379E7ED7D0B0}" srcOrd="0" destOrd="0" presId="urn:microsoft.com/office/officeart/2005/8/layout/cycle4#3"/>
    <dgm:cxn modelId="{36DB288B-320C-4EE0-ABDE-E9FF42152FB9}" type="presParOf" srcId="{D2B734B3-143A-4DD2-9A1C-EEA0897F2286}" destId="{1DA6B304-3BFC-454C-9B51-4F294063EB30}" srcOrd="0" destOrd="0" presId="urn:microsoft.com/office/officeart/2005/8/layout/cycle4#3"/>
    <dgm:cxn modelId="{1FACEB83-C519-4B42-9BE6-4D8D27A29F5C}" type="presParOf" srcId="{1DA6B304-3BFC-454C-9B51-4F294063EB30}" destId="{03E4A240-022C-4EC6-9685-AE14107F8941}" srcOrd="0" destOrd="0" presId="urn:microsoft.com/office/officeart/2005/8/layout/cycle4#3"/>
    <dgm:cxn modelId="{40281D51-AD4D-46AC-BCBC-A218C0602586}" type="presParOf" srcId="{03E4A240-022C-4EC6-9685-AE14107F8941}" destId="{6A1210BD-5553-4152-8BC0-F726B60AE5A2}" srcOrd="0" destOrd="0" presId="urn:microsoft.com/office/officeart/2005/8/layout/cycle4#3"/>
    <dgm:cxn modelId="{605A28EF-787C-427E-9CC9-EDFD6C9195D2}" type="presParOf" srcId="{03E4A240-022C-4EC6-9685-AE14107F8941}" destId="{C112ACC0-C17D-4A7D-9429-0A682255CCAA}" srcOrd="1" destOrd="0" presId="urn:microsoft.com/office/officeart/2005/8/layout/cycle4#3"/>
    <dgm:cxn modelId="{CF4ECBEC-A9DE-4147-9C2E-0C7D61C01E3E}" type="presParOf" srcId="{1DA6B304-3BFC-454C-9B51-4F294063EB30}" destId="{3CC0104E-A8BC-4F3C-88C4-D888749EFCDB}" srcOrd="1" destOrd="0" presId="urn:microsoft.com/office/officeart/2005/8/layout/cycle4#3"/>
    <dgm:cxn modelId="{B5C0CB5A-B083-4775-AA85-159CBE6DF6D7}" type="presParOf" srcId="{3CC0104E-A8BC-4F3C-88C4-D888749EFCDB}" destId="{9AD36279-E3E5-48AD-8CB0-A206CD96A870}" srcOrd="0" destOrd="0" presId="urn:microsoft.com/office/officeart/2005/8/layout/cycle4#3"/>
    <dgm:cxn modelId="{4122FE63-4D6A-4E8E-9A77-F1A2C5A36A62}" type="presParOf" srcId="{3CC0104E-A8BC-4F3C-88C4-D888749EFCDB}" destId="{53AC5B01-8129-4ACA-8C3B-4D91B14D2629}" srcOrd="1" destOrd="0" presId="urn:microsoft.com/office/officeart/2005/8/layout/cycle4#3"/>
    <dgm:cxn modelId="{161C2F7C-104A-4F96-8845-924CB935A5C8}" type="presParOf" srcId="{1DA6B304-3BFC-454C-9B51-4F294063EB30}" destId="{9BBEEDCC-A952-4144-BFEA-A6D749577D1A}" srcOrd="2" destOrd="0" presId="urn:microsoft.com/office/officeart/2005/8/layout/cycle4#3"/>
    <dgm:cxn modelId="{37430C67-78A3-45FC-9F77-A96BE558998F}" type="presParOf" srcId="{9BBEEDCC-A952-4144-BFEA-A6D749577D1A}" destId="{59FED9EC-A54A-4D8C-A601-379E7ED7D0B0}" srcOrd="0" destOrd="0" presId="urn:microsoft.com/office/officeart/2005/8/layout/cycle4#3"/>
    <dgm:cxn modelId="{C9F48D34-540E-4E46-B391-5C033460C481}" type="presParOf" srcId="{9BBEEDCC-A952-4144-BFEA-A6D749577D1A}" destId="{ED7690DC-C09D-4FA4-A12F-5D65EF51CF48}" srcOrd="1" destOrd="0" presId="urn:microsoft.com/office/officeart/2005/8/layout/cycle4#3"/>
    <dgm:cxn modelId="{7B5B9814-FE6E-47D1-BE90-C9893724204E}" type="presParOf" srcId="{1DA6B304-3BFC-454C-9B51-4F294063EB30}" destId="{A3574BE3-6816-4D57-9856-22AC1A6F374B}" srcOrd="3" destOrd="0" presId="urn:microsoft.com/office/officeart/2005/8/layout/cycle4#3"/>
    <dgm:cxn modelId="{F1276566-E044-4470-9FB7-D7BB04C89CFB}" type="presParOf" srcId="{A3574BE3-6816-4D57-9856-22AC1A6F374B}" destId="{F0DD25B6-FDD4-4689-837A-7209D08A8FF6}" srcOrd="0" destOrd="0" presId="urn:microsoft.com/office/officeart/2005/8/layout/cycle4#3"/>
    <dgm:cxn modelId="{30C48A0E-B423-4046-92B6-44C132DC6010}" type="presParOf" srcId="{A3574BE3-6816-4D57-9856-22AC1A6F374B}" destId="{411205D9-24A1-4035-AEC9-879BAE0CA9B9}" srcOrd="1" destOrd="0" presId="urn:microsoft.com/office/officeart/2005/8/layout/cycle4#3"/>
    <dgm:cxn modelId="{DA7035DC-8726-49D4-B18A-1C6D67D88A67}" type="presParOf" srcId="{1DA6B304-3BFC-454C-9B51-4F294063EB30}" destId="{E8061677-4A0D-4F4A-AAA9-90FE2599287B}" srcOrd="4" destOrd="0" presId="urn:microsoft.com/office/officeart/2005/8/layout/cycle4#3"/>
    <dgm:cxn modelId="{C9649EF8-915F-4F0D-8814-DC9E347C35F4}" type="presParOf" srcId="{D2B734B3-143A-4DD2-9A1C-EEA0897F2286}" destId="{BA4E3B1C-88EA-4068-9BD6-1DA218D999D4}" srcOrd="1" destOrd="0" presId="urn:microsoft.com/office/officeart/2005/8/layout/cycle4#3"/>
    <dgm:cxn modelId="{8CADB316-E094-4ED5-B20D-A2CD6230B4D5}" type="presParOf" srcId="{BA4E3B1C-88EA-4068-9BD6-1DA218D999D4}" destId="{962274BB-0A48-4441-8CC1-E80A8FF2A39B}" srcOrd="0" destOrd="0" presId="urn:microsoft.com/office/officeart/2005/8/layout/cycle4#3"/>
    <dgm:cxn modelId="{402FC6B2-8F4D-4761-9ACB-EA8D53D41578}" type="presParOf" srcId="{BA4E3B1C-88EA-4068-9BD6-1DA218D999D4}" destId="{EDC22E34-319D-4324-900D-3A8065CAD1EB}" srcOrd="1" destOrd="0" presId="urn:microsoft.com/office/officeart/2005/8/layout/cycle4#3"/>
    <dgm:cxn modelId="{42EC2351-B5F8-499B-AF4C-28D4C2292695}" type="presParOf" srcId="{BA4E3B1C-88EA-4068-9BD6-1DA218D999D4}" destId="{9A55D57B-C24C-44B0-B68F-EC6A8CF31884}" srcOrd="2" destOrd="0" presId="urn:microsoft.com/office/officeart/2005/8/layout/cycle4#3"/>
    <dgm:cxn modelId="{462D4B77-990A-4A58-84F4-0592F1389977}" type="presParOf" srcId="{BA4E3B1C-88EA-4068-9BD6-1DA218D999D4}" destId="{C61E496B-6FF7-4117-A7CB-D1E98781BC9B}" srcOrd="3" destOrd="0" presId="urn:microsoft.com/office/officeart/2005/8/layout/cycle4#3"/>
    <dgm:cxn modelId="{4E569DFB-F26E-4990-97A5-0F10E7A104C2}" type="presParOf" srcId="{BA4E3B1C-88EA-4068-9BD6-1DA218D999D4}" destId="{8DA2055A-AD50-49F9-899A-914E68FA313D}" srcOrd="4" destOrd="0" presId="urn:microsoft.com/office/officeart/2005/8/layout/cycle4#3"/>
    <dgm:cxn modelId="{289AF501-6516-4484-9B6B-D7CB058C3DFA}" type="presParOf" srcId="{D2B734B3-143A-4DD2-9A1C-EEA0897F2286}" destId="{077D4901-D728-44B2-A40A-0A58879EE0A9}" srcOrd="2" destOrd="0" presId="urn:microsoft.com/office/officeart/2005/8/layout/cycle4#3"/>
    <dgm:cxn modelId="{034929C1-4685-4BFB-AC35-8AFEBEA674F1}" type="presParOf" srcId="{D2B734B3-143A-4DD2-9A1C-EEA0897F2286}" destId="{66353563-A097-46DB-8587-345CC05BAFFF}" srcOrd="3" destOrd="0" presId="urn:microsoft.com/office/officeart/2005/8/layout/cycle4#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2763C66-453B-4339-84CB-0AAE701BDF96}" type="doc">
      <dgm:prSet loTypeId="urn:microsoft.com/office/officeart/2005/8/layout/hList3" loCatId="list" qsTypeId="urn:microsoft.com/office/officeart/2005/8/quickstyle/simple1" qsCatId="simple" csTypeId="urn:microsoft.com/office/officeart/2005/8/colors/accent3_1" csCatId="accent3" phldr="1"/>
      <dgm:spPr/>
      <dgm:t>
        <a:bodyPr/>
        <a:lstStyle/>
        <a:p>
          <a:endParaRPr lang="en-US"/>
        </a:p>
      </dgm:t>
    </dgm:pt>
    <dgm:pt modelId="{878F155E-99D0-4478-BA1B-091C65281E48}">
      <dgm:prSet phldrT="[Text]" custT="1"/>
      <dgm:spPr/>
      <dgm:t>
        <a:bodyPr/>
        <a:lstStyle/>
        <a:p>
          <a:pPr rtl="0"/>
          <a:r>
            <a:rPr kumimoji="0" lang="en-GB" sz="3600" b="0" i="0" u="none" strike="noStrike" cap="none" spc="0" normalizeH="0" baseline="0" noProof="0" dirty="0">
              <a:ln/>
              <a:effectLst/>
              <a:uLnTx/>
              <a:uFillTx/>
              <a:latin typeface="+mn-lt"/>
              <a:ea typeface="+mn-ea"/>
              <a:cs typeface="+mn-cs"/>
            </a:rPr>
            <a:t>Attributed features:</a:t>
          </a:r>
          <a:endParaRPr lang="en-US" sz="3600" dirty="0"/>
        </a:p>
      </dgm:t>
    </dgm:pt>
    <dgm:pt modelId="{134F5510-E247-41B8-B25B-001BD6AD9BAB}" type="parTrans" cxnId="{9B59683F-A5CF-4B40-9C3D-B5C53EB32E5E}">
      <dgm:prSet/>
      <dgm:spPr/>
      <dgm:t>
        <a:bodyPr/>
        <a:lstStyle/>
        <a:p>
          <a:endParaRPr lang="en-US"/>
        </a:p>
      </dgm:t>
    </dgm:pt>
    <dgm:pt modelId="{E8A11A6F-9BCB-48FD-8571-C2DCEA995930}" type="sibTrans" cxnId="{9B59683F-A5CF-4B40-9C3D-B5C53EB32E5E}">
      <dgm:prSet/>
      <dgm:spPr/>
      <dgm:t>
        <a:bodyPr/>
        <a:lstStyle/>
        <a:p>
          <a:endParaRPr lang="en-US"/>
        </a:p>
      </dgm:t>
    </dgm:pt>
    <dgm:pt modelId="{E1C13088-6104-486B-BB69-8AA2428A1775}">
      <dgm:prSet phldrT="[Text]" custT="1"/>
      <dgm:spPr/>
      <dgm:t>
        <a:bodyPr/>
        <a:lstStyle/>
        <a:p>
          <a:pPr rtl="0"/>
          <a:r>
            <a:rPr kumimoji="0" lang="en-GB" sz="1800" b="1" i="0" u="none" strike="noStrike" cap="none" spc="0" normalizeH="0" baseline="0" noProof="0" dirty="0">
              <a:ln/>
              <a:effectLst/>
              <a:uLnTx/>
              <a:uFillTx/>
              <a:latin typeface="+mn-lt"/>
            </a:rPr>
            <a:t>Fas</a:t>
          </a:r>
          <a:r>
            <a:rPr kumimoji="0" lang="en-GB" sz="2000" b="1" i="0" u="none" strike="noStrike" cap="none" spc="0" normalizeH="0" baseline="0" noProof="0" dirty="0">
              <a:ln/>
              <a:effectLst/>
              <a:uLnTx/>
              <a:uFillTx/>
              <a:latin typeface="+mn-lt"/>
            </a:rPr>
            <a:t>t</a:t>
          </a:r>
          <a:endParaRPr lang="en-US" sz="2000" b="1" dirty="0"/>
        </a:p>
      </dgm:t>
    </dgm:pt>
    <dgm:pt modelId="{031D8563-6D9E-45F0-A6ED-46B697EF9C07}" type="parTrans" cxnId="{D0245F22-A771-4447-AA3E-69EE08B275B6}">
      <dgm:prSet/>
      <dgm:spPr/>
      <dgm:t>
        <a:bodyPr/>
        <a:lstStyle/>
        <a:p>
          <a:endParaRPr lang="en-US"/>
        </a:p>
      </dgm:t>
    </dgm:pt>
    <dgm:pt modelId="{5E726087-C2C6-4C11-ADA5-244F0B4F40BC}" type="sibTrans" cxnId="{D0245F22-A771-4447-AA3E-69EE08B275B6}">
      <dgm:prSet/>
      <dgm:spPr/>
      <dgm:t>
        <a:bodyPr/>
        <a:lstStyle/>
        <a:p>
          <a:endParaRPr lang="en-US"/>
        </a:p>
      </dgm:t>
    </dgm:pt>
    <dgm:pt modelId="{49E51D96-B4FB-448C-B62F-8A5B0EDEF37D}">
      <dgm:prSet phldrT="[Text]" custT="1"/>
      <dgm:spPr/>
      <dgm:t>
        <a:bodyPr/>
        <a:lstStyle/>
        <a:p>
          <a:pPr rtl="0"/>
          <a:r>
            <a:rPr kumimoji="0" lang="en-GB" sz="1600" b="1" i="0" u="none" strike="noStrike" cap="none" spc="0" normalizeH="0" baseline="0" noProof="0" dirty="0">
              <a:ln/>
              <a:effectLst/>
              <a:uLnTx/>
              <a:uFillTx/>
              <a:latin typeface="+mn-lt"/>
            </a:rPr>
            <a:t>Good optimizer for real-valued optimisation</a:t>
          </a:r>
          <a:endParaRPr kumimoji="0" lang="en-US" sz="1600" b="1" i="0" u="none" strike="noStrike" cap="none" spc="0" normalizeH="0" baseline="0" noProof="0" dirty="0">
            <a:ln/>
            <a:effectLst/>
            <a:uLnTx/>
            <a:uFillTx/>
            <a:latin typeface="+mn-lt"/>
          </a:endParaRPr>
        </a:p>
      </dgm:t>
    </dgm:pt>
    <dgm:pt modelId="{61F6ACAD-BBF7-4FAF-92BE-3BECA4088FCD}" type="parTrans" cxnId="{BD9BB666-9404-4F02-B26F-394BD51646E0}">
      <dgm:prSet/>
      <dgm:spPr/>
      <dgm:t>
        <a:bodyPr/>
        <a:lstStyle/>
        <a:p>
          <a:endParaRPr lang="en-US"/>
        </a:p>
      </dgm:t>
    </dgm:pt>
    <dgm:pt modelId="{2C1C8270-6942-440B-9250-7FEDD775AF34}" type="sibTrans" cxnId="{BD9BB666-9404-4F02-B26F-394BD51646E0}">
      <dgm:prSet/>
      <dgm:spPr/>
      <dgm:t>
        <a:bodyPr/>
        <a:lstStyle/>
        <a:p>
          <a:endParaRPr lang="en-US"/>
        </a:p>
      </dgm:t>
    </dgm:pt>
    <dgm:pt modelId="{B24432EF-2258-40E3-BB98-8E4F3DB8B271}">
      <dgm:prSet phldrT="[Text]" custT="1"/>
      <dgm:spPr/>
      <dgm:t>
        <a:bodyPr/>
        <a:lstStyle/>
        <a:p>
          <a:pPr rtl="0"/>
          <a:r>
            <a:rPr kumimoji="0" lang="en-GB" sz="1800" b="1" i="0" u="none" strike="noStrike" cap="none" spc="0" normalizeH="0" baseline="0" noProof="0" dirty="0">
              <a:ln/>
              <a:effectLst/>
              <a:uLnTx/>
              <a:uFillTx/>
              <a:latin typeface="+mn-lt"/>
            </a:rPr>
            <a:t>Relatively much theory</a:t>
          </a:r>
          <a:endParaRPr lang="en-US" sz="1800" b="1" dirty="0"/>
        </a:p>
      </dgm:t>
    </dgm:pt>
    <dgm:pt modelId="{BB81358A-8837-48DE-8928-7F81F050CADE}" type="parTrans" cxnId="{238B803D-D242-4D9F-9839-CB675B2E47FD}">
      <dgm:prSet/>
      <dgm:spPr/>
      <dgm:t>
        <a:bodyPr/>
        <a:lstStyle/>
        <a:p>
          <a:endParaRPr lang="en-US"/>
        </a:p>
      </dgm:t>
    </dgm:pt>
    <dgm:pt modelId="{CE4ADB47-8FE0-4A8A-A410-1E45EB5BFB46}" type="sibTrans" cxnId="{238B803D-D242-4D9F-9839-CB675B2E47FD}">
      <dgm:prSet/>
      <dgm:spPr/>
      <dgm:t>
        <a:bodyPr/>
        <a:lstStyle/>
        <a:p>
          <a:endParaRPr lang="en-US"/>
        </a:p>
      </dgm:t>
    </dgm:pt>
    <dgm:pt modelId="{68A11CE3-0C56-49F7-B220-30D7BCF07392}" type="pres">
      <dgm:prSet presAssocID="{92763C66-453B-4339-84CB-0AAE701BDF96}" presName="composite" presStyleCnt="0">
        <dgm:presLayoutVars>
          <dgm:chMax val="1"/>
          <dgm:dir/>
          <dgm:resizeHandles val="exact"/>
        </dgm:presLayoutVars>
      </dgm:prSet>
      <dgm:spPr/>
    </dgm:pt>
    <dgm:pt modelId="{68A3F316-3404-4039-B99D-2DB5B779FAE8}" type="pres">
      <dgm:prSet presAssocID="{878F155E-99D0-4478-BA1B-091C65281E48}" presName="roof" presStyleLbl="dkBgShp" presStyleIdx="0" presStyleCnt="2"/>
      <dgm:spPr/>
    </dgm:pt>
    <dgm:pt modelId="{4A23E951-D3B7-491B-977D-A135DB3A0968}" type="pres">
      <dgm:prSet presAssocID="{878F155E-99D0-4478-BA1B-091C65281E48}" presName="pillars" presStyleCnt="0"/>
      <dgm:spPr/>
    </dgm:pt>
    <dgm:pt modelId="{ED04F2BE-7FF4-4FB3-B7EB-46B23F8D44FB}" type="pres">
      <dgm:prSet presAssocID="{878F155E-99D0-4478-BA1B-091C65281E48}" presName="pillar1" presStyleLbl="node1" presStyleIdx="0" presStyleCnt="3">
        <dgm:presLayoutVars>
          <dgm:bulletEnabled val="1"/>
        </dgm:presLayoutVars>
      </dgm:prSet>
      <dgm:spPr/>
    </dgm:pt>
    <dgm:pt modelId="{206B092B-1563-4AD0-B65F-E5310378C3D3}" type="pres">
      <dgm:prSet presAssocID="{49E51D96-B4FB-448C-B62F-8A5B0EDEF37D}" presName="pillarX" presStyleLbl="node1" presStyleIdx="1" presStyleCnt="3">
        <dgm:presLayoutVars>
          <dgm:bulletEnabled val="1"/>
        </dgm:presLayoutVars>
      </dgm:prSet>
      <dgm:spPr/>
    </dgm:pt>
    <dgm:pt modelId="{215E3FD2-A15B-4B2A-A672-F5988FAE5580}" type="pres">
      <dgm:prSet presAssocID="{B24432EF-2258-40E3-BB98-8E4F3DB8B271}" presName="pillarX" presStyleLbl="node1" presStyleIdx="2" presStyleCnt="3">
        <dgm:presLayoutVars>
          <dgm:bulletEnabled val="1"/>
        </dgm:presLayoutVars>
      </dgm:prSet>
      <dgm:spPr/>
    </dgm:pt>
    <dgm:pt modelId="{EC5DDA46-D834-4569-9606-D6785620625F}" type="pres">
      <dgm:prSet presAssocID="{878F155E-99D0-4478-BA1B-091C65281E48}" presName="base" presStyleLbl="dkBgShp" presStyleIdx="1" presStyleCnt="2"/>
      <dgm:spPr/>
    </dgm:pt>
  </dgm:ptLst>
  <dgm:cxnLst>
    <dgm:cxn modelId="{B5698012-F5DE-43B8-8B1C-D001C0E71F9A}" type="presOf" srcId="{B24432EF-2258-40E3-BB98-8E4F3DB8B271}" destId="{215E3FD2-A15B-4B2A-A672-F5988FAE5580}" srcOrd="0" destOrd="0" presId="urn:microsoft.com/office/officeart/2005/8/layout/hList3"/>
    <dgm:cxn modelId="{8712CB18-D6CE-4DFE-A9E5-C1F92A26A261}" type="presOf" srcId="{E1C13088-6104-486B-BB69-8AA2428A1775}" destId="{ED04F2BE-7FF4-4FB3-B7EB-46B23F8D44FB}" srcOrd="0" destOrd="0" presId="urn:microsoft.com/office/officeart/2005/8/layout/hList3"/>
    <dgm:cxn modelId="{D0245F22-A771-4447-AA3E-69EE08B275B6}" srcId="{878F155E-99D0-4478-BA1B-091C65281E48}" destId="{E1C13088-6104-486B-BB69-8AA2428A1775}" srcOrd="0" destOrd="0" parTransId="{031D8563-6D9E-45F0-A6ED-46B697EF9C07}" sibTransId="{5E726087-C2C6-4C11-ADA5-244F0B4F40BC}"/>
    <dgm:cxn modelId="{238B803D-D242-4D9F-9839-CB675B2E47FD}" srcId="{878F155E-99D0-4478-BA1B-091C65281E48}" destId="{B24432EF-2258-40E3-BB98-8E4F3DB8B271}" srcOrd="2" destOrd="0" parTransId="{BB81358A-8837-48DE-8928-7F81F050CADE}" sibTransId="{CE4ADB47-8FE0-4A8A-A410-1E45EB5BFB46}"/>
    <dgm:cxn modelId="{9B59683F-A5CF-4B40-9C3D-B5C53EB32E5E}" srcId="{92763C66-453B-4339-84CB-0AAE701BDF96}" destId="{878F155E-99D0-4478-BA1B-091C65281E48}" srcOrd="0" destOrd="0" parTransId="{134F5510-E247-41B8-B25B-001BD6AD9BAB}" sibTransId="{E8A11A6F-9BCB-48FD-8571-C2DCEA995930}"/>
    <dgm:cxn modelId="{A99D9948-FA9C-4461-8965-5492D1368819}" type="presOf" srcId="{49E51D96-B4FB-448C-B62F-8A5B0EDEF37D}" destId="{206B092B-1563-4AD0-B65F-E5310378C3D3}" srcOrd="0" destOrd="0" presId="urn:microsoft.com/office/officeart/2005/8/layout/hList3"/>
    <dgm:cxn modelId="{BD9BB666-9404-4F02-B26F-394BD51646E0}" srcId="{878F155E-99D0-4478-BA1B-091C65281E48}" destId="{49E51D96-B4FB-448C-B62F-8A5B0EDEF37D}" srcOrd="1" destOrd="0" parTransId="{61F6ACAD-BBF7-4FAF-92BE-3BECA4088FCD}" sibTransId="{2C1C8270-6942-440B-9250-7FEDD775AF34}"/>
    <dgm:cxn modelId="{6F53BA7A-85CA-4507-A1C0-60A6D364AF0E}" type="presOf" srcId="{92763C66-453B-4339-84CB-0AAE701BDF96}" destId="{68A11CE3-0C56-49F7-B220-30D7BCF07392}" srcOrd="0" destOrd="0" presId="urn:microsoft.com/office/officeart/2005/8/layout/hList3"/>
    <dgm:cxn modelId="{27BB027B-62F7-4A84-8C87-47041C06A5F3}" type="presOf" srcId="{878F155E-99D0-4478-BA1B-091C65281E48}" destId="{68A3F316-3404-4039-B99D-2DB5B779FAE8}" srcOrd="0" destOrd="0" presId="urn:microsoft.com/office/officeart/2005/8/layout/hList3"/>
    <dgm:cxn modelId="{B40D798E-0246-4D1E-B572-79066CAAEE7C}" type="presParOf" srcId="{68A11CE3-0C56-49F7-B220-30D7BCF07392}" destId="{68A3F316-3404-4039-B99D-2DB5B779FAE8}" srcOrd="0" destOrd="0" presId="urn:microsoft.com/office/officeart/2005/8/layout/hList3"/>
    <dgm:cxn modelId="{8E76A10E-B388-4949-957E-1E25B08CE125}" type="presParOf" srcId="{68A11CE3-0C56-49F7-B220-30D7BCF07392}" destId="{4A23E951-D3B7-491B-977D-A135DB3A0968}" srcOrd="1" destOrd="0" presId="urn:microsoft.com/office/officeart/2005/8/layout/hList3"/>
    <dgm:cxn modelId="{71769330-07B9-4D43-8F02-5E9F48868BCE}" type="presParOf" srcId="{4A23E951-D3B7-491B-977D-A135DB3A0968}" destId="{ED04F2BE-7FF4-4FB3-B7EB-46B23F8D44FB}" srcOrd="0" destOrd="0" presId="urn:microsoft.com/office/officeart/2005/8/layout/hList3"/>
    <dgm:cxn modelId="{E7CF57AF-7A6F-48C3-AC44-F71CCB6FBD48}" type="presParOf" srcId="{4A23E951-D3B7-491B-977D-A135DB3A0968}" destId="{206B092B-1563-4AD0-B65F-E5310378C3D3}" srcOrd="1" destOrd="0" presId="urn:microsoft.com/office/officeart/2005/8/layout/hList3"/>
    <dgm:cxn modelId="{25E9E0F1-5EFC-4F32-832C-D6DEDF55C6FC}" type="presParOf" srcId="{4A23E951-D3B7-491B-977D-A135DB3A0968}" destId="{215E3FD2-A15B-4B2A-A672-F5988FAE5580}" srcOrd="2" destOrd="0" presId="urn:microsoft.com/office/officeart/2005/8/layout/hList3"/>
    <dgm:cxn modelId="{9CA1D495-9CBF-434B-A41A-5F1065608ADF}" type="presParOf" srcId="{68A11CE3-0C56-49F7-B220-30D7BCF07392}" destId="{EC5DDA46-D834-4569-9606-D6785620625F}" srcOrd="2" destOrd="0" presId="urn:microsoft.com/office/officeart/2005/8/layout/hList3"/>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756978F-B0A7-401B-8DB1-695E00446585}" type="doc">
      <dgm:prSet loTypeId="urn:microsoft.com/office/officeart/2005/8/layout/hChevron3" loCatId="process" qsTypeId="urn:microsoft.com/office/officeart/2005/8/quickstyle/simple4" qsCatId="simple" csTypeId="urn:microsoft.com/office/officeart/2005/8/colors/colorful2" csCatId="colorful" phldr="1"/>
      <dgm:spPr/>
    </dgm:pt>
    <dgm:pt modelId="{449CBEC7-05EC-422B-A991-BA7828C84CAA}">
      <dgm:prSet phldrT="[Text]"/>
      <dgm:spPr/>
      <dgm:t>
        <a:bodyPr/>
        <a:lstStyle/>
        <a:p>
          <a:pPr rtl="0"/>
          <a:r>
            <a:rPr kumimoji="0" lang="en-GB" b="0" i="0" u="none" strike="noStrike" cap="none" spc="0" normalizeH="0" baseline="0" noProof="0" dirty="0">
              <a:ln/>
              <a:effectLst/>
              <a:uLnTx/>
              <a:uFillTx/>
              <a:latin typeface="+mn-lt"/>
            </a:rPr>
            <a:t>Object variables: x</a:t>
          </a:r>
          <a:r>
            <a:rPr kumimoji="0" lang="en-GB" b="0" i="0" u="none" strike="noStrike" cap="none" spc="0" normalizeH="0" baseline="-25000" noProof="0" dirty="0">
              <a:ln/>
              <a:effectLst/>
              <a:uLnTx/>
              <a:uFillTx/>
              <a:latin typeface="+mn-lt"/>
            </a:rPr>
            <a:t>1</a:t>
          </a:r>
          <a:r>
            <a:rPr kumimoji="0" lang="en-GB" b="0" i="0" u="none" strike="noStrike" cap="none" spc="0" normalizeH="0" baseline="0" noProof="0" dirty="0">
              <a:ln/>
              <a:effectLst/>
              <a:uLnTx/>
              <a:uFillTx/>
              <a:latin typeface="+mn-lt"/>
            </a:rPr>
            <a:t>,…,</a:t>
          </a:r>
          <a:r>
            <a:rPr kumimoji="0" lang="en-GB" b="0" i="0" u="none" strike="noStrike" cap="none" spc="0" normalizeH="0" baseline="0" noProof="0" dirty="0" err="1">
              <a:ln/>
              <a:effectLst/>
              <a:uLnTx/>
              <a:uFillTx/>
              <a:latin typeface="+mn-lt"/>
            </a:rPr>
            <a:t>x</a:t>
          </a:r>
          <a:r>
            <a:rPr kumimoji="0" lang="en-GB" b="0" i="0" u="none" strike="noStrike" cap="none" spc="0" normalizeH="0" baseline="-25000" noProof="0" dirty="0" err="1">
              <a:ln/>
              <a:effectLst/>
              <a:uLnTx/>
              <a:uFillTx/>
              <a:latin typeface="+mn-lt"/>
            </a:rPr>
            <a:t>n</a:t>
          </a:r>
          <a:endParaRPr lang="en-US" dirty="0"/>
        </a:p>
      </dgm:t>
    </dgm:pt>
    <dgm:pt modelId="{9F9E59D6-0124-4572-825E-E7048FAA7924}" type="parTrans" cxnId="{08657205-B30F-42E6-A67A-15A25BA244D4}">
      <dgm:prSet/>
      <dgm:spPr/>
      <dgm:t>
        <a:bodyPr/>
        <a:lstStyle/>
        <a:p>
          <a:endParaRPr lang="en-US"/>
        </a:p>
      </dgm:t>
    </dgm:pt>
    <dgm:pt modelId="{D36C99B3-CF79-416C-9813-FE6957CA1550}" type="sibTrans" cxnId="{08657205-B30F-42E6-A67A-15A25BA244D4}">
      <dgm:prSet/>
      <dgm:spPr/>
      <dgm:t>
        <a:bodyPr/>
        <a:lstStyle/>
        <a:p>
          <a:endParaRPr lang="en-US"/>
        </a:p>
      </dgm:t>
    </dgm:pt>
    <dgm:pt modelId="{E5B7CFFC-4F27-4559-97DF-E20606418488}">
      <dgm:prSet phldrT="[Text]"/>
      <dgm:spPr/>
      <dgm:t>
        <a:bodyPr/>
        <a:lstStyle/>
        <a:p>
          <a:pPr rtl="0"/>
          <a:r>
            <a:rPr kumimoji="0" lang="en-GB" b="0" i="0" u="none" strike="noStrike" cap="none" spc="0" normalizeH="0" baseline="0" noProof="0" dirty="0">
              <a:ln/>
              <a:effectLst/>
              <a:uLnTx/>
              <a:uFillTx/>
              <a:latin typeface="+mn-lt"/>
            </a:rPr>
            <a:t>Mutation step sizes: </a:t>
          </a:r>
          <a:r>
            <a:rPr kumimoji="0" lang="en-GB" b="0" i="0" u="none" strike="noStrike" cap="none" spc="0" normalizeH="0" baseline="0" noProof="0" dirty="0">
              <a:ln/>
              <a:effectLst/>
              <a:uLnTx/>
              <a:uFillTx/>
              <a:latin typeface="+mn-lt"/>
              <a:sym typeface="Symbol" pitchFamily="18" charset="2"/>
            </a:rPr>
            <a:t></a:t>
          </a:r>
          <a:r>
            <a:rPr kumimoji="0" lang="en-GB" b="0" i="0" u="none" strike="noStrike" cap="none" spc="0" normalizeH="0" baseline="-25000" noProof="0" dirty="0">
              <a:ln/>
              <a:effectLst/>
              <a:uLnTx/>
              <a:uFillTx/>
              <a:latin typeface="+mn-lt"/>
            </a:rPr>
            <a:t>1</a:t>
          </a:r>
          <a:r>
            <a:rPr kumimoji="0" lang="en-GB" b="0" i="0" u="none" strike="noStrike" cap="none" spc="0" normalizeH="0" baseline="0" noProof="0" dirty="0">
              <a:ln/>
              <a:effectLst/>
              <a:uLnTx/>
              <a:uFillTx/>
              <a:latin typeface="+mn-lt"/>
            </a:rPr>
            <a:t>,…,</a:t>
          </a:r>
          <a:r>
            <a:rPr kumimoji="0" lang="en-GB" b="0" i="0" u="none" strike="noStrike" cap="none" spc="0" normalizeH="0" baseline="0" noProof="0" dirty="0">
              <a:ln/>
              <a:effectLst/>
              <a:uLnTx/>
              <a:uFillTx/>
              <a:latin typeface="+mn-lt"/>
              <a:sym typeface="Symbol" pitchFamily="18" charset="2"/>
            </a:rPr>
            <a:t></a:t>
          </a:r>
          <a:r>
            <a:rPr kumimoji="0" lang="en-GB" b="0" i="0" u="none" strike="noStrike" cap="none" spc="0" normalizeH="0" baseline="-25000" noProof="0" dirty="0">
              <a:ln/>
              <a:effectLst/>
              <a:uLnTx/>
              <a:uFillTx/>
              <a:latin typeface="+mn-lt"/>
            </a:rPr>
            <a:t>n</a:t>
          </a:r>
          <a:r>
            <a:rPr kumimoji="0" lang="en-GB" b="0" i="0" u="none" strike="noStrike" cap="none" spc="0" normalizeH="0" baseline="-40000" noProof="0" dirty="0">
              <a:ln/>
              <a:effectLst/>
              <a:uLnTx/>
              <a:uFillTx/>
              <a:latin typeface="+mn-lt"/>
              <a:sym typeface="Symbol" pitchFamily="18" charset="2"/>
            </a:rPr>
            <a:t></a:t>
          </a:r>
          <a:endParaRPr lang="en-US" dirty="0"/>
        </a:p>
      </dgm:t>
    </dgm:pt>
    <dgm:pt modelId="{663102B5-3E6F-42DD-A7D0-74FD23428141}" type="parTrans" cxnId="{C4C92D71-5595-4C90-AB6D-C91E7A402BE8}">
      <dgm:prSet/>
      <dgm:spPr/>
      <dgm:t>
        <a:bodyPr/>
        <a:lstStyle/>
        <a:p>
          <a:endParaRPr lang="en-US"/>
        </a:p>
      </dgm:t>
    </dgm:pt>
    <dgm:pt modelId="{E3518F2D-DBBE-49A4-8A2C-A1A44000AD56}" type="sibTrans" cxnId="{C4C92D71-5595-4C90-AB6D-C91E7A402BE8}">
      <dgm:prSet/>
      <dgm:spPr/>
      <dgm:t>
        <a:bodyPr/>
        <a:lstStyle/>
        <a:p>
          <a:endParaRPr lang="en-US"/>
        </a:p>
      </dgm:t>
    </dgm:pt>
    <dgm:pt modelId="{63390D35-EDE0-485C-92BA-A4D533BA83F9}">
      <dgm:prSet phldrT="[Text]"/>
      <dgm:spPr>
        <a:solidFill>
          <a:schemeClr val="accent6">
            <a:lumMod val="60000"/>
            <a:lumOff val="40000"/>
          </a:schemeClr>
        </a:solidFill>
      </dgm:spPr>
      <dgm:t>
        <a:bodyPr/>
        <a:lstStyle/>
        <a:p>
          <a:pPr rtl="0"/>
          <a:r>
            <a:rPr kumimoji="0" lang="en-GB" b="0" i="0" u="none" strike="noStrike" cap="none" spc="0" normalizeH="0" baseline="0" noProof="0">
              <a:ln/>
              <a:effectLst/>
              <a:uLnTx/>
              <a:uFillTx/>
              <a:latin typeface="+mn-lt"/>
            </a:rPr>
            <a:t>Rotation angles: </a:t>
          </a:r>
          <a:r>
            <a:rPr kumimoji="0" lang="en-GB" b="0" i="0" u="none" strike="noStrike" cap="none" spc="0" normalizeH="0" baseline="0" noProof="0">
              <a:ln/>
              <a:effectLst/>
              <a:uLnTx/>
              <a:uFillTx/>
              <a:latin typeface="+mn-lt"/>
              <a:sym typeface="Symbol" pitchFamily="18" charset="2"/>
            </a:rPr>
            <a:t></a:t>
          </a:r>
          <a:r>
            <a:rPr kumimoji="0" lang="en-GB" b="0" i="0" u="none" strike="noStrike" cap="none" spc="0" normalizeH="0" baseline="-25000" noProof="0">
              <a:ln/>
              <a:effectLst/>
              <a:uLnTx/>
              <a:uFillTx/>
              <a:latin typeface="+mn-lt"/>
            </a:rPr>
            <a:t>1</a:t>
          </a:r>
          <a:r>
            <a:rPr kumimoji="0" lang="en-GB" b="0" i="0" u="none" strike="noStrike" cap="none" spc="0" normalizeH="0" baseline="0" noProof="0">
              <a:ln/>
              <a:effectLst/>
              <a:uLnTx/>
              <a:uFillTx/>
              <a:latin typeface="+mn-lt"/>
            </a:rPr>
            <a:t>,…, </a:t>
          </a:r>
          <a:r>
            <a:rPr kumimoji="0" lang="en-GB" b="0" i="0" u="none" strike="noStrike" cap="none" spc="0" normalizeH="0" baseline="0" noProof="0">
              <a:ln/>
              <a:effectLst/>
              <a:uLnTx/>
              <a:uFillTx/>
              <a:latin typeface="+mn-lt"/>
              <a:sym typeface="Symbol" pitchFamily="18" charset="2"/>
            </a:rPr>
            <a:t></a:t>
          </a:r>
          <a:r>
            <a:rPr kumimoji="0" lang="en-GB" b="0" i="0" u="none" strike="noStrike" cap="none" spc="0" normalizeH="0" baseline="-25000" noProof="0">
              <a:ln/>
              <a:effectLst/>
              <a:uLnTx/>
              <a:uFillTx/>
              <a:latin typeface="+mn-lt"/>
            </a:rPr>
            <a:t>n</a:t>
          </a:r>
          <a:r>
            <a:rPr kumimoji="0" lang="en-GB" b="0" i="0" u="none" strike="noStrike" cap="none" spc="0" normalizeH="0" baseline="-40000" noProof="0">
              <a:ln/>
              <a:effectLst/>
              <a:uLnTx/>
              <a:uFillTx/>
              <a:latin typeface="+mn-lt"/>
              <a:sym typeface="Symbol" pitchFamily="18" charset="2"/>
            </a:rPr>
            <a:t></a:t>
          </a:r>
          <a:endParaRPr lang="en-US" dirty="0"/>
        </a:p>
      </dgm:t>
    </dgm:pt>
    <dgm:pt modelId="{D54E319F-34B5-4D8D-835F-B19ECB49212E}" type="parTrans" cxnId="{68B64B96-9A7D-49B6-AB87-780541B9D5E7}">
      <dgm:prSet/>
      <dgm:spPr/>
      <dgm:t>
        <a:bodyPr/>
        <a:lstStyle/>
        <a:p>
          <a:endParaRPr lang="en-US"/>
        </a:p>
      </dgm:t>
    </dgm:pt>
    <dgm:pt modelId="{67212DC0-F3CE-4A4C-836B-DFD8E2732A44}" type="sibTrans" cxnId="{68B64B96-9A7D-49B6-AB87-780541B9D5E7}">
      <dgm:prSet/>
      <dgm:spPr/>
      <dgm:t>
        <a:bodyPr/>
        <a:lstStyle/>
        <a:p>
          <a:endParaRPr lang="en-US"/>
        </a:p>
      </dgm:t>
    </dgm:pt>
    <dgm:pt modelId="{E2A5A054-592D-4895-B3D4-E1AC4AFA732B}" type="pres">
      <dgm:prSet presAssocID="{3756978F-B0A7-401B-8DB1-695E00446585}" presName="Name0" presStyleCnt="0">
        <dgm:presLayoutVars>
          <dgm:dir/>
          <dgm:resizeHandles val="exact"/>
        </dgm:presLayoutVars>
      </dgm:prSet>
      <dgm:spPr/>
    </dgm:pt>
    <dgm:pt modelId="{55CD7F93-CA59-45A7-86EF-2DA52BADE178}" type="pres">
      <dgm:prSet presAssocID="{449CBEC7-05EC-422B-A991-BA7828C84CAA}" presName="parTxOnly" presStyleLbl="node1" presStyleIdx="0" presStyleCnt="3" custScaleX="71936">
        <dgm:presLayoutVars>
          <dgm:bulletEnabled val="1"/>
        </dgm:presLayoutVars>
      </dgm:prSet>
      <dgm:spPr/>
    </dgm:pt>
    <dgm:pt modelId="{871BD57A-820A-476E-9BD4-E92058E116EF}" type="pres">
      <dgm:prSet presAssocID="{D36C99B3-CF79-416C-9813-FE6957CA1550}" presName="parSpace" presStyleCnt="0"/>
      <dgm:spPr/>
    </dgm:pt>
    <dgm:pt modelId="{E0029CBF-3FC4-4B0E-B733-0269E5DC4273}" type="pres">
      <dgm:prSet presAssocID="{E5B7CFFC-4F27-4559-97DF-E20606418488}" presName="parTxOnly" presStyleLbl="node1" presStyleIdx="1" presStyleCnt="3">
        <dgm:presLayoutVars>
          <dgm:bulletEnabled val="1"/>
        </dgm:presLayoutVars>
      </dgm:prSet>
      <dgm:spPr/>
    </dgm:pt>
    <dgm:pt modelId="{47853F71-09DF-4512-B873-89447C2CB564}" type="pres">
      <dgm:prSet presAssocID="{E3518F2D-DBBE-49A4-8A2C-A1A44000AD56}" presName="parSpace" presStyleCnt="0"/>
      <dgm:spPr/>
    </dgm:pt>
    <dgm:pt modelId="{F5C92A5E-B92A-4680-AF4A-07D7B417B4EE}" type="pres">
      <dgm:prSet presAssocID="{63390D35-EDE0-485C-92BA-A4D533BA83F9}" presName="parTxOnly" presStyleLbl="node1" presStyleIdx="2" presStyleCnt="3">
        <dgm:presLayoutVars>
          <dgm:bulletEnabled val="1"/>
        </dgm:presLayoutVars>
      </dgm:prSet>
      <dgm:spPr/>
    </dgm:pt>
  </dgm:ptLst>
  <dgm:cxnLst>
    <dgm:cxn modelId="{08657205-B30F-42E6-A67A-15A25BA244D4}" srcId="{3756978F-B0A7-401B-8DB1-695E00446585}" destId="{449CBEC7-05EC-422B-A991-BA7828C84CAA}" srcOrd="0" destOrd="0" parTransId="{9F9E59D6-0124-4572-825E-E7048FAA7924}" sibTransId="{D36C99B3-CF79-416C-9813-FE6957CA1550}"/>
    <dgm:cxn modelId="{47819D1E-5B66-4539-8271-366A98E6D6D8}" type="presOf" srcId="{3756978F-B0A7-401B-8DB1-695E00446585}" destId="{E2A5A054-592D-4895-B3D4-E1AC4AFA732B}" srcOrd="0" destOrd="0" presId="urn:microsoft.com/office/officeart/2005/8/layout/hChevron3"/>
    <dgm:cxn modelId="{C4C92D71-5595-4C90-AB6D-C91E7A402BE8}" srcId="{3756978F-B0A7-401B-8DB1-695E00446585}" destId="{E5B7CFFC-4F27-4559-97DF-E20606418488}" srcOrd="1" destOrd="0" parTransId="{663102B5-3E6F-42DD-A7D0-74FD23428141}" sibTransId="{E3518F2D-DBBE-49A4-8A2C-A1A44000AD56}"/>
    <dgm:cxn modelId="{68B64B96-9A7D-49B6-AB87-780541B9D5E7}" srcId="{3756978F-B0A7-401B-8DB1-695E00446585}" destId="{63390D35-EDE0-485C-92BA-A4D533BA83F9}" srcOrd="2" destOrd="0" parTransId="{D54E319F-34B5-4D8D-835F-B19ECB49212E}" sibTransId="{67212DC0-F3CE-4A4C-836B-DFD8E2732A44}"/>
    <dgm:cxn modelId="{6F3B5CA9-E694-471E-A96F-B2784222A164}" type="presOf" srcId="{63390D35-EDE0-485C-92BA-A4D533BA83F9}" destId="{F5C92A5E-B92A-4680-AF4A-07D7B417B4EE}" srcOrd="0" destOrd="0" presId="urn:microsoft.com/office/officeart/2005/8/layout/hChevron3"/>
    <dgm:cxn modelId="{AEFC0CCA-6436-4907-B6E0-4ECE56FE2EEB}" type="presOf" srcId="{449CBEC7-05EC-422B-A991-BA7828C84CAA}" destId="{55CD7F93-CA59-45A7-86EF-2DA52BADE178}" srcOrd="0" destOrd="0" presId="urn:microsoft.com/office/officeart/2005/8/layout/hChevron3"/>
    <dgm:cxn modelId="{CFF20DFF-3233-40AC-9CB2-E6E82A8FF1D5}" type="presOf" srcId="{E5B7CFFC-4F27-4559-97DF-E20606418488}" destId="{E0029CBF-3FC4-4B0E-B733-0269E5DC4273}" srcOrd="0" destOrd="0" presId="urn:microsoft.com/office/officeart/2005/8/layout/hChevron3"/>
    <dgm:cxn modelId="{B795940D-B87F-4AE5-B9D5-9BC3463C0031}" type="presParOf" srcId="{E2A5A054-592D-4895-B3D4-E1AC4AFA732B}" destId="{55CD7F93-CA59-45A7-86EF-2DA52BADE178}" srcOrd="0" destOrd="0" presId="urn:microsoft.com/office/officeart/2005/8/layout/hChevron3"/>
    <dgm:cxn modelId="{9FD08FA1-1470-457E-8643-7268CFCDA7F4}" type="presParOf" srcId="{E2A5A054-592D-4895-B3D4-E1AC4AFA732B}" destId="{871BD57A-820A-476E-9BD4-E92058E116EF}" srcOrd="1" destOrd="0" presId="urn:microsoft.com/office/officeart/2005/8/layout/hChevron3"/>
    <dgm:cxn modelId="{859BFAF4-6910-4C23-9A38-20418D4CF866}" type="presParOf" srcId="{E2A5A054-592D-4895-B3D4-E1AC4AFA732B}" destId="{E0029CBF-3FC4-4B0E-B733-0269E5DC4273}" srcOrd="2" destOrd="0" presId="urn:microsoft.com/office/officeart/2005/8/layout/hChevron3"/>
    <dgm:cxn modelId="{DB0B2AF4-F9E0-4CB3-94CC-63FA5CDD4EDF}" type="presParOf" srcId="{E2A5A054-592D-4895-B3D4-E1AC4AFA732B}" destId="{47853F71-09DF-4512-B873-89447C2CB564}" srcOrd="3" destOrd="0" presId="urn:microsoft.com/office/officeart/2005/8/layout/hChevron3"/>
    <dgm:cxn modelId="{287112A0-F509-4F55-9FB8-2A3421A1CF30}" type="presParOf" srcId="{E2A5A054-592D-4895-B3D4-E1AC4AFA732B}" destId="{F5C92A5E-B92A-4680-AF4A-07D7B417B4EE}"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567C8C0-2859-4036-866C-321C9CB23AC4}" type="doc">
      <dgm:prSet loTypeId="urn:microsoft.com/office/officeart/2005/8/layout/radial4" loCatId="relationship" qsTypeId="urn:microsoft.com/office/officeart/2005/8/quickstyle/simple1" qsCatId="simple" csTypeId="urn:microsoft.com/office/officeart/2005/8/colors/colorful5" csCatId="colorful" phldr="1"/>
      <dgm:spPr/>
      <dgm:t>
        <a:bodyPr/>
        <a:lstStyle/>
        <a:p>
          <a:endParaRPr lang="en-US"/>
        </a:p>
      </dgm:t>
    </dgm:pt>
    <dgm:pt modelId="{63134EE0-D61D-4371-9D0B-CEBB408644A3}">
      <dgm:prSet phldrT="[Text]" custT="1"/>
      <dgm:spPr>
        <a:solidFill>
          <a:srgbClr val="FFFF66"/>
        </a:solidFill>
      </dgm:spPr>
      <dgm:t>
        <a:bodyPr/>
        <a:lstStyle/>
        <a:p>
          <a:pPr rtl="0"/>
          <a:r>
            <a:rPr kumimoji="0" lang="en-GB" sz="2800" b="1" i="0" u="none" strike="noStrike" cap="none" spc="0" normalizeH="0" baseline="0" noProof="0" dirty="0">
              <a:ln/>
              <a:solidFill>
                <a:srgbClr val="00B0F0"/>
              </a:solidFill>
              <a:effectLst/>
              <a:uLnTx/>
              <a:uFillTx/>
              <a:latin typeface="+mn-lt"/>
              <a:ea typeface="+mn-ea"/>
              <a:cs typeface="+mn-cs"/>
            </a:rPr>
            <a:t>Key idea</a:t>
          </a:r>
          <a:endParaRPr lang="en-US" sz="3200" dirty="0">
            <a:solidFill>
              <a:srgbClr val="00B0F0"/>
            </a:solidFill>
          </a:endParaRPr>
        </a:p>
      </dgm:t>
    </dgm:pt>
    <dgm:pt modelId="{68F2EBD5-4CA3-4D85-9C74-EDED77DFA700}" type="parTrans" cxnId="{99EC32E0-EDE1-4DC3-8162-411C9F33E844}">
      <dgm:prSet/>
      <dgm:spPr/>
      <dgm:t>
        <a:bodyPr/>
        <a:lstStyle/>
        <a:p>
          <a:endParaRPr lang="en-US"/>
        </a:p>
      </dgm:t>
    </dgm:pt>
    <dgm:pt modelId="{E1E3723E-5BAC-4A76-B055-56A0427C35EF}" type="sibTrans" cxnId="{99EC32E0-EDE1-4DC3-8162-411C9F33E844}">
      <dgm:prSet/>
      <dgm:spPr/>
      <dgm:t>
        <a:bodyPr/>
        <a:lstStyle/>
        <a:p>
          <a:endParaRPr lang="en-US"/>
        </a:p>
      </dgm:t>
    </dgm:pt>
    <dgm:pt modelId="{AF241E6D-BBB7-40BB-95F0-E47CDD0B175D}">
      <dgm:prSet phldrT="[Text]" custT="1"/>
      <dgm:spPr>
        <a:solidFill>
          <a:srgbClr val="CC00CC"/>
        </a:solidFill>
      </dgm:spPr>
      <dgm:t>
        <a:bodyPr/>
        <a:lstStyle/>
        <a:p>
          <a:r>
            <a:rPr kumimoji="0" lang="en-GB" sz="2000" b="1" i="0" u="none" strike="noStrike" cap="none" spc="0" normalizeH="0" baseline="0" noProof="0" dirty="0">
              <a:ln/>
              <a:effectLst/>
              <a:uLnTx/>
              <a:uFillTx/>
              <a:latin typeface="+mn-lt"/>
              <a:sym typeface="Symbol" pitchFamily="18" charset="2"/>
            </a:rPr>
            <a:t></a:t>
          </a:r>
          <a:r>
            <a:rPr kumimoji="0" lang="en-GB" sz="2000" b="1" i="0" u="none" strike="noStrike" cap="none" spc="0" normalizeH="0" baseline="0" noProof="0" dirty="0">
              <a:ln/>
              <a:effectLst/>
              <a:uLnTx/>
              <a:uFillTx/>
              <a:latin typeface="+mn-lt"/>
            </a:rPr>
            <a:t> is part of the chromosome</a:t>
          </a:r>
        </a:p>
        <a:p>
          <a:r>
            <a:rPr kumimoji="0" lang="en-GB" sz="2000" b="1" i="0" u="none" strike="noStrike" cap="none" spc="0" normalizeH="0" baseline="0" noProof="0" dirty="0">
              <a:ln/>
              <a:effectLst/>
              <a:uLnTx/>
              <a:uFillTx/>
              <a:latin typeface="+mn-lt"/>
              <a:sym typeface="Symbol" pitchFamily="18" charset="2"/>
            </a:rPr>
            <a:t> </a:t>
          </a:r>
          <a:r>
            <a:rPr kumimoji="0" lang="en-GB" sz="2000" b="1" i="0" u="none" strike="noStrike" cap="none" spc="0" normalizeH="0" baseline="0" noProof="0" dirty="0">
              <a:ln/>
              <a:effectLst/>
              <a:uLnTx/>
              <a:uFillTx/>
              <a:latin typeface="+mn-lt"/>
              <a:sym typeface="Bookshelf Symbol 2" pitchFamily="2" charset="2"/>
            </a:rPr>
            <a:t>x</a:t>
          </a:r>
          <a:r>
            <a:rPr kumimoji="0" lang="en-GB" sz="2000" b="1" i="0" u="none" strike="noStrike" cap="none" spc="0" normalizeH="0" baseline="-25000" noProof="0" dirty="0">
              <a:ln/>
              <a:effectLst/>
              <a:uLnTx/>
              <a:uFillTx/>
              <a:latin typeface="+mn-lt"/>
              <a:sym typeface="Bookshelf Symbol 2" pitchFamily="2" charset="2"/>
            </a:rPr>
            <a:t>1</a:t>
          </a:r>
          <a:r>
            <a:rPr kumimoji="0" lang="en-GB" sz="2000" b="1" i="0" u="none" strike="noStrike" cap="none" spc="0" normalizeH="0" baseline="0" noProof="0" dirty="0">
              <a:ln/>
              <a:effectLst/>
              <a:uLnTx/>
              <a:uFillTx/>
              <a:latin typeface="+mn-lt"/>
              <a:sym typeface="Bookshelf Symbol 2" pitchFamily="2" charset="2"/>
            </a:rPr>
            <a:t>,…,</a:t>
          </a:r>
          <a:r>
            <a:rPr kumimoji="0" lang="en-GB" sz="2000" b="1" i="0" u="none" strike="noStrike" cap="none" spc="0" normalizeH="0" baseline="0" noProof="0" dirty="0" err="1">
              <a:ln/>
              <a:effectLst/>
              <a:uLnTx/>
              <a:uFillTx/>
              <a:latin typeface="+mn-lt"/>
              <a:sym typeface="Bookshelf Symbol 2" pitchFamily="2" charset="2"/>
            </a:rPr>
            <a:t>x</a:t>
          </a:r>
          <a:r>
            <a:rPr kumimoji="0" lang="en-GB" sz="2000" b="1" i="0" u="none" strike="noStrike" cap="none" spc="0" normalizeH="0" baseline="-25000" noProof="0" dirty="0" err="1">
              <a:ln/>
              <a:effectLst/>
              <a:uLnTx/>
              <a:uFillTx/>
              <a:latin typeface="+mn-lt"/>
              <a:sym typeface="Bookshelf Symbol 2" pitchFamily="2" charset="2"/>
            </a:rPr>
            <a:t>n</a:t>
          </a:r>
          <a:r>
            <a:rPr kumimoji="0" lang="en-GB" sz="2000" b="1" i="0" u="none" strike="noStrike" cap="none" spc="0" normalizeH="0" baseline="0" noProof="0" dirty="0">
              <a:ln/>
              <a:effectLst/>
              <a:uLnTx/>
              <a:uFillTx/>
              <a:latin typeface="+mn-lt"/>
              <a:sym typeface="Bookshelf Symbol 2" pitchFamily="2" charset="2"/>
            </a:rPr>
            <a:t>, </a:t>
          </a:r>
          <a:r>
            <a:rPr kumimoji="0" lang="en-GB" sz="2000" b="1" i="0" u="none" strike="noStrike" cap="none" spc="0" normalizeH="0" baseline="0" noProof="0" dirty="0">
              <a:ln/>
              <a:effectLst/>
              <a:uLnTx/>
              <a:uFillTx/>
              <a:latin typeface="+mn-lt"/>
              <a:sym typeface="Symbol" pitchFamily="18" charset="2"/>
            </a:rPr>
            <a:t></a:t>
          </a:r>
          <a:r>
            <a:rPr kumimoji="0" lang="en-GB" sz="2000" b="1" i="0" u="none" strike="noStrike" cap="none" spc="0" normalizeH="0" baseline="0" noProof="0" dirty="0">
              <a:ln/>
              <a:effectLst/>
              <a:uLnTx/>
              <a:uFillTx/>
              <a:latin typeface="+mn-lt"/>
              <a:sym typeface="Bookshelf Symbol 2" pitchFamily="2" charset="2"/>
            </a:rPr>
            <a:t> </a:t>
          </a:r>
          <a:r>
            <a:rPr kumimoji="0" lang="en-GB" sz="2000" b="1" i="0" u="none" strike="noStrike" cap="none" spc="0" normalizeH="0" baseline="0" noProof="0" dirty="0">
              <a:ln/>
              <a:effectLst/>
              <a:uLnTx/>
              <a:uFillTx/>
              <a:latin typeface="+mn-lt"/>
              <a:sym typeface="Symbol" pitchFamily="18" charset="2"/>
            </a:rPr>
            <a:t> </a:t>
          </a:r>
          <a:endParaRPr lang="en-US" sz="2000" b="1" dirty="0"/>
        </a:p>
      </dgm:t>
    </dgm:pt>
    <dgm:pt modelId="{CFFEFEC4-8690-4C0D-91A8-C35325E5A410}" type="parTrans" cxnId="{BFBCC607-542F-4B0E-89E6-700F803D0D98}">
      <dgm:prSet/>
      <dgm:spPr>
        <a:solidFill>
          <a:srgbClr val="CC00CC"/>
        </a:solidFill>
      </dgm:spPr>
      <dgm:t>
        <a:bodyPr/>
        <a:lstStyle/>
        <a:p>
          <a:endParaRPr lang="en-US"/>
        </a:p>
      </dgm:t>
    </dgm:pt>
    <dgm:pt modelId="{4C549CA4-7A08-4127-814D-9679EF0BED43}" type="sibTrans" cxnId="{BFBCC607-542F-4B0E-89E6-700F803D0D98}">
      <dgm:prSet/>
      <dgm:spPr/>
      <dgm:t>
        <a:bodyPr/>
        <a:lstStyle/>
        <a:p>
          <a:endParaRPr lang="en-US"/>
        </a:p>
      </dgm:t>
    </dgm:pt>
    <dgm:pt modelId="{FC2A57CA-23F1-40AF-A301-B922DD881527}">
      <dgm:prSet phldrT="[Text]" custT="1"/>
      <dgm:spPr>
        <a:solidFill>
          <a:schemeClr val="accent2">
            <a:lumMod val="75000"/>
          </a:schemeClr>
        </a:solidFill>
      </dgm:spPr>
      <dgm:t>
        <a:bodyPr/>
        <a:lstStyle/>
        <a:p>
          <a:r>
            <a:rPr kumimoji="0" lang="en-GB" sz="2000" b="1" i="0" u="none" strike="noStrike" cap="none" spc="0" normalizeH="0" baseline="0" noProof="0" dirty="0">
              <a:ln/>
              <a:effectLst/>
              <a:uLnTx/>
              <a:uFillTx/>
              <a:latin typeface="+mn-lt"/>
              <a:sym typeface="Symbol" pitchFamily="18" charset="2"/>
            </a:rPr>
            <a:t> is also mutated into ’ </a:t>
          </a:r>
        </a:p>
        <a:p>
          <a:r>
            <a:rPr kumimoji="0" lang="en-GB" sz="2000" b="1" i="0" u="none" strike="noStrike" cap="none" spc="0" normalizeH="0" baseline="0" noProof="0" dirty="0">
              <a:ln/>
              <a:effectLst/>
              <a:uLnTx/>
              <a:uFillTx/>
              <a:latin typeface="+mn-lt"/>
              <a:sym typeface="Symbol" pitchFamily="18" charset="2"/>
            </a:rPr>
            <a:t>(see later how)</a:t>
          </a:r>
          <a:endParaRPr lang="en-US" sz="2000" b="1" dirty="0"/>
        </a:p>
      </dgm:t>
    </dgm:pt>
    <dgm:pt modelId="{137A451D-059D-4F2A-9BAA-B4B3802E3208}" type="parTrans" cxnId="{072106C5-BA06-482E-917F-254A893091E2}">
      <dgm:prSet/>
      <dgm:spPr>
        <a:solidFill>
          <a:schemeClr val="accent2">
            <a:lumMod val="75000"/>
          </a:schemeClr>
        </a:solidFill>
      </dgm:spPr>
      <dgm:t>
        <a:bodyPr/>
        <a:lstStyle/>
        <a:p>
          <a:endParaRPr lang="en-US"/>
        </a:p>
      </dgm:t>
    </dgm:pt>
    <dgm:pt modelId="{CE094CE1-D905-4149-9A80-17DB2BDA9F19}" type="sibTrans" cxnId="{072106C5-BA06-482E-917F-254A893091E2}">
      <dgm:prSet/>
      <dgm:spPr/>
      <dgm:t>
        <a:bodyPr/>
        <a:lstStyle/>
        <a:p>
          <a:endParaRPr lang="en-US"/>
        </a:p>
      </dgm:t>
    </dgm:pt>
    <dgm:pt modelId="{E3655ADD-23C2-41A6-887F-29C859620FFB}" type="pres">
      <dgm:prSet presAssocID="{3567C8C0-2859-4036-866C-321C9CB23AC4}" presName="cycle" presStyleCnt="0">
        <dgm:presLayoutVars>
          <dgm:chMax val="1"/>
          <dgm:dir/>
          <dgm:animLvl val="ctr"/>
          <dgm:resizeHandles val="exact"/>
        </dgm:presLayoutVars>
      </dgm:prSet>
      <dgm:spPr/>
    </dgm:pt>
    <dgm:pt modelId="{81AEE223-CEA1-447D-B183-1EBFE19D2BC2}" type="pres">
      <dgm:prSet presAssocID="{63134EE0-D61D-4371-9D0B-CEBB408644A3}" presName="centerShape" presStyleLbl="node0" presStyleIdx="0" presStyleCnt="1"/>
      <dgm:spPr/>
    </dgm:pt>
    <dgm:pt modelId="{10D9D4A0-B862-44C0-B88D-36B5C2BB4B09}" type="pres">
      <dgm:prSet presAssocID="{CFFEFEC4-8690-4C0D-91A8-C35325E5A410}" presName="parTrans" presStyleLbl="bgSibTrans2D1" presStyleIdx="0" presStyleCnt="2" custLinFactNeighborY="60035" custRadScaleRad="198442" custRadScaleInc="-2147483648"/>
      <dgm:spPr/>
    </dgm:pt>
    <dgm:pt modelId="{F45CFCD1-5420-40F5-B90D-D4A4594F0FA0}" type="pres">
      <dgm:prSet presAssocID="{AF241E6D-BBB7-40BB-95F0-E47CDD0B175D}" presName="node" presStyleLbl="node1" presStyleIdx="0" presStyleCnt="2" custScaleX="143717">
        <dgm:presLayoutVars>
          <dgm:bulletEnabled val="1"/>
        </dgm:presLayoutVars>
      </dgm:prSet>
      <dgm:spPr/>
    </dgm:pt>
    <dgm:pt modelId="{F7F39163-8F9E-42EB-B141-B71F5C2EF168}" type="pres">
      <dgm:prSet presAssocID="{137A451D-059D-4F2A-9BAA-B4B3802E3208}" presName="parTrans" presStyleLbl="bgSibTrans2D1" presStyleIdx="1" presStyleCnt="2" custLinFactNeighborY="87260"/>
      <dgm:spPr/>
    </dgm:pt>
    <dgm:pt modelId="{79E7EFAA-0690-4603-B8CB-2E966BE8D618}" type="pres">
      <dgm:prSet presAssocID="{FC2A57CA-23F1-40AF-A301-B922DD881527}" presName="node" presStyleLbl="node1" presStyleIdx="1" presStyleCnt="2" custScaleX="140062">
        <dgm:presLayoutVars>
          <dgm:bulletEnabled val="1"/>
        </dgm:presLayoutVars>
      </dgm:prSet>
      <dgm:spPr/>
    </dgm:pt>
  </dgm:ptLst>
  <dgm:cxnLst>
    <dgm:cxn modelId="{BFBCC607-542F-4B0E-89E6-700F803D0D98}" srcId="{63134EE0-D61D-4371-9D0B-CEBB408644A3}" destId="{AF241E6D-BBB7-40BB-95F0-E47CDD0B175D}" srcOrd="0" destOrd="0" parTransId="{CFFEFEC4-8690-4C0D-91A8-C35325E5A410}" sibTransId="{4C549CA4-7A08-4127-814D-9679EF0BED43}"/>
    <dgm:cxn modelId="{9E5AB45F-4B5C-4230-854F-0B7BB0F527E9}" type="presOf" srcId="{FC2A57CA-23F1-40AF-A301-B922DD881527}" destId="{79E7EFAA-0690-4603-B8CB-2E966BE8D618}" srcOrd="0" destOrd="0" presId="urn:microsoft.com/office/officeart/2005/8/layout/radial4"/>
    <dgm:cxn modelId="{2B87C093-2BEC-47AC-8A5D-D1E0E45860AC}" type="presOf" srcId="{AF241E6D-BBB7-40BB-95F0-E47CDD0B175D}" destId="{F45CFCD1-5420-40F5-B90D-D4A4594F0FA0}" srcOrd="0" destOrd="0" presId="urn:microsoft.com/office/officeart/2005/8/layout/radial4"/>
    <dgm:cxn modelId="{C02E5CC3-A0FC-4AB2-A9A4-080ECAFC088A}" type="presOf" srcId="{CFFEFEC4-8690-4C0D-91A8-C35325E5A410}" destId="{10D9D4A0-B862-44C0-B88D-36B5C2BB4B09}" srcOrd="0" destOrd="0" presId="urn:microsoft.com/office/officeart/2005/8/layout/radial4"/>
    <dgm:cxn modelId="{072106C5-BA06-482E-917F-254A893091E2}" srcId="{63134EE0-D61D-4371-9D0B-CEBB408644A3}" destId="{FC2A57CA-23F1-40AF-A301-B922DD881527}" srcOrd="1" destOrd="0" parTransId="{137A451D-059D-4F2A-9BAA-B4B3802E3208}" sibTransId="{CE094CE1-D905-4149-9A80-17DB2BDA9F19}"/>
    <dgm:cxn modelId="{7874F6DE-91BE-47DC-A673-AB6B06E0204F}" type="presOf" srcId="{63134EE0-D61D-4371-9D0B-CEBB408644A3}" destId="{81AEE223-CEA1-447D-B183-1EBFE19D2BC2}" srcOrd="0" destOrd="0" presId="urn:microsoft.com/office/officeart/2005/8/layout/radial4"/>
    <dgm:cxn modelId="{99EC32E0-EDE1-4DC3-8162-411C9F33E844}" srcId="{3567C8C0-2859-4036-866C-321C9CB23AC4}" destId="{63134EE0-D61D-4371-9D0B-CEBB408644A3}" srcOrd="0" destOrd="0" parTransId="{68F2EBD5-4CA3-4D85-9C74-EDED77DFA700}" sibTransId="{E1E3723E-5BAC-4A76-B055-56A0427C35EF}"/>
    <dgm:cxn modelId="{E71363EA-2195-49E0-A7B9-DD72EE31419D}" type="presOf" srcId="{3567C8C0-2859-4036-866C-321C9CB23AC4}" destId="{E3655ADD-23C2-41A6-887F-29C859620FFB}" srcOrd="0" destOrd="0" presId="urn:microsoft.com/office/officeart/2005/8/layout/radial4"/>
    <dgm:cxn modelId="{970100EC-AE4C-4A19-9471-BED52A6BCB82}" type="presOf" srcId="{137A451D-059D-4F2A-9BAA-B4B3802E3208}" destId="{F7F39163-8F9E-42EB-B141-B71F5C2EF168}" srcOrd="0" destOrd="0" presId="urn:microsoft.com/office/officeart/2005/8/layout/radial4"/>
    <dgm:cxn modelId="{7D7D3011-72BA-4D93-9D95-8353FE9F33B4}" type="presParOf" srcId="{E3655ADD-23C2-41A6-887F-29C859620FFB}" destId="{81AEE223-CEA1-447D-B183-1EBFE19D2BC2}" srcOrd="0" destOrd="0" presId="urn:microsoft.com/office/officeart/2005/8/layout/radial4"/>
    <dgm:cxn modelId="{9DEB2CCC-A63D-4095-B76B-5D9EA4E48553}" type="presParOf" srcId="{E3655ADD-23C2-41A6-887F-29C859620FFB}" destId="{10D9D4A0-B862-44C0-B88D-36B5C2BB4B09}" srcOrd="1" destOrd="0" presId="urn:microsoft.com/office/officeart/2005/8/layout/radial4"/>
    <dgm:cxn modelId="{9C583D53-29C1-43A1-93C8-EBCDDBEF7C53}" type="presParOf" srcId="{E3655ADD-23C2-41A6-887F-29C859620FFB}" destId="{F45CFCD1-5420-40F5-B90D-D4A4594F0FA0}" srcOrd="2" destOrd="0" presId="urn:microsoft.com/office/officeart/2005/8/layout/radial4"/>
    <dgm:cxn modelId="{3B4694B1-2571-4F2A-84D8-24656BC83FA8}" type="presParOf" srcId="{E3655ADD-23C2-41A6-887F-29C859620FFB}" destId="{F7F39163-8F9E-42EB-B141-B71F5C2EF168}" srcOrd="3" destOrd="0" presId="urn:microsoft.com/office/officeart/2005/8/layout/radial4"/>
    <dgm:cxn modelId="{C68AF56A-D489-416F-88E8-93F49819A3BF}" type="presParOf" srcId="{E3655ADD-23C2-41A6-887F-29C859620FFB}" destId="{79E7EFAA-0690-4603-B8CB-2E966BE8D618}"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71381A90-0F15-40AC-A8C1-B369FB812A1B}" type="doc">
      <dgm:prSet loTypeId="urn:microsoft.com/office/officeart/2005/8/layout/hierarchy3" loCatId="hierarchy" qsTypeId="urn:microsoft.com/office/officeart/2005/8/quickstyle/simple1" qsCatId="simple" csTypeId="urn:microsoft.com/office/officeart/2005/8/colors/colorful3" csCatId="colorful" phldr="1"/>
      <dgm:spPr/>
      <dgm:t>
        <a:bodyPr/>
        <a:lstStyle/>
        <a:p>
          <a:endParaRPr lang="en-US"/>
        </a:p>
      </dgm:t>
    </dgm:pt>
    <dgm:pt modelId="{49BF7B27-5BA5-49C6-A800-CCF49A459ACE}">
      <dgm:prSet phldrT="[Text]" custT="1"/>
      <dgm:spPr/>
      <dgm:t>
        <a:bodyPr/>
        <a:lstStyle/>
        <a:p>
          <a:pPr rtl="0"/>
          <a:r>
            <a:rPr kumimoji="0" lang="en-GB" sz="2000" b="1" i="0" u="none" strike="noStrike" cap="none" spc="0" normalizeH="0" baseline="0" noProof="0" dirty="0">
              <a:ln/>
              <a:effectLst/>
              <a:uLnTx/>
              <a:uFillTx/>
              <a:latin typeface="+mn-lt"/>
              <a:ea typeface="+mn-ea"/>
              <a:cs typeface="+mn-cs"/>
            </a:rPr>
            <a:t>From two or more parents by either:</a:t>
          </a:r>
          <a:endParaRPr lang="en-US" sz="2000" b="1" dirty="0"/>
        </a:p>
      </dgm:t>
    </dgm:pt>
    <dgm:pt modelId="{AB01243D-661F-476D-B3D7-AF0B7A17FE85}" type="parTrans" cxnId="{F8D25C8E-2A41-49BD-8D31-F2E5446F8B92}">
      <dgm:prSet/>
      <dgm:spPr/>
      <dgm:t>
        <a:bodyPr/>
        <a:lstStyle/>
        <a:p>
          <a:endParaRPr lang="en-US"/>
        </a:p>
      </dgm:t>
    </dgm:pt>
    <dgm:pt modelId="{D240DC95-DC0A-4FE2-B1A9-2C9754CD3830}" type="sibTrans" cxnId="{F8D25C8E-2A41-49BD-8D31-F2E5446F8B92}">
      <dgm:prSet/>
      <dgm:spPr/>
      <dgm:t>
        <a:bodyPr/>
        <a:lstStyle/>
        <a:p>
          <a:endParaRPr lang="en-US"/>
        </a:p>
      </dgm:t>
    </dgm:pt>
    <dgm:pt modelId="{D9494284-C4CE-445E-B8E7-6581D8E0F17D}">
      <dgm:prSet phldrT="[Text]" custT="1"/>
      <dgm:spPr/>
      <dgm:t>
        <a:bodyPr/>
        <a:lstStyle/>
        <a:p>
          <a:r>
            <a:rPr kumimoji="0" lang="en-GB" sz="1800" b="0" i="0" u="none" strike="noStrike" cap="none" spc="0" normalizeH="0" baseline="0" noProof="0" dirty="0">
              <a:ln/>
              <a:effectLst/>
              <a:uLnTx/>
              <a:uFillTx/>
              <a:latin typeface="+mn-lt"/>
            </a:rPr>
            <a:t>Using two selected parents to make a child</a:t>
          </a:r>
          <a:endParaRPr lang="en-US" sz="1800" dirty="0"/>
        </a:p>
      </dgm:t>
    </dgm:pt>
    <dgm:pt modelId="{D99A332F-4FC7-4A96-A4FB-1CF63174B67D}" type="parTrans" cxnId="{8AB650C2-0845-4175-8FD9-0391A4F94278}">
      <dgm:prSet/>
      <dgm:spPr/>
      <dgm:t>
        <a:bodyPr/>
        <a:lstStyle/>
        <a:p>
          <a:endParaRPr lang="en-US"/>
        </a:p>
      </dgm:t>
    </dgm:pt>
    <dgm:pt modelId="{C9DEEA63-8853-4AE5-8ACD-A7F305E776C1}" type="sibTrans" cxnId="{8AB650C2-0845-4175-8FD9-0391A4F94278}">
      <dgm:prSet/>
      <dgm:spPr/>
      <dgm:t>
        <a:bodyPr/>
        <a:lstStyle/>
        <a:p>
          <a:endParaRPr lang="en-US"/>
        </a:p>
      </dgm:t>
    </dgm:pt>
    <dgm:pt modelId="{3B1AED75-725D-4A3B-BBE0-6E318A04A6AA}">
      <dgm:prSet phldrT="[Text]" custT="1"/>
      <dgm:spPr/>
      <dgm:t>
        <a:bodyPr/>
        <a:lstStyle/>
        <a:p>
          <a:pPr rtl="0"/>
          <a:r>
            <a:rPr kumimoji="0" lang="en-GB" sz="1800" b="0" i="0" u="none" strike="noStrike" cap="none" spc="0" normalizeH="0" baseline="0" noProof="0" dirty="0">
              <a:ln/>
              <a:effectLst/>
              <a:uLnTx/>
              <a:uFillTx/>
              <a:latin typeface="+mn-lt"/>
            </a:rPr>
            <a:t>Selecting two parents for each position anew </a:t>
          </a:r>
          <a:endParaRPr lang="en-US" sz="1800" dirty="0"/>
        </a:p>
      </dgm:t>
    </dgm:pt>
    <dgm:pt modelId="{5A6D9FF6-ABE7-4D9D-9ECC-70CEF8406622}" type="parTrans" cxnId="{DB7D7252-52D1-419F-9134-A9C2E01BE6A8}">
      <dgm:prSet/>
      <dgm:spPr/>
      <dgm:t>
        <a:bodyPr/>
        <a:lstStyle/>
        <a:p>
          <a:endParaRPr lang="en-US"/>
        </a:p>
      </dgm:t>
    </dgm:pt>
    <dgm:pt modelId="{2E4243BA-6754-4485-B074-041772F69F61}" type="sibTrans" cxnId="{DB7D7252-52D1-419F-9134-A9C2E01BE6A8}">
      <dgm:prSet/>
      <dgm:spPr/>
      <dgm:t>
        <a:bodyPr/>
        <a:lstStyle/>
        <a:p>
          <a:endParaRPr lang="en-US"/>
        </a:p>
      </dgm:t>
    </dgm:pt>
    <dgm:pt modelId="{397A0282-ADED-4AFF-B75F-1015533CA827}">
      <dgm:prSet phldrT="[Text]" custT="1"/>
      <dgm:spPr/>
      <dgm:t>
        <a:bodyPr/>
        <a:lstStyle/>
        <a:p>
          <a:pPr rtl="0"/>
          <a:r>
            <a:rPr kumimoji="0" lang="en-GB" sz="1800" b="0" i="0" u="none" strike="noStrike" cap="none" spc="0" normalizeH="0" baseline="0" noProof="0" dirty="0">
              <a:ln/>
              <a:effectLst/>
              <a:uLnTx/>
              <a:uFillTx/>
              <a:latin typeface="+mn-lt"/>
            </a:rPr>
            <a:t>Selecting one of the parental values</a:t>
          </a:r>
          <a:endParaRPr lang="en-US" sz="1800" dirty="0"/>
        </a:p>
      </dgm:t>
    </dgm:pt>
    <dgm:pt modelId="{AFBE7662-A232-468E-8511-FB664BCE1683}">
      <dgm:prSet phldrT="[Text]" custT="1"/>
      <dgm:spPr/>
      <dgm:t>
        <a:bodyPr/>
        <a:lstStyle/>
        <a:p>
          <a:pPr rtl="0"/>
          <a:r>
            <a:rPr kumimoji="0" lang="en-GB" sz="1800" b="0" i="0" u="none" strike="noStrike" cap="none" spc="0" normalizeH="0" baseline="0" noProof="0" dirty="0">
              <a:ln/>
              <a:effectLst/>
              <a:uLnTx/>
              <a:uFillTx/>
              <a:latin typeface="+mn-lt"/>
            </a:rPr>
            <a:t>Averaging parental values, or</a:t>
          </a:r>
          <a:endParaRPr lang="en-US" sz="1800" dirty="0"/>
        </a:p>
      </dgm:t>
    </dgm:pt>
    <dgm:pt modelId="{18B651F2-0A9C-40A8-B17B-4890D6A67FAB}">
      <dgm:prSet phldrT="[Text]" custT="1"/>
      <dgm:spPr>
        <a:solidFill>
          <a:srgbClr val="495AD9"/>
        </a:solidFill>
      </dgm:spPr>
      <dgm:t>
        <a:bodyPr/>
        <a:lstStyle/>
        <a:p>
          <a:pPr rtl="0"/>
          <a:r>
            <a:rPr kumimoji="0" lang="en-GB" sz="2000" b="1" i="0" u="none" strike="noStrike" cap="none" spc="0" normalizeH="0" baseline="0" noProof="0" dirty="0">
              <a:ln/>
              <a:effectLst/>
              <a:uLnTx/>
              <a:uFillTx/>
              <a:latin typeface="+mn-lt"/>
              <a:ea typeface="+mn-ea"/>
              <a:cs typeface="+mn-cs"/>
            </a:rPr>
            <a:t>Acts per variable / position by either</a:t>
          </a:r>
          <a:endParaRPr lang="en-US" sz="2000" b="1" dirty="0"/>
        </a:p>
      </dgm:t>
    </dgm:pt>
    <dgm:pt modelId="{C2E1311E-B9FA-4A85-9C00-58E6DD26C4C9}" type="sibTrans" cxnId="{1E6304EC-5641-429F-8F88-94902FBA599A}">
      <dgm:prSet/>
      <dgm:spPr/>
      <dgm:t>
        <a:bodyPr/>
        <a:lstStyle/>
        <a:p>
          <a:endParaRPr lang="en-US"/>
        </a:p>
      </dgm:t>
    </dgm:pt>
    <dgm:pt modelId="{46779AD2-FA22-4D69-9E0F-1D5EBD17820F}" type="parTrans" cxnId="{1E6304EC-5641-429F-8F88-94902FBA599A}">
      <dgm:prSet/>
      <dgm:spPr/>
      <dgm:t>
        <a:bodyPr/>
        <a:lstStyle/>
        <a:p>
          <a:endParaRPr lang="en-US"/>
        </a:p>
      </dgm:t>
    </dgm:pt>
    <dgm:pt modelId="{C22DBFE2-34EC-4D0E-B51A-45F7456F1FE2}" type="sibTrans" cxnId="{9C4D7A4A-46CE-4577-A811-C4DEF68AE102}">
      <dgm:prSet/>
      <dgm:spPr/>
      <dgm:t>
        <a:bodyPr/>
        <a:lstStyle/>
        <a:p>
          <a:endParaRPr lang="en-US"/>
        </a:p>
      </dgm:t>
    </dgm:pt>
    <dgm:pt modelId="{C9C39784-734F-45D2-B085-9B65A445B638}" type="parTrans" cxnId="{9C4D7A4A-46CE-4577-A811-C4DEF68AE102}">
      <dgm:prSet/>
      <dgm:spPr/>
      <dgm:t>
        <a:bodyPr/>
        <a:lstStyle/>
        <a:p>
          <a:endParaRPr lang="en-US"/>
        </a:p>
      </dgm:t>
    </dgm:pt>
    <dgm:pt modelId="{D3214120-D716-4CAF-BA1B-98FFD210801C}" type="sibTrans" cxnId="{0DDA4943-30D3-4BC8-803B-F1EDD6B3F80A}">
      <dgm:prSet/>
      <dgm:spPr/>
      <dgm:t>
        <a:bodyPr/>
        <a:lstStyle/>
        <a:p>
          <a:endParaRPr lang="en-US"/>
        </a:p>
      </dgm:t>
    </dgm:pt>
    <dgm:pt modelId="{8BF75CC2-3790-416A-A34F-9524F5FB9169}" type="parTrans" cxnId="{0DDA4943-30D3-4BC8-803B-F1EDD6B3F80A}">
      <dgm:prSet/>
      <dgm:spPr/>
      <dgm:t>
        <a:bodyPr/>
        <a:lstStyle/>
        <a:p>
          <a:endParaRPr lang="en-US"/>
        </a:p>
      </dgm:t>
    </dgm:pt>
    <dgm:pt modelId="{D1DA886F-7DE4-4605-9F4F-C9A65E63BF1F}" type="pres">
      <dgm:prSet presAssocID="{71381A90-0F15-40AC-A8C1-B369FB812A1B}" presName="diagram" presStyleCnt="0">
        <dgm:presLayoutVars>
          <dgm:chPref val="1"/>
          <dgm:dir/>
          <dgm:animOne val="branch"/>
          <dgm:animLvl val="lvl"/>
          <dgm:resizeHandles/>
        </dgm:presLayoutVars>
      </dgm:prSet>
      <dgm:spPr/>
    </dgm:pt>
    <dgm:pt modelId="{D1518281-0632-4C58-B30A-2C96919AFEAE}" type="pres">
      <dgm:prSet presAssocID="{18B651F2-0A9C-40A8-B17B-4890D6A67FAB}" presName="root" presStyleCnt="0"/>
      <dgm:spPr/>
    </dgm:pt>
    <dgm:pt modelId="{08F4AC6E-3EAD-481E-B25C-799DA941D595}" type="pres">
      <dgm:prSet presAssocID="{18B651F2-0A9C-40A8-B17B-4890D6A67FAB}" presName="rootComposite" presStyleCnt="0"/>
      <dgm:spPr/>
    </dgm:pt>
    <dgm:pt modelId="{99890513-5D1E-4B90-8ED4-BB105E2A5DE0}" type="pres">
      <dgm:prSet presAssocID="{18B651F2-0A9C-40A8-B17B-4890D6A67FAB}" presName="rootText" presStyleLbl="node1" presStyleIdx="0" presStyleCnt="2"/>
      <dgm:spPr/>
    </dgm:pt>
    <dgm:pt modelId="{4888F068-5A80-46BF-A696-D252A7ED8E3D}" type="pres">
      <dgm:prSet presAssocID="{18B651F2-0A9C-40A8-B17B-4890D6A67FAB}" presName="rootConnector" presStyleLbl="node1" presStyleIdx="0" presStyleCnt="2"/>
      <dgm:spPr/>
    </dgm:pt>
    <dgm:pt modelId="{72033987-7FA5-4F42-9708-ACDB8D1E21D0}" type="pres">
      <dgm:prSet presAssocID="{18B651F2-0A9C-40A8-B17B-4890D6A67FAB}" presName="childShape" presStyleCnt="0"/>
      <dgm:spPr/>
    </dgm:pt>
    <dgm:pt modelId="{8EA9653D-C915-488E-9D4A-4F5F7D38F209}" type="pres">
      <dgm:prSet presAssocID="{8BF75CC2-3790-416A-A34F-9524F5FB9169}" presName="Name13" presStyleLbl="parChTrans1D2" presStyleIdx="0" presStyleCnt="4"/>
      <dgm:spPr/>
    </dgm:pt>
    <dgm:pt modelId="{61450A62-AD81-4E76-913B-CD44DC282DA3}" type="pres">
      <dgm:prSet presAssocID="{AFBE7662-A232-468E-8511-FB664BCE1683}" presName="childText" presStyleLbl="bgAcc1" presStyleIdx="0" presStyleCnt="4">
        <dgm:presLayoutVars>
          <dgm:bulletEnabled val="1"/>
        </dgm:presLayoutVars>
      </dgm:prSet>
      <dgm:spPr/>
    </dgm:pt>
    <dgm:pt modelId="{093ECEDF-3E86-438E-BB5A-1AC6965E05A1}" type="pres">
      <dgm:prSet presAssocID="{C9C39784-734F-45D2-B085-9B65A445B638}" presName="Name13" presStyleLbl="parChTrans1D2" presStyleIdx="1" presStyleCnt="4"/>
      <dgm:spPr/>
    </dgm:pt>
    <dgm:pt modelId="{8EC91775-5E72-4E85-B4D5-BDDE774E7E22}" type="pres">
      <dgm:prSet presAssocID="{397A0282-ADED-4AFF-B75F-1015533CA827}" presName="childText" presStyleLbl="bgAcc1" presStyleIdx="1" presStyleCnt="4">
        <dgm:presLayoutVars>
          <dgm:bulletEnabled val="1"/>
        </dgm:presLayoutVars>
      </dgm:prSet>
      <dgm:spPr/>
    </dgm:pt>
    <dgm:pt modelId="{1E9FF3E0-795C-484E-9F64-E4E5DA51C7A6}" type="pres">
      <dgm:prSet presAssocID="{49BF7B27-5BA5-49C6-A800-CCF49A459ACE}" presName="root" presStyleCnt="0"/>
      <dgm:spPr/>
    </dgm:pt>
    <dgm:pt modelId="{871BB8B1-4AC9-4CF8-AFA2-FD10FBB80D81}" type="pres">
      <dgm:prSet presAssocID="{49BF7B27-5BA5-49C6-A800-CCF49A459ACE}" presName="rootComposite" presStyleCnt="0"/>
      <dgm:spPr/>
    </dgm:pt>
    <dgm:pt modelId="{663833F4-6E7E-463F-B096-56E309A42DD8}" type="pres">
      <dgm:prSet presAssocID="{49BF7B27-5BA5-49C6-A800-CCF49A459ACE}" presName="rootText" presStyleLbl="node1" presStyleIdx="1" presStyleCnt="2"/>
      <dgm:spPr/>
    </dgm:pt>
    <dgm:pt modelId="{C82BCC28-9E2A-4CD2-827F-545C87568608}" type="pres">
      <dgm:prSet presAssocID="{49BF7B27-5BA5-49C6-A800-CCF49A459ACE}" presName="rootConnector" presStyleLbl="node1" presStyleIdx="1" presStyleCnt="2"/>
      <dgm:spPr/>
    </dgm:pt>
    <dgm:pt modelId="{95BB16A9-5600-4627-A859-92DA20551E87}" type="pres">
      <dgm:prSet presAssocID="{49BF7B27-5BA5-49C6-A800-CCF49A459ACE}" presName="childShape" presStyleCnt="0"/>
      <dgm:spPr/>
    </dgm:pt>
    <dgm:pt modelId="{5EF169EC-DAD9-411C-AC30-A57710BDBEEB}" type="pres">
      <dgm:prSet presAssocID="{D99A332F-4FC7-4A96-A4FB-1CF63174B67D}" presName="Name13" presStyleLbl="parChTrans1D2" presStyleIdx="2" presStyleCnt="4"/>
      <dgm:spPr/>
    </dgm:pt>
    <dgm:pt modelId="{A4B092D3-721C-43FE-ACDE-198020303380}" type="pres">
      <dgm:prSet presAssocID="{D9494284-C4CE-445E-B8E7-6581D8E0F17D}" presName="childText" presStyleLbl="bgAcc1" presStyleIdx="2" presStyleCnt="4">
        <dgm:presLayoutVars>
          <dgm:bulletEnabled val="1"/>
        </dgm:presLayoutVars>
      </dgm:prSet>
      <dgm:spPr/>
    </dgm:pt>
    <dgm:pt modelId="{A362FE63-CB37-4659-BDE4-98131D6E6E75}" type="pres">
      <dgm:prSet presAssocID="{5A6D9FF6-ABE7-4D9D-9ECC-70CEF8406622}" presName="Name13" presStyleLbl="parChTrans1D2" presStyleIdx="3" presStyleCnt="4"/>
      <dgm:spPr/>
    </dgm:pt>
    <dgm:pt modelId="{0CA2185B-5324-4220-B013-E63ECC23CAF4}" type="pres">
      <dgm:prSet presAssocID="{3B1AED75-725D-4A3B-BBE0-6E318A04A6AA}" presName="childText" presStyleLbl="bgAcc1" presStyleIdx="3" presStyleCnt="4">
        <dgm:presLayoutVars>
          <dgm:bulletEnabled val="1"/>
        </dgm:presLayoutVars>
      </dgm:prSet>
      <dgm:spPr/>
    </dgm:pt>
  </dgm:ptLst>
  <dgm:cxnLst>
    <dgm:cxn modelId="{768D8D1E-5ED1-4EFD-8956-CFDC5A4F57BE}" type="presOf" srcId="{D99A332F-4FC7-4A96-A4FB-1CF63174B67D}" destId="{5EF169EC-DAD9-411C-AC30-A57710BDBEEB}" srcOrd="0" destOrd="0" presId="urn:microsoft.com/office/officeart/2005/8/layout/hierarchy3"/>
    <dgm:cxn modelId="{4CC96125-0041-4C73-9490-D8E3FD0CA248}" type="presOf" srcId="{397A0282-ADED-4AFF-B75F-1015533CA827}" destId="{8EC91775-5E72-4E85-B4D5-BDDE774E7E22}" srcOrd="0" destOrd="0" presId="urn:microsoft.com/office/officeart/2005/8/layout/hierarchy3"/>
    <dgm:cxn modelId="{20FF3F2F-2263-477A-B3DA-95E7D76E6760}" type="presOf" srcId="{C9C39784-734F-45D2-B085-9B65A445B638}" destId="{093ECEDF-3E86-438E-BB5A-1AC6965E05A1}" srcOrd="0" destOrd="0" presId="urn:microsoft.com/office/officeart/2005/8/layout/hierarchy3"/>
    <dgm:cxn modelId="{0DDA4943-30D3-4BC8-803B-F1EDD6B3F80A}" srcId="{18B651F2-0A9C-40A8-B17B-4890D6A67FAB}" destId="{AFBE7662-A232-468E-8511-FB664BCE1683}" srcOrd="0" destOrd="0" parTransId="{8BF75CC2-3790-416A-A34F-9524F5FB9169}" sibTransId="{D3214120-D716-4CAF-BA1B-98FFD210801C}"/>
    <dgm:cxn modelId="{9EE3AE49-0874-4BF3-A256-05A4F4A69DCF}" type="presOf" srcId="{49BF7B27-5BA5-49C6-A800-CCF49A459ACE}" destId="{C82BCC28-9E2A-4CD2-827F-545C87568608}" srcOrd="1" destOrd="0" presId="urn:microsoft.com/office/officeart/2005/8/layout/hierarchy3"/>
    <dgm:cxn modelId="{9C4D7A4A-46CE-4577-A811-C4DEF68AE102}" srcId="{18B651F2-0A9C-40A8-B17B-4890D6A67FAB}" destId="{397A0282-ADED-4AFF-B75F-1015533CA827}" srcOrd="1" destOrd="0" parTransId="{C9C39784-734F-45D2-B085-9B65A445B638}" sibTransId="{C22DBFE2-34EC-4D0E-B51A-45F7456F1FE2}"/>
    <dgm:cxn modelId="{72E34952-6256-4CC1-9210-CE141D1D505A}" type="presOf" srcId="{AFBE7662-A232-468E-8511-FB664BCE1683}" destId="{61450A62-AD81-4E76-913B-CD44DC282DA3}" srcOrd="0" destOrd="0" presId="urn:microsoft.com/office/officeart/2005/8/layout/hierarchy3"/>
    <dgm:cxn modelId="{DB7D7252-52D1-419F-9134-A9C2E01BE6A8}" srcId="{49BF7B27-5BA5-49C6-A800-CCF49A459ACE}" destId="{3B1AED75-725D-4A3B-BBE0-6E318A04A6AA}" srcOrd="1" destOrd="0" parTransId="{5A6D9FF6-ABE7-4D9D-9ECC-70CEF8406622}" sibTransId="{2E4243BA-6754-4485-B074-041772F69F61}"/>
    <dgm:cxn modelId="{0A1B746F-3745-4B68-9BE5-201E13C4360F}" type="presOf" srcId="{18B651F2-0A9C-40A8-B17B-4890D6A67FAB}" destId="{4888F068-5A80-46BF-A696-D252A7ED8E3D}" srcOrd="1" destOrd="0" presId="urn:microsoft.com/office/officeart/2005/8/layout/hierarchy3"/>
    <dgm:cxn modelId="{F8D25C8E-2A41-49BD-8D31-F2E5446F8B92}" srcId="{71381A90-0F15-40AC-A8C1-B369FB812A1B}" destId="{49BF7B27-5BA5-49C6-A800-CCF49A459ACE}" srcOrd="1" destOrd="0" parTransId="{AB01243D-661F-476D-B3D7-AF0B7A17FE85}" sibTransId="{D240DC95-DC0A-4FE2-B1A9-2C9754CD3830}"/>
    <dgm:cxn modelId="{1B86EF90-E966-46C6-925E-07708EE6AA87}" type="presOf" srcId="{71381A90-0F15-40AC-A8C1-B369FB812A1B}" destId="{D1DA886F-7DE4-4605-9F4F-C9A65E63BF1F}" srcOrd="0" destOrd="0" presId="urn:microsoft.com/office/officeart/2005/8/layout/hierarchy3"/>
    <dgm:cxn modelId="{2F71EEA4-1E4C-4040-9245-F9C3BEC9CF13}" type="presOf" srcId="{8BF75CC2-3790-416A-A34F-9524F5FB9169}" destId="{8EA9653D-C915-488E-9D4A-4F5F7D38F209}" srcOrd="0" destOrd="0" presId="urn:microsoft.com/office/officeart/2005/8/layout/hierarchy3"/>
    <dgm:cxn modelId="{8CE361BB-AF9B-443E-AB74-0549A256A36E}" type="presOf" srcId="{D9494284-C4CE-445E-B8E7-6581D8E0F17D}" destId="{A4B092D3-721C-43FE-ACDE-198020303380}" srcOrd="0" destOrd="0" presId="urn:microsoft.com/office/officeart/2005/8/layout/hierarchy3"/>
    <dgm:cxn modelId="{F849AFBE-77D8-4628-85C8-8FFA6B5E5E89}" type="presOf" srcId="{5A6D9FF6-ABE7-4D9D-9ECC-70CEF8406622}" destId="{A362FE63-CB37-4659-BDE4-98131D6E6E75}" srcOrd="0" destOrd="0" presId="urn:microsoft.com/office/officeart/2005/8/layout/hierarchy3"/>
    <dgm:cxn modelId="{8AB650C2-0845-4175-8FD9-0391A4F94278}" srcId="{49BF7B27-5BA5-49C6-A800-CCF49A459ACE}" destId="{D9494284-C4CE-445E-B8E7-6581D8E0F17D}" srcOrd="0" destOrd="0" parTransId="{D99A332F-4FC7-4A96-A4FB-1CF63174B67D}" sibTransId="{C9DEEA63-8853-4AE5-8ACD-A7F305E776C1}"/>
    <dgm:cxn modelId="{E07603C4-F7C6-48EC-8769-A342E4F3FDEB}" type="presOf" srcId="{18B651F2-0A9C-40A8-B17B-4890D6A67FAB}" destId="{99890513-5D1E-4B90-8ED4-BB105E2A5DE0}" srcOrd="0" destOrd="0" presId="urn:microsoft.com/office/officeart/2005/8/layout/hierarchy3"/>
    <dgm:cxn modelId="{3F3D0BC5-85D3-4760-BBF3-44BB20E19BA9}" type="presOf" srcId="{49BF7B27-5BA5-49C6-A800-CCF49A459ACE}" destId="{663833F4-6E7E-463F-B096-56E309A42DD8}" srcOrd="0" destOrd="0" presId="urn:microsoft.com/office/officeart/2005/8/layout/hierarchy3"/>
    <dgm:cxn modelId="{E0CAD6EB-03E6-4B90-B9E1-B070CAC04B22}" type="presOf" srcId="{3B1AED75-725D-4A3B-BBE0-6E318A04A6AA}" destId="{0CA2185B-5324-4220-B013-E63ECC23CAF4}" srcOrd="0" destOrd="0" presId="urn:microsoft.com/office/officeart/2005/8/layout/hierarchy3"/>
    <dgm:cxn modelId="{1E6304EC-5641-429F-8F88-94902FBA599A}" srcId="{71381A90-0F15-40AC-A8C1-B369FB812A1B}" destId="{18B651F2-0A9C-40A8-B17B-4890D6A67FAB}" srcOrd="0" destOrd="0" parTransId="{46779AD2-FA22-4D69-9E0F-1D5EBD17820F}" sibTransId="{C2E1311E-B9FA-4A85-9C00-58E6DD26C4C9}"/>
    <dgm:cxn modelId="{7EB0BBFF-04A7-474D-842C-B87490A9A8EE}" type="presParOf" srcId="{D1DA886F-7DE4-4605-9F4F-C9A65E63BF1F}" destId="{D1518281-0632-4C58-B30A-2C96919AFEAE}" srcOrd="0" destOrd="0" presId="urn:microsoft.com/office/officeart/2005/8/layout/hierarchy3"/>
    <dgm:cxn modelId="{34EFD133-2EB2-4BF8-AAC0-FAD413180F7D}" type="presParOf" srcId="{D1518281-0632-4C58-B30A-2C96919AFEAE}" destId="{08F4AC6E-3EAD-481E-B25C-799DA941D595}" srcOrd="0" destOrd="0" presId="urn:microsoft.com/office/officeart/2005/8/layout/hierarchy3"/>
    <dgm:cxn modelId="{C1255067-A857-44F4-BF28-9A6FA4358C36}" type="presParOf" srcId="{08F4AC6E-3EAD-481E-B25C-799DA941D595}" destId="{99890513-5D1E-4B90-8ED4-BB105E2A5DE0}" srcOrd="0" destOrd="0" presId="urn:microsoft.com/office/officeart/2005/8/layout/hierarchy3"/>
    <dgm:cxn modelId="{2D5CA27D-103F-4982-A959-8BE0AC52581F}" type="presParOf" srcId="{08F4AC6E-3EAD-481E-B25C-799DA941D595}" destId="{4888F068-5A80-46BF-A696-D252A7ED8E3D}" srcOrd="1" destOrd="0" presId="urn:microsoft.com/office/officeart/2005/8/layout/hierarchy3"/>
    <dgm:cxn modelId="{F71530AC-6102-45DF-856E-83F3999D7D01}" type="presParOf" srcId="{D1518281-0632-4C58-B30A-2C96919AFEAE}" destId="{72033987-7FA5-4F42-9708-ACDB8D1E21D0}" srcOrd="1" destOrd="0" presId="urn:microsoft.com/office/officeart/2005/8/layout/hierarchy3"/>
    <dgm:cxn modelId="{5D64B6EA-92A1-429A-9D68-4B7B2EDFBE62}" type="presParOf" srcId="{72033987-7FA5-4F42-9708-ACDB8D1E21D0}" destId="{8EA9653D-C915-488E-9D4A-4F5F7D38F209}" srcOrd="0" destOrd="0" presId="urn:microsoft.com/office/officeart/2005/8/layout/hierarchy3"/>
    <dgm:cxn modelId="{C45F9976-844A-497F-8F37-D76082BEFCEB}" type="presParOf" srcId="{72033987-7FA5-4F42-9708-ACDB8D1E21D0}" destId="{61450A62-AD81-4E76-913B-CD44DC282DA3}" srcOrd="1" destOrd="0" presId="urn:microsoft.com/office/officeart/2005/8/layout/hierarchy3"/>
    <dgm:cxn modelId="{FA8FCCB1-B2BB-4123-B87F-447BDD29F8C6}" type="presParOf" srcId="{72033987-7FA5-4F42-9708-ACDB8D1E21D0}" destId="{093ECEDF-3E86-438E-BB5A-1AC6965E05A1}" srcOrd="2" destOrd="0" presId="urn:microsoft.com/office/officeart/2005/8/layout/hierarchy3"/>
    <dgm:cxn modelId="{742F96E0-0B14-443E-838B-9D2AD5C53DF5}" type="presParOf" srcId="{72033987-7FA5-4F42-9708-ACDB8D1E21D0}" destId="{8EC91775-5E72-4E85-B4D5-BDDE774E7E22}" srcOrd="3" destOrd="0" presId="urn:microsoft.com/office/officeart/2005/8/layout/hierarchy3"/>
    <dgm:cxn modelId="{16A968FB-878C-4D47-B818-CAD710AEC6B9}" type="presParOf" srcId="{D1DA886F-7DE4-4605-9F4F-C9A65E63BF1F}" destId="{1E9FF3E0-795C-484E-9F64-E4E5DA51C7A6}" srcOrd="1" destOrd="0" presId="urn:microsoft.com/office/officeart/2005/8/layout/hierarchy3"/>
    <dgm:cxn modelId="{0645042C-6082-4FC4-8453-2AB6D4589E8B}" type="presParOf" srcId="{1E9FF3E0-795C-484E-9F64-E4E5DA51C7A6}" destId="{871BB8B1-4AC9-4CF8-AFA2-FD10FBB80D81}" srcOrd="0" destOrd="0" presId="urn:microsoft.com/office/officeart/2005/8/layout/hierarchy3"/>
    <dgm:cxn modelId="{5AC9FFD0-E1F2-45D0-84AB-733384C6B34F}" type="presParOf" srcId="{871BB8B1-4AC9-4CF8-AFA2-FD10FBB80D81}" destId="{663833F4-6E7E-463F-B096-56E309A42DD8}" srcOrd="0" destOrd="0" presId="urn:microsoft.com/office/officeart/2005/8/layout/hierarchy3"/>
    <dgm:cxn modelId="{7B4F71E8-1CB8-411B-91F6-90FF9D1AE36B}" type="presParOf" srcId="{871BB8B1-4AC9-4CF8-AFA2-FD10FBB80D81}" destId="{C82BCC28-9E2A-4CD2-827F-545C87568608}" srcOrd="1" destOrd="0" presId="urn:microsoft.com/office/officeart/2005/8/layout/hierarchy3"/>
    <dgm:cxn modelId="{3F1D9F82-49DE-4BCD-A4E3-077E1829AB26}" type="presParOf" srcId="{1E9FF3E0-795C-484E-9F64-E4E5DA51C7A6}" destId="{95BB16A9-5600-4627-A859-92DA20551E87}" srcOrd="1" destOrd="0" presId="urn:microsoft.com/office/officeart/2005/8/layout/hierarchy3"/>
    <dgm:cxn modelId="{A2D15586-4660-406F-9E0D-D146178732DA}" type="presParOf" srcId="{95BB16A9-5600-4627-A859-92DA20551E87}" destId="{5EF169EC-DAD9-411C-AC30-A57710BDBEEB}" srcOrd="0" destOrd="0" presId="urn:microsoft.com/office/officeart/2005/8/layout/hierarchy3"/>
    <dgm:cxn modelId="{02381B1B-42BB-4DA5-83A0-2265BA95A1F5}" type="presParOf" srcId="{95BB16A9-5600-4627-A859-92DA20551E87}" destId="{A4B092D3-721C-43FE-ACDE-198020303380}" srcOrd="1" destOrd="0" presId="urn:microsoft.com/office/officeart/2005/8/layout/hierarchy3"/>
    <dgm:cxn modelId="{3ECC96D8-5ECC-435C-9D77-D6F266766236}" type="presParOf" srcId="{95BB16A9-5600-4627-A859-92DA20551E87}" destId="{A362FE63-CB37-4659-BDE4-98131D6E6E75}" srcOrd="2" destOrd="0" presId="urn:microsoft.com/office/officeart/2005/8/layout/hierarchy3"/>
    <dgm:cxn modelId="{5D039E58-BCAB-4C06-A102-48CD5CA50C88}" type="presParOf" srcId="{95BB16A9-5600-4627-A859-92DA20551E87}" destId="{0CA2185B-5324-4220-B013-E63ECC23CAF4}"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CC2D920-FC49-4C93-BE10-80C42EE1385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3EA3AB9-EDEA-4862-8F21-9877AA0C8345}">
      <dgm:prSet phldrT="[Text]" custT="1"/>
      <dgm:spPr>
        <a:solidFill>
          <a:schemeClr val="accent5">
            <a:lumMod val="75000"/>
          </a:schemeClr>
        </a:solidFill>
      </dgm:spPr>
      <dgm:t>
        <a:bodyPr/>
        <a:lstStyle/>
        <a:p>
          <a:pPr rtl="0"/>
          <a:r>
            <a:rPr kumimoji="0" lang="en-GB" sz="2000" b="0" i="0" u="none" strike="noStrike" cap="none" spc="0" normalizeH="0" baseline="0" noProof="0" dirty="0">
              <a:ln>
                <a:noFill/>
              </a:ln>
              <a:effectLst/>
              <a:uLnTx/>
              <a:uFillTx/>
              <a:latin typeface="+mn-lt"/>
              <a:ea typeface="+mn-ea"/>
              <a:cs typeface="+mn-cs"/>
            </a:rPr>
            <a:t>Parents are selected by uniform random distribution whenever an operator needs one/some </a:t>
          </a:r>
          <a:endParaRPr lang="en-US" sz="2000" dirty="0"/>
        </a:p>
      </dgm:t>
    </dgm:pt>
    <dgm:pt modelId="{A7CD785C-7977-4F4F-8E5D-E30B7044E6A8}" type="parTrans" cxnId="{D15B7B1C-0BE5-431C-94A2-95932DC2FAF9}">
      <dgm:prSet/>
      <dgm:spPr/>
      <dgm:t>
        <a:bodyPr/>
        <a:lstStyle/>
        <a:p>
          <a:endParaRPr lang="en-US"/>
        </a:p>
      </dgm:t>
    </dgm:pt>
    <dgm:pt modelId="{F70D1312-BF38-400E-B004-EFE2399C8366}" type="sibTrans" cxnId="{D15B7B1C-0BE5-431C-94A2-95932DC2FAF9}">
      <dgm:prSet/>
      <dgm:spPr/>
      <dgm:t>
        <a:bodyPr/>
        <a:lstStyle/>
        <a:p>
          <a:endParaRPr lang="en-US"/>
        </a:p>
      </dgm:t>
    </dgm:pt>
    <dgm:pt modelId="{7181EF9D-D757-4100-BB41-43B7BF6F9D3F}">
      <dgm:prSet phldrT="[Text]" custT="1"/>
      <dgm:spPr>
        <a:solidFill>
          <a:srgbClr val="6600FF"/>
        </a:solidFill>
      </dgm:spPr>
      <dgm:t>
        <a:bodyPr/>
        <a:lstStyle/>
        <a:p>
          <a:pPr rtl="0"/>
          <a:r>
            <a:rPr kumimoji="0" lang="en-GB" sz="1800" b="0" i="0" u="none" strike="noStrike" cap="none" spc="0" normalizeH="0" baseline="0" noProof="0" dirty="0">
              <a:ln>
                <a:noFill/>
              </a:ln>
              <a:effectLst/>
              <a:uLnTx/>
              <a:uFillTx/>
              <a:latin typeface="+mn-lt"/>
              <a:ea typeface="+mn-ea"/>
              <a:cs typeface="+mn-cs"/>
            </a:rPr>
            <a:t>Thus: ES parent selection is unbiased - every individual has the same probability to be selected</a:t>
          </a:r>
          <a:endParaRPr lang="en-US" sz="1800" dirty="0"/>
        </a:p>
      </dgm:t>
    </dgm:pt>
    <dgm:pt modelId="{6611C3FD-63C8-4FC4-9A49-FC29A7E4AC97}" type="parTrans" cxnId="{1169D3F3-3B99-4C82-87FB-92D45A6EFA1D}">
      <dgm:prSet/>
      <dgm:spPr/>
      <dgm:t>
        <a:bodyPr/>
        <a:lstStyle/>
        <a:p>
          <a:endParaRPr lang="en-US"/>
        </a:p>
      </dgm:t>
    </dgm:pt>
    <dgm:pt modelId="{50519634-9D86-4CB3-8B1B-D10F007FDD12}" type="sibTrans" cxnId="{1169D3F3-3B99-4C82-87FB-92D45A6EFA1D}">
      <dgm:prSet/>
      <dgm:spPr/>
      <dgm:t>
        <a:bodyPr/>
        <a:lstStyle/>
        <a:p>
          <a:endParaRPr lang="en-US"/>
        </a:p>
      </dgm:t>
    </dgm:pt>
    <dgm:pt modelId="{4A288926-F1F7-40A2-821C-615F32DDF65F}">
      <dgm:prSet phldrT="[Text]" custT="1"/>
      <dgm:spPr>
        <a:solidFill>
          <a:srgbClr val="7030A0"/>
        </a:solidFill>
      </dgm:spPr>
      <dgm:t>
        <a:bodyPr/>
        <a:lstStyle/>
        <a:p>
          <a:pPr rtl="0"/>
          <a:r>
            <a:rPr kumimoji="0" lang="en-GB" sz="1800" b="0" i="0" u="none" strike="noStrike" cap="none" spc="0" normalizeH="0" baseline="0" noProof="0" dirty="0">
              <a:ln>
                <a:noFill/>
              </a:ln>
              <a:effectLst/>
              <a:uLnTx/>
              <a:uFillTx/>
              <a:latin typeface="+mn-lt"/>
              <a:ea typeface="+mn-ea"/>
              <a:cs typeface="+mn-cs"/>
            </a:rPr>
            <a:t>Note that in ES “parent” means a population member (in GA’s: a population member selected to undergo variation)</a:t>
          </a:r>
          <a:endParaRPr lang="en-US" sz="1800" dirty="0"/>
        </a:p>
      </dgm:t>
    </dgm:pt>
    <dgm:pt modelId="{A4D1DCF4-E319-43EC-8C87-4E80C17A38EA}" type="parTrans" cxnId="{65C61936-1D69-4BE6-BA45-DBA1049A645F}">
      <dgm:prSet/>
      <dgm:spPr/>
      <dgm:t>
        <a:bodyPr/>
        <a:lstStyle/>
        <a:p>
          <a:endParaRPr lang="en-US"/>
        </a:p>
      </dgm:t>
    </dgm:pt>
    <dgm:pt modelId="{60347C29-2A97-4CF7-84DF-40C8E1ABF8A9}" type="sibTrans" cxnId="{65C61936-1D69-4BE6-BA45-DBA1049A645F}">
      <dgm:prSet/>
      <dgm:spPr/>
      <dgm:t>
        <a:bodyPr/>
        <a:lstStyle/>
        <a:p>
          <a:endParaRPr lang="en-US"/>
        </a:p>
      </dgm:t>
    </dgm:pt>
    <dgm:pt modelId="{E01C8B14-0028-42A1-A84C-CC45273E0E4D}" type="pres">
      <dgm:prSet presAssocID="{2CC2D920-FC49-4C93-BE10-80C42EE13855}" presName="linear" presStyleCnt="0">
        <dgm:presLayoutVars>
          <dgm:dir/>
          <dgm:animLvl val="lvl"/>
          <dgm:resizeHandles val="exact"/>
        </dgm:presLayoutVars>
      </dgm:prSet>
      <dgm:spPr/>
    </dgm:pt>
    <dgm:pt modelId="{E0B6FC41-B5BE-4C42-ADB9-884F6737348E}" type="pres">
      <dgm:prSet presAssocID="{73EA3AB9-EDEA-4862-8F21-9877AA0C8345}" presName="parentLin" presStyleCnt="0"/>
      <dgm:spPr/>
    </dgm:pt>
    <dgm:pt modelId="{E4BC8B59-63E5-4722-85FE-06BE4097C193}" type="pres">
      <dgm:prSet presAssocID="{73EA3AB9-EDEA-4862-8F21-9877AA0C8345}" presName="parentLeftMargin" presStyleLbl="node1" presStyleIdx="0" presStyleCnt="3"/>
      <dgm:spPr/>
    </dgm:pt>
    <dgm:pt modelId="{ABB7B27D-8EC7-4985-BCE6-51CC56658899}" type="pres">
      <dgm:prSet presAssocID="{73EA3AB9-EDEA-4862-8F21-9877AA0C8345}" presName="parentText" presStyleLbl="node1" presStyleIdx="0" presStyleCnt="3" custScaleX="128056">
        <dgm:presLayoutVars>
          <dgm:chMax val="0"/>
          <dgm:bulletEnabled val="1"/>
        </dgm:presLayoutVars>
      </dgm:prSet>
      <dgm:spPr/>
    </dgm:pt>
    <dgm:pt modelId="{DDD81322-2663-44ED-B3A9-7C789F5D766A}" type="pres">
      <dgm:prSet presAssocID="{73EA3AB9-EDEA-4862-8F21-9877AA0C8345}" presName="negativeSpace" presStyleCnt="0"/>
      <dgm:spPr/>
    </dgm:pt>
    <dgm:pt modelId="{D7939090-F6F9-4E72-871F-725413CFD81D}" type="pres">
      <dgm:prSet presAssocID="{73EA3AB9-EDEA-4862-8F21-9877AA0C8345}" presName="childText" presStyleLbl="conFgAcc1" presStyleIdx="0" presStyleCnt="3">
        <dgm:presLayoutVars>
          <dgm:bulletEnabled val="1"/>
        </dgm:presLayoutVars>
      </dgm:prSet>
      <dgm:spPr>
        <a:ln>
          <a:solidFill>
            <a:srgbClr val="FF66FF"/>
          </a:solidFill>
        </a:ln>
      </dgm:spPr>
    </dgm:pt>
    <dgm:pt modelId="{24BBF5CE-516C-4D76-9E91-D637AB3F758D}" type="pres">
      <dgm:prSet presAssocID="{F70D1312-BF38-400E-B004-EFE2399C8366}" presName="spaceBetweenRectangles" presStyleCnt="0"/>
      <dgm:spPr/>
    </dgm:pt>
    <dgm:pt modelId="{7E7EFBC9-871E-4177-AECF-BC12619070F4}" type="pres">
      <dgm:prSet presAssocID="{7181EF9D-D757-4100-BB41-43B7BF6F9D3F}" presName="parentLin" presStyleCnt="0"/>
      <dgm:spPr/>
    </dgm:pt>
    <dgm:pt modelId="{8B2218A9-B006-4425-9C91-CFAEE0F65DC3}" type="pres">
      <dgm:prSet presAssocID="{7181EF9D-D757-4100-BB41-43B7BF6F9D3F}" presName="parentLeftMargin" presStyleLbl="node1" presStyleIdx="0" presStyleCnt="3"/>
      <dgm:spPr/>
    </dgm:pt>
    <dgm:pt modelId="{67623F7E-94AB-4B22-9F1B-E5B82BC98145}" type="pres">
      <dgm:prSet presAssocID="{7181EF9D-D757-4100-BB41-43B7BF6F9D3F}" presName="parentText" presStyleLbl="node1" presStyleIdx="1" presStyleCnt="3" custScaleX="130804">
        <dgm:presLayoutVars>
          <dgm:chMax val="0"/>
          <dgm:bulletEnabled val="1"/>
        </dgm:presLayoutVars>
      </dgm:prSet>
      <dgm:spPr/>
    </dgm:pt>
    <dgm:pt modelId="{36606936-99BB-42EC-A7B5-92333E2EA3DA}" type="pres">
      <dgm:prSet presAssocID="{7181EF9D-D757-4100-BB41-43B7BF6F9D3F}" presName="negativeSpace" presStyleCnt="0"/>
      <dgm:spPr/>
    </dgm:pt>
    <dgm:pt modelId="{9AC99449-23EB-4F9F-A32C-6FE116E1F097}" type="pres">
      <dgm:prSet presAssocID="{7181EF9D-D757-4100-BB41-43B7BF6F9D3F}" presName="childText" presStyleLbl="conFgAcc1" presStyleIdx="1" presStyleCnt="3">
        <dgm:presLayoutVars>
          <dgm:bulletEnabled val="1"/>
        </dgm:presLayoutVars>
      </dgm:prSet>
      <dgm:spPr>
        <a:ln>
          <a:solidFill>
            <a:srgbClr val="FF66FF"/>
          </a:solidFill>
        </a:ln>
      </dgm:spPr>
    </dgm:pt>
    <dgm:pt modelId="{90320720-0C01-444C-8433-F32FCAA6471E}" type="pres">
      <dgm:prSet presAssocID="{50519634-9D86-4CB3-8B1B-D10F007FDD12}" presName="spaceBetweenRectangles" presStyleCnt="0"/>
      <dgm:spPr/>
    </dgm:pt>
    <dgm:pt modelId="{C5BF848E-92F3-4577-8A10-CE32FDF58B97}" type="pres">
      <dgm:prSet presAssocID="{4A288926-F1F7-40A2-821C-615F32DDF65F}" presName="parentLin" presStyleCnt="0"/>
      <dgm:spPr/>
    </dgm:pt>
    <dgm:pt modelId="{5584014A-3A70-4BB8-B256-27A70679A1ED}" type="pres">
      <dgm:prSet presAssocID="{4A288926-F1F7-40A2-821C-615F32DDF65F}" presName="parentLeftMargin" presStyleLbl="node1" presStyleIdx="1" presStyleCnt="3"/>
      <dgm:spPr/>
    </dgm:pt>
    <dgm:pt modelId="{0BAAEB1C-66F1-40F9-B4E7-7E282BA2E49B}" type="pres">
      <dgm:prSet presAssocID="{4A288926-F1F7-40A2-821C-615F32DDF65F}" presName="parentText" presStyleLbl="node1" presStyleIdx="2" presStyleCnt="3" custScaleX="139359">
        <dgm:presLayoutVars>
          <dgm:chMax val="0"/>
          <dgm:bulletEnabled val="1"/>
        </dgm:presLayoutVars>
      </dgm:prSet>
      <dgm:spPr/>
    </dgm:pt>
    <dgm:pt modelId="{D13D0460-2E8C-46BA-B36F-6DEC47F79E7A}" type="pres">
      <dgm:prSet presAssocID="{4A288926-F1F7-40A2-821C-615F32DDF65F}" presName="negativeSpace" presStyleCnt="0"/>
      <dgm:spPr/>
    </dgm:pt>
    <dgm:pt modelId="{1F4D1B17-438C-457C-A704-18B97E415C9B}" type="pres">
      <dgm:prSet presAssocID="{4A288926-F1F7-40A2-821C-615F32DDF65F}" presName="childText" presStyleLbl="conFgAcc1" presStyleIdx="2" presStyleCnt="3">
        <dgm:presLayoutVars>
          <dgm:bulletEnabled val="1"/>
        </dgm:presLayoutVars>
      </dgm:prSet>
      <dgm:spPr>
        <a:ln>
          <a:solidFill>
            <a:srgbClr val="FF66FF"/>
          </a:solidFill>
        </a:ln>
      </dgm:spPr>
    </dgm:pt>
  </dgm:ptLst>
  <dgm:cxnLst>
    <dgm:cxn modelId="{D15B7B1C-0BE5-431C-94A2-95932DC2FAF9}" srcId="{2CC2D920-FC49-4C93-BE10-80C42EE13855}" destId="{73EA3AB9-EDEA-4862-8F21-9877AA0C8345}" srcOrd="0" destOrd="0" parTransId="{A7CD785C-7977-4F4F-8E5D-E30B7044E6A8}" sibTransId="{F70D1312-BF38-400E-B004-EFE2399C8366}"/>
    <dgm:cxn modelId="{65C61936-1D69-4BE6-BA45-DBA1049A645F}" srcId="{2CC2D920-FC49-4C93-BE10-80C42EE13855}" destId="{4A288926-F1F7-40A2-821C-615F32DDF65F}" srcOrd="2" destOrd="0" parTransId="{A4D1DCF4-E319-43EC-8C87-4E80C17A38EA}" sibTransId="{60347C29-2A97-4CF7-84DF-40C8E1ABF8A9}"/>
    <dgm:cxn modelId="{04251B3C-396F-4A69-8AC0-0BD7632C743E}" type="presOf" srcId="{2CC2D920-FC49-4C93-BE10-80C42EE13855}" destId="{E01C8B14-0028-42A1-A84C-CC45273E0E4D}" srcOrd="0" destOrd="0" presId="urn:microsoft.com/office/officeart/2005/8/layout/list1"/>
    <dgm:cxn modelId="{67C88D41-5C2F-4631-8613-FA7B80C2A351}" type="presOf" srcId="{7181EF9D-D757-4100-BB41-43B7BF6F9D3F}" destId="{8B2218A9-B006-4425-9C91-CFAEE0F65DC3}" srcOrd="0" destOrd="0" presId="urn:microsoft.com/office/officeart/2005/8/layout/list1"/>
    <dgm:cxn modelId="{D0549A50-BE8D-4C7B-B827-48C02CBF7FAB}" type="presOf" srcId="{4A288926-F1F7-40A2-821C-615F32DDF65F}" destId="{0BAAEB1C-66F1-40F9-B4E7-7E282BA2E49B}" srcOrd="1" destOrd="0" presId="urn:microsoft.com/office/officeart/2005/8/layout/list1"/>
    <dgm:cxn modelId="{42D13659-69E0-4CF4-A576-FAA0C37A2D56}" type="presOf" srcId="{73EA3AB9-EDEA-4862-8F21-9877AA0C8345}" destId="{E4BC8B59-63E5-4722-85FE-06BE4097C193}" srcOrd="0" destOrd="0" presId="urn:microsoft.com/office/officeart/2005/8/layout/list1"/>
    <dgm:cxn modelId="{31DAEA5F-0208-4732-8A15-E2AECEDD25CF}" type="presOf" srcId="{73EA3AB9-EDEA-4862-8F21-9877AA0C8345}" destId="{ABB7B27D-8EC7-4985-BCE6-51CC56658899}" srcOrd="1" destOrd="0" presId="urn:microsoft.com/office/officeart/2005/8/layout/list1"/>
    <dgm:cxn modelId="{2DD55BAF-6C36-4D16-B6A8-5D0CA542E9A5}" type="presOf" srcId="{7181EF9D-D757-4100-BB41-43B7BF6F9D3F}" destId="{67623F7E-94AB-4B22-9F1B-E5B82BC98145}" srcOrd="1" destOrd="0" presId="urn:microsoft.com/office/officeart/2005/8/layout/list1"/>
    <dgm:cxn modelId="{D7CF87D4-5174-49F6-BF06-504C25B9D760}" type="presOf" srcId="{4A288926-F1F7-40A2-821C-615F32DDF65F}" destId="{5584014A-3A70-4BB8-B256-27A70679A1ED}" srcOrd="0" destOrd="0" presId="urn:microsoft.com/office/officeart/2005/8/layout/list1"/>
    <dgm:cxn modelId="{1169D3F3-3B99-4C82-87FB-92D45A6EFA1D}" srcId="{2CC2D920-FC49-4C93-BE10-80C42EE13855}" destId="{7181EF9D-D757-4100-BB41-43B7BF6F9D3F}" srcOrd="1" destOrd="0" parTransId="{6611C3FD-63C8-4FC4-9A49-FC29A7E4AC97}" sibTransId="{50519634-9D86-4CB3-8B1B-D10F007FDD12}"/>
    <dgm:cxn modelId="{36B63424-39EE-4EE1-A392-60AC54BAB956}" type="presParOf" srcId="{E01C8B14-0028-42A1-A84C-CC45273E0E4D}" destId="{E0B6FC41-B5BE-4C42-ADB9-884F6737348E}" srcOrd="0" destOrd="0" presId="urn:microsoft.com/office/officeart/2005/8/layout/list1"/>
    <dgm:cxn modelId="{CD1C678C-4DDE-4D92-90C6-B054632664AF}" type="presParOf" srcId="{E0B6FC41-B5BE-4C42-ADB9-884F6737348E}" destId="{E4BC8B59-63E5-4722-85FE-06BE4097C193}" srcOrd="0" destOrd="0" presId="urn:microsoft.com/office/officeart/2005/8/layout/list1"/>
    <dgm:cxn modelId="{B43007CA-F5D8-455B-AD5F-A4EC2A7DAE34}" type="presParOf" srcId="{E0B6FC41-B5BE-4C42-ADB9-884F6737348E}" destId="{ABB7B27D-8EC7-4985-BCE6-51CC56658899}" srcOrd="1" destOrd="0" presId="urn:microsoft.com/office/officeart/2005/8/layout/list1"/>
    <dgm:cxn modelId="{C6937CF6-15EB-47CD-857F-EBC347C2989E}" type="presParOf" srcId="{E01C8B14-0028-42A1-A84C-CC45273E0E4D}" destId="{DDD81322-2663-44ED-B3A9-7C789F5D766A}" srcOrd="1" destOrd="0" presId="urn:microsoft.com/office/officeart/2005/8/layout/list1"/>
    <dgm:cxn modelId="{14DC334E-60D7-4A7E-B92D-688C974B3474}" type="presParOf" srcId="{E01C8B14-0028-42A1-A84C-CC45273E0E4D}" destId="{D7939090-F6F9-4E72-871F-725413CFD81D}" srcOrd="2" destOrd="0" presId="urn:microsoft.com/office/officeart/2005/8/layout/list1"/>
    <dgm:cxn modelId="{DAEAB5F1-073E-4E31-81AC-118E3A972080}" type="presParOf" srcId="{E01C8B14-0028-42A1-A84C-CC45273E0E4D}" destId="{24BBF5CE-516C-4D76-9E91-D637AB3F758D}" srcOrd="3" destOrd="0" presId="urn:microsoft.com/office/officeart/2005/8/layout/list1"/>
    <dgm:cxn modelId="{B3260F68-86E1-4C16-B554-45B9BF586625}" type="presParOf" srcId="{E01C8B14-0028-42A1-A84C-CC45273E0E4D}" destId="{7E7EFBC9-871E-4177-AECF-BC12619070F4}" srcOrd="4" destOrd="0" presId="urn:microsoft.com/office/officeart/2005/8/layout/list1"/>
    <dgm:cxn modelId="{0C4B3C91-312E-489E-96E7-42372FEF95B0}" type="presParOf" srcId="{7E7EFBC9-871E-4177-AECF-BC12619070F4}" destId="{8B2218A9-B006-4425-9C91-CFAEE0F65DC3}" srcOrd="0" destOrd="0" presId="urn:microsoft.com/office/officeart/2005/8/layout/list1"/>
    <dgm:cxn modelId="{D7BCD345-5EA9-46AE-AE5E-6850963F6AF2}" type="presParOf" srcId="{7E7EFBC9-871E-4177-AECF-BC12619070F4}" destId="{67623F7E-94AB-4B22-9F1B-E5B82BC98145}" srcOrd="1" destOrd="0" presId="urn:microsoft.com/office/officeart/2005/8/layout/list1"/>
    <dgm:cxn modelId="{9A1E3308-9037-465A-B095-552F5825A100}" type="presParOf" srcId="{E01C8B14-0028-42A1-A84C-CC45273E0E4D}" destId="{36606936-99BB-42EC-A7B5-92333E2EA3DA}" srcOrd="5" destOrd="0" presId="urn:microsoft.com/office/officeart/2005/8/layout/list1"/>
    <dgm:cxn modelId="{C2127DFB-2D91-41A6-8307-3F7B1E70EA72}" type="presParOf" srcId="{E01C8B14-0028-42A1-A84C-CC45273E0E4D}" destId="{9AC99449-23EB-4F9F-A32C-6FE116E1F097}" srcOrd="6" destOrd="0" presId="urn:microsoft.com/office/officeart/2005/8/layout/list1"/>
    <dgm:cxn modelId="{5161F5F9-5D00-46E6-A13F-EE9352C07100}" type="presParOf" srcId="{E01C8B14-0028-42A1-A84C-CC45273E0E4D}" destId="{90320720-0C01-444C-8433-F32FCAA6471E}" srcOrd="7" destOrd="0" presId="urn:microsoft.com/office/officeart/2005/8/layout/list1"/>
    <dgm:cxn modelId="{0B3A62F7-630A-4A2F-9BA9-0AB91599C37D}" type="presParOf" srcId="{E01C8B14-0028-42A1-A84C-CC45273E0E4D}" destId="{C5BF848E-92F3-4577-8A10-CE32FDF58B97}" srcOrd="8" destOrd="0" presId="urn:microsoft.com/office/officeart/2005/8/layout/list1"/>
    <dgm:cxn modelId="{1505E6F5-4F91-4E2A-8440-0CF493E011E5}" type="presParOf" srcId="{C5BF848E-92F3-4577-8A10-CE32FDF58B97}" destId="{5584014A-3A70-4BB8-B256-27A70679A1ED}" srcOrd="0" destOrd="0" presId="urn:microsoft.com/office/officeart/2005/8/layout/list1"/>
    <dgm:cxn modelId="{377CF13A-F06A-4436-83BB-75B4FCF32C71}" type="presParOf" srcId="{C5BF848E-92F3-4577-8A10-CE32FDF58B97}" destId="{0BAAEB1C-66F1-40F9-B4E7-7E282BA2E49B}" srcOrd="1" destOrd="0" presId="urn:microsoft.com/office/officeart/2005/8/layout/list1"/>
    <dgm:cxn modelId="{EFD41899-297C-4628-86CA-28BF0D223DD2}" type="presParOf" srcId="{E01C8B14-0028-42A1-A84C-CC45273E0E4D}" destId="{D13D0460-2E8C-46BA-B36F-6DEC47F79E7A}" srcOrd="9" destOrd="0" presId="urn:microsoft.com/office/officeart/2005/8/layout/list1"/>
    <dgm:cxn modelId="{7DEB7E1E-62F3-41CB-B3A3-14EAD417914E}" type="presParOf" srcId="{E01C8B14-0028-42A1-A84C-CC45273E0E4D}" destId="{1F4D1B17-438C-457C-A704-18B97E415C9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5971F0D-5D09-4202-BC84-66D2A4B1863F}"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581695BD-672C-47FD-95EA-A5A1A6D69003}">
      <dgm:prSet phldrT="[Text]"/>
      <dgm:spPr>
        <a:ln>
          <a:solidFill>
            <a:srgbClr val="0070C0"/>
          </a:solidFill>
        </a:ln>
      </dgm:spPr>
      <dgm:t>
        <a:bodyPr/>
        <a:lstStyle/>
        <a:p>
          <a:pPr rtl="0"/>
          <a:endParaRPr lang="en-US" dirty="0"/>
        </a:p>
      </dgm:t>
    </dgm:pt>
    <dgm:pt modelId="{578DAED9-DED9-4C92-91BE-FECDD2BB015B}" type="parTrans" cxnId="{94C32ACD-9B5F-482A-82BD-9F1DDEB79BB5}">
      <dgm:prSet/>
      <dgm:spPr/>
      <dgm:t>
        <a:bodyPr/>
        <a:lstStyle/>
        <a:p>
          <a:endParaRPr lang="en-US"/>
        </a:p>
      </dgm:t>
    </dgm:pt>
    <dgm:pt modelId="{72076CAD-ADF4-43AA-A2F9-AC60C9D04670}" type="sibTrans" cxnId="{94C32ACD-9B5F-482A-82BD-9F1DDEB79BB5}">
      <dgm:prSet/>
      <dgm:spPr/>
      <dgm:t>
        <a:bodyPr/>
        <a:lstStyle/>
        <a:p>
          <a:endParaRPr lang="en-US"/>
        </a:p>
      </dgm:t>
    </dgm:pt>
    <dgm:pt modelId="{9A070199-C95D-414C-970A-DB1DEB337813}">
      <dgm:prSet phldrT="[Text]" phldr="1" custT="1"/>
      <dgm:spPr>
        <a:ln>
          <a:solidFill>
            <a:srgbClr val="00FF00"/>
          </a:solidFill>
        </a:ln>
      </dgm:spPr>
      <dgm:t>
        <a:bodyPr/>
        <a:lstStyle/>
        <a:p>
          <a:endParaRPr lang="en-US" sz="2000" dirty="0"/>
        </a:p>
      </dgm:t>
    </dgm:pt>
    <dgm:pt modelId="{0ABE4C76-2A2C-495F-AE91-BC47101A39FE}" type="parTrans" cxnId="{6093C9FC-3A54-412C-903B-436F33746BB7}">
      <dgm:prSet/>
      <dgm:spPr/>
      <dgm:t>
        <a:bodyPr/>
        <a:lstStyle/>
        <a:p>
          <a:endParaRPr lang="en-US"/>
        </a:p>
      </dgm:t>
    </dgm:pt>
    <dgm:pt modelId="{F993FCBB-CBCA-4B68-82CA-CF75A49472F7}" type="sibTrans" cxnId="{6093C9FC-3A54-412C-903B-436F33746BB7}">
      <dgm:prSet/>
      <dgm:spPr/>
      <dgm:t>
        <a:bodyPr/>
        <a:lstStyle/>
        <a:p>
          <a:endParaRPr lang="en-US"/>
        </a:p>
      </dgm:t>
    </dgm:pt>
    <dgm:pt modelId="{3255C516-5F30-4EF5-BA3F-82AF9C282F30}">
      <dgm:prSet phldrT="[Text]" phldr="1" custT="1"/>
      <dgm:spPr/>
      <dgm:t>
        <a:bodyPr/>
        <a:lstStyle/>
        <a:p>
          <a:endParaRPr lang="en-US" sz="1200" dirty="0"/>
        </a:p>
      </dgm:t>
    </dgm:pt>
    <dgm:pt modelId="{170FF9DB-E4DE-4A63-A174-72CFCFA20E87}" type="parTrans" cxnId="{05D5529A-DF59-4E0A-9D8E-73853DED2408}">
      <dgm:prSet/>
      <dgm:spPr/>
      <dgm:t>
        <a:bodyPr/>
        <a:lstStyle/>
        <a:p>
          <a:endParaRPr lang="en-US"/>
        </a:p>
      </dgm:t>
    </dgm:pt>
    <dgm:pt modelId="{3928C3D5-7863-4BD4-9534-D3584F85B99A}" type="sibTrans" cxnId="{05D5529A-DF59-4E0A-9D8E-73853DED2408}">
      <dgm:prSet/>
      <dgm:spPr/>
      <dgm:t>
        <a:bodyPr/>
        <a:lstStyle/>
        <a:p>
          <a:endParaRPr lang="en-US"/>
        </a:p>
      </dgm:t>
    </dgm:pt>
    <dgm:pt modelId="{FCCB65E6-99B1-4E63-BA85-A378471F4142}" type="pres">
      <dgm:prSet presAssocID="{35971F0D-5D09-4202-BC84-66D2A4B1863F}" presName="Name0" presStyleCnt="0">
        <dgm:presLayoutVars>
          <dgm:chMax val="7"/>
          <dgm:dir/>
          <dgm:animLvl val="lvl"/>
          <dgm:resizeHandles val="exact"/>
        </dgm:presLayoutVars>
      </dgm:prSet>
      <dgm:spPr/>
    </dgm:pt>
    <dgm:pt modelId="{C3A0B5C8-9CCC-4560-8C88-EBD89CE019A9}" type="pres">
      <dgm:prSet presAssocID="{581695BD-672C-47FD-95EA-A5A1A6D69003}" presName="circle1" presStyleLbl="node1" presStyleIdx="0" presStyleCnt="3"/>
      <dgm:spPr>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325D1194-CD98-41E5-B591-1CB5A2FE248F}" type="pres">
      <dgm:prSet presAssocID="{581695BD-672C-47FD-95EA-A5A1A6D69003}" presName="space" presStyleCnt="0"/>
      <dgm:spPr/>
    </dgm:pt>
    <dgm:pt modelId="{B063EEA8-7924-4BC9-99B6-7F0A29AD18DC}" type="pres">
      <dgm:prSet presAssocID="{581695BD-672C-47FD-95EA-A5A1A6D69003}" presName="rect1" presStyleLbl="alignAcc1" presStyleIdx="0" presStyleCnt="3"/>
      <dgm:spPr/>
    </dgm:pt>
    <dgm:pt modelId="{D5D9BB19-17A3-4EED-9895-ABEF763057C4}" type="pres">
      <dgm:prSet presAssocID="{9A070199-C95D-414C-970A-DB1DEB337813}" presName="vertSpace2" presStyleLbl="node1" presStyleIdx="0" presStyleCnt="3"/>
      <dgm:spPr/>
    </dgm:pt>
    <dgm:pt modelId="{3050B253-FB8E-49A4-9741-5CB99A06405D}" type="pres">
      <dgm:prSet presAssocID="{9A070199-C95D-414C-970A-DB1DEB337813}" presName="circle2" presStyleLbl="node1" presStyleIdx="1" presStyleCnt="3"/>
      <dgm:spPr>
        <a:solidFill>
          <a:srgbClr val="FF66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33A4AB59-7C17-41BF-A7A5-3B4BA00A221D}" type="pres">
      <dgm:prSet presAssocID="{9A070199-C95D-414C-970A-DB1DEB337813}" presName="rect2" presStyleLbl="alignAcc1" presStyleIdx="1" presStyleCnt="3"/>
      <dgm:spPr/>
    </dgm:pt>
    <dgm:pt modelId="{4691B0D2-3FB4-403B-BEF6-F491CA36348C}" type="pres">
      <dgm:prSet presAssocID="{3255C516-5F30-4EF5-BA3F-82AF9C282F30}" presName="vertSpace3" presStyleLbl="node1" presStyleIdx="1" presStyleCnt="3"/>
      <dgm:spPr/>
    </dgm:pt>
    <dgm:pt modelId="{BFB094D4-F493-427C-AAAA-EA4E9C613498}" type="pres">
      <dgm:prSet presAssocID="{3255C516-5F30-4EF5-BA3F-82AF9C282F30}" presName="circle3" presStyleLbl="node1" presStyleIdx="2" presStyleCnt="3"/>
      <dgm:spPr>
        <a:solidFill>
          <a:srgbClr val="FF99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87A97943-EC5D-4CC6-8223-5A6295EC12A6}" type="pres">
      <dgm:prSet presAssocID="{3255C516-5F30-4EF5-BA3F-82AF9C282F30}" presName="rect3" presStyleLbl="alignAcc1" presStyleIdx="2" presStyleCnt="3" custScaleY="124221"/>
      <dgm:spPr/>
    </dgm:pt>
    <dgm:pt modelId="{3E32B022-2813-4ACE-86F7-EB23CD8F3129}" type="pres">
      <dgm:prSet presAssocID="{581695BD-672C-47FD-95EA-A5A1A6D69003}" presName="rect1ParTxNoCh" presStyleLbl="alignAcc1" presStyleIdx="2" presStyleCnt="3">
        <dgm:presLayoutVars>
          <dgm:chMax val="1"/>
          <dgm:bulletEnabled val="1"/>
        </dgm:presLayoutVars>
      </dgm:prSet>
      <dgm:spPr/>
    </dgm:pt>
    <dgm:pt modelId="{CD260F2B-1E80-406B-8065-B10732B7144B}" type="pres">
      <dgm:prSet presAssocID="{9A070199-C95D-414C-970A-DB1DEB337813}" presName="rect2ParTxNoCh" presStyleLbl="alignAcc1" presStyleIdx="2" presStyleCnt="3">
        <dgm:presLayoutVars>
          <dgm:chMax val="1"/>
          <dgm:bulletEnabled val="1"/>
        </dgm:presLayoutVars>
      </dgm:prSet>
      <dgm:spPr/>
    </dgm:pt>
    <dgm:pt modelId="{2DEEF3CC-1A48-4279-AEB7-B877606BD569}" type="pres">
      <dgm:prSet presAssocID="{3255C516-5F30-4EF5-BA3F-82AF9C282F30}" presName="rect3ParTxNoCh" presStyleLbl="alignAcc1" presStyleIdx="2" presStyleCnt="3">
        <dgm:presLayoutVars>
          <dgm:chMax val="1"/>
          <dgm:bulletEnabled val="1"/>
        </dgm:presLayoutVars>
      </dgm:prSet>
      <dgm:spPr/>
    </dgm:pt>
  </dgm:ptLst>
  <dgm:cxnLst>
    <dgm:cxn modelId="{81AF2832-10A9-47DE-9E82-133E62B890BA}" type="presOf" srcId="{581695BD-672C-47FD-95EA-A5A1A6D69003}" destId="{3E32B022-2813-4ACE-86F7-EB23CD8F3129}" srcOrd="1" destOrd="0" presId="urn:microsoft.com/office/officeart/2005/8/layout/target3"/>
    <dgm:cxn modelId="{A82D913A-E3B9-4720-BBBB-99B98EEFBD16}" type="presOf" srcId="{9A070199-C95D-414C-970A-DB1DEB337813}" destId="{CD260F2B-1E80-406B-8065-B10732B7144B}" srcOrd="1" destOrd="0" presId="urn:microsoft.com/office/officeart/2005/8/layout/target3"/>
    <dgm:cxn modelId="{AD2A6A3E-3786-4E8B-8A4E-C96A1C264BE8}" type="presOf" srcId="{35971F0D-5D09-4202-BC84-66D2A4B1863F}" destId="{FCCB65E6-99B1-4E63-BA85-A378471F4142}" srcOrd="0" destOrd="0" presId="urn:microsoft.com/office/officeart/2005/8/layout/target3"/>
    <dgm:cxn modelId="{88460F44-EE8A-469B-8573-C3ECBBE85B08}" type="presOf" srcId="{581695BD-672C-47FD-95EA-A5A1A6D69003}" destId="{B063EEA8-7924-4BC9-99B6-7F0A29AD18DC}" srcOrd="0" destOrd="0" presId="urn:microsoft.com/office/officeart/2005/8/layout/target3"/>
    <dgm:cxn modelId="{BEA71C4F-7BBE-4002-9737-4D0A99A52F64}" type="presOf" srcId="{9A070199-C95D-414C-970A-DB1DEB337813}" destId="{33A4AB59-7C17-41BF-A7A5-3B4BA00A221D}" srcOrd="0" destOrd="0" presId="urn:microsoft.com/office/officeart/2005/8/layout/target3"/>
    <dgm:cxn modelId="{8726CA5A-52E4-458C-89DC-CE5D7FFCCB9C}" type="presOf" srcId="{3255C516-5F30-4EF5-BA3F-82AF9C282F30}" destId="{2DEEF3CC-1A48-4279-AEB7-B877606BD569}" srcOrd="1" destOrd="0" presId="urn:microsoft.com/office/officeart/2005/8/layout/target3"/>
    <dgm:cxn modelId="{AEF47F8D-81F7-49C9-B219-F7D67300F165}" type="presOf" srcId="{3255C516-5F30-4EF5-BA3F-82AF9C282F30}" destId="{87A97943-EC5D-4CC6-8223-5A6295EC12A6}" srcOrd="0" destOrd="0" presId="urn:microsoft.com/office/officeart/2005/8/layout/target3"/>
    <dgm:cxn modelId="{05D5529A-DF59-4E0A-9D8E-73853DED2408}" srcId="{35971F0D-5D09-4202-BC84-66D2A4B1863F}" destId="{3255C516-5F30-4EF5-BA3F-82AF9C282F30}" srcOrd="2" destOrd="0" parTransId="{170FF9DB-E4DE-4A63-A174-72CFCFA20E87}" sibTransId="{3928C3D5-7863-4BD4-9534-D3584F85B99A}"/>
    <dgm:cxn modelId="{94C32ACD-9B5F-482A-82BD-9F1DDEB79BB5}" srcId="{35971F0D-5D09-4202-BC84-66D2A4B1863F}" destId="{581695BD-672C-47FD-95EA-A5A1A6D69003}" srcOrd="0" destOrd="0" parTransId="{578DAED9-DED9-4C92-91BE-FECDD2BB015B}" sibTransId="{72076CAD-ADF4-43AA-A2F9-AC60C9D04670}"/>
    <dgm:cxn modelId="{6093C9FC-3A54-412C-903B-436F33746BB7}" srcId="{35971F0D-5D09-4202-BC84-66D2A4B1863F}" destId="{9A070199-C95D-414C-970A-DB1DEB337813}" srcOrd="1" destOrd="0" parTransId="{0ABE4C76-2A2C-495F-AE91-BC47101A39FE}" sibTransId="{F993FCBB-CBCA-4B68-82CA-CF75A49472F7}"/>
    <dgm:cxn modelId="{C0A86AD0-CE56-4ABF-820D-CC155B6DC550}" type="presParOf" srcId="{FCCB65E6-99B1-4E63-BA85-A378471F4142}" destId="{C3A0B5C8-9CCC-4560-8C88-EBD89CE019A9}" srcOrd="0" destOrd="0" presId="urn:microsoft.com/office/officeart/2005/8/layout/target3"/>
    <dgm:cxn modelId="{C7CD95B7-2B45-4390-89A0-B432C8BE6D60}" type="presParOf" srcId="{FCCB65E6-99B1-4E63-BA85-A378471F4142}" destId="{325D1194-CD98-41E5-B591-1CB5A2FE248F}" srcOrd="1" destOrd="0" presId="urn:microsoft.com/office/officeart/2005/8/layout/target3"/>
    <dgm:cxn modelId="{13BA677D-8163-461A-A4E1-161CDB0A1EA8}" type="presParOf" srcId="{FCCB65E6-99B1-4E63-BA85-A378471F4142}" destId="{B063EEA8-7924-4BC9-99B6-7F0A29AD18DC}" srcOrd="2" destOrd="0" presId="urn:microsoft.com/office/officeart/2005/8/layout/target3"/>
    <dgm:cxn modelId="{7F9F1010-C3A1-4EE3-AD06-CE44721E993F}" type="presParOf" srcId="{FCCB65E6-99B1-4E63-BA85-A378471F4142}" destId="{D5D9BB19-17A3-4EED-9895-ABEF763057C4}" srcOrd="3" destOrd="0" presId="urn:microsoft.com/office/officeart/2005/8/layout/target3"/>
    <dgm:cxn modelId="{34F74223-A65D-4688-A13D-4F745EC3248C}" type="presParOf" srcId="{FCCB65E6-99B1-4E63-BA85-A378471F4142}" destId="{3050B253-FB8E-49A4-9741-5CB99A06405D}" srcOrd="4" destOrd="0" presId="urn:microsoft.com/office/officeart/2005/8/layout/target3"/>
    <dgm:cxn modelId="{42F6D30C-7313-4EA5-B3A6-6DAD420E1905}" type="presParOf" srcId="{FCCB65E6-99B1-4E63-BA85-A378471F4142}" destId="{33A4AB59-7C17-41BF-A7A5-3B4BA00A221D}" srcOrd="5" destOrd="0" presId="urn:microsoft.com/office/officeart/2005/8/layout/target3"/>
    <dgm:cxn modelId="{87CA456F-48A3-434F-98B1-04AB2C351F1D}" type="presParOf" srcId="{FCCB65E6-99B1-4E63-BA85-A378471F4142}" destId="{4691B0D2-3FB4-403B-BEF6-F491CA36348C}" srcOrd="6" destOrd="0" presId="urn:microsoft.com/office/officeart/2005/8/layout/target3"/>
    <dgm:cxn modelId="{81AF90F5-3A82-4406-9F09-7C591252C53C}" type="presParOf" srcId="{FCCB65E6-99B1-4E63-BA85-A378471F4142}" destId="{BFB094D4-F493-427C-AAAA-EA4E9C613498}" srcOrd="7" destOrd="0" presId="urn:microsoft.com/office/officeart/2005/8/layout/target3"/>
    <dgm:cxn modelId="{606B1617-4037-4E50-9A14-E6D3DB6D1A64}" type="presParOf" srcId="{FCCB65E6-99B1-4E63-BA85-A378471F4142}" destId="{87A97943-EC5D-4CC6-8223-5A6295EC12A6}" srcOrd="8" destOrd="0" presId="urn:microsoft.com/office/officeart/2005/8/layout/target3"/>
    <dgm:cxn modelId="{7D0C6369-1E1E-4BD1-B9A4-263514B205E8}" type="presParOf" srcId="{FCCB65E6-99B1-4E63-BA85-A378471F4142}" destId="{3E32B022-2813-4ACE-86F7-EB23CD8F3129}" srcOrd="9" destOrd="0" presId="urn:microsoft.com/office/officeart/2005/8/layout/target3"/>
    <dgm:cxn modelId="{2541A18D-FDFC-46DE-82DB-25CC08CFBC6E}" type="presParOf" srcId="{FCCB65E6-99B1-4E63-BA85-A378471F4142}" destId="{CD260F2B-1E80-406B-8065-B10732B7144B}" srcOrd="10" destOrd="0" presId="urn:microsoft.com/office/officeart/2005/8/layout/target3"/>
    <dgm:cxn modelId="{4647F391-D5CE-4F32-96A5-DE4B94A44098}" type="presParOf" srcId="{FCCB65E6-99B1-4E63-BA85-A378471F4142}" destId="{2DEEF3CC-1A48-4279-AEB7-B877606BD569}"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04E56889-6506-4575-83A7-9E7EE511DDCF}" type="doc">
      <dgm:prSet loTypeId="urn:microsoft.com/office/officeart/2005/8/layout/chevron2" loCatId="list" qsTypeId="urn:microsoft.com/office/officeart/2005/8/quickstyle/3d1" qsCatId="3D" csTypeId="urn:microsoft.com/office/officeart/2005/8/colors/colorful4" csCatId="colorful" phldr="1"/>
      <dgm:spPr/>
      <dgm:t>
        <a:bodyPr/>
        <a:lstStyle/>
        <a:p>
          <a:endParaRPr lang="en-US"/>
        </a:p>
      </dgm:t>
    </dgm:pt>
    <dgm:pt modelId="{EB215601-B084-445D-AC05-1A911ABF75FD}">
      <dgm:prSet phldrT="[Text]" phldr="1"/>
      <dgm:spPr/>
      <dgm:t>
        <a:bodyPr/>
        <a:lstStyle/>
        <a:p>
          <a:endParaRPr lang="en-US"/>
        </a:p>
      </dgm:t>
    </dgm:pt>
    <dgm:pt modelId="{16A29C48-51AA-4F8E-AA1B-01F2361DA26D}" type="parTrans" cxnId="{D76F18C2-B1AB-47C5-9406-FDB2A0E6ADF9}">
      <dgm:prSet/>
      <dgm:spPr/>
      <dgm:t>
        <a:bodyPr/>
        <a:lstStyle/>
        <a:p>
          <a:endParaRPr lang="en-US"/>
        </a:p>
      </dgm:t>
    </dgm:pt>
    <dgm:pt modelId="{7A52CF98-01A6-4FA3-A6BC-B8B219A26D77}" type="sibTrans" cxnId="{D76F18C2-B1AB-47C5-9406-FDB2A0E6ADF9}">
      <dgm:prSet/>
      <dgm:spPr/>
      <dgm:t>
        <a:bodyPr/>
        <a:lstStyle/>
        <a:p>
          <a:endParaRPr lang="en-US"/>
        </a:p>
      </dgm:t>
    </dgm:pt>
    <dgm:pt modelId="{63DF5397-069E-4FFA-88B0-871DFA6C70CA}">
      <dgm:prSet phldrT="[Text]"/>
      <dgm:spPr/>
      <dgm:t>
        <a:bodyPr/>
        <a:lstStyle/>
        <a:p>
          <a:pPr rtl="0"/>
          <a:r>
            <a:rPr kumimoji="0" lang="en-GB" b="0" i="0" u="none" strike="noStrike" cap="none" spc="0" normalizeH="0" baseline="0" noProof="0">
              <a:ln/>
              <a:effectLst/>
              <a:uLnTx/>
              <a:uFillTx/>
              <a:latin typeface="+mn-lt"/>
              <a:ea typeface="+mn-ea"/>
              <a:cs typeface="+mn-cs"/>
              <a:sym typeface="Symbol" pitchFamily="18" charset="2"/>
            </a:rPr>
            <a:t></a:t>
          </a:r>
          <a:r>
            <a:rPr kumimoji="0" lang="en-GB" b="0" i="0" u="none" strike="noStrike" cap="none" spc="0" normalizeH="0" baseline="0" noProof="0">
              <a:ln/>
              <a:effectLst/>
              <a:uLnTx/>
              <a:uFillTx/>
              <a:latin typeface="+mn-lt"/>
              <a:ea typeface="+mn-ea"/>
              <a:cs typeface="+mn-cs"/>
            </a:rPr>
            <a:t> &gt; 1 to carry different strategies</a:t>
          </a:r>
          <a:endParaRPr lang="en-US" dirty="0"/>
        </a:p>
      </dgm:t>
    </dgm:pt>
    <dgm:pt modelId="{B2B097F1-2856-4616-9B18-6A368E8DAB25}" type="parTrans" cxnId="{29B173B5-BF22-4CF4-83FD-C1177A4E4D88}">
      <dgm:prSet/>
      <dgm:spPr/>
      <dgm:t>
        <a:bodyPr/>
        <a:lstStyle/>
        <a:p>
          <a:endParaRPr lang="en-US"/>
        </a:p>
      </dgm:t>
    </dgm:pt>
    <dgm:pt modelId="{C2998793-EAAD-404B-847F-C86B8187AA23}" type="sibTrans" cxnId="{29B173B5-BF22-4CF4-83FD-C1177A4E4D88}">
      <dgm:prSet/>
      <dgm:spPr/>
      <dgm:t>
        <a:bodyPr/>
        <a:lstStyle/>
        <a:p>
          <a:endParaRPr lang="en-US"/>
        </a:p>
      </dgm:t>
    </dgm:pt>
    <dgm:pt modelId="{525C7002-98D4-4409-AFAC-D3C82B3202EA}">
      <dgm:prSet phldrT="[Text]" phldr="1"/>
      <dgm:spPr>
        <a:solidFill>
          <a:srgbClr val="CC00CC"/>
        </a:solidFill>
      </dgm:spPr>
      <dgm:t>
        <a:bodyPr/>
        <a:lstStyle/>
        <a:p>
          <a:endParaRPr lang="en-US"/>
        </a:p>
      </dgm:t>
    </dgm:pt>
    <dgm:pt modelId="{C215B367-E690-4E89-86F7-369C54CE8537}" type="parTrans" cxnId="{7500AA06-F874-409A-9BA8-5317C9371EAA}">
      <dgm:prSet/>
      <dgm:spPr/>
      <dgm:t>
        <a:bodyPr/>
        <a:lstStyle/>
        <a:p>
          <a:endParaRPr lang="en-US"/>
        </a:p>
      </dgm:t>
    </dgm:pt>
    <dgm:pt modelId="{BD6EE370-544E-47B6-AC9B-284E2C413230}" type="sibTrans" cxnId="{7500AA06-F874-409A-9BA8-5317C9371EAA}">
      <dgm:prSet/>
      <dgm:spPr/>
      <dgm:t>
        <a:bodyPr/>
        <a:lstStyle/>
        <a:p>
          <a:endParaRPr lang="en-US"/>
        </a:p>
      </dgm:t>
    </dgm:pt>
    <dgm:pt modelId="{EC6FD332-7B13-47D4-AA5F-938A511B7264}">
      <dgm:prSet phldrT="[Text]"/>
      <dgm:spPr/>
      <dgm:t>
        <a:bodyPr/>
        <a:lstStyle/>
        <a:p>
          <a:pPr rtl="0"/>
          <a:r>
            <a:rPr kumimoji="0" lang="en-GB" b="0" i="0" u="none" strike="noStrike" cap="none" spc="0" normalizeH="0" baseline="0" noProof="0">
              <a:ln/>
              <a:effectLst/>
              <a:uLnTx/>
              <a:uFillTx/>
              <a:latin typeface="+mn-lt"/>
              <a:ea typeface="+mn-ea"/>
              <a:cs typeface="+mn-cs"/>
              <a:sym typeface="Symbol" pitchFamily="18" charset="2"/>
            </a:rPr>
            <a:t></a:t>
          </a:r>
          <a:r>
            <a:rPr kumimoji="0" lang="en-GB" b="0" i="0" u="none" strike="noStrike" cap="none" spc="0" normalizeH="0" baseline="0" noProof="0">
              <a:ln/>
              <a:effectLst/>
              <a:uLnTx/>
              <a:uFillTx/>
              <a:latin typeface="+mn-lt"/>
              <a:ea typeface="+mn-ea"/>
              <a:cs typeface="+mn-cs"/>
            </a:rPr>
            <a:t> &gt; </a:t>
          </a:r>
          <a:r>
            <a:rPr kumimoji="0" lang="en-GB" b="0" i="0" u="none" strike="noStrike" cap="none" spc="0" normalizeH="0" baseline="0" noProof="0">
              <a:ln/>
              <a:effectLst/>
              <a:uLnTx/>
              <a:uFillTx/>
              <a:latin typeface="+mn-lt"/>
              <a:ea typeface="+mn-ea"/>
              <a:cs typeface="+mn-cs"/>
              <a:sym typeface="Symbol" pitchFamily="18" charset="2"/>
            </a:rPr>
            <a:t></a:t>
          </a:r>
          <a:r>
            <a:rPr kumimoji="0" lang="en-GB" b="0" i="0" u="none" strike="noStrike" cap="none" spc="0" normalizeH="0" baseline="0" noProof="0">
              <a:ln/>
              <a:effectLst/>
              <a:uLnTx/>
              <a:uFillTx/>
              <a:latin typeface="+mn-lt"/>
              <a:ea typeface="+mn-ea"/>
              <a:cs typeface="+mn-cs"/>
            </a:rPr>
            <a:t> to generate offspring surplus </a:t>
          </a:r>
          <a:endParaRPr lang="en-US" dirty="0"/>
        </a:p>
      </dgm:t>
    </dgm:pt>
    <dgm:pt modelId="{93BB1C57-0BE5-436E-B99A-93AFD6BB089D}" type="parTrans" cxnId="{C0C719D6-E81E-4E8D-B2E3-AA51A87112AE}">
      <dgm:prSet/>
      <dgm:spPr/>
      <dgm:t>
        <a:bodyPr/>
        <a:lstStyle/>
        <a:p>
          <a:endParaRPr lang="en-US"/>
        </a:p>
      </dgm:t>
    </dgm:pt>
    <dgm:pt modelId="{FC647253-E808-47B7-926E-30430ED68FDD}" type="sibTrans" cxnId="{C0C719D6-E81E-4E8D-B2E3-AA51A87112AE}">
      <dgm:prSet/>
      <dgm:spPr/>
      <dgm:t>
        <a:bodyPr/>
        <a:lstStyle/>
        <a:p>
          <a:endParaRPr lang="en-US"/>
        </a:p>
      </dgm:t>
    </dgm:pt>
    <dgm:pt modelId="{C3E3FBCA-A6AF-4695-A8F0-C9DB2405DE54}">
      <dgm:prSet phldrT="[Text]" phldr="1"/>
      <dgm:spPr>
        <a:solidFill>
          <a:srgbClr val="66FF33"/>
        </a:solidFill>
        <a:ln>
          <a:solidFill>
            <a:srgbClr val="66FF33"/>
          </a:solidFill>
        </a:ln>
      </dgm:spPr>
      <dgm:t>
        <a:bodyPr/>
        <a:lstStyle/>
        <a:p>
          <a:endParaRPr lang="en-US"/>
        </a:p>
      </dgm:t>
    </dgm:pt>
    <dgm:pt modelId="{331D7832-EA9D-4DB0-9545-03620A324208}" type="parTrans" cxnId="{A13218DF-6664-43D3-8745-82AC8DB69080}">
      <dgm:prSet/>
      <dgm:spPr/>
      <dgm:t>
        <a:bodyPr/>
        <a:lstStyle/>
        <a:p>
          <a:endParaRPr lang="en-US"/>
        </a:p>
      </dgm:t>
    </dgm:pt>
    <dgm:pt modelId="{691BA785-677E-4B11-B383-23F982FAB456}" type="sibTrans" cxnId="{A13218DF-6664-43D3-8745-82AC8DB69080}">
      <dgm:prSet/>
      <dgm:spPr/>
      <dgm:t>
        <a:bodyPr/>
        <a:lstStyle/>
        <a:p>
          <a:endParaRPr lang="en-US"/>
        </a:p>
      </dgm:t>
    </dgm:pt>
    <dgm:pt modelId="{35E4934F-A6B0-45EF-8276-1A25B94A7959}">
      <dgm:prSet phldrT="[Text]"/>
      <dgm:spPr/>
      <dgm:t>
        <a:bodyPr/>
        <a:lstStyle/>
        <a:p>
          <a:pPr rtl="0"/>
          <a:r>
            <a:rPr kumimoji="0" lang="en-GB" b="0" i="0" u="none" strike="noStrike" cap="none" spc="0" normalizeH="0" baseline="0" noProof="0">
              <a:ln/>
              <a:effectLst/>
              <a:uLnTx/>
              <a:uFillTx/>
              <a:latin typeface="+mn-lt"/>
              <a:ea typeface="+mn-ea"/>
              <a:cs typeface="+mn-cs"/>
              <a:sym typeface="Symbol" pitchFamily="18" charset="2"/>
            </a:rPr>
            <a:t>Not “too” strong selection, e.g.,   7 </a:t>
          </a:r>
          <a:r>
            <a:rPr kumimoji="0" lang="en-GB" b="0" i="0" u="none" strike="noStrike" cap="none" spc="0" normalizeH="0" baseline="0" noProof="0">
              <a:ln/>
              <a:effectLst/>
              <a:uLnTx/>
              <a:uFillTx/>
              <a:latin typeface="+mn-lt"/>
              <a:ea typeface="+mn-ea"/>
              <a:cs typeface="Arial" charset="0"/>
              <a:sym typeface="Symbol" pitchFamily="18" charset="2"/>
            </a:rPr>
            <a:t>•</a:t>
          </a:r>
          <a:r>
            <a:rPr kumimoji="0" lang="en-GB" b="0" i="0" u="none" strike="noStrike" cap="none" spc="0" normalizeH="0" baseline="0" noProof="0">
              <a:ln/>
              <a:effectLst/>
              <a:uLnTx/>
              <a:uFillTx/>
              <a:latin typeface="+mn-lt"/>
              <a:ea typeface="+mn-ea"/>
              <a:cs typeface="+mn-cs"/>
              <a:sym typeface="Symbol" pitchFamily="18" charset="2"/>
            </a:rPr>
            <a:t> </a:t>
          </a:r>
          <a:endParaRPr lang="en-US" dirty="0"/>
        </a:p>
      </dgm:t>
    </dgm:pt>
    <dgm:pt modelId="{1A07903E-8372-4365-9604-6AC02AEA9D3B}" type="parTrans" cxnId="{C08ED55C-B717-4790-9553-0DF205C46838}">
      <dgm:prSet/>
      <dgm:spPr/>
      <dgm:t>
        <a:bodyPr/>
        <a:lstStyle/>
        <a:p>
          <a:endParaRPr lang="en-US"/>
        </a:p>
      </dgm:t>
    </dgm:pt>
    <dgm:pt modelId="{DF7D467D-1592-470E-936D-C411ABE63F91}" type="sibTrans" cxnId="{C08ED55C-B717-4790-9553-0DF205C46838}">
      <dgm:prSet/>
      <dgm:spPr/>
      <dgm:t>
        <a:bodyPr/>
        <a:lstStyle/>
        <a:p>
          <a:endParaRPr lang="en-US"/>
        </a:p>
      </dgm:t>
    </dgm:pt>
    <dgm:pt modelId="{F07BD181-14AB-4D2B-B3A3-CC775AF60133}">
      <dgm:prSet phldrT="[Text]"/>
      <dgm:spPr/>
      <dgm:t>
        <a:bodyPr/>
        <a:lstStyle/>
        <a:p>
          <a:pPr rtl="0"/>
          <a:r>
            <a:rPr kumimoji="0" lang="en-GB" b="0" i="0" u="none" strike="noStrike" cap="none" spc="0" normalizeH="0" baseline="0" noProof="0" dirty="0">
              <a:ln/>
              <a:effectLst/>
              <a:uLnTx/>
              <a:uFillTx/>
              <a:latin typeface="+mn-lt"/>
              <a:ea typeface="+mn-ea"/>
              <a:cs typeface="+mn-cs"/>
              <a:sym typeface="Symbol" pitchFamily="18" charset="2"/>
            </a:rPr>
            <a:t>Mixing strategy parameters by (intermediary) recombination on them</a:t>
          </a:r>
          <a:endParaRPr lang="en-US" dirty="0"/>
        </a:p>
      </dgm:t>
    </dgm:pt>
    <dgm:pt modelId="{59CABAAB-18B3-4AF4-943A-603F646C7F2E}" type="parTrans" cxnId="{5E66C275-6F65-42CA-986C-2FD98099BF57}">
      <dgm:prSet/>
      <dgm:spPr/>
      <dgm:t>
        <a:bodyPr/>
        <a:lstStyle/>
        <a:p>
          <a:endParaRPr lang="en-US"/>
        </a:p>
      </dgm:t>
    </dgm:pt>
    <dgm:pt modelId="{AEDC751F-7C58-46E8-AFA0-FA5160C13835}" type="sibTrans" cxnId="{5E66C275-6F65-42CA-986C-2FD98099BF57}">
      <dgm:prSet/>
      <dgm:spPr/>
      <dgm:t>
        <a:bodyPr/>
        <a:lstStyle/>
        <a:p>
          <a:endParaRPr lang="en-US"/>
        </a:p>
      </dgm:t>
    </dgm:pt>
    <dgm:pt modelId="{4DFC3C5A-7749-4525-BC18-B11B8D4E99CC}">
      <dgm:prSet phldrT="[Text]"/>
      <dgm:spPr>
        <a:solidFill>
          <a:schemeClr val="accent2">
            <a:lumMod val="75000"/>
          </a:schemeClr>
        </a:solidFill>
      </dgm:spPr>
      <dgm:t>
        <a:bodyPr/>
        <a:lstStyle/>
        <a:p>
          <a:endParaRPr lang="en-US"/>
        </a:p>
      </dgm:t>
    </dgm:pt>
    <dgm:pt modelId="{F113BEFF-C33D-4726-A600-10A9F3D630B7}" type="parTrans" cxnId="{EB6EE612-6665-4791-8F35-9DD31B18F8AB}">
      <dgm:prSet/>
      <dgm:spPr/>
      <dgm:t>
        <a:bodyPr/>
        <a:lstStyle/>
        <a:p>
          <a:endParaRPr lang="en-US"/>
        </a:p>
      </dgm:t>
    </dgm:pt>
    <dgm:pt modelId="{BE69D8CD-722C-42F3-9C1E-1063E7EBDC38}" type="sibTrans" cxnId="{EB6EE612-6665-4791-8F35-9DD31B18F8AB}">
      <dgm:prSet/>
      <dgm:spPr/>
      <dgm:t>
        <a:bodyPr/>
        <a:lstStyle/>
        <a:p>
          <a:endParaRPr lang="en-US"/>
        </a:p>
      </dgm:t>
    </dgm:pt>
    <dgm:pt modelId="{4B54CB5C-28DC-40A9-B384-81F7E04CC162}">
      <dgm:prSet phldrT="[Text]"/>
      <dgm:spPr/>
      <dgm:t>
        <a:bodyPr/>
        <a:lstStyle/>
        <a:p>
          <a:pPr rtl="0"/>
          <a:r>
            <a:rPr kumimoji="0" lang="en-GB" b="0" i="0" u="none" strike="noStrike" cap="none" spc="0" normalizeH="0" baseline="0" noProof="0">
              <a:ln/>
              <a:effectLst/>
              <a:uLnTx/>
              <a:uFillTx/>
              <a:latin typeface="+mn-lt"/>
              <a:ea typeface="+mn-ea"/>
              <a:cs typeface="+mn-cs"/>
            </a:rPr>
            <a:t>(</a:t>
          </a:r>
          <a:r>
            <a:rPr kumimoji="0" lang="en-GB" b="0" i="0" u="none" strike="noStrike" cap="none" spc="0" normalizeH="0" baseline="0" noProof="0">
              <a:ln/>
              <a:effectLst/>
              <a:uLnTx/>
              <a:uFillTx/>
              <a:latin typeface="+mn-lt"/>
              <a:ea typeface="+mn-ea"/>
              <a:cs typeface="+mn-cs"/>
              <a:sym typeface="Symbol" pitchFamily="18" charset="2"/>
            </a:rPr>
            <a:t>,)-selection to get rid of misadapted ‘s</a:t>
          </a:r>
          <a:endParaRPr lang="en-US" dirty="0"/>
        </a:p>
      </dgm:t>
    </dgm:pt>
    <dgm:pt modelId="{75E40054-4632-42D7-882A-20E1A14D75C0}" type="parTrans" cxnId="{50FC9261-F90D-433D-AF6C-DF788E50AC77}">
      <dgm:prSet/>
      <dgm:spPr/>
      <dgm:t>
        <a:bodyPr/>
        <a:lstStyle/>
        <a:p>
          <a:endParaRPr lang="en-US"/>
        </a:p>
      </dgm:t>
    </dgm:pt>
    <dgm:pt modelId="{D93928FA-7B58-49C6-9DC2-31B0DC27C7C5}" type="sibTrans" cxnId="{50FC9261-F90D-433D-AF6C-DF788E50AC77}">
      <dgm:prSet/>
      <dgm:spPr/>
      <dgm:t>
        <a:bodyPr/>
        <a:lstStyle/>
        <a:p>
          <a:endParaRPr lang="en-US"/>
        </a:p>
      </dgm:t>
    </dgm:pt>
    <dgm:pt modelId="{57132CE8-FD9C-43DD-A319-B3398F268910}">
      <dgm:prSet phldrT="[Text]"/>
      <dgm:spPr>
        <a:solidFill>
          <a:schemeClr val="accent6">
            <a:lumMod val="75000"/>
          </a:schemeClr>
        </a:solidFill>
      </dgm:spPr>
      <dgm:t>
        <a:bodyPr/>
        <a:lstStyle/>
        <a:p>
          <a:endParaRPr lang="en-US"/>
        </a:p>
      </dgm:t>
    </dgm:pt>
    <dgm:pt modelId="{B3B4AB0D-157E-4140-8424-37D61ECC366D}" type="parTrans" cxnId="{7C685910-81C2-49D7-A3B0-6F49A2041E11}">
      <dgm:prSet/>
      <dgm:spPr/>
      <dgm:t>
        <a:bodyPr/>
        <a:lstStyle/>
        <a:p>
          <a:endParaRPr lang="en-US"/>
        </a:p>
      </dgm:t>
    </dgm:pt>
    <dgm:pt modelId="{8EC555CF-5F14-4392-9A9B-EF91B7A63091}" type="sibTrans" cxnId="{7C685910-81C2-49D7-A3B0-6F49A2041E11}">
      <dgm:prSet/>
      <dgm:spPr/>
      <dgm:t>
        <a:bodyPr/>
        <a:lstStyle/>
        <a:p>
          <a:endParaRPr lang="en-US"/>
        </a:p>
      </dgm:t>
    </dgm:pt>
    <dgm:pt modelId="{2BD29F4E-036E-468E-9284-C2211DA08779}" type="pres">
      <dgm:prSet presAssocID="{04E56889-6506-4575-83A7-9E7EE511DDCF}" presName="linearFlow" presStyleCnt="0">
        <dgm:presLayoutVars>
          <dgm:dir/>
          <dgm:animLvl val="lvl"/>
          <dgm:resizeHandles val="exact"/>
        </dgm:presLayoutVars>
      </dgm:prSet>
      <dgm:spPr/>
    </dgm:pt>
    <dgm:pt modelId="{831B891D-BFFA-4475-8EC2-C62E1CC32975}" type="pres">
      <dgm:prSet presAssocID="{EB215601-B084-445D-AC05-1A911ABF75FD}" presName="composite" presStyleCnt="0"/>
      <dgm:spPr/>
    </dgm:pt>
    <dgm:pt modelId="{35FC33FD-E033-4D6C-9439-9E814AC83362}" type="pres">
      <dgm:prSet presAssocID="{EB215601-B084-445D-AC05-1A911ABF75FD}" presName="parentText" presStyleLbl="alignNode1" presStyleIdx="0" presStyleCnt="5">
        <dgm:presLayoutVars>
          <dgm:chMax val="1"/>
          <dgm:bulletEnabled val="1"/>
        </dgm:presLayoutVars>
      </dgm:prSet>
      <dgm:spPr/>
    </dgm:pt>
    <dgm:pt modelId="{D2BB5771-9C96-430C-A6AF-4F22CCF08639}" type="pres">
      <dgm:prSet presAssocID="{EB215601-B084-445D-AC05-1A911ABF75FD}" presName="descendantText" presStyleLbl="alignAcc1" presStyleIdx="0" presStyleCnt="5">
        <dgm:presLayoutVars>
          <dgm:bulletEnabled val="1"/>
        </dgm:presLayoutVars>
      </dgm:prSet>
      <dgm:spPr/>
    </dgm:pt>
    <dgm:pt modelId="{87F12B6D-B9A7-430E-875E-EA22F48754B9}" type="pres">
      <dgm:prSet presAssocID="{7A52CF98-01A6-4FA3-A6BC-B8B219A26D77}" presName="sp" presStyleCnt="0"/>
      <dgm:spPr/>
    </dgm:pt>
    <dgm:pt modelId="{BB8C4C5B-67FB-4B53-B51C-20FD9D84C490}" type="pres">
      <dgm:prSet presAssocID="{525C7002-98D4-4409-AFAC-D3C82B3202EA}" presName="composite" presStyleCnt="0"/>
      <dgm:spPr/>
    </dgm:pt>
    <dgm:pt modelId="{0515706A-336C-44FC-B982-6005D12B59AF}" type="pres">
      <dgm:prSet presAssocID="{525C7002-98D4-4409-AFAC-D3C82B3202EA}" presName="parentText" presStyleLbl="alignNode1" presStyleIdx="1" presStyleCnt="5">
        <dgm:presLayoutVars>
          <dgm:chMax val="1"/>
          <dgm:bulletEnabled val="1"/>
        </dgm:presLayoutVars>
      </dgm:prSet>
      <dgm:spPr/>
    </dgm:pt>
    <dgm:pt modelId="{5C46CACF-9EAF-4F66-A12D-7B2FD01CBFF8}" type="pres">
      <dgm:prSet presAssocID="{525C7002-98D4-4409-AFAC-D3C82B3202EA}" presName="descendantText" presStyleLbl="alignAcc1" presStyleIdx="1" presStyleCnt="5">
        <dgm:presLayoutVars>
          <dgm:bulletEnabled val="1"/>
        </dgm:presLayoutVars>
      </dgm:prSet>
      <dgm:spPr/>
    </dgm:pt>
    <dgm:pt modelId="{8B8F2D2C-0A01-42AF-A037-E72B73585639}" type="pres">
      <dgm:prSet presAssocID="{BD6EE370-544E-47B6-AC9B-284E2C413230}" presName="sp" presStyleCnt="0"/>
      <dgm:spPr/>
    </dgm:pt>
    <dgm:pt modelId="{332B6B9A-E820-46C3-BE3F-AA555F7D54CA}" type="pres">
      <dgm:prSet presAssocID="{C3E3FBCA-A6AF-4695-A8F0-C9DB2405DE54}" presName="composite" presStyleCnt="0"/>
      <dgm:spPr/>
    </dgm:pt>
    <dgm:pt modelId="{58452D9D-C3C8-44B2-9D2C-194D30D7854D}" type="pres">
      <dgm:prSet presAssocID="{C3E3FBCA-A6AF-4695-A8F0-C9DB2405DE54}" presName="parentText" presStyleLbl="alignNode1" presStyleIdx="2" presStyleCnt="5">
        <dgm:presLayoutVars>
          <dgm:chMax val="1"/>
          <dgm:bulletEnabled val="1"/>
        </dgm:presLayoutVars>
      </dgm:prSet>
      <dgm:spPr/>
    </dgm:pt>
    <dgm:pt modelId="{B6D1AF1C-2D6A-4B94-979C-53C35A940AAE}" type="pres">
      <dgm:prSet presAssocID="{C3E3FBCA-A6AF-4695-A8F0-C9DB2405DE54}" presName="descendantText" presStyleLbl="alignAcc1" presStyleIdx="2" presStyleCnt="5">
        <dgm:presLayoutVars>
          <dgm:bulletEnabled val="1"/>
        </dgm:presLayoutVars>
      </dgm:prSet>
      <dgm:spPr/>
    </dgm:pt>
    <dgm:pt modelId="{96EB2C89-1B20-44F7-AA3A-933DE084749C}" type="pres">
      <dgm:prSet presAssocID="{691BA785-677E-4B11-B383-23F982FAB456}" presName="sp" presStyleCnt="0"/>
      <dgm:spPr/>
    </dgm:pt>
    <dgm:pt modelId="{98A66A1B-955C-47FC-8F8C-F872D048EFDF}" type="pres">
      <dgm:prSet presAssocID="{4DFC3C5A-7749-4525-BC18-B11B8D4E99CC}" presName="composite" presStyleCnt="0"/>
      <dgm:spPr/>
    </dgm:pt>
    <dgm:pt modelId="{77B080E1-0E5A-41EA-9EE5-19DB532A01A1}" type="pres">
      <dgm:prSet presAssocID="{4DFC3C5A-7749-4525-BC18-B11B8D4E99CC}" presName="parentText" presStyleLbl="alignNode1" presStyleIdx="3" presStyleCnt="5">
        <dgm:presLayoutVars>
          <dgm:chMax val="1"/>
          <dgm:bulletEnabled val="1"/>
        </dgm:presLayoutVars>
      </dgm:prSet>
      <dgm:spPr/>
    </dgm:pt>
    <dgm:pt modelId="{BCD3E5F4-BC30-4103-ADC9-83C53ECA2ED5}" type="pres">
      <dgm:prSet presAssocID="{4DFC3C5A-7749-4525-BC18-B11B8D4E99CC}" presName="descendantText" presStyleLbl="alignAcc1" presStyleIdx="3" presStyleCnt="5">
        <dgm:presLayoutVars>
          <dgm:bulletEnabled val="1"/>
        </dgm:presLayoutVars>
      </dgm:prSet>
      <dgm:spPr/>
    </dgm:pt>
    <dgm:pt modelId="{4D27B021-251E-4D7F-BDF3-E028A41C0D54}" type="pres">
      <dgm:prSet presAssocID="{BE69D8CD-722C-42F3-9C1E-1063E7EBDC38}" presName="sp" presStyleCnt="0"/>
      <dgm:spPr/>
    </dgm:pt>
    <dgm:pt modelId="{7E93B512-B4C3-4C22-90C2-3C7D97E6F8B5}" type="pres">
      <dgm:prSet presAssocID="{57132CE8-FD9C-43DD-A319-B3398F268910}" presName="composite" presStyleCnt="0"/>
      <dgm:spPr/>
    </dgm:pt>
    <dgm:pt modelId="{7468FFDF-37CF-48F7-9984-235C75620522}" type="pres">
      <dgm:prSet presAssocID="{57132CE8-FD9C-43DD-A319-B3398F268910}" presName="parentText" presStyleLbl="alignNode1" presStyleIdx="4" presStyleCnt="5">
        <dgm:presLayoutVars>
          <dgm:chMax val="1"/>
          <dgm:bulletEnabled val="1"/>
        </dgm:presLayoutVars>
      </dgm:prSet>
      <dgm:spPr/>
    </dgm:pt>
    <dgm:pt modelId="{4F96BB81-F1FB-47B9-9184-23B20B43BC48}" type="pres">
      <dgm:prSet presAssocID="{57132CE8-FD9C-43DD-A319-B3398F268910}" presName="descendantText" presStyleLbl="alignAcc1" presStyleIdx="4" presStyleCnt="5">
        <dgm:presLayoutVars>
          <dgm:bulletEnabled val="1"/>
        </dgm:presLayoutVars>
      </dgm:prSet>
      <dgm:spPr/>
    </dgm:pt>
  </dgm:ptLst>
  <dgm:cxnLst>
    <dgm:cxn modelId="{7500AA06-F874-409A-9BA8-5317C9371EAA}" srcId="{04E56889-6506-4575-83A7-9E7EE511DDCF}" destId="{525C7002-98D4-4409-AFAC-D3C82B3202EA}" srcOrd="1" destOrd="0" parTransId="{C215B367-E690-4E89-86F7-369C54CE8537}" sibTransId="{BD6EE370-544E-47B6-AC9B-284E2C413230}"/>
    <dgm:cxn modelId="{7C685910-81C2-49D7-A3B0-6F49A2041E11}" srcId="{04E56889-6506-4575-83A7-9E7EE511DDCF}" destId="{57132CE8-FD9C-43DD-A319-B3398F268910}" srcOrd="4" destOrd="0" parTransId="{B3B4AB0D-157E-4140-8424-37D61ECC366D}" sibTransId="{8EC555CF-5F14-4392-9A9B-EF91B7A63091}"/>
    <dgm:cxn modelId="{4A151811-12CB-4F30-BB71-87FE33A16E30}" type="presOf" srcId="{57132CE8-FD9C-43DD-A319-B3398F268910}" destId="{7468FFDF-37CF-48F7-9984-235C75620522}" srcOrd="0" destOrd="0" presId="urn:microsoft.com/office/officeart/2005/8/layout/chevron2"/>
    <dgm:cxn modelId="{EB6EE612-6665-4791-8F35-9DD31B18F8AB}" srcId="{04E56889-6506-4575-83A7-9E7EE511DDCF}" destId="{4DFC3C5A-7749-4525-BC18-B11B8D4E99CC}" srcOrd="3" destOrd="0" parTransId="{F113BEFF-C33D-4726-A600-10A9F3D630B7}" sibTransId="{BE69D8CD-722C-42F3-9C1E-1063E7EBDC38}"/>
    <dgm:cxn modelId="{59D86945-79B1-4687-81BD-358FEF59C6C6}" type="presOf" srcId="{35E4934F-A6B0-45EF-8276-1A25B94A7959}" destId="{B6D1AF1C-2D6A-4B94-979C-53C35A940AAE}" srcOrd="0" destOrd="0" presId="urn:microsoft.com/office/officeart/2005/8/layout/chevron2"/>
    <dgm:cxn modelId="{1FFD7E57-2DAE-4623-9A6E-BA9C0E4BB0BC}" type="presOf" srcId="{63DF5397-069E-4FFA-88B0-871DFA6C70CA}" destId="{D2BB5771-9C96-430C-A6AF-4F22CCF08639}" srcOrd="0" destOrd="0" presId="urn:microsoft.com/office/officeart/2005/8/layout/chevron2"/>
    <dgm:cxn modelId="{C08ED55C-B717-4790-9553-0DF205C46838}" srcId="{C3E3FBCA-A6AF-4695-A8F0-C9DB2405DE54}" destId="{35E4934F-A6B0-45EF-8276-1A25B94A7959}" srcOrd="0" destOrd="0" parTransId="{1A07903E-8372-4365-9604-6AC02AEA9D3B}" sibTransId="{DF7D467D-1592-470E-936D-C411ABE63F91}"/>
    <dgm:cxn modelId="{1F8B535E-431F-4A9C-9A42-6031C7E0F5BA}" type="presOf" srcId="{525C7002-98D4-4409-AFAC-D3C82B3202EA}" destId="{0515706A-336C-44FC-B982-6005D12B59AF}" srcOrd="0" destOrd="0" presId="urn:microsoft.com/office/officeart/2005/8/layout/chevron2"/>
    <dgm:cxn modelId="{50FC9261-F90D-433D-AF6C-DF788E50AC77}" srcId="{4DFC3C5A-7749-4525-BC18-B11B8D4E99CC}" destId="{4B54CB5C-28DC-40A9-B384-81F7E04CC162}" srcOrd="0" destOrd="0" parTransId="{75E40054-4632-42D7-882A-20E1A14D75C0}" sibTransId="{D93928FA-7B58-49C6-9DC2-31B0DC27C7C5}"/>
    <dgm:cxn modelId="{58851363-1B15-4EE7-9A7F-20B6E4A44460}" type="presOf" srcId="{4DFC3C5A-7749-4525-BC18-B11B8D4E99CC}" destId="{77B080E1-0E5A-41EA-9EE5-19DB532A01A1}" srcOrd="0" destOrd="0" presId="urn:microsoft.com/office/officeart/2005/8/layout/chevron2"/>
    <dgm:cxn modelId="{C14A5A70-D9EB-4D86-8D8D-0FEA66E256E3}" type="presOf" srcId="{C3E3FBCA-A6AF-4695-A8F0-C9DB2405DE54}" destId="{58452D9D-C3C8-44B2-9D2C-194D30D7854D}" srcOrd="0" destOrd="0" presId="urn:microsoft.com/office/officeart/2005/8/layout/chevron2"/>
    <dgm:cxn modelId="{5E66C275-6F65-42CA-986C-2FD98099BF57}" srcId="{57132CE8-FD9C-43DD-A319-B3398F268910}" destId="{F07BD181-14AB-4D2B-B3A3-CC775AF60133}" srcOrd="0" destOrd="0" parTransId="{59CABAAB-18B3-4AF4-943A-603F646C7F2E}" sibTransId="{AEDC751F-7C58-46E8-AFA0-FA5160C13835}"/>
    <dgm:cxn modelId="{3AA3D57C-DDE5-4573-9CA7-E785806C1CA1}" type="presOf" srcId="{EB215601-B084-445D-AC05-1A911ABF75FD}" destId="{35FC33FD-E033-4D6C-9439-9E814AC83362}" srcOrd="0" destOrd="0" presId="urn:microsoft.com/office/officeart/2005/8/layout/chevron2"/>
    <dgm:cxn modelId="{29B173B5-BF22-4CF4-83FD-C1177A4E4D88}" srcId="{EB215601-B084-445D-AC05-1A911ABF75FD}" destId="{63DF5397-069E-4FFA-88B0-871DFA6C70CA}" srcOrd="0" destOrd="0" parTransId="{B2B097F1-2856-4616-9B18-6A368E8DAB25}" sibTransId="{C2998793-EAAD-404B-847F-C86B8187AA23}"/>
    <dgm:cxn modelId="{CE8FB7BC-8A5F-4920-A313-9D282699082D}" type="presOf" srcId="{F07BD181-14AB-4D2B-B3A3-CC775AF60133}" destId="{4F96BB81-F1FB-47B9-9184-23B20B43BC48}" srcOrd="0" destOrd="0" presId="urn:microsoft.com/office/officeart/2005/8/layout/chevron2"/>
    <dgm:cxn modelId="{D76F18C2-B1AB-47C5-9406-FDB2A0E6ADF9}" srcId="{04E56889-6506-4575-83A7-9E7EE511DDCF}" destId="{EB215601-B084-445D-AC05-1A911ABF75FD}" srcOrd="0" destOrd="0" parTransId="{16A29C48-51AA-4F8E-AA1B-01F2361DA26D}" sibTransId="{7A52CF98-01A6-4FA3-A6BC-B8B219A26D77}"/>
    <dgm:cxn modelId="{73AB79D1-8E3F-462C-BF87-1630E8D59FF2}" type="presOf" srcId="{04E56889-6506-4575-83A7-9E7EE511DDCF}" destId="{2BD29F4E-036E-468E-9284-C2211DA08779}" srcOrd="0" destOrd="0" presId="urn:microsoft.com/office/officeart/2005/8/layout/chevron2"/>
    <dgm:cxn modelId="{C0C719D6-E81E-4E8D-B2E3-AA51A87112AE}" srcId="{525C7002-98D4-4409-AFAC-D3C82B3202EA}" destId="{EC6FD332-7B13-47D4-AA5F-938A511B7264}" srcOrd="0" destOrd="0" parTransId="{93BB1C57-0BE5-436E-B99A-93AFD6BB089D}" sibTransId="{FC647253-E808-47B7-926E-30430ED68FDD}"/>
    <dgm:cxn modelId="{A13218DF-6664-43D3-8745-82AC8DB69080}" srcId="{04E56889-6506-4575-83A7-9E7EE511DDCF}" destId="{C3E3FBCA-A6AF-4695-A8F0-C9DB2405DE54}" srcOrd="2" destOrd="0" parTransId="{331D7832-EA9D-4DB0-9545-03620A324208}" sibTransId="{691BA785-677E-4B11-B383-23F982FAB456}"/>
    <dgm:cxn modelId="{310FA8E8-7B0A-4DCC-AE1C-CADDCAB47649}" type="presOf" srcId="{4B54CB5C-28DC-40A9-B384-81F7E04CC162}" destId="{BCD3E5F4-BC30-4103-ADC9-83C53ECA2ED5}" srcOrd="0" destOrd="0" presId="urn:microsoft.com/office/officeart/2005/8/layout/chevron2"/>
    <dgm:cxn modelId="{C454DAF9-2D1B-4B28-91E8-2753B4C58CA8}" type="presOf" srcId="{EC6FD332-7B13-47D4-AA5F-938A511B7264}" destId="{5C46CACF-9EAF-4F66-A12D-7B2FD01CBFF8}" srcOrd="0" destOrd="0" presId="urn:microsoft.com/office/officeart/2005/8/layout/chevron2"/>
    <dgm:cxn modelId="{3CB07C5A-3146-46C1-95FB-2B01A1028B02}" type="presParOf" srcId="{2BD29F4E-036E-468E-9284-C2211DA08779}" destId="{831B891D-BFFA-4475-8EC2-C62E1CC32975}" srcOrd="0" destOrd="0" presId="urn:microsoft.com/office/officeart/2005/8/layout/chevron2"/>
    <dgm:cxn modelId="{DE374A21-DAC1-47DB-878E-F5FDBB8920CC}" type="presParOf" srcId="{831B891D-BFFA-4475-8EC2-C62E1CC32975}" destId="{35FC33FD-E033-4D6C-9439-9E814AC83362}" srcOrd="0" destOrd="0" presId="urn:microsoft.com/office/officeart/2005/8/layout/chevron2"/>
    <dgm:cxn modelId="{3E472FE6-4536-4D54-A9D8-048E2F20F3A2}" type="presParOf" srcId="{831B891D-BFFA-4475-8EC2-C62E1CC32975}" destId="{D2BB5771-9C96-430C-A6AF-4F22CCF08639}" srcOrd="1" destOrd="0" presId="urn:microsoft.com/office/officeart/2005/8/layout/chevron2"/>
    <dgm:cxn modelId="{F3AEAE6C-92BD-48A0-918A-C29E848A3692}" type="presParOf" srcId="{2BD29F4E-036E-468E-9284-C2211DA08779}" destId="{87F12B6D-B9A7-430E-875E-EA22F48754B9}" srcOrd="1" destOrd="0" presId="urn:microsoft.com/office/officeart/2005/8/layout/chevron2"/>
    <dgm:cxn modelId="{01B12459-DA5E-4834-913C-012BF8048BB7}" type="presParOf" srcId="{2BD29F4E-036E-468E-9284-C2211DA08779}" destId="{BB8C4C5B-67FB-4B53-B51C-20FD9D84C490}" srcOrd="2" destOrd="0" presId="urn:microsoft.com/office/officeart/2005/8/layout/chevron2"/>
    <dgm:cxn modelId="{1762C3A7-6DCC-4F0D-B2B1-A6D93B798F04}" type="presParOf" srcId="{BB8C4C5B-67FB-4B53-B51C-20FD9D84C490}" destId="{0515706A-336C-44FC-B982-6005D12B59AF}" srcOrd="0" destOrd="0" presId="urn:microsoft.com/office/officeart/2005/8/layout/chevron2"/>
    <dgm:cxn modelId="{16B7BFA8-E610-4A45-9F8D-201D1DD08FB1}" type="presParOf" srcId="{BB8C4C5B-67FB-4B53-B51C-20FD9D84C490}" destId="{5C46CACF-9EAF-4F66-A12D-7B2FD01CBFF8}" srcOrd="1" destOrd="0" presId="urn:microsoft.com/office/officeart/2005/8/layout/chevron2"/>
    <dgm:cxn modelId="{E3FE7256-C23B-43B6-B282-4319C318A4D3}" type="presParOf" srcId="{2BD29F4E-036E-468E-9284-C2211DA08779}" destId="{8B8F2D2C-0A01-42AF-A037-E72B73585639}" srcOrd="3" destOrd="0" presId="urn:microsoft.com/office/officeart/2005/8/layout/chevron2"/>
    <dgm:cxn modelId="{CD40144B-8170-4E20-8A70-BDB32B76B5F2}" type="presParOf" srcId="{2BD29F4E-036E-468E-9284-C2211DA08779}" destId="{332B6B9A-E820-46C3-BE3F-AA555F7D54CA}" srcOrd="4" destOrd="0" presId="urn:microsoft.com/office/officeart/2005/8/layout/chevron2"/>
    <dgm:cxn modelId="{1B7FF888-B453-4615-8491-84451955A035}" type="presParOf" srcId="{332B6B9A-E820-46C3-BE3F-AA555F7D54CA}" destId="{58452D9D-C3C8-44B2-9D2C-194D30D7854D}" srcOrd="0" destOrd="0" presId="urn:microsoft.com/office/officeart/2005/8/layout/chevron2"/>
    <dgm:cxn modelId="{FB8D2B3D-31FB-48AC-843B-CD9A4528BD02}" type="presParOf" srcId="{332B6B9A-E820-46C3-BE3F-AA555F7D54CA}" destId="{B6D1AF1C-2D6A-4B94-979C-53C35A940AAE}" srcOrd="1" destOrd="0" presId="urn:microsoft.com/office/officeart/2005/8/layout/chevron2"/>
    <dgm:cxn modelId="{6BD3F389-C81E-4EE4-A3F9-B7CD3F22719F}" type="presParOf" srcId="{2BD29F4E-036E-468E-9284-C2211DA08779}" destId="{96EB2C89-1B20-44F7-AA3A-933DE084749C}" srcOrd="5" destOrd="0" presId="urn:microsoft.com/office/officeart/2005/8/layout/chevron2"/>
    <dgm:cxn modelId="{34C8E182-7487-47CC-8D21-12D163B62C67}" type="presParOf" srcId="{2BD29F4E-036E-468E-9284-C2211DA08779}" destId="{98A66A1B-955C-47FC-8F8C-F872D048EFDF}" srcOrd="6" destOrd="0" presId="urn:microsoft.com/office/officeart/2005/8/layout/chevron2"/>
    <dgm:cxn modelId="{99500169-C020-4BAF-9BCA-D91BBE154123}" type="presParOf" srcId="{98A66A1B-955C-47FC-8F8C-F872D048EFDF}" destId="{77B080E1-0E5A-41EA-9EE5-19DB532A01A1}" srcOrd="0" destOrd="0" presId="urn:microsoft.com/office/officeart/2005/8/layout/chevron2"/>
    <dgm:cxn modelId="{230D496E-FDE7-4442-B160-C15F8589F84F}" type="presParOf" srcId="{98A66A1B-955C-47FC-8F8C-F872D048EFDF}" destId="{BCD3E5F4-BC30-4103-ADC9-83C53ECA2ED5}" srcOrd="1" destOrd="0" presId="urn:microsoft.com/office/officeart/2005/8/layout/chevron2"/>
    <dgm:cxn modelId="{9D1A7EEC-50DF-44F6-AE2F-13B0F040003E}" type="presParOf" srcId="{2BD29F4E-036E-468E-9284-C2211DA08779}" destId="{4D27B021-251E-4D7F-BDF3-E028A41C0D54}" srcOrd="7" destOrd="0" presId="urn:microsoft.com/office/officeart/2005/8/layout/chevron2"/>
    <dgm:cxn modelId="{0DA40BF9-932B-487D-AADA-64969949CFD0}" type="presParOf" srcId="{2BD29F4E-036E-468E-9284-C2211DA08779}" destId="{7E93B512-B4C3-4C22-90C2-3C7D97E6F8B5}" srcOrd="8" destOrd="0" presId="urn:microsoft.com/office/officeart/2005/8/layout/chevron2"/>
    <dgm:cxn modelId="{1DC0ADF4-213E-4B3E-B2E1-DCC2CDA07A9C}" type="presParOf" srcId="{7E93B512-B4C3-4C22-90C2-3C7D97E6F8B5}" destId="{7468FFDF-37CF-48F7-9984-235C75620522}" srcOrd="0" destOrd="0" presId="urn:microsoft.com/office/officeart/2005/8/layout/chevron2"/>
    <dgm:cxn modelId="{272B4F0B-D853-4A12-BE90-A7C9954E1F9F}" type="presParOf" srcId="{7E93B512-B4C3-4C22-90C2-3C7D97E6F8B5}" destId="{4F96BB81-F1FB-47B9-9184-23B20B43BC4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19FF656F-0A66-4729-A76A-24BEEF8BA00E}" type="doc">
      <dgm:prSet loTypeId="urn:microsoft.com/office/officeart/2005/8/layout/cycle4#4" loCatId="cycle" qsTypeId="urn:microsoft.com/office/officeart/2005/8/quickstyle/3d1" qsCatId="3D" csTypeId="urn:microsoft.com/office/officeart/2005/8/colors/accent3_1" csCatId="accent3" phldr="1"/>
      <dgm:spPr/>
      <dgm:t>
        <a:bodyPr/>
        <a:lstStyle/>
        <a:p>
          <a:endParaRPr lang="en-US"/>
        </a:p>
      </dgm:t>
    </dgm:pt>
    <dgm:pt modelId="{81E40F52-4D0C-4B58-A74A-578B450EB40C}">
      <dgm:prSet phldrT="[Text]" custT="1"/>
      <dgm:spPr/>
      <dgm:t>
        <a:bodyPr/>
        <a:lstStyle/>
        <a:p>
          <a:r>
            <a:rPr lang="en-US" sz="1400" b="1" dirty="0"/>
            <a:t>Genetic Algorithm</a:t>
          </a:r>
        </a:p>
      </dgm:t>
    </dgm:pt>
    <dgm:pt modelId="{BE1D7C79-B78E-4FA9-A223-6043DE0C6FF1}" type="parTrans" cxnId="{2E7A041D-75C6-4397-BFD2-1F8A4A196043}">
      <dgm:prSet/>
      <dgm:spPr/>
      <dgm:t>
        <a:bodyPr/>
        <a:lstStyle/>
        <a:p>
          <a:endParaRPr lang="en-US"/>
        </a:p>
      </dgm:t>
    </dgm:pt>
    <dgm:pt modelId="{FBCB1C11-A8E5-4779-B4B2-1AF106A84C1C}" type="sibTrans" cxnId="{2E7A041D-75C6-4397-BFD2-1F8A4A196043}">
      <dgm:prSet/>
      <dgm:spPr/>
      <dgm:t>
        <a:bodyPr/>
        <a:lstStyle/>
        <a:p>
          <a:endParaRPr lang="en-US"/>
        </a:p>
      </dgm:t>
    </dgm:pt>
    <dgm:pt modelId="{7D7B46BA-8E8F-45D7-9F5C-D9F2BF82E5E8}">
      <dgm:prSet phldrT="[Text]" custT="1"/>
      <dgm:spPr>
        <a:solidFill>
          <a:srgbClr val="E729D9">
            <a:alpha val="90000"/>
          </a:srgbClr>
        </a:solidFill>
      </dgm:spPr>
      <dgm:t>
        <a:bodyPr/>
        <a:lstStyle/>
        <a:p>
          <a:r>
            <a:rPr lang="en-US" sz="2400" b="1" dirty="0"/>
            <a:t>GA</a:t>
          </a:r>
        </a:p>
      </dgm:t>
    </dgm:pt>
    <dgm:pt modelId="{D4D4BACE-AD6F-427D-A347-0B8AC22ABFA4}" type="parTrans" cxnId="{22668516-C1E5-411C-8971-F218FC33295D}">
      <dgm:prSet/>
      <dgm:spPr/>
      <dgm:t>
        <a:bodyPr/>
        <a:lstStyle/>
        <a:p>
          <a:endParaRPr lang="en-US"/>
        </a:p>
      </dgm:t>
    </dgm:pt>
    <dgm:pt modelId="{DD2C77D6-7965-4584-9216-C53567FB5272}" type="sibTrans" cxnId="{22668516-C1E5-411C-8971-F218FC33295D}">
      <dgm:prSet/>
      <dgm:spPr/>
      <dgm:t>
        <a:bodyPr/>
        <a:lstStyle/>
        <a:p>
          <a:endParaRPr lang="en-US"/>
        </a:p>
      </dgm:t>
    </dgm:pt>
    <dgm:pt modelId="{C1539479-01DA-4CEB-8611-FBB317D942D2}">
      <dgm:prSet phldrT="[Text]"/>
      <dgm:spPr/>
      <dgm:t>
        <a:bodyPr/>
        <a:lstStyle/>
        <a:p>
          <a:r>
            <a:rPr lang="en-US" b="1" dirty="0"/>
            <a:t>Evolutionary Strategy</a:t>
          </a:r>
        </a:p>
      </dgm:t>
    </dgm:pt>
    <dgm:pt modelId="{FCEC2BA8-89F0-413A-9EF9-871FAEEC5C2A}" type="parTrans" cxnId="{E5C6D6B7-88A8-49F6-AB8F-7521DD898ED0}">
      <dgm:prSet/>
      <dgm:spPr/>
      <dgm:t>
        <a:bodyPr/>
        <a:lstStyle/>
        <a:p>
          <a:endParaRPr lang="en-US"/>
        </a:p>
      </dgm:t>
    </dgm:pt>
    <dgm:pt modelId="{4F8DF990-E89F-409F-9E43-41EA06824DE5}" type="sibTrans" cxnId="{E5C6D6B7-88A8-49F6-AB8F-7521DD898ED0}">
      <dgm:prSet/>
      <dgm:spPr/>
      <dgm:t>
        <a:bodyPr/>
        <a:lstStyle/>
        <a:p>
          <a:endParaRPr lang="en-US"/>
        </a:p>
      </dgm:t>
    </dgm:pt>
    <dgm:pt modelId="{2BC64530-F953-4298-8752-C9771F7DBB10}">
      <dgm:prSet phldrT="[Text]" custT="1"/>
      <dgm:spPr>
        <a:solidFill>
          <a:schemeClr val="bg2">
            <a:lumMod val="90000"/>
            <a:alpha val="90000"/>
          </a:schemeClr>
        </a:solidFill>
      </dgm:spPr>
      <dgm:t>
        <a:bodyPr/>
        <a:lstStyle/>
        <a:p>
          <a:r>
            <a:rPr lang="en-US" sz="2400" b="1" dirty="0"/>
            <a:t>ES</a:t>
          </a:r>
        </a:p>
      </dgm:t>
    </dgm:pt>
    <dgm:pt modelId="{A248827B-6F4C-47B3-A1A3-1526566C05B5}" type="parTrans" cxnId="{2C5CE2DA-770C-4375-A707-3701A6E8CC40}">
      <dgm:prSet/>
      <dgm:spPr/>
      <dgm:t>
        <a:bodyPr/>
        <a:lstStyle/>
        <a:p>
          <a:endParaRPr lang="en-US"/>
        </a:p>
      </dgm:t>
    </dgm:pt>
    <dgm:pt modelId="{B13EE1CE-30E4-4602-80D2-AB27D421BC29}" type="sibTrans" cxnId="{2C5CE2DA-770C-4375-A707-3701A6E8CC40}">
      <dgm:prSet/>
      <dgm:spPr/>
      <dgm:t>
        <a:bodyPr/>
        <a:lstStyle/>
        <a:p>
          <a:endParaRPr lang="en-US"/>
        </a:p>
      </dgm:t>
    </dgm:pt>
    <dgm:pt modelId="{72658E85-FB71-4AE7-99AB-3D2D05F9DC78}">
      <dgm:prSet phldrT="[Text]" custT="1"/>
      <dgm:spPr/>
      <dgm:t>
        <a:bodyPr/>
        <a:lstStyle/>
        <a:p>
          <a:r>
            <a:rPr lang="en-US" sz="1200" b="1" dirty="0"/>
            <a:t>Evolutionary Programming</a:t>
          </a:r>
        </a:p>
      </dgm:t>
    </dgm:pt>
    <dgm:pt modelId="{D4300D66-F67F-4C8B-BA8C-F55AC98AF383}" type="parTrans" cxnId="{78D5357A-4905-467A-9047-2D2AB5193845}">
      <dgm:prSet/>
      <dgm:spPr/>
      <dgm:t>
        <a:bodyPr/>
        <a:lstStyle/>
        <a:p>
          <a:endParaRPr lang="en-US"/>
        </a:p>
      </dgm:t>
    </dgm:pt>
    <dgm:pt modelId="{DDB1BD5D-017C-47E8-825C-FAF3CC7E119B}" type="sibTrans" cxnId="{78D5357A-4905-467A-9047-2D2AB5193845}">
      <dgm:prSet/>
      <dgm:spPr/>
      <dgm:t>
        <a:bodyPr/>
        <a:lstStyle/>
        <a:p>
          <a:endParaRPr lang="en-US"/>
        </a:p>
      </dgm:t>
    </dgm:pt>
    <dgm:pt modelId="{60CD553C-9AD2-45AC-81AD-CF6873D34F0E}">
      <dgm:prSet phldrT="[Text]" custT="1"/>
      <dgm:spPr>
        <a:solidFill>
          <a:srgbClr val="92D050">
            <a:alpha val="90000"/>
          </a:srgbClr>
        </a:solidFill>
      </dgm:spPr>
      <dgm:t>
        <a:bodyPr/>
        <a:lstStyle/>
        <a:p>
          <a:r>
            <a:rPr lang="en-US" sz="2400" b="1" dirty="0"/>
            <a:t>EP</a:t>
          </a:r>
        </a:p>
      </dgm:t>
    </dgm:pt>
    <dgm:pt modelId="{33CF97DB-7F10-40A7-9D7F-4E01974CA43D}" type="parTrans" cxnId="{6B9D5E28-1A59-4F53-9AD3-1BFBE4BDA6E7}">
      <dgm:prSet/>
      <dgm:spPr/>
      <dgm:t>
        <a:bodyPr/>
        <a:lstStyle/>
        <a:p>
          <a:endParaRPr lang="en-US"/>
        </a:p>
      </dgm:t>
    </dgm:pt>
    <dgm:pt modelId="{3E09C780-7545-4D3B-9309-E0799AE7B643}" type="sibTrans" cxnId="{6B9D5E28-1A59-4F53-9AD3-1BFBE4BDA6E7}">
      <dgm:prSet/>
      <dgm:spPr/>
      <dgm:t>
        <a:bodyPr/>
        <a:lstStyle/>
        <a:p>
          <a:endParaRPr lang="en-US"/>
        </a:p>
      </dgm:t>
    </dgm:pt>
    <dgm:pt modelId="{73EEB734-A360-42B9-BC94-945ACE10FE06}">
      <dgm:prSet phldrT="[Text]" custT="1"/>
      <dgm:spPr/>
      <dgm:t>
        <a:bodyPr/>
        <a:lstStyle/>
        <a:p>
          <a:r>
            <a:rPr lang="en-US" sz="1100" b="1" dirty="0"/>
            <a:t>Genetic Programming</a:t>
          </a:r>
        </a:p>
      </dgm:t>
    </dgm:pt>
    <dgm:pt modelId="{4FA155A9-9C5E-4E4B-BB76-D76146ABB3A1}" type="parTrans" cxnId="{7C624AE8-55A3-4F55-A8BC-BE0DC9AC992D}">
      <dgm:prSet/>
      <dgm:spPr/>
      <dgm:t>
        <a:bodyPr/>
        <a:lstStyle/>
        <a:p>
          <a:endParaRPr lang="en-US"/>
        </a:p>
      </dgm:t>
    </dgm:pt>
    <dgm:pt modelId="{BFC437DB-7D25-478A-83A8-5E58A0D74A25}" type="sibTrans" cxnId="{7C624AE8-55A3-4F55-A8BC-BE0DC9AC992D}">
      <dgm:prSet/>
      <dgm:spPr/>
      <dgm:t>
        <a:bodyPr/>
        <a:lstStyle/>
        <a:p>
          <a:endParaRPr lang="en-US"/>
        </a:p>
      </dgm:t>
    </dgm:pt>
    <dgm:pt modelId="{BF5E8C1A-ECC3-464A-B1BF-4C80A7B6774B}">
      <dgm:prSet phldrT="[Text]" custT="1"/>
      <dgm:spPr>
        <a:solidFill>
          <a:srgbClr val="495AD9"/>
        </a:solidFill>
      </dgm:spPr>
      <dgm:t>
        <a:bodyPr/>
        <a:lstStyle/>
        <a:p>
          <a:r>
            <a:rPr lang="en-US" sz="2400" b="1" dirty="0"/>
            <a:t>GP</a:t>
          </a:r>
          <a:endParaRPr lang="en-US" sz="3900" b="1" dirty="0"/>
        </a:p>
      </dgm:t>
    </dgm:pt>
    <dgm:pt modelId="{B748BE29-9BB7-49A8-95BA-D109C856C83C}" type="parTrans" cxnId="{EDDA4F37-5972-4DDC-9A76-9BC645B9E73B}">
      <dgm:prSet/>
      <dgm:spPr/>
      <dgm:t>
        <a:bodyPr/>
        <a:lstStyle/>
        <a:p>
          <a:endParaRPr lang="en-US"/>
        </a:p>
      </dgm:t>
    </dgm:pt>
    <dgm:pt modelId="{2D09CEC4-FDDC-47A5-986B-B011E88CA9F6}" type="sibTrans" cxnId="{EDDA4F37-5972-4DDC-9A76-9BC645B9E73B}">
      <dgm:prSet/>
      <dgm:spPr/>
      <dgm:t>
        <a:bodyPr/>
        <a:lstStyle/>
        <a:p>
          <a:endParaRPr lang="en-US"/>
        </a:p>
      </dgm:t>
    </dgm:pt>
    <dgm:pt modelId="{D2B734B3-143A-4DD2-9A1C-EEA0897F2286}" type="pres">
      <dgm:prSet presAssocID="{19FF656F-0A66-4729-A76A-24BEEF8BA00E}" presName="cycleMatrixDiagram" presStyleCnt="0">
        <dgm:presLayoutVars>
          <dgm:chMax val="1"/>
          <dgm:dir/>
          <dgm:animLvl val="lvl"/>
          <dgm:resizeHandles val="exact"/>
        </dgm:presLayoutVars>
      </dgm:prSet>
      <dgm:spPr/>
    </dgm:pt>
    <dgm:pt modelId="{1DA6B304-3BFC-454C-9B51-4F294063EB30}" type="pres">
      <dgm:prSet presAssocID="{19FF656F-0A66-4729-A76A-24BEEF8BA00E}" presName="children" presStyleCnt="0"/>
      <dgm:spPr/>
    </dgm:pt>
    <dgm:pt modelId="{03E4A240-022C-4EC6-9685-AE14107F8941}" type="pres">
      <dgm:prSet presAssocID="{19FF656F-0A66-4729-A76A-24BEEF8BA00E}" presName="child1group" presStyleCnt="0"/>
      <dgm:spPr/>
    </dgm:pt>
    <dgm:pt modelId="{6A1210BD-5553-4152-8BC0-F726B60AE5A2}" type="pres">
      <dgm:prSet presAssocID="{19FF656F-0A66-4729-A76A-24BEEF8BA00E}" presName="child1" presStyleLbl="bgAcc1" presStyleIdx="0" presStyleCnt="4"/>
      <dgm:spPr/>
    </dgm:pt>
    <dgm:pt modelId="{C112ACC0-C17D-4A7D-9429-0A682255CCAA}" type="pres">
      <dgm:prSet presAssocID="{19FF656F-0A66-4729-A76A-24BEEF8BA00E}" presName="child1Text" presStyleLbl="bgAcc1" presStyleIdx="0" presStyleCnt="4">
        <dgm:presLayoutVars>
          <dgm:bulletEnabled val="1"/>
        </dgm:presLayoutVars>
      </dgm:prSet>
      <dgm:spPr/>
    </dgm:pt>
    <dgm:pt modelId="{3CC0104E-A8BC-4F3C-88C4-D888749EFCDB}" type="pres">
      <dgm:prSet presAssocID="{19FF656F-0A66-4729-A76A-24BEEF8BA00E}" presName="child2group" presStyleCnt="0"/>
      <dgm:spPr/>
    </dgm:pt>
    <dgm:pt modelId="{9AD36279-E3E5-48AD-8CB0-A206CD96A870}" type="pres">
      <dgm:prSet presAssocID="{19FF656F-0A66-4729-A76A-24BEEF8BA00E}" presName="child2" presStyleLbl="bgAcc1" presStyleIdx="1" presStyleCnt="4"/>
      <dgm:spPr/>
    </dgm:pt>
    <dgm:pt modelId="{53AC5B01-8129-4ACA-8C3B-4D91B14D2629}" type="pres">
      <dgm:prSet presAssocID="{19FF656F-0A66-4729-A76A-24BEEF8BA00E}" presName="child2Text" presStyleLbl="bgAcc1" presStyleIdx="1" presStyleCnt="4">
        <dgm:presLayoutVars>
          <dgm:bulletEnabled val="1"/>
        </dgm:presLayoutVars>
      </dgm:prSet>
      <dgm:spPr/>
    </dgm:pt>
    <dgm:pt modelId="{9BBEEDCC-A952-4144-BFEA-A6D749577D1A}" type="pres">
      <dgm:prSet presAssocID="{19FF656F-0A66-4729-A76A-24BEEF8BA00E}" presName="child3group" presStyleCnt="0"/>
      <dgm:spPr/>
    </dgm:pt>
    <dgm:pt modelId="{59FED9EC-A54A-4D8C-A601-379E7ED7D0B0}" type="pres">
      <dgm:prSet presAssocID="{19FF656F-0A66-4729-A76A-24BEEF8BA00E}" presName="child3" presStyleLbl="bgAcc1" presStyleIdx="2" presStyleCnt="4"/>
      <dgm:spPr/>
    </dgm:pt>
    <dgm:pt modelId="{ED7690DC-C09D-4FA4-A12F-5D65EF51CF48}" type="pres">
      <dgm:prSet presAssocID="{19FF656F-0A66-4729-A76A-24BEEF8BA00E}" presName="child3Text" presStyleLbl="bgAcc1" presStyleIdx="2" presStyleCnt="4">
        <dgm:presLayoutVars>
          <dgm:bulletEnabled val="1"/>
        </dgm:presLayoutVars>
      </dgm:prSet>
      <dgm:spPr/>
    </dgm:pt>
    <dgm:pt modelId="{A3574BE3-6816-4D57-9856-22AC1A6F374B}" type="pres">
      <dgm:prSet presAssocID="{19FF656F-0A66-4729-A76A-24BEEF8BA00E}" presName="child4group" presStyleCnt="0"/>
      <dgm:spPr/>
    </dgm:pt>
    <dgm:pt modelId="{F0DD25B6-FDD4-4689-837A-7209D08A8FF6}" type="pres">
      <dgm:prSet presAssocID="{19FF656F-0A66-4729-A76A-24BEEF8BA00E}" presName="child4" presStyleLbl="bgAcc1" presStyleIdx="3" presStyleCnt="4"/>
      <dgm:spPr/>
    </dgm:pt>
    <dgm:pt modelId="{411205D9-24A1-4035-AEC9-879BAE0CA9B9}" type="pres">
      <dgm:prSet presAssocID="{19FF656F-0A66-4729-A76A-24BEEF8BA00E}" presName="child4Text" presStyleLbl="bgAcc1" presStyleIdx="3" presStyleCnt="4">
        <dgm:presLayoutVars>
          <dgm:bulletEnabled val="1"/>
        </dgm:presLayoutVars>
      </dgm:prSet>
      <dgm:spPr/>
    </dgm:pt>
    <dgm:pt modelId="{E8061677-4A0D-4F4A-AAA9-90FE2599287B}" type="pres">
      <dgm:prSet presAssocID="{19FF656F-0A66-4729-A76A-24BEEF8BA00E}" presName="childPlaceholder" presStyleCnt="0"/>
      <dgm:spPr/>
    </dgm:pt>
    <dgm:pt modelId="{BA4E3B1C-88EA-4068-9BD6-1DA218D999D4}" type="pres">
      <dgm:prSet presAssocID="{19FF656F-0A66-4729-A76A-24BEEF8BA00E}" presName="circle" presStyleCnt="0"/>
      <dgm:spPr/>
    </dgm:pt>
    <dgm:pt modelId="{962274BB-0A48-4441-8CC1-E80A8FF2A39B}" type="pres">
      <dgm:prSet presAssocID="{19FF656F-0A66-4729-A76A-24BEEF8BA00E}" presName="quadrant1" presStyleLbl="node1" presStyleIdx="0" presStyleCnt="4">
        <dgm:presLayoutVars>
          <dgm:chMax val="1"/>
          <dgm:bulletEnabled val="1"/>
        </dgm:presLayoutVars>
      </dgm:prSet>
      <dgm:spPr/>
    </dgm:pt>
    <dgm:pt modelId="{EDC22E34-319D-4324-900D-3A8065CAD1EB}" type="pres">
      <dgm:prSet presAssocID="{19FF656F-0A66-4729-A76A-24BEEF8BA00E}" presName="quadrant2" presStyleLbl="node1" presStyleIdx="1" presStyleCnt="4">
        <dgm:presLayoutVars>
          <dgm:chMax val="1"/>
          <dgm:bulletEnabled val="1"/>
        </dgm:presLayoutVars>
      </dgm:prSet>
      <dgm:spPr/>
    </dgm:pt>
    <dgm:pt modelId="{9A55D57B-C24C-44B0-B68F-EC6A8CF31884}" type="pres">
      <dgm:prSet presAssocID="{19FF656F-0A66-4729-A76A-24BEEF8BA00E}" presName="quadrant3" presStyleLbl="node1" presStyleIdx="2" presStyleCnt="4">
        <dgm:presLayoutVars>
          <dgm:chMax val="1"/>
          <dgm:bulletEnabled val="1"/>
        </dgm:presLayoutVars>
      </dgm:prSet>
      <dgm:spPr/>
    </dgm:pt>
    <dgm:pt modelId="{C61E496B-6FF7-4117-A7CB-D1E98781BC9B}" type="pres">
      <dgm:prSet presAssocID="{19FF656F-0A66-4729-A76A-24BEEF8BA00E}" presName="quadrant4" presStyleLbl="node1" presStyleIdx="3" presStyleCnt="4">
        <dgm:presLayoutVars>
          <dgm:chMax val="1"/>
          <dgm:bulletEnabled val="1"/>
        </dgm:presLayoutVars>
      </dgm:prSet>
      <dgm:spPr/>
    </dgm:pt>
    <dgm:pt modelId="{8DA2055A-AD50-49F9-899A-914E68FA313D}" type="pres">
      <dgm:prSet presAssocID="{19FF656F-0A66-4729-A76A-24BEEF8BA00E}" presName="quadrantPlaceholder" presStyleCnt="0"/>
      <dgm:spPr/>
    </dgm:pt>
    <dgm:pt modelId="{077D4901-D728-44B2-A40A-0A58879EE0A9}" type="pres">
      <dgm:prSet presAssocID="{19FF656F-0A66-4729-A76A-24BEEF8BA00E}" presName="center1" presStyleLbl="fgShp" presStyleIdx="0" presStyleCnt="2"/>
      <dgm:spPr>
        <a:solidFill>
          <a:srgbClr val="C00000"/>
        </a:solidFill>
      </dgm:spPr>
    </dgm:pt>
    <dgm:pt modelId="{66353563-A097-46DB-8587-345CC05BAFFF}" type="pres">
      <dgm:prSet presAssocID="{19FF656F-0A66-4729-A76A-24BEEF8BA00E}" presName="center2" presStyleLbl="fgShp" presStyleIdx="1" presStyleCnt="2"/>
      <dgm:spPr>
        <a:solidFill>
          <a:srgbClr val="C00000"/>
        </a:solidFill>
      </dgm:spPr>
    </dgm:pt>
  </dgm:ptLst>
  <dgm:cxnLst>
    <dgm:cxn modelId="{76465513-CBF0-4D3B-8B33-6C77A4C19547}" type="presOf" srcId="{7D7B46BA-8E8F-45D7-9F5C-D9F2BF82E5E8}" destId="{C112ACC0-C17D-4A7D-9429-0A682255CCAA}" srcOrd="1" destOrd="0" presId="urn:microsoft.com/office/officeart/2005/8/layout/cycle4#4"/>
    <dgm:cxn modelId="{22668516-C1E5-411C-8971-F218FC33295D}" srcId="{81E40F52-4D0C-4B58-A74A-578B450EB40C}" destId="{7D7B46BA-8E8F-45D7-9F5C-D9F2BF82E5E8}" srcOrd="0" destOrd="0" parTransId="{D4D4BACE-AD6F-427D-A347-0B8AC22ABFA4}" sibTransId="{DD2C77D6-7965-4584-9216-C53567FB5272}"/>
    <dgm:cxn modelId="{2E7A041D-75C6-4397-BFD2-1F8A4A196043}" srcId="{19FF656F-0A66-4729-A76A-24BEEF8BA00E}" destId="{81E40F52-4D0C-4B58-A74A-578B450EB40C}" srcOrd="0" destOrd="0" parTransId="{BE1D7C79-B78E-4FA9-A223-6043DE0C6FF1}" sibTransId="{FBCB1C11-A8E5-4779-B4B2-1AF106A84C1C}"/>
    <dgm:cxn modelId="{6B9D5E28-1A59-4F53-9AD3-1BFBE4BDA6E7}" srcId="{72658E85-FB71-4AE7-99AB-3D2D05F9DC78}" destId="{60CD553C-9AD2-45AC-81AD-CF6873D34F0E}" srcOrd="0" destOrd="0" parTransId="{33CF97DB-7F10-40A7-9D7F-4E01974CA43D}" sibTransId="{3E09C780-7545-4D3B-9309-E0799AE7B643}"/>
    <dgm:cxn modelId="{EDDA4F37-5972-4DDC-9A76-9BC645B9E73B}" srcId="{73EEB734-A360-42B9-BC94-945ACE10FE06}" destId="{BF5E8C1A-ECC3-464A-B1BF-4C80A7B6774B}" srcOrd="0" destOrd="0" parTransId="{B748BE29-9BB7-49A8-95BA-D109C856C83C}" sibTransId="{2D09CEC4-FDDC-47A5-986B-B011E88CA9F6}"/>
    <dgm:cxn modelId="{FCD6C249-BA20-46C0-91F6-33C80EC0289A}" type="presOf" srcId="{72658E85-FB71-4AE7-99AB-3D2D05F9DC78}" destId="{9A55D57B-C24C-44B0-B68F-EC6A8CF31884}" srcOrd="0" destOrd="0" presId="urn:microsoft.com/office/officeart/2005/8/layout/cycle4#4"/>
    <dgm:cxn modelId="{20A75654-F895-47D2-BD5D-F5F61F7EC27D}" type="presOf" srcId="{60CD553C-9AD2-45AC-81AD-CF6873D34F0E}" destId="{ED7690DC-C09D-4FA4-A12F-5D65EF51CF48}" srcOrd="1" destOrd="0" presId="urn:microsoft.com/office/officeart/2005/8/layout/cycle4#4"/>
    <dgm:cxn modelId="{726BE36B-ABA4-4C9D-A405-8BF2652B3495}" type="presOf" srcId="{C1539479-01DA-4CEB-8611-FBB317D942D2}" destId="{EDC22E34-319D-4324-900D-3A8065CAD1EB}" srcOrd="0" destOrd="0" presId="urn:microsoft.com/office/officeart/2005/8/layout/cycle4#4"/>
    <dgm:cxn modelId="{78D5357A-4905-467A-9047-2D2AB5193845}" srcId="{19FF656F-0A66-4729-A76A-24BEEF8BA00E}" destId="{72658E85-FB71-4AE7-99AB-3D2D05F9DC78}" srcOrd="2" destOrd="0" parTransId="{D4300D66-F67F-4C8B-BA8C-F55AC98AF383}" sibTransId="{DDB1BD5D-017C-47E8-825C-FAF3CC7E119B}"/>
    <dgm:cxn modelId="{1ADC9A7A-8911-4F5C-8AC5-810D87E4F3BF}" type="presOf" srcId="{BF5E8C1A-ECC3-464A-B1BF-4C80A7B6774B}" destId="{F0DD25B6-FDD4-4689-837A-7209D08A8FF6}" srcOrd="0" destOrd="0" presId="urn:microsoft.com/office/officeart/2005/8/layout/cycle4#4"/>
    <dgm:cxn modelId="{DFC8FC85-84DA-4D7A-9FEC-89FA448EB253}" type="presOf" srcId="{81E40F52-4D0C-4B58-A74A-578B450EB40C}" destId="{962274BB-0A48-4441-8CC1-E80A8FF2A39B}" srcOrd="0" destOrd="0" presId="urn:microsoft.com/office/officeart/2005/8/layout/cycle4#4"/>
    <dgm:cxn modelId="{EAF52AB1-5FF1-4910-97ED-2CA285344147}" type="presOf" srcId="{19FF656F-0A66-4729-A76A-24BEEF8BA00E}" destId="{D2B734B3-143A-4DD2-9A1C-EEA0897F2286}" srcOrd="0" destOrd="0" presId="urn:microsoft.com/office/officeart/2005/8/layout/cycle4#4"/>
    <dgm:cxn modelId="{E5C6D6B7-88A8-49F6-AB8F-7521DD898ED0}" srcId="{19FF656F-0A66-4729-A76A-24BEEF8BA00E}" destId="{C1539479-01DA-4CEB-8611-FBB317D942D2}" srcOrd="1" destOrd="0" parTransId="{FCEC2BA8-89F0-413A-9EF9-871FAEEC5C2A}" sibTransId="{4F8DF990-E89F-409F-9E43-41EA06824DE5}"/>
    <dgm:cxn modelId="{5E72A3C3-3CB2-4EB4-835E-80B80E825970}" type="presOf" srcId="{BF5E8C1A-ECC3-464A-B1BF-4C80A7B6774B}" destId="{411205D9-24A1-4035-AEC9-879BAE0CA9B9}" srcOrd="1" destOrd="0" presId="urn:microsoft.com/office/officeart/2005/8/layout/cycle4#4"/>
    <dgm:cxn modelId="{BC0CBDCD-4CB5-40CE-B914-0831F027655C}" type="presOf" srcId="{60CD553C-9AD2-45AC-81AD-CF6873D34F0E}" destId="{59FED9EC-A54A-4D8C-A601-379E7ED7D0B0}" srcOrd="0" destOrd="0" presId="urn:microsoft.com/office/officeart/2005/8/layout/cycle4#4"/>
    <dgm:cxn modelId="{2C5CE2DA-770C-4375-A707-3701A6E8CC40}" srcId="{C1539479-01DA-4CEB-8611-FBB317D942D2}" destId="{2BC64530-F953-4298-8752-C9771F7DBB10}" srcOrd="0" destOrd="0" parTransId="{A248827B-6F4C-47B3-A1A3-1526566C05B5}" sibTransId="{B13EE1CE-30E4-4602-80D2-AB27D421BC29}"/>
    <dgm:cxn modelId="{9CE0EAE0-15CC-4680-8AD1-9EFD907574FF}" type="presOf" srcId="{2BC64530-F953-4298-8752-C9771F7DBB10}" destId="{53AC5B01-8129-4ACA-8C3B-4D91B14D2629}" srcOrd="1" destOrd="0" presId="urn:microsoft.com/office/officeart/2005/8/layout/cycle4#4"/>
    <dgm:cxn modelId="{6B0646E7-387F-4902-89E6-BCFDD011EE76}" type="presOf" srcId="{2BC64530-F953-4298-8752-C9771F7DBB10}" destId="{9AD36279-E3E5-48AD-8CB0-A206CD96A870}" srcOrd="0" destOrd="0" presId="urn:microsoft.com/office/officeart/2005/8/layout/cycle4#4"/>
    <dgm:cxn modelId="{7C624AE8-55A3-4F55-A8BC-BE0DC9AC992D}" srcId="{19FF656F-0A66-4729-A76A-24BEEF8BA00E}" destId="{73EEB734-A360-42B9-BC94-945ACE10FE06}" srcOrd="3" destOrd="0" parTransId="{4FA155A9-9C5E-4E4B-BB76-D76146ABB3A1}" sibTransId="{BFC437DB-7D25-478A-83A8-5E58A0D74A25}"/>
    <dgm:cxn modelId="{22735CEB-A21A-4D9D-818D-6F1930252AFC}" type="presOf" srcId="{7D7B46BA-8E8F-45D7-9F5C-D9F2BF82E5E8}" destId="{6A1210BD-5553-4152-8BC0-F726B60AE5A2}" srcOrd="0" destOrd="0" presId="urn:microsoft.com/office/officeart/2005/8/layout/cycle4#4"/>
    <dgm:cxn modelId="{7A8C4BF0-F6C1-470E-A96F-5DA1E61024E1}" type="presOf" srcId="{73EEB734-A360-42B9-BC94-945ACE10FE06}" destId="{C61E496B-6FF7-4117-A7CB-D1E98781BC9B}" srcOrd="0" destOrd="0" presId="urn:microsoft.com/office/officeart/2005/8/layout/cycle4#4"/>
    <dgm:cxn modelId="{8B7B48AF-EC10-490A-BF59-38290BA3D278}" type="presParOf" srcId="{D2B734B3-143A-4DD2-9A1C-EEA0897F2286}" destId="{1DA6B304-3BFC-454C-9B51-4F294063EB30}" srcOrd="0" destOrd="0" presId="urn:microsoft.com/office/officeart/2005/8/layout/cycle4#4"/>
    <dgm:cxn modelId="{32B95F86-7D40-4FA4-BF01-8ACBA695679A}" type="presParOf" srcId="{1DA6B304-3BFC-454C-9B51-4F294063EB30}" destId="{03E4A240-022C-4EC6-9685-AE14107F8941}" srcOrd="0" destOrd="0" presId="urn:microsoft.com/office/officeart/2005/8/layout/cycle4#4"/>
    <dgm:cxn modelId="{9F3803BB-5ECB-4E4C-AC77-9044812DD214}" type="presParOf" srcId="{03E4A240-022C-4EC6-9685-AE14107F8941}" destId="{6A1210BD-5553-4152-8BC0-F726B60AE5A2}" srcOrd="0" destOrd="0" presId="urn:microsoft.com/office/officeart/2005/8/layout/cycle4#4"/>
    <dgm:cxn modelId="{B9FEA438-48DF-4B8E-BE6E-8A9C1EAE50BE}" type="presParOf" srcId="{03E4A240-022C-4EC6-9685-AE14107F8941}" destId="{C112ACC0-C17D-4A7D-9429-0A682255CCAA}" srcOrd="1" destOrd="0" presId="urn:microsoft.com/office/officeart/2005/8/layout/cycle4#4"/>
    <dgm:cxn modelId="{22271424-1B02-4B49-A520-E386560768AF}" type="presParOf" srcId="{1DA6B304-3BFC-454C-9B51-4F294063EB30}" destId="{3CC0104E-A8BC-4F3C-88C4-D888749EFCDB}" srcOrd="1" destOrd="0" presId="urn:microsoft.com/office/officeart/2005/8/layout/cycle4#4"/>
    <dgm:cxn modelId="{BF01302C-B369-4F07-BEBA-1770858305D8}" type="presParOf" srcId="{3CC0104E-A8BC-4F3C-88C4-D888749EFCDB}" destId="{9AD36279-E3E5-48AD-8CB0-A206CD96A870}" srcOrd="0" destOrd="0" presId="urn:microsoft.com/office/officeart/2005/8/layout/cycle4#4"/>
    <dgm:cxn modelId="{12840C85-44A8-456E-B4E1-59B19E49476C}" type="presParOf" srcId="{3CC0104E-A8BC-4F3C-88C4-D888749EFCDB}" destId="{53AC5B01-8129-4ACA-8C3B-4D91B14D2629}" srcOrd="1" destOrd="0" presId="urn:microsoft.com/office/officeart/2005/8/layout/cycle4#4"/>
    <dgm:cxn modelId="{7F4B1236-4543-4032-844E-AB626D3C5DAD}" type="presParOf" srcId="{1DA6B304-3BFC-454C-9B51-4F294063EB30}" destId="{9BBEEDCC-A952-4144-BFEA-A6D749577D1A}" srcOrd="2" destOrd="0" presId="urn:microsoft.com/office/officeart/2005/8/layout/cycle4#4"/>
    <dgm:cxn modelId="{7B255B0A-D61A-4D31-A6E0-B3F870FB008E}" type="presParOf" srcId="{9BBEEDCC-A952-4144-BFEA-A6D749577D1A}" destId="{59FED9EC-A54A-4D8C-A601-379E7ED7D0B0}" srcOrd="0" destOrd="0" presId="urn:microsoft.com/office/officeart/2005/8/layout/cycle4#4"/>
    <dgm:cxn modelId="{93C45459-1CB5-480B-A968-C16000418336}" type="presParOf" srcId="{9BBEEDCC-A952-4144-BFEA-A6D749577D1A}" destId="{ED7690DC-C09D-4FA4-A12F-5D65EF51CF48}" srcOrd="1" destOrd="0" presId="urn:microsoft.com/office/officeart/2005/8/layout/cycle4#4"/>
    <dgm:cxn modelId="{41B1C95A-B296-4E5F-98BD-CE021749C5A9}" type="presParOf" srcId="{1DA6B304-3BFC-454C-9B51-4F294063EB30}" destId="{A3574BE3-6816-4D57-9856-22AC1A6F374B}" srcOrd="3" destOrd="0" presId="urn:microsoft.com/office/officeart/2005/8/layout/cycle4#4"/>
    <dgm:cxn modelId="{39D26E3B-7241-42C4-9E9B-E064E97CF055}" type="presParOf" srcId="{A3574BE3-6816-4D57-9856-22AC1A6F374B}" destId="{F0DD25B6-FDD4-4689-837A-7209D08A8FF6}" srcOrd="0" destOrd="0" presId="urn:microsoft.com/office/officeart/2005/8/layout/cycle4#4"/>
    <dgm:cxn modelId="{3508B573-9DE8-4B9E-9BEE-B583181B64FC}" type="presParOf" srcId="{A3574BE3-6816-4D57-9856-22AC1A6F374B}" destId="{411205D9-24A1-4035-AEC9-879BAE0CA9B9}" srcOrd="1" destOrd="0" presId="urn:microsoft.com/office/officeart/2005/8/layout/cycle4#4"/>
    <dgm:cxn modelId="{6A0A1282-A2A8-4801-99DD-63DC4B51424B}" type="presParOf" srcId="{1DA6B304-3BFC-454C-9B51-4F294063EB30}" destId="{E8061677-4A0D-4F4A-AAA9-90FE2599287B}" srcOrd="4" destOrd="0" presId="urn:microsoft.com/office/officeart/2005/8/layout/cycle4#4"/>
    <dgm:cxn modelId="{4040BFDD-6449-4303-AA24-6B4F17027C7A}" type="presParOf" srcId="{D2B734B3-143A-4DD2-9A1C-EEA0897F2286}" destId="{BA4E3B1C-88EA-4068-9BD6-1DA218D999D4}" srcOrd="1" destOrd="0" presId="urn:microsoft.com/office/officeart/2005/8/layout/cycle4#4"/>
    <dgm:cxn modelId="{1187B4E2-0AE4-4E43-BF4F-4D4C9B63AD31}" type="presParOf" srcId="{BA4E3B1C-88EA-4068-9BD6-1DA218D999D4}" destId="{962274BB-0A48-4441-8CC1-E80A8FF2A39B}" srcOrd="0" destOrd="0" presId="urn:microsoft.com/office/officeart/2005/8/layout/cycle4#4"/>
    <dgm:cxn modelId="{9DF8C3C8-68E9-498C-8A23-3B0A647832EF}" type="presParOf" srcId="{BA4E3B1C-88EA-4068-9BD6-1DA218D999D4}" destId="{EDC22E34-319D-4324-900D-3A8065CAD1EB}" srcOrd="1" destOrd="0" presId="urn:microsoft.com/office/officeart/2005/8/layout/cycle4#4"/>
    <dgm:cxn modelId="{FEF62EAF-E56E-40C4-99F3-72C41F10CB29}" type="presParOf" srcId="{BA4E3B1C-88EA-4068-9BD6-1DA218D999D4}" destId="{9A55D57B-C24C-44B0-B68F-EC6A8CF31884}" srcOrd="2" destOrd="0" presId="urn:microsoft.com/office/officeart/2005/8/layout/cycle4#4"/>
    <dgm:cxn modelId="{974D9C69-BDF6-47DF-8A2D-FA7D92134A10}" type="presParOf" srcId="{BA4E3B1C-88EA-4068-9BD6-1DA218D999D4}" destId="{C61E496B-6FF7-4117-A7CB-D1E98781BC9B}" srcOrd="3" destOrd="0" presId="urn:microsoft.com/office/officeart/2005/8/layout/cycle4#4"/>
    <dgm:cxn modelId="{BC1D434F-F0E1-489B-839F-E128830AE1E1}" type="presParOf" srcId="{BA4E3B1C-88EA-4068-9BD6-1DA218D999D4}" destId="{8DA2055A-AD50-49F9-899A-914E68FA313D}" srcOrd="4" destOrd="0" presId="urn:microsoft.com/office/officeart/2005/8/layout/cycle4#4"/>
    <dgm:cxn modelId="{CA3E2BD6-2DFF-4579-A337-8F8506764802}" type="presParOf" srcId="{D2B734B3-143A-4DD2-9A1C-EEA0897F2286}" destId="{077D4901-D728-44B2-A40A-0A58879EE0A9}" srcOrd="2" destOrd="0" presId="urn:microsoft.com/office/officeart/2005/8/layout/cycle4#4"/>
    <dgm:cxn modelId="{CA62980A-19F1-413B-8226-08AB4C62B7F9}" type="presParOf" srcId="{D2B734B3-143A-4DD2-9A1C-EEA0897F2286}" destId="{66353563-A097-46DB-8587-345CC05BAFFF}" srcOrd="3" destOrd="0" presId="urn:microsoft.com/office/officeart/2005/8/layout/cycle4#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C41318-2110-4DD9-B102-F4A892175200}"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n-US"/>
        </a:p>
      </dgm:t>
    </dgm:pt>
    <dgm:pt modelId="{B859DF13-96D3-48F0-9A3A-2EECE4ECD02E}">
      <dgm:prSet phldrT="[Text]"/>
      <dgm:spPr/>
      <dgm:t>
        <a:bodyPr/>
        <a:lstStyle/>
        <a:p>
          <a:r>
            <a:rPr lang="en-US" dirty="0"/>
            <a:t>science</a:t>
          </a:r>
        </a:p>
      </dgm:t>
    </dgm:pt>
    <dgm:pt modelId="{E8488CD7-EF3D-49E7-99A9-9250C566CA87}" type="parTrans" cxnId="{B240EB54-6187-4505-B360-7384DACD9498}">
      <dgm:prSet/>
      <dgm:spPr/>
      <dgm:t>
        <a:bodyPr/>
        <a:lstStyle/>
        <a:p>
          <a:endParaRPr lang="en-US"/>
        </a:p>
      </dgm:t>
    </dgm:pt>
    <dgm:pt modelId="{147902AB-6FF8-4993-B972-7031032F42AB}" type="sibTrans" cxnId="{B240EB54-6187-4505-B360-7384DACD9498}">
      <dgm:prSet>
        <dgm:style>
          <a:lnRef idx="2">
            <a:schemeClr val="accent3"/>
          </a:lnRef>
          <a:fillRef idx="1">
            <a:schemeClr val="lt1"/>
          </a:fillRef>
          <a:effectRef idx="0">
            <a:schemeClr val="accent3"/>
          </a:effectRef>
          <a:fontRef idx="minor">
            <a:schemeClr val="dk1"/>
          </a:fontRef>
        </dgm:style>
      </dgm:prSet>
      <dgm:spPr/>
      <dgm:t>
        <a:bodyPr/>
        <a:lstStyle/>
        <a:p>
          <a:endParaRPr lang="en-US"/>
        </a:p>
      </dgm:t>
    </dgm:pt>
    <dgm:pt modelId="{4CD0619B-23EB-4831-BB8B-C12F4684F9F3}">
      <dgm:prSet phldrT="[Text]"/>
      <dgm:spPr/>
      <dgm:t>
        <a:bodyPr/>
        <a:lstStyle/>
        <a:p>
          <a:r>
            <a:rPr lang="en-US" dirty="0"/>
            <a:t>Exact science</a:t>
          </a:r>
        </a:p>
      </dgm:t>
    </dgm:pt>
    <dgm:pt modelId="{7BCFDEF3-3A7B-49CB-96BC-333873CCA869}" type="parTrans" cxnId="{CF11F7D1-6523-493F-8F5F-DF18D24B4F4F}">
      <dgm:prSet/>
      <dgm:spPr/>
      <dgm:t>
        <a:bodyPr/>
        <a:lstStyle/>
        <a:p>
          <a:endParaRPr lang="en-US"/>
        </a:p>
      </dgm:t>
    </dgm:pt>
    <dgm:pt modelId="{E116DFC8-A0E2-47E8-A7CF-A8941D507C64}" type="sibTrans" cxnId="{CF11F7D1-6523-493F-8F5F-DF18D24B4F4F}">
      <dgm:prSet>
        <dgm:style>
          <a:lnRef idx="2">
            <a:schemeClr val="accent3"/>
          </a:lnRef>
          <a:fillRef idx="1">
            <a:schemeClr val="lt1"/>
          </a:fillRef>
          <a:effectRef idx="0">
            <a:schemeClr val="accent3"/>
          </a:effectRef>
          <a:fontRef idx="minor">
            <a:schemeClr val="dk1"/>
          </a:fontRef>
        </dgm:style>
      </dgm:prSet>
      <dgm:spPr/>
      <dgm:t>
        <a:bodyPr/>
        <a:lstStyle/>
        <a:p>
          <a:endParaRPr lang="en-US"/>
        </a:p>
      </dgm:t>
    </dgm:pt>
    <dgm:pt modelId="{C43AEB16-2ED6-45A4-9F9D-643C105FAFB7}">
      <dgm:prSet phldrT="[Text]"/>
      <dgm:spPr/>
      <dgm:t>
        <a:bodyPr/>
        <a:lstStyle/>
        <a:p>
          <a:r>
            <a:rPr lang="en-US" dirty="0"/>
            <a:t>Computer science</a:t>
          </a:r>
        </a:p>
      </dgm:t>
    </dgm:pt>
    <dgm:pt modelId="{FDCC2E52-6998-4371-A307-3C9DE34B7B8A}" type="parTrans" cxnId="{D5023180-8939-4330-A681-A259A580E6D5}">
      <dgm:prSet/>
      <dgm:spPr/>
      <dgm:t>
        <a:bodyPr/>
        <a:lstStyle/>
        <a:p>
          <a:endParaRPr lang="en-US"/>
        </a:p>
      </dgm:t>
    </dgm:pt>
    <dgm:pt modelId="{F6A04262-A6FA-465F-991B-EADAA3D54DFC}" type="sibTrans" cxnId="{D5023180-8939-4330-A681-A259A580E6D5}">
      <dgm:prSet>
        <dgm:style>
          <a:lnRef idx="2">
            <a:schemeClr val="accent3"/>
          </a:lnRef>
          <a:fillRef idx="1">
            <a:schemeClr val="lt1"/>
          </a:fillRef>
          <a:effectRef idx="0">
            <a:schemeClr val="accent3"/>
          </a:effectRef>
          <a:fontRef idx="minor">
            <a:schemeClr val="dk1"/>
          </a:fontRef>
        </dgm:style>
      </dgm:prSet>
      <dgm:spPr/>
      <dgm:t>
        <a:bodyPr/>
        <a:lstStyle/>
        <a:p>
          <a:endParaRPr lang="en-US"/>
        </a:p>
      </dgm:t>
    </dgm:pt>
    <dgm:pt modelId="{E9896DC9-388F-4003-B842-266153CC0564}">
      <dgm:prSet phldrT="[Text]"/>
      <dgm:spPr/>
      <dgm:t>
        <a:bodyPr/>
        <a:lstStyle/>
        <a:p>
          <a:r>
            <a:rPr lang="en-US" dirty="0"/>
            <a:t>Computational intelligence</a:t>
          </a:r>
        </a:p>
      </dgm:t>
    </dgm:pt>
    <dgm:pt modelId="{502DDB53-122E-4C0C-BD0C-F1E628CFBEEA}" type="parTrans" cxnId="{BA7D59F7-0E04-49F2-8B9C-699292FCCB1E}">
      <dgm:prSet/>
      <dgm:spPr/>
      <dgm:t>
        <a:bodyPr/>
        <a:lstStyle/>
        <a:p>
          <a:endParaRPr lang="en-US"/>
        </a:p>
      </dgm:t>
    </dgm:pt>
    <dgm:pt modelId="{C4743ECD-E567-474E-BE88-EC5F4B90475C}" type="sibTrans" cxnId="{BA7D59F7-0E04-49F2-8B9C-699292FCCB1E}">
      <dgm:prSet>
        <dgm:style>
          <a:lnRef idx="2">
            <a:schemeClr val="accent3"/>
          </a:lnRef>
          <a:fillRef idx="1">
            <a:schemeClr val="lt1"/>
          </a:fillRef>
          <a:effectRef idx="0">
            <a:schemeClr val="accent3"/>
          </a:effectRef>
          <a:fontRef idx="minor">
            <a:schemeClr val="dk1"/>
          </a:fontRef>
        </dgm:style>
      </dgm:prSet>
      <dgm:spPr/>
      <dgm:t>
        <a:bodyPr/>
        <a:lstStyle/>
        <a:p>
          <a:endParaRPr lang="en-US"/>
        </a:p>
      </dgm:t>
    </dgm:pt>
    <dgm:pt modelId="{2C2A3CE7-954F-486E-B330-D64807AF026D}">
      <dgm:prSet phldrT="[Text]"/>
      <dgm:spPr/>
      <dgm:t>
        <a:bodyPr/>
        <a:lstStyle/>
        <a:p>
          <a:r>
            <a:rPr lang="en-US" dirty="0"/>
            <a:t>Evolutionary computing</a:t>
          </a:r>
        </a:p>
      </dgm:t>
    </dgm:pt>
    <dgm:pt modelId="{A92A4EED-5333-45D3-A0C3-77B2B3474AAB}" type="parTrans" cxnId="{D396B1EE-131D-4B4E-9B05-B834D6E0E473}">
      <dgm:prSet/>
      <dgm:spPr/>
      <dgm:t>
        <a:bodyPr/>
        <a:lstStyle/>
        <a:p>
          <a:endParaRPr lang="en-US"/>
        </a:p>
      </dgm:t>
    </dgm:pt>
    <dgm:pt modelId="{2A8E8071-BB61-4B55-9573-0A39C0B9D921}" type="sibTrans" cxnId="{D396B1EE-131D-4B4E-9B05-B834D6E0E473}">
      <dgm:prSet/>
      <dgm:spPr/>
      <dgm:t>
        <a:bodyPr/>
        <a:lstStyle/>
        <a:p>
          <a:endParaRPr lang="en-US"/>
        </a:p>
      </dgm:t>
    </dgm:pt>
    <dgm:pt modelId="{6359E63B-D47C-48CA-B190-7705B599E262}" type="pres">
      <dgm:prSet presAssocID="{C1C41318-2110-4DD9-B102-F4A892175200}" presName="outerComposite" presStyleCnt="0">
        <dgm:presLayoutVars>
          <dgm:chMax val="5"/>
          <dgm:dir/>
          <dgm:resizeHandles val="exact"/>
        </dgm:presLayoutVars>
      </dgm:prSet>
      <dgm:spPr/>
    </dgm:pt>
    <dgm:pt modelId="{D5E8DB17-36D9-49A8-8CA2-F9DC938559FA}" type="pres">
      <dgm:prSet presAssocID="{C1C41318-2110-4DD9-B102-F4A892175200}" presName="dummyMaxCanvas" presStyleCnt="0">
        <dgm:presLayoutVars/>
      </dgm:prSet>
      <dgm:spPr/>
    </dgm:pt>
    <dgm:pt modelId="{D8D123C1-5466-4E0C-AADA-F544923CE1E9}" type="pres">
      <dgm:prSet presAssocID="{C1C41318-2110-4DD9-B102-F4A892175200}" presName="FiveNodes_1" presStyleLbl="node1" presStyleIdx="0" presStyleCnt="5">
        <dgm:presLayoutVars>
          <dgm:bulletEnabled val="1"/>
        </dgm:presLayoutVars>
      </dgm:prSet>
      <dgm:spPr/>
    </dgm:pt>
    <dgm:pt modelId="{88988FFF-45C3-4E8B-B78D-E6E49FB44E9B}" type="pres">
      <dgm:prSet presAssocID="{C1C41318-2110-4DD9-B102-F4A892175200}" presName="FiveNodes_2" presStyleLbl="node1" presStyleIdx="1" presStyleCnt="5">
        <dgm:presLayoutVars>
          <dgm:bulletEnabled val="1"/>
        </dgm:presLayoutVars>
      </dgm:prSet>
      <dgm:spPr/>
    </dgm:pt>
    <dgm:pt modelId="{1362C079-114B-4301-AE20-858018AE358A}" type="pres">
      <dgm:prSet presAssocID="{C1C41318-2110-4DD9-B102-F4A892175200}" presName="FiveNodes_3" presStyleLbl="node1" presStyleIdx="2" presStyleCnt="5">
        <dgm:presLayoutVars>
          <dgm:bulletEnabled val="1"/>
        </dgm:presLayoutVars>
      </dgm:prSet>
      <dgm:spPr/>
    </dgm:pt>
    <dgm:pt modelId="{5922DC61-4F4E-44D6-A0E8-713CB0D50FEE}" type="pres">
      <dgm:prSet presAssocID="{C1C41318-2110-4DD9-B102-F4A892175200}" presName="FiveNodes_4" presStyleLbl="node1" presStyleIdx="3" presStyleCnt="5">
        <dgm:presLayoutVars>
          <dgm:bulletEnabled val="1"/>
        </dgm:presLayoutVars>
      </dgm:prSet>
      <dgm:spPr/>
    </dgm:pt>
    <dgm:pt modelId="{CACB6F28-B6E4-4CCE-932A-1818AED16B33}" type="pres">
      <dgm:prSet presAssocID="{C1C41318-2110-4DD9-B102-F4A892175200}" presName="FiveNodes_5" presStyleLbl="node1" presStyleIdx="4" presStyleCnt="5">
        <dgm:presLayoutVars>
          <dgm:bulletEnabled val="1"/>
        </dgm:presLayoutVars>
      </dgm:prSet>
      <dgm:spPr/>
    </dgm:pt>
    <dgm:pt modelId="{249CBBC1-7724-4A30-85B9-D3A6E1ED5219}" type="pres">
      <dgm:prSet presAssocID="{C1C41318-2110-4DD9-B102-F4A892175200}" presName="FiveConn_1-2" presStyleLbl="fgAccFollowNode1" presStyleIdx="0" presStyleCnt="4">
        <dgm:presLayoutVars>
          <dgm:bulletEnabled val="1"/>
        </dgm:presLayoutVars>
      </dgm:prSet>
      <dgm:spPr/>
    </dgm:pt>
    <dgm:pt modelId="{26CC2AC2-2D24-4DFB-8BA6-488F14484DAC}" type="pres">
      <dgm:prSet presAssocID="{C1C41318-2110-4DD9-B102-F4A892175200}" presName="FiveConn_2-3" presStyleLbl="fgAccFollowNode1" presStyleIdx="1" presStyleCnt="4">
        <dgm:presLayoutVars>
          <dgm:bulletEnabled val="1"/>
        </dgm:presLayoutVars>
      </dgm:prSet>
      <dgm:spPr/>
    </dgm:pt>
    <dgm:pt modelId="{C087EF3F-457E-4D59-B763-369E14A693FD}" type="pres">
      <dgm:prSet presAssocID="{C1C41318-2110-4DD9-B102-F4A892175200}" presName="FiveConn_3-4" presStyleLbl="fgAccFollowNode1" presStyleIdx="2" presStyleCnt="4">
        <dgm:presLayoutVars>
          <dgm:bulletEnabled val="1"/>
        </dgm:presLayoutVars>
      </dgm:prSet>
      <dgm:spPr/>
    </dgm:pt>
    <dgm:pt modelId="{2E4137A7-3F15-4CB3-8E78-81644D0AE834}" type="pres">
      <dgm:prSet presAssocID="{C1C41318-2110-4DD9-B102-F4A892175200}" presName="FiveConn_4-5" presStyleLbl="fgAccFollowNode1" presStyleIdx="3" presStyleCnt="4">
        <dgm:presLayoutVars>
          <dgm:bulletEnabled val="1"/>
        </dgm:presLayoutVars>
      </dgm:prSet>
      <dgm:spPr/>
    </dgm:pt>
    <dgm:pt modelId="{BEB618B9-25D4-4F94-8DD0-5FC6CEEDE095}" type="pres">
      <dgm:prSet presAssocID="{C1C41318-2110-4DD9-B102-F4A892175200}" presName="FiveNodes_1_text" presStyleLbl="node1" presStyleIdx="4" presStyleCnt="5">
        <dgm:presLayoutVars>
          <dgm:bulletEnabled val="1"/>
        </dgm:presLayoutVars>
      </dgm:prSet>
      <dgm:spPr/>
    </dgm:pt>
    <dgm:pt modelId="{FED07751-D54A-4BE0-AD45-7D6F2238D08A}" type="pres">
      <dgm:prSet presAssocID="{C1C41318-2110-4DD9-B102-F4A892175200}" presName="FiveNodes_2_text" presStyleLbl="node1" presStyleIdx="4" presStyleCnt="5">
        <dgm:presLayoutVars>
          <dgm:bulletEnabled val="1"/>
        </dgm:presLayoutVars>
      </dgm:prSet>
      <dgm:spPr/>
    </dgm:pt>
    <dgm:pt modelId="{80487CE9-6446-46AA-A363-816DF7587480}" type="pres">
      <dgm:prSet presAssocID="{C1C41318-2110-4DD9-B102-F4A892175200}" presName="FiveNodes_3_text" presStyleLbl="node1" presStyleIdx="4" presStyleCnt="5">
        <dgm:presLayoutVars>
          <dgm:bulletEnabled val="1"/>
        </dgm:presLayoutVars>
      </dgm:prSet>
      <dgm:spPr/>
    </dgm:pt>
    <dgm:pt modelId="{FD9DEEC4-E8B8-4E74-8591-5A1992F4B95F}" type="pres">
      <dgm:prSet presAssocID="{C1C41318-2110-4DD9-B102-F4A892175200}" presName="FiveNodes_4_text" presStyleLbl="node1" presStyleIdx="4" presStyleCnt="5">
        <dgm:presLayoutVars>
          <dgm:bulletEnabled val="1"/>
        </dgm:presLayoutVars>
      </dgm:prSet>
      <dgm:spPr/>
    </dgm:pt>
    <dgm:pt modelId="{91480BFE-07B1-40F2-8438-7A6BBBB667EA}" type="pres">
      <dgm:prSet presAssocID="{C1C41318-2110-4DD9-B102-F4A892175200}" presName="FiveNodes_5_text" presStyleLbl="node1" presStyleIdx="4" presStyleCnt="5">
        <dgm:presLayoutVars>
          <dgm:bulletEnabled val="1"/>
        </dgm:presLayoutVars>
      </dgm:prSet>
      <dgm:spPr/>
    </dgm:pt>
  </dgm:ptLst>
  <dgm:cxnLst>
    <dgm:cxn modelId="{EA47EB22-E7B1-45B2-928E-992568299620}" type="presOf" srcId="{B859DF13-96D3-48F0-9A3A-2EECE4ECD02E}" destId="{BEB618B9-25D4-4F94-8DD0-5FC6CEEDE095}" srcOrd="1" destOrd="0" presId="urn:microsoft.com/office/officeart/2005/8/layout/vProcess5"/>
    <dgm:cxn modelId="{8250A727-B8BB-47F8-9EC6-9573C322D383}" type="presOf" srcId="{C43AEB16-2ED6-45A4-9F9D-643C105FAFB7}" destId="{80487CE9-6446-46AA-A363-816DF7587480}" srcOrd="1" destOrd="0" presId="urn:microsoft.com/office/officeart/2005/8/layout/vProcess5"/>
    <dgm:cxn modelId="{B9AEB62A-FE6F-4A7B-84A9-A2B42E28F3D0}" type="presOf" srcId="{C4743ECD-E567-474E-BE88-EC5F4B90475C}" destId="{2E4137A7-3F15-4CB3-8E78-81644D0AE834}" srcOrd="0" destOrd="0" presId="urn:microsoft.com/office/officeart/2005/8/layout/vProcess5"/>
    <dgm:cxn modelId="{98C32736-61E9-43D7-ACB3-16BE64567290}" type="presOf" srcId="{4CD0619B-23EB-4831-BB8B-C12F4684F9F3}" destId="{88988FFF-45C3-4E8B-B78D-E6E49FB44E9B}" srcOrd="0" destOrd="0" presId="urn:microsoft.com/office/officeart/2005/8/layout/vProcess5"/>
    <dgm:cxn modelId="{18483C4F-D896-4695-9496-AD1D92AC7687}" type="presOf" srcId="{147902AB-6FF8-4993-B972-7031032F42AB}" destId="{249CBBC1-7724-4A30-85B9-D3A6E1ED5219}" srcOrd="0" destOrd="0" presId="urn:microsoft.com/office/officeart/2005/8/layout/vProcess5"/>
    <dgm:cxn modelId="{08800151-2287-40A0-A1BE-A023BB13B3D5}" type="presOf" srcId="{2C2A3CE7-954F-486E-B330-D64807AF026D}" destId="{CACB6F28-B6E4-4CCE-932A-1818AED16B33}" srcOrd="0" destOrd="0" presId="urn:microsoft.com/office/officeart/2005/8/layout/vProcess5"/>
    <dgm:cxn modelId="{B240EB54-6187-4505-B360-7384DACD9498}" srcId="{C1C41318-2110-4DD9-B102-F4A892175200}" destId="{B859DF13-96D3-48F0-9A3A-2EECE4ECD02E}" srcOrd="0" destOrd="0" parTransId="{E8488CD7-EF3D-49E7-99A9-9250C566CA87}" sibTransId="{147902AB-6FF8-4993-B972-7031032F42AB}"/>
    <dgm:cxn modelId="{27125A70-0A10-48D3-B2C0-D113591FA393}" type="presOf" srcId="{B859DF13-96D3-48F0-9A3A-2EECE4ECD02E}" destId="{D8D123C1-5466-4E0C-AADA-F544923CE1E9}" srcOrd="0" destOrd="0" presId="urn:microsoft.com/office/officeart/2005/8/layout/vProcess5"/>
    <dgm:cxn modelId="{7FBDE977-96FF-4474-8FEF-4A347706893B}" type="presOf" srcId="{C1C41318-2110-4DD9-B102-F4A892175200}" destId="{6359E63B-D47C-48CA-B190-7705B599E262}" srcOrd="0" destOrd="0" presId="urn:microsoft.com/office/officeart/2005/8/layout/vProcess5"/>
    <dgm:cxn modelId="{D5023180-8939-4330-A681-A259A580E6D5}" srcId="{C1C41318-2110-4DD9-B102-F4A892175200}" destId="{C43AEB16-2ED6-45A4-9F9D-643C105FAFB7}" srcOrd="2" destOrd="0" parTransId="{FDCC2E52-6998-4371-A307-3C9DE34B7B8A}" sibTransId="{F6A04262-A6FA-465F-991B-EADAA3D54DFC}"/>
    <dgm:cxn modelId="{51B64F92-348D-4D4C-BF8E-D741B7990C78}" type="presOf" srcId="{C43AEB16-2ED6-45A4-9F9D-643C105FAFB7}" destId="{1362C079-114B-4301-AE20-858018AE358A}" srcOrd="0" destOrd="0" presId="urn:microsoft.com/office/officeart/2005/8/layout/vProcess5"/>
    <dgm:cxn modelId="{32145D9D-D98F-496D-9577-190F60F7C23C}" type="presOf" srcId="{E9896DC9-388F-4003-B842-266153CC0564}" destId="{5922DC61-4F4E-44D6-A0E8-713CB0D50FEE}" srcOrd="0" destOrd="0" presId="urn:microsoft.com/office/officeart/2005/8/layout/vProcess5"/>
    <dgm:cxn modelId="{29EF39B5-D378-4BE2-833D-809BD05B7B18}" type="presOf" srcId="{4CD0619B-23EB-4831-BB8B-C12F4684F9F3}" destId="{FED07751-D54A-4BE0-AD45-7D6F2238D08A}" srcOrd="1" destOrd="0" presId="urn:microsoft.com/office/officeart/2005/8/layout/vProcess5"/>
    <dgm:cxn modelId="{0A1DABB5-7A62-45EF-8231-912F0839F9D8}" type="presOf" srcId="{E9896DC9-388F-4003-B842-266153CC0564}" destId="{FD9DEEC4-E8B8-4E74-8591-5A1992F4B95F}" srcOrd="1" destOrd="0" presId="urn:microsoft.com/office/officeart/2005/8/layout/vProcess5"/>
    <dgm:cxn modelId="{CF11F7D1-6523-493F-8F5F-DF18D24B4F4F}" srcId="{C1C41318-2110-4DD9-B102-F4A892175200}" destId="{4CD0619B-23EB-4831-BB8B-C12F4684F9F3}" srcOrd="1" destOrd="0" parTransId="{7BCFDEF3-3A7B-49CB-96BC-333873CCA869}" sibTransId="{E116DFC8-A0E2-47E8-A7CF-A8941D507C64}"/>
    <dgm:cxn modelId="{96E692DD-7456-41DF-BC61-79634E271029}" type="presOf" srcId="{F6A04262-A6FA-465F-991B-EADAA3D54DFC}" destId="{C087EF3F-457E-4D59-B763-369E14A693FD}" srcOrd="0" destOrd="0" presId="urn:microsoft.com/office/officeart/2005/8/layout/vProcess5"/>
    <dgm:cxn modelId="{6DCB76EE-0614-48D4-BE43-CA64270F7612}" type="presOf" srcId="{E116DFC8-A0E2-47E8-A7CF-A8941D507C64}" destId="{26CC2AC2-2D24-4DFB-8BA6-488F14484DAC}" srcOrd="0" destOrd="0" presId="urn:microsoft.com/office/officeart/2005/8/layout/vProcess5"/>
    <dgm:cxn modelId="{D396B1EE-131D-4B4E-9B05-B834D6E0E473}" srcId="{C1C41318-2110-4DD9-B102-F4A892175200}" destId="{2C2A3CE7-954F-486E-B330-D64807AF026D}" srcOrd="4" destOrd="0" parTransId="{A92A4EED-5333-45D3-A0C3-77B2B3474AAB}" sibTransId="{2A8E8071-BB61-4B55-9573-0A39C0B9D921}"/>
    <dgm:cxn modelId="{54A87CF4-7C8E-462B-AA26-31504620C7CC}" type="presOf" srcId="{2C2A3CE7-954F-486E-B330-D64807AF026D}" destId="{91480BFE-07B1-40F2-8438-7A6BBBB667EA}" srcOrd="1" destOrd="0" presId="urn:microsoft.com/office/officeart/2005/8/layout/vProcess5"/>
    <dgm:cxn modelId="{BA7D59F7-0E04-49F2-8B9C-699292FCCB1E}" srcId="{C1C41318-2110-4DD9-B102-F4A892175200}" destId="{E9896DC9-388F-4003-B842-266153CC0564}" srcOrd="3" destOrd="0" parTransId="{502DDB53-122E-4C0C-BD0C-F1E628CFBEEA}" sibTransId="{C4743ECD-E567-474E-BE88-EC5F4B90475C}"/>
    <dgm:cxn modelId="{D79F0C17-88F9-4475-895B-E0FD0E239A5A}" type="presParOf" srcId="{6359E63B-D47C-48CA-B190-7705B599E262}" destId="{D5E8DB17-36D9-49A8-8CA2-F9DC938559FA}" srcOrd="0" destOrd="0" presId="urn:microsoft.com/office/officeart/2005/8/layout/vProcess5"/>
    <dgm:cxn modelId="{71062586-4CEF-44D8-967D-A659BC1CFF41}" type="presParOf" srcId="{6359E63B-D47C-48CA-B190-7705B599E262}" destId="{D8D123C1-5466-4E0C-AADA-F544923CE1E9}" srcOrd="1" destOrd="0" presId="urn:microsoft.com/office/officeart/2005/8/layout/vProcess5"/>
    <dgm:cxn modelId="{6B9B1591-0EB8-4611-B4DD-0434CEE7F70F}" type="presParOf" srcId="{6359E63B-D47C-48CA-B190-7705B599E262}" destId="{88988FFF-45C3-4E8B-B78D-E6E49FB44E9B}" srcOrd="2" destOrd="0" presId="urn:microsoft.com/office/officeart/2005/8/layout/vProcess5"/>
    <dgm:cxn modelId="{1568FECC-CED6-4D9E-BF31-BA1129168FDD}" type="presParOf" srcId="{6359E63B-D47C-48CA-B190-7705B599E262}" destId="{1362C079-114B-4301-AE20-858018AE358A}" srcOrd="3" destOrd="0" presId="urn:microsoft.com/office/officeart/2005/8/layout/vProcess5"/>
    <dgm:cxn modelId="{7C89DDBA-D140-4486-BDFC-F540F40EE5F2}" type="presParOf" srcId="{6359E63B-D47C-48CA-B190-7705B599E262}" destId="{5922DC61-4F4E-44D6-A0E8-713CB0D50FEE}" srcOrd="4" destOrd="0" presId="urn:microsoft.com/office/officeart/2005/8/layout/vProcess5"/>
    <dgm:cxn modelId="{B71F442F-4397-494A-9F36-448BCFD19E12}" type="presParOf" srcId="{6359E63B-D47C-48CA-B190-7705B599E262}" destId="{CACB6F28-B6E4-4CCE-932A-1818AED16B33}" srcOrd="5" destOrd="0" presId="urn:microsoft.com/office/officeart/2005/8/layout/vProcess5"/>
    <dgm:cxn modelId="{FAB7F0D9-CE1E-43F3-A4D3-F0AC03E7DA2F}" type="presParOf" srcId="{6359E63B-D47C-48CA-B190-7705B599E262}" destId="{249CBBC1-7724-4A30-85B9-D3A6E1ED5219}" srcOrd="6" destOrd="0" presId="urn:microsoft.com/office/officeart/2005/8/layout/vProcess5"/>
    <dgm:cxn modelId="{A31E09D6-6AEF-45E6-A9EA-47925CB079C8}" type="presParOf" srcId="{6359E63B-D47C-48CA-B190-7705B599E262}" destId="{26CC2AC2-2D24-4DFB-8BA6-488F14484DAC}" srcOrd="7" destOrd="0" presId="urn:microsoft.com/office/officeart/2005/8/layout/vProcess5"/>
    <dgm:cxn modelId="{A97B6E54-1FE1-44BC-905F-0C57EDC8E354}" type="presParOf" srcId="{6359E63B-D47C-48CA-B190-7705B599E262}" destId="{C087EF3F-457E-4D59-B763-369E14A693FD}" srcOrd="8" destOrd="0" presId="urn:microsoft.com/office/officeart/2005/8/layout/vProcess5"/>
    <dgm:cxn modelId="{559EC068-9950-4759-8755-350A752931CC}" type="presParOf" srcId="{6359E63B-D47C-48CA-B190-7705B599E262}" destId="{2E4137A7-3F15-4CB3-8E78-81644D0AE834}" srcOrd="9" destOrd="0" presId="urn:microsoft.com/office/officeart/2005/8/layout/vProcess5"/>
    <dgm:cxn modelId="{5C69F544-C68A-4267-9CC3-08D5105B80CF}" type="presParOf" srcId="{6359E63B-D47C-48CA-B190-7705B599E262}" destId="{BEB618B9-25D4-4F94-8DD0-5FC6CEEDE095}" srcOrd="10" destOrd="0" presId="urn:microsoft.com/office/officeart/2005/8/layout/vProcess5"/>
    <dgm:cxn modelId="{349422A6-BB02-4103-97FE-083A1F53CFEC}" type="presParOf" srcId="{6359E63B-D47C-48CA-B190-7705B599E262}" destId="{FED07751-D54A-4BE0-AD45-7D6F2238D08A}" srcOrd="11" destOrd="0" presId="urn:microsoft.com/office/officeart/2005/8/layout/vProcess5"/>
    <dgm:cxn modelId="{EEEEAEA5-3F04-4976-A0BF-B6ABC73D44B9}" type="presParOf" srcId="{6359E63B-D47C-48CA-B190-7705B599E262}" destId="{80487CE9-6446-46AA-A363-816DF7587480}" srcOrd="12" destOrd="0" presId="urn:microsoft.com/office/officeart/2005/8/layout/vProcess5"/>
    <dgm:cxn modelId="{5FD9A796-8867-476C-80D5-796765B34A4E}" type="presParOf" srcId="{6359E63B-D47C-48CA-B190-7705B599E262}" destId="{FD9DEEC4-E8B8-4E74-8591-5A1992F4B95F}" srcOrd="13" destOrd="0" presId="urn:microsoft.com/office/officeart/2005/8/layout/vProcess5"/>
    <dgm:cxn modelId="{33A704AC-18EE-40BF-9063-C4C68C9E4438}" type="presParOf" srcId="{6359E63B-D47C-48CA-B190-7705B599E262}" destId="{91480BFE-07B1-40F2-8438-7A6BBBB667E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7F2141FE-F72D-4154-A334-5529D9A47074}"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60E6D396-F1E2-417B-B1CF-DD5EED448816}">
      <dgm:prSet phldrT="[Text]" custT="1"/>
      <dgm:spPr/>
      <dgm:t>
        <a:bodyPr/>
        <a:lstStyle/>
        <a:p>
          <a:pPr algn="ctr" rtl="0"/>
          <a:r>
            <a:rPr kumimoji="0" lang="en-US" sz="2000" b="0" i="0" u="none" strike="noStrike" cap="none" spc="0" normalizeH="0" baseline="0" noProof="0" dirty="0">
              <a:ln/>
              <a:effectLst/>
              <a:uLnTx/>
              <a:uFillTx/>
              <a:latin typeface="+mn-lt"/>
              <a:ea typeface="+mn-ea"/>
              <a:cs typeface="+mn-cs"/>
            </a:rPr>
            <a:t>No predefined representation in general</a:t>
          </a:r>
          <a:endParaRPr lang="en-US" sz="2000" dirty="0"/>
        </a:p>
      </dgm:t>
    </dgm:pt>
    <dgm:pt modelId="{AE23AB53-87BA-4700-9076-94679B739808}" type="parTrans" cxnId="{47939712-4AFC-4096-B429-9DE07B2CA225}">
      <dgm:prSet/>
      <dgm:spPr/>
      <dgm:t>
        <a:bodyPr/>
        <a:lstStyle/>
        <a:p>
          <a:endParaRPr lang="en-US"/>
        </a:p>
      </dgm:t>
    </dgm:pt>
    <dgm:pt modelId="{12722FCB-14EE-4712-BEBC-2F176409C19E}" type="sibTrans" cxnId="{47939712-4AFC-4096-B429-9DE07B2CA225}">
      <dgm:prSet/>
      <dgm:spPr/>
      <dgm:t>
        <a:bodyPr/>
        <a:lstStyle/>
        <a:p>
          <a:endParaRPr lang="en-US"/>
        </a:p>
      </dgm:t>
    </dgm:pt>
    <dgm:pt modelId="{44646C98-746F-4A6D-8419-D6D012C52261}">
      <dgm:prSet phldrT="[Text]" custT="1"/>
      <dgm:spPr/>
      <dgm:t>
        <a:bodyPr/>
        <a:lstStyle/>
        <a:p>
          <a:pPr algn="ctr" rtl="0"/>
          <a:r>
            <a:rPr kumimoji="0" lang="en-US" sz="2000" b="0" i="0" u="none" strike="noStrike" cap="none" spc="0" normalizeH="0" baseline="0" noProof="0" dirty="0">
              <a:ln/>
              <a:effectLst/>
              <a:uLnTx/>
              <a:uFillTx/>
              <a:latin typeface="+mn-lt"/>
              <a:ea typeface="+mn-ea"/>
              <a:cs typeface="+mn-cs"/>
            </a:rPr>
            <a:t>Thus: no predefined mutation (must match representation)</a:t>
          </a:r>
          <a:endParaRPr lang="en-US" sz="2000" dirty="0"/>
        </a:p>
      </dgm:t>
    </dgm:pt>
    <dgm:pt modelId="{682BFC97-875E-405E-9823-48FF9914EC60}" type="parTrans" cxnId="{E8572110-C04A-4498-9253-6AF66DDEC1B7}">
      <dgm:prSet/>
      <dgm:spPr/>
      <dgm:t>
        <a:bodyPr/>
        <a:lstStyle/>
        <a:p>
          <a:endParaRPr lang="en-US"/>
        </a:p>
      </dgm:t>
    </dgm:pt>
    <dgm:pt modelId="{DF0969A2-575F-44EC-A959-7AB642125D59}" type="sibTrans" cxnId="{E8572110-C04A-4498-9253-6AF66DDEC1B7}">
      <dgm:prSet/>
      <dgm:spPr/>
      <dgm:t>
        <a:bodyPr/>
        <a:lstStyle/>
        <a:p>
          <a:endParaRPr lang="en-US"/>
        </a:p>
      </dgm:t>
    </dgm:pt>
    <dgm:pt modelId="{C999E295-D559-4A19-8D4D-E355F2CEE4A8}">
      <dgm:prSet phldrT="[Text]" custT="1"/>
      <dgm:spPr/>
      <dgm:t>
        <a:bodyPr/>
        <a:lstStyle/>
        <a:p>
          <a:pPr algn="ctr" rtl="0"/>
          <a:r>
            <a:rPr kumimoji="0" lang="en-US" sz="2000" b="0" i="0" u="none" strike="noStrike" cap="none" spc="0" normalizeH="0" baseline="0" noProof="0" dirty="0">
              <a:ln/>
              <a:effectLst/>
              <a:uLnTx/>
              <a:uFillTx/>
              <a:latin typeface="+mn-lt"/>
              <a:ea typeface="+mn-ea"/>
              <a:cs typeface="+mn-cs"/>
            </a:rPr>
            <a:t>Often applies self-adaptation of mutation parameters</a:t>
          </a:r>
          <a:endParaRPr lang="en-US" sz="2000" dirty="0"/>
        </a:p>
      </dgm:t>
    </dgm:pt>
    <dgm:pt modelId="{2C8426C0-D894-44E0-83FD-63D3E147FEB8}" type="parTrans" cxnId="{A8B7D4F1-4745-4B2F-97E9-71FBC783FB36}">
      <dgm:prSet/>
      <dgm:spPr/>
      <dgm:t>
        <a:bodyPr/>
        <a:lstStyle/>
        <a:p>
          <a:endParaRPr lang="en-US"/>
        </a:p>
      </dgm:t>
    </dgm:pt>
    <dgm:pt modelId="{FEABE64C-0086-43F0-B58D-71C3AA6F3A8E}" type="sibTrans" cxnId="{A8B7D4F1-4745-4B2F-97E9-71FBC783FB36}">
      <dgm:prSet/>
      <dgm:spPr/>
      <dgm:t>
        <a:bodyPr/>
        <a:lstStyle/>
        <a:p>
          <a:endParaRPr lang="en-US"/>
        </a:p>
      </dgm:t>
    </dgm:pt>
    <dgm:pt modelId="{0883CEB9-5282-4D3E-91FE-0D9572195F44}">
      <dgm:prSet phldrT="[Text]" custT="1"/>
      <dgm:spPr/>
      <dgm:t>
        <a:bodyPr/>
        <a:lstStyle/>
        <a:p>
          <a:pPr algn="ctr" rtl="0"/>
          <a:r>
            <a:rPr kumimoji="0" lang="en-US" sz="2000" b="0" i="0" u="none" strike="noStrike" cap="none" spc="0" normalizeH="0" baseline="0" noProof="0" dirty="0">
              <a:ln/>
              <a:effectLst/>
              <a:uLnTx/>
              <a:uFillTx/>
              <a:latin typeface="+mn-lt"/>
              <a:ea typeface="+mn-ea"/>
              <a:cs typeface="+mn-cs"/>
            </a:rPr>
            <a:t>In the sequel we present </a:t>
          </a:r>
          <a:r>
            <a:rPr kumimoji="0" lang="en-US" sz="2000" b="0" i="1" u="none" strike="noStrike" cap="none" spc="0" normalizeH="0" baseline="0" noProof="0" dirty="0">
              <a:ln/>
              <a:effectLst/>
              <a:uLnTx/>
              <a:uFillTx/>
              <a:latin typeface="+mn-lt"/>
              <a:ea typeface="+mn-ea"/>
              <a:cs typeface="+mn-cs"/>
            </a:rPr>
            <a:t>one EP variant</a:t>
          </a:r>
          <a:r>
            <a:rPr kumimoji="0" lang="en-US" sz="2000" b="0" i="0" u="none" strike="noStrike" cap="none" spc="0" normalizeH="0" baseline="0" noProof="0" dirty="0">
              <a:ln/>
              <a:effectLst/>
              <a:uLnTx/>
              <a:uFillTx/>
              <a:latin typeface="+mn-lt"/>
              <a:ea typeface="+mn-ea"/>
              <a:cs typeface="+mn-cs"/>
            </a:rPr>
            <a:t>, not the canonical EP </a:t>
          </a:r>
          <a:endParaRPr lang="en-US" sz="2000" dirty="0"/>
        </a:p>
      </dgm:t>
    </dgm:pt>
    <dgm:pt modelId="{F32948EE-3044-45FA-BA68-A7F6E93B5C07}" type="parTrans" cxnId="{371784DE-D8AE-42C3-86EE-B5FBE801E4DC}">
      <dgm:prSet/>
      <dgm:spPr/>
      <dgm:t>
        <a:bodyPr/>
        <a:lstStyle/>
        <a:p>
          <a:endParaRPr lang="en-US"/>
        </a:p>
      </dgm:t>
    </dgm:pt>
    <dgm:pt modelId="{00B9A618-BC02-4A5A-A9B6-6C25AE681046}" type="sibTrans" cxnId="{371784DE-D8AE-42C3-86EE-B5FBE801E4DC}">
      <dgm:prSet/>
      <dgm:spPr/>
      <dgm:t>
        <a:bodyPr/>
        <a:lstStyle/>
        <a:p>
          <a:endParaRPr lang="en-US"/>
        </a:p>
      </dgm:t>
    </dgm:pt>
    <dgm:pt modelId="{CDD01277-571D-4D80-921F-01DDA585AD28}" type="pres">
      <dgm:prSet presAssocID="{7F2141FE-F72D-4154-A334-5529D9A47074}" presName="outerComposite" presStyleCnt="0">
        <dgm:presLayoutVars>
          <dgm:chMax val="5"/>
          <dgm:dir/>
          <dgm:resizeHandles val="exact"/>
        </dgm:presLayoutVars>
      </dgm:prSet>
      <dgm:spPr/>
    </dgm:pt>
    <dgm:pt modelId="{11D39027-19DA-49C2-B6D8-65997737FAEA}" type="pres">
      <dgm:prSet presAssocID="{7F2141FE-F72D-4154-A334-5529D9A47074}" presName="dummyMaxCanvas" presStyleCnt="0">
        <dgm:presLayoutVars/>
      </dgm:prSet>
      <dgm:spPr/>
    </dgm:pt>
    <dgm:pt modelId="{C3C8895B-93B4-41E9-9158-90028D3C4F00}" type="pres">
      <dgm:prSet presAssocID="{7F2141FE-F72D-4154-A334-5529D9A47074}" presName="FourNodes_1" presStyleLbl="node1" presStyleIdx="0" presStyleCnt="4">
        <dgm:presLayoutVars>
          <dgm:bulletEnabled val="1"/>
        </dgm:presLayoutVars>
      </dgm:prSet>
      <dgm:spPr/>
    </dgm:pt>
    <dgm:pt modelId="{496BACF1-5076-43CA-B5C2-284DE3D52E9C}" type="pres">
      <dgm:prSet presAssocID="{7F2141FE-F72D-4154-A334-5529D9A47074}" presName="FourNodes_2" presStyleLbl="node1" presStyleIdx="1" presStyleCnt="4">
        <dgm:presLayoutVars>
          <dgm:bulletEnabled val="1"/>
        </dgm:presLayoutVars>
      </dgm:prSet>
      <dgm:spPr/>
    </dgm:pt>
    <dgm:pt modelId="{B87FD95E-1B07-4C44-B323-31815B72811D}" type="pres">
      <dgm:prSet presAssocID="{7F2141FE-F72D-4154-A334-5529D9A47074}" presName="FourNodes_3" presStyleLbl="node1" presStyleIdx="2" presStyleCnt="4">
        <dgm:presLayoutVars>
          <dgm:bulletEnabled val="1"/>
        </dgm:presLayoutVars>
      </dgm:prSet>
      <dgm:spPr/>
    </dgm:pt>
    <dgm:pt modelId="{A033A1B7-B336-49EC-AF8F-13A30729346D}" type="pres">
      <dgm:prSet presAssocID="{7F2141FE-F72D-4154-A334-5529D9A47074}" presName="FourNodes_4" presStyleLbl="node1" presStyleIdx="3" presStyleCnt="4">
        <dgm:presLayoutVars>
          <dgm:bulletEnabled val="1"/>
        </dgm:presLayoutVars>
      </dgm:prSet>
      <dgm:spPr/>
    </dgm:pt>
    <dgm:pt modelId="{C790A5B2-9327-4393-8471-DC558117CEFF}" type="pres">
      <dgm:prSet presAssocID="{7F2141FE-F72D-4154-A334-5529D9A47074}" presName="FourConn_1-2" presStyleLbl="fgAccFollowNode1" presStyleIdx="0" presStyleCnt="3">
        <dgm:presLayoutVars>
          <dgm:bulletEnabled val="1"/>
        </dgm:presLayoutVars>
      </dgm:prSet>
      <dgm:spPr/>
    </dgm:pt>
    <dgm:pt modelId="{562EE725-F466-4170-B7DC-CBCA6530794C}" type="pres">
      <dgm:prSet presAssocID="{7F2141FE-F72D-4154-A334-5529D9A47074}" presName="FourConn_2-3" presStyleLbl="fgAccFollowNode1" presStyleIdx="1" presStyleCnt="3">
        <dgm:presLayoutVars>
          <dgm:bulletEnabled val="1"/>
        </dgm:presLayoutVars>
      </dgm:prSet>
      <dgm:spPr/>
    </dgm:pt>
    <dgm:pt modelId="{174295D1-CB69-42CF-872F-F1C36038BB9C}" type="pres">
      <dgm:prSet presAssocID="{7F2141FE-F72D-4154-A334-5529D9A47074}" presName="FourConn_3-4" presStyleLbl="fgAccFollowNode1" presStyleIdx="2" presStyleCnt="3">
        <dgm:presLayoutVars>
          <dgm:bulletEnabled val="1"/>
        </dgm:presLayoutVars>
      </dgm:prSet>
      <dgm:spPr/>
    </dgm:pt>
    <dgm:pt modelId="{9158C0FF-1743-4F36-98DC-9787EC876A67}" type="pres">
      <dgm:prSet presAssocID="{7F2141FE-F72D-4154-A334-5529D9A47074}" presName="FourNodes_1_text" presStyleLbl="node1" presStyleIdx="3" presStyleCnt="4">
        <dgm:presLayoutVars>
          <dgm:bulletEnabled val="1"/>
        </dgm:presLayoutVars>
      </dgm:prSet>
      <dgm:spPr/>
    </dgm:pt>
    <dgm:pt modelId="{48A63093-729D-4033-BFF7-B7AB7D14277A}" type="pres">
      <dgm:prSet presAssocID="{7F2141FE-F72D-4154-A334-5529D9A47074}" presName="FourNodes_2_text" presStyleLbl="node1" presStyleIdx="3" presStyleCnt="4">
        <dgm:presLayoutVars>
          <dgm:bulletEnabled val="1"/>
        </dgm:presLayoutVars>
      </dgm:prSet>
      <dgm:spPr/>
    </dgm:pt>
    <dgm:pt modelId="{5D1C0DE7-EDA7-4BE2-92F4-6E317D5C99F5}" type="pres">
      <dgm:prSet presAssocID="{7F2141FE-F72D-4154-A334-5529D9A47074}" presName="FourNodes_3_text" presStyleLbl="node1" presStyleIdx="3" presStyleCnt="4">
        <dgm:presLayoutVars>
          <dgm:bulletEnabled val="1"/>
        </dgm:presLayoutVars>
      </dgm:prSet>
      <dgm:spPr/>
    </dgm:pt>
    <dgm:pt modelId="{D6ECB47F-FBD0-4A54-855C-2CD146EA1D71}" type="pres">
      <dgm:prSet presAssocID="{7F2141FE-F72D-4154-A334-5529D9A47074}" presName="FourNodes_4_text" presStyleLbl="node1" presStyleIdx="3" presStyleCnt="4">
        <dgm:presLayoutVars>
          <dgm:bulletEnabled val="1"/>
        </dgm:presLayoutVars>
      </dgm:prSet>
      <dgm:spPr/>
    </dgm:pt>
  </dgm:ptLst>
  <dgm:cxnLst>
    <dgm:cxn modelId="{B7D8C004-A053-45A9-A9A8-28D8655C05F3}" type="presOf" srcId="{7F2141FE-F72D-4154-A334-5529D9A47074}" destId="{CDD01277-571D-4D80-921F-01DDA585AD28}" srcOrd="0" destOrd="0" presId="urn:microsoft.com/office/officeart/2005/8/layout/vProcess5"/>
    <dgm:cxn modelId="{E8572110-C04A-4498-9253-6AF66DDEC1B7}" srcId="{7F2141FE-F72D-4154-A334-5529D9A47074}" destId="{44646C98-746F-4A6D-8419-D6D012C52261}" srcOrd="1" destOrd="0" parTransId="{682BFC97-875E-405E-9823-48FF9914EC60}" sibTransId="{DF0969A2-575F-44EC-A959-7AB642125D59}"/>
    <dgm:cxn modelId="{47939712-4AFC-4096-B429-9DE07B2CA225}" srcId="{7F2141FE-F72D-4154-A334-5529D9A47074}" destId="{60E6D396-F1E2-417B-B1CF-DD5EED448816}" srcOrd="0" destOrd="0" parTransId="{AE23AB53-87BA-4700-9076-94679B739808}" sibTransId="{12722FCB-14EE-4712-BEBC-2F176409C19E}"/>
    <dgm:cxn modelId="{BE8D8214-D8AE-4293-82D6-8FB46FFA9C58}" type="presOf" srcId="{C999E295-D559-4A19-8D4D-E355F2CEE4A8}" destId="{5D1C0DE7-EDA7-4BE2-92F4-6E317D5C99F5}" srcOrd="1" destOrd="0" presId="urn:microsoft.com/office/officeart/2005/8/layout/vProcess5"/>
    <dgm:cxn modelId="{53CBAD58-3CCF-48B7-B7D5-3EF51AD83DC0}" type="presOf" srcId="{60E6D396-F1E2-417B-B1CF-DD5EED448816}" destId="{9158C0FF-1743-4F36-98DC-9787EC876A67}" srcOrd="1" destOrd="0" presId="urn:microsoft.com/office/officeart/2005/8/layout/vProcess5"/>
    <dgm:cxn modelId="{6FF78A71-4E12-4C70-8D5C-AB07A3321596}" type="presOf" srcId="{44646C98-746F-4A6D-8419-D6D012C52261}" destId="{496BACF1-5076-43CA-B5C2-284DE3D52E9C}" srcOrd="0" destOrd="0" presId="urn:microsoft.com/office/officeart/2005/8/layout/vProcess5"/>
    <dgm:cxn modelId="{F954D782-2E1C-41A9-8DAD-156E3CE37C81}" type="presOf" srcId="{C999E295-D559-4A19-8D4D-E355F2CEE4A8}" destId="{B87FD95E-1B07-4C44-B323-31815B72811D}" srcOrd="0" destOrd="0" presId="urn:microsoft.com/office/officeart/2005/8/layout/vProcess5"/>
    <dgm:cxn modelId="{E770EF83-8891-4A80-8771-6EF41136239E}" type="presOf" srcId="{FEABE64C-0086-43F0-B58D-71C3AA6F3A8E}" destId="{174295D1-CB69-42CF-872F-F1C36038BB9C}" srcOrd="0" destOrd="0" presId="urn:microsoft.com/office/officeart/2005/8/layout/vProcess5"/>
    <dgm:cxn modelId="{58E58692-BDEC-4C8F-A424-10E32842737F}" type="presOf" srcId="{44646C98-746F-4A6D-8419-D6D012C52261}" destId="{48A63093-729D-4033-BFF7-B7AB7D14277A}" srcOrd="1" destOrd="0" presId="urn:microsoft.com/office/officeart/2005/8/layout/vProcess5"/>
    <dgm:cxn modelId="{48F5309E-90BD-4CAC-B779-5091EC77DA92}" type="presOf" srcId="{DF0969A2-575F-44EC-A959-7AB642125D59}" destId="{562EE725-F466-4170-B7DC-CBCA6530794C}" srcOrd="0" destOrd="0" presId="urn:microsoft.com/office/officeart/2005/8/layout/vProcess5"/>
    <dgm:cxn modelId="{6921BFDB-3873-4FAB-8A19-AA8E0EFF179F}" type="presOf" srcId="{12722FCB-14EE-4712-BEBC-2F176409C19E}" destId="{C790A5B2-9327-4393-8471-DC558117CEFF}" srcOrd="0" destOrd="0" presId="urn:microsoft.com/office/officeart/2005/8/layout/vProcess5"/>
    <dgm:cxn modelId="{C45913DE-8FD9-407D-9EAD-8F8158C468AB}" type="presOf" srcId="{0883CEB9-5282-4D3E-91FE-0D9572195F44}" destId="{D6ECB47F-FBD0-4A54-855C-2CD146EA1D71}" srcOrd="1" destOrd="0" presId="urn:microsoft.com/office/officeart/2005/8/layout/vProcess5"/>
    <dgm:cxn modelId="{371784DE-D8AE-42C3-86EE-B5FBE801E4DC}" srcId="{7F2141FE-F72D-4154-A334-5529D9A47074}" destId="{0883CEB9-5282-4D3E-91FE-0D9572195F44}" srcOrd="3" destOrd="0" parTransId="{F32948EE-3044-45FA-BA68-A7F6E93B5C07}" sibTransId="{00B9A618-BC02-4A5A-A9B6-6C25AE681046}"/>
    <dgm:cxn modelId="{1E8244E2-3F24-4D3E-AE6A-C03C255E098D}" type="presOf" srcId="{60E6D396-F1E2-417B-B1CF-DD5EED448816}" destId="{C3C8895B-93B4-41E9-9158-90028D3C4F00}" srcOrd="0" destOrd="0" presId="urn:microsoft.com/office/officeart/2005/8/layout/vProcess5"/>
    <dgm:cxn modelId="{A8B7D4F1-4745-4B2F-97E9-71FBC783FB36}" srcId="{7F2141FE-F72D-4154-A334-5529D9A47074}" destId="{C999E295-D559-4A19-8D4D-E355F2CEE4A8}" srcOrd="2" destOrd="0" parTransId="{2C8426C0-D894-44E0-83FD-63D3E147FEB8}" sibTransId="{FEABE64C-0086-43F0-B58D-71C3AA6F3A8E}"/>
    <dgm:cxn modelId="{61DEDEF9-027D-4FF4-B0A4-CE497E29B2B4}" type="presOf" srcId="{0883CEB9-5282-4D3E-91FE-0D9572195F44}" destId="{A033A1B7-B336-49EC-AF8F-13A30729346D}" srcOrd="0" destOrd="0" presId="urn:microsoft.com/office/officeart/2005/8/layout/vProcess5"/>
    <dgm:cxn modelId="{A0B213F6-54A5-41FB-B7D8-6F8A78BB505B}" type="presParOf" srcId="{CDD01277-571D-4D80-921F-01DDA585AD28}" destId="{11D39027-19DA-49C2-B6D8-65997737FAEA}" srcOrd="0" destOrd="0" presId="urn:microsoft.com/office/officeart/2005/8/layout/vProcess5"/>
    <dgm:cxn modelId="{7677C44D-FC35-4DCB-9A69-E080911EC7D4}" type="presParOf" srcId="{CDD01277-571D-4D80-921F-01DDA585AD28}" destId="{C3C8895B-93B4-41E9-9158-90028D3C4F00}" srcOrd="1" destOrd="0" presId="urn:microsoft.com/office/officeart/2005/8/layout/vProcess5"/>
    <dgm:cxn modelId="{0BBD90EF-02B9-466D-9C95-68EA8784E028}" type="presParOf" srcId="{CDD01277-571D-4D80-921F-01DDA585AD28}" destId="{496BACF1-5076-43CA-B5C2-284DE3D52E9C}" srcOrd="2" destOrd="0" presId="urn:microsoft.com/office/officeart/2005/8/layout/vProcess5"/>
    <dgm:cxn modelId="{03BF051B-282C-4656-985A-8F15ABB7665C}" type="presParOf" srcId="{CDD01277-571D-4D80-921F-01DDA585AD28}" destId="{B87FD95E-1B07-4C44-B323-31815B72811D}" srcOrd="3" destOrd="0" presId="urn:microsoft.com/office/officeart/2005/8/layout/vProcess5"/>
    <dgm:cxn modelId="{75D4C429-56CC-4CE8-B385-DA74BF1A7BD4}" type="presParOf" srcId="{CDD01277-571D-4D80-921F-01DDA585AD28}" destId="{A033A1B7-B336-49EC-AF8F-13A30729346D}" srcOrd="4" destOrd="0" presId="urn:microsoft.com/office/officeart/2005/8/layout/vProcess5"/>
    <dgm:cxn modelId="{88DC8B64-828E-4D7C-A700-3D308337E82F}" type="presParOf" srcId="{CDD01277-571D-4D80-921F-01DDA585AD28}" destId="{C790A5B2-9327-4393-8471-DC558117CEFF}" srcOrd="5" destOrd="0" presId="urn:microsoft.com/office/officeart/2005/8/layout/vProcess5"/>
    <dgm:cxn modelId="{EF5C6843-C053-4A52-9CBB-66664B6590CF}" type="presParOf" srcId="{CDD01277-571D-4D80-921F-01DDA585AD28}" destId="{562EE725-F466-4170-B7DC-CBCA6530794C}" srcOrd="6" destOrd="0" presId="urn:microsoft.com/office/officeart/2005/8/layout/vProcess5"/>
    <dgm:cxn modelId="{F1E7EAE1-131D-427C-9707-F88F83BAACD8}" type="presParOf" srcId="{CDD01277-571D-4D80-921F-01DDA585AD28}" destId="{174295D1-CB69-42CF-872F-F1C36038BB9C}" srcOrd="7" destOrd="0" presId="urn:microsoft.com/office/officeart/2005/8/layout/vProcess5"/>
    <dgm:cxn modelId="{0855C1DF-731A-40AD-9EA2-68CFBCBB8C8F}" type="presParOf" srcId="{CDD01277-571D-4D80-921F-01DDA585AD28}" destId="{9158C0FF-1743-4F36-98DC-9787EC876A67}" srcOrd="8" destOrd="0" presId="urn:microsoft.com/office/officeart/2005/8/layout/vProcess5"/>
    <dgm:cxn modelId="{610E02D9-0518-44A3-BC3B-5A55B6F757D6}" type="presParOf" srcId="{CDD01277-571D-4D80-921F-01DDA585AD28}" destId="{48A63093-729D-4033-BFF7-B7AB7D14277A}" srcOrd="9" destOrd="0" presId="urn:microsoft.com/office/officeart/2005/8/layout/vProcess5"/>
    <dgm:cxn modelId="{657E5A6C-F1B1-429E-949C-A4A4438E5337}" type="presParOf" srcId="{CDD01277-571D-4D80-921F-01DDA585AD28}" destId="{5D1C0DE7-EDA7-4BE2-92F4-6E317D5C99F5}" srcOrd="10" destOrd="0" presId="urn:microsoft.com/office/officeart/2005/8/layout/vProcess5"/>
    <dgm:cxn modelId="{833E9B1F-D845-4A94-BF3A-25E336430044}" type="presParOf" srcId="{CDD01277-571D-4D80-921F-01DDA585AD28}" destId="{D6ECB47F-FBD0-4A54-855C-2CD146EA1D7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C11BF5AE-DB94-4313-AAC6-39D93FC514C9}" type="doc">
      <dgm:prSet loTypeId="urn:microsoft.com/office/officeart/2005/8/layout/hProcess7#1" loCatId="list" qsTypeId="urn:microsoft.com/office/officeart/2005/8/quickstyle/3d2" qsCatId="3D" csTypeId="urn:microsoft.com/office/officeart/2005/8/colors/colorful3" csCatId="colorful" phldr="1"/>
      <dgm:spPr/>
      <dgm:t>
        <a:bodyPr/>
        <a:lstStyle/>
        <a:p>
          <a:endParaRPr lang="en-US"/>
        </a:p>
      </dgm:t>
    </dgm:pt>
    <dgm:pt modelId="{59243BFB-BB84-46BD-8DC6-6329DB6BEC8F}">
      <dgm:prSet phldrT="[Text]" phldr="1" custT="1"/>
      <dgm:spPr/>
      <dgm:t>
        <a:bodyPr/>
        <a:lstStyle/>
        <a:p>
          <a:endParaRPr lang="en-US" sz="1050" dirty="0"/>
        </a:p>
      </dgm:t>
    </dgm:pt>
    <dgm:pt modelId="{F5EE1817-CF3F-41AB-9931-C2D68F72AD97}" type="parTrans" cxnId="{70709E52-BA06-460A-82D4-D6541F3B8B5A}">
      <dgm:prSet/>
      <dgm:spPr/>
      <dgm:t>
        <a:bodyPr/>
        <a:lstStyle/>
        <a:p>
          <a:endParaRPr lang="en-US"/>
        </a:p>
      </dgm:t>
    </dgm:pt>
    <dgm:pt modelId="{079A5AD4-C244-4E7D-8B7E-F0C8EC63C3A0}" type="sibTrans" cxnId="{70709E52-BA06-460A-82D4-D6541F3B8B5A}">
      <dgm:prSet/>
      <dgm:spPr/>
      <dgm:t>
        <a:bodyPr/>
        <a:lstStyle/>
        <a:p>
          <a:endParaRPr lang="en-US"/>
        </a:p>
      </dgm:t>
    </dgm:pt>
    <dgm:pt modelId="{8D42BCFE-A7D6-4A93-98C0-20A69FFA95CD}">
      <dgm:prSet phldrT="[Text]"/>
      <dgm:spPr/>
      <dgm:t>
        <a:bodyPr/>
        <a:lstStyle/>
        <a:p>
          <a:pPr algn="ctr" rtl="0"/>
          <a:r>
            <a:rPr kumimoji="0" lang="en-US" b="1" i="0" u="none" strike="noStrike" cap="none" spc="0" normalizeH="0" baseline="0" noProof="0" dirty="0">
              <a:ln/>
              <a:effectLst/>
              <a:uLnTx/>
              <a:uFillTx/>
              <a:latin typeface="+mn-lt"/>
              <a:ea typeface="+mn-ea"/>
              <a:cs typeface="+mn-cs"/>
            </a:rPr>
            <a:t>For continuous parameter </a:t>
          </a:r>
          <a:r>
            <a:rPr kumimoji="0" lang="en-US" b="1" i="0" u="none" strike="noStrike" cap="none" spc="0" normalizeH="0" baseline="0" noProof="0" dirty="0" err="1">
              <a:ln/>
              <a:effectLst/>
              <a:uLnTx/>
              <a:uFillTx/>
              <a:latin typeface="+mn-lt"/>
              <a:ea typeface="+mn-ea"/>
              <a:cs typeface="+mn-cs"/>
            </a:rPr>
            <a:t>optimisation</a:t>
          </a:r>
          <a:endParaRPr lang="en-US" b="1" dirty="0"/>
        </a:p>
      </dgm:t>
    </dgm:pt>
    <dgm:pt modelId="{52A11D07-525F-4990-AD87-54F522E02E76}" type="parTrans" cxnId="{B2A77B75-096F-409A-B82E-0E74517D53FF}">
      <dgm:prSet/>
      <dgm:spPr/>
      <dgm:t>
        <a:bodyPr/>
        <a:lstStyle/>
        <a:p>
          <a:endParaRPr lang="en-US"/>
        </a:p>
      </dgm:t>
    </dgm:pt>
    <dgm:pt modelId="{04BA34B3-D0AE-47B6-8CAA-D59A4098C337}" type="sibTrans" cxnId="{B2A77B75-096F-409A-B82E-0E74517D53FF}">
      <dgm:prSet/>
      <dgm:spPr/>
      <dgm:t>
        <a:bodyPr/>
        <a:lstStyle/>
        <a:p>
          <a:endParaRPr lang="en-US"/>
        </a:p>
      </dgm:t>
    </dgm:pt>
    <dgm:pt modelId="{80B9B10A-E43F-49BD-99EA-6E42DA426EB4}">
      <dgm:prSet phldrT="[Text]"/>
      <dgm:spPr/>
      <dgm:t>
        <a:bodyPr/>
        <a:lstStyle/>
        <a:p>
          <a:pPr rtl="0"/>
          <a:r>
            <a:rPr kumimoji="0" lang="en-GB" b="1" i="0" u="none" strike="noStrike" cap="none" spc="0" normalizeH="0" baseline="0" noProof="0" dirty="0">
              <a:ln/>
              <a:effectLst/>
              <a:uLnTx/>
              <a:uFillTx/>
              <a:latin typeface="+mn-lt"/>
              <a:ea typeface="+mn-ea"/>
              <a:cs typeface="+mn-cs"/>
            </a:rPr>
            <a:t>Chromosomes consist of two parts:</a:t>
          </a:r>
        </a:p>
        <a:p>
          <a:pPr rtl="0"/>
          <a:endParaRPr lang="en-US" dirty="0"/>
        </a:p>
      </dgm:t>
    </dgm:pt>
    <dgm:pt modelId="{F4E6FBD0-5B97-4E4C-8704-CB8D52C5AE70}" type="parTrans" cxnId="{CE19278E-B4CA-41E8-A5E4-DECAABB49740}">
      <dgm:prSet/>
      <dgm:spPr/>
      <dgm:t>
        <a:bodyPr/>
        <a:lstStyle/>
        <a:p>
          <a:endParaRPr lang="en-US"/>
        </a:p>
      </dgm:t>
    </dgm:pt>
    <dgm:pt modelId="{8384DB12-7EA7-4C99-8280-E5C5A735DC01}" type="sibTrans" cxnId="{CE19278E-B4CA-41E8-A5E4-DECAABB49740}">
      <dgm:prSet/>
      <dgm:spPr/>
      <dgm:t>
        <a:bodyPr/>
        <a:lstStyle/>
        <a:p>
          <a:endParaRPr lang="en-US"/>
        </a:p>
      </dgm:t>
    </dgm:pt>
    <dgm:pt modelId="{6061814C-BEA4-4494-A47C-B4B5CF8AD324}">
      <dgm:prSet phldrT="[Text]" phldr="1" custT="1"/>
      <dgm:spPr/>
      <dgm:t>
        <a:bodyPr/>
        <a:lstStyle/>
        <a:p>
          <a:endParaRPr lang="en-US" sz="1050" dirty="0"/>
        </a:p>
      </dgm:t>
    </dgm:pt>
    <dgm:pt modelId="{FEEA78F5-1BE7-409D-BD8C-C85D4F455BB7}" type="parTrans" cxnId="{C51C7564-0EAA-4F3D-9744-7572D1F7789D}">
      <dgm:prSet/>
      <dgm:spPr/>
      <dgm:t>
        <a:bodyPr/>
        <a:lstStyle/>
        <a:p>
          <a:endParaRPr lang="en-US"/>
        </a:p>
      </dgm:t>
    </dgm:pt>
    <dgm:pt modelId="{62B4909F-7085-4A18-AD37-2C10A2123F1A}" type="sibTrans" cxnId="{C51C7564-0EAA-4F3D-9744-7572D1F7789D}">
      <dgm:prSet/>
      <dgm:spPr/>
      <dgm:t>
        <a:bodyPr/>
        <a:lstStyle/>
        <a:p>
          <a:endParaRPr lang="en-US"/>
        </a:p>
      </dgm:t>
    </dgm:pt>
    <dgm:pt modelId="{C8D439C1-4424-4AEB-979C-52220A7C82FA}">
      <dgm:prSet phldrT="[Text]"/>
      <dgm:spPr/>
      <dgm:t>
        <a:bodyPr/>
        <a:lstStyle/>
        <a:p>
          <a:pPr rtl="0"/>
          <a:r>
            <a:rPr kumimoji="0" lang="en-GB" b="1" i="0" u="none" strike="noStrike" cap="none" spc="0" normalizeH="0" baseline="0" noProof="0" dirty="0">
              <a:ln/>
              <a:solidFill>
                <a:schemeClr val="tx1"/>
              </a:solidFill>
              <a:effectLst/>
              <a:uLnTx/>
              <a:uFillTx/>
              <a:latin typeface="+mn-lt"/>
              <a:ea typeface="+mn-ea"/>
              <a:cs typeface="+mn-cs"/>
            </a:rPr>
            <a:t>Full size:</a:t>
          </a:r>
        </a:p>
        <a:p>
          <a:pPr rtl="0"/>
          <a:r>
            <a:rPr kumimoji="0" lang="en-GB" b="0" i="0" u="none" strike="noStrike" cap="none" spc="0" normalizeH="0" baseline="0" noProof="0" dirty="0">
              <a:ln/>
              <a:solidFill>
                <a:schemeClr val="tx1"/>
              </a:solidFill>
              <a:effectLst/>
              <a:uLnTx/>
              <a:uFillTx/>
              <a:latin typeface="+mn-lt"/>
              <a:ea typeface="+mn-ea"/>
              <a:cs typeface="+mn-cs"/>
            </a:rPr>
            <a:t> </a:t>
          </a:r>
          <a:r>
            <a:rPr kumimoji="0" lang="en-GB" b="0" i="0" u="none" strike="noStrike" cap="none" spc="0" normalizeH="0" baseline="0" noProof="0" dirty="0">
              <a:ln/>
              <a:solidFill>
                <a:schemeClr val="tx1"/>
              </a:solidFill>
              <a:effectLst/>
              <a:uLnTx/>
              <a:uFillTx/>
              <a:latin typeface="+mn-lt"/>
              <a:ea typeface="+mn-ea"/>
              <a:cs typeface="+mn-cs"/>
              <a:sym typeface="Symbol" pitchFamily="18" charset="2"/>
            </a:rPr>
            <a:t></a:t>
          </a:r>
          <a:r>
            <a:rPr kumimoji="0" lang="en-GB" b="0" i="0" u="none" strike="noStrike" cap="none" spc="0" normalizeH="0" baseline="0" noProof="0" dirty="0">
              <a:ln/>
              <a:solidFill>
                <a:schemeClr val="tx1"/>
              </a:solidFill>
              <a:effectLst/>
              <a:uLnTx/>
              <a:uFillTx/>
              <a:latin typeface="+mn-lt"/>
              <a:ea typeface="+mn-ea"/>
              <a:cs typeface="+mn-cs"/>
            </a:rPr>
            <a:t> x</a:t>
          </a:r>
          <a:r>
            <a:rPr kumimoji="0" lang="en-GB" b="0" i="0" u="none" strike="noStrike" cap="none" spc="0" normalizeH="0" baseline="-25000" noProof="0" dirty="0">
              <a:ln/>
              <a:solidFill>
                <a:schemeClr val="tx1"/>
              </a:solidFill>
              <a:effectLst/>
              <a:uLnTx/>
              <a:uFillTx/>
              <a:latin typeface="+mn-lt"/>
              <a:ea typeface="+mn-ea"/>
              <a:cs typeface="+mn-cs"/>
            </a:rPr>
            <a:t>1</a:t>
          </a:r>
          <a:r>
            <a:rPr kumimoji="0" lang="en-GB" b="0" i="0" u="none" strike="noStrike" cap="none" spc="0" normalizeH="0" baseline="0" noProof="0" dirty="0">
              <a:ln/>
              <a:solidFill>
                <a:schemeClr val="tx1"/>
              </a:solidFill>
              <a:effectLst/>
              <a:uLnTx/>
              <a:uFillTx/>
              <a:latin typeface="+mn-lt"/>
              <a:ea typeface="+mn-ea"/>
              <a:cs typeface="+mn-cs"/>
            </a:rPr>
            <a:t>,…,</a:t>
          </a:r>
          <a:r>
            <a:rPr kumimoji="0" lang="en-GB" b="0" i="0" u="none" strike="noStrike" cap="none" spc="0" normalizeH="0" baseline="0" noProof="0" dirty="0" err="1">
              <a:ln/>
              <a:solidFill>
                <a:schemeClr val="tx1"/>
              </a:solidFill>
              <a:effectLst/>
              <a:uLnTx/>
              <a:uFillTx/>
              <a:latin typeface="+mn-lt"/>
              <a:ea typeface="+mn-ea"/>
              <a:cs typeface="+mn-cs"/>
            </a:rPr>
            <a:t>x</a:t>
          </a:r>
          <a:r>
            <a:rPr kumimoji="0" lang="en-GB" b="0" i="0" u="none" strike="noStrike" cap="none" spc="0" normalizeH="0" baseline="-25000" noProof="0" dirty="0" err="1">
              <a:ln/>
              <a:solidFill>
                <a:schemeClr val="tx1"/>
              </a:solidFill>
              <a:effectLst/>
              <a:uLnTx/>
              <a:uFillTx/>
              <a:latin typeface="+mn-lt"/>
              <a:ea typeface="+mn-ea"/>
              <a:cs typeface="+mn-cs"/>
            </a:rPr>
            <a:t>n</a:t>
          </a:r>
          <a:r>
            <a:rPr kumimoji="0" lang="en-GB" b="0" i="0" u="none" strike="noStrike" cap="none" spc="0" normalizeH="0" baseline="0" noProof="0" dirty="0">
              <a:ln/>
              <a:solidFill>
                <a:schemeClr val="tx1"/>
              </a:solidFill>
              <a:effectLst/>
              <a:uLnTx/>
              <a:uFillTx/>
              <a:latin typeface="+mn-lt"/>
              <a:ea typeface="+mn-ea"/>
              <a:cs typeface="+mn-cs"/>
            </a:rPr>
            <a:t>,</a:t>
          </a:r>
          <a:r>
            <a:rPr kumimoji="0" lang="en-GB" b="0" i="0" u="none" strike="noStrike" cap="none" spc="0" normalizeH="0" baseline="-25000" noProof="0" dirty="0">
              <a:ln/>
              <a:solidFill>
                <a:schemeClr val="tx1"/>
              </a:solidFill>
              <a:effectLst/>
              <a:uLnTx/>
              <a:uFillTx/>
              <a:latin typeface="+mn-lt"/>
              <a:ea typeface="+mn-ea"/>
              <a:cs typeface="+mn-cs"/>
            </a:rPr>
            <a:t> </a:t>
          </a:r>
          <a:r>
            <a:rPr kumimoji="0" lang="en-GB" b="0" i="0" u="none" strike="noStrike" cap="none" spc="0" normalizeH="0" baseline="0" noProof="0" dirty="0">
              <a:ln/>
              <a:solidFill>
                <a:schemeClr val="tx1"/>
              </a:solidFill>
              <a:effectLst/>
              <a:uLnTx/>
              <a:uFillTx/>
              <a:latin typeface="+mn-lt"/>
              <a:ea typeface="+mn-ea"/>
              <a:cs typeface="+mn-cs"/>
              <a:sym typeface="Symbol" pitchFamily="18" charset="2"/>
            </a:rPr>
            <a:t></a:t>
          </a:r>
          <a:r>
            <a:rPr kumimoji="0" lang="en-GB" b="0" i="0" u="none" strike="noStrike" cap="none" spc="0" normalizeH="0" baseline="-25000" noProof="0" dirty="0">
              <a:ln/>
              <a:solidFill>
                <a:schemeClr val="tx1"/>
              </a:solidFill>
              <a:effectLst/>
              <a:uLnTx/>
              <a:uFillTx/>
              <a:latin typeface="+mn-lt"/>
              <a:ea typeface="+mn-ea"/>
              <a:cs typeface="+mn-cs"/>
            </a:rPr>
            <a:t>1</a:t>
          </a:r>
          <a:r>
            <a:rPr kumimoji="0" lang="en-GB" b="0" i="0" u="none" strike="noStrike" cap="none" spc="0" normalizeH="0" baseline="0" noProof="0" dirty="0">
              <a:ln/>
              <a:solidFill>
                <a:schemeClr val="tx1"/>
              </a:solidFill>
              <a:effectLst/>
              <a:uLnTx/>
              <a:uFillTx/>
              <a:latin typeface="+mn-lt"/>
              <a:ea typeface="+mn-ea"/>
              <a:cs typeface="+mn-cs"/>
            </a:rPr>
            <a:t>,…,</a:t>
          </a:r>
          <a:r>
            <a:rPr kumimoji="0" lang="en-GB" b="0" i="0" u="none" strike="noStrike" cap="none" spc="0" normalizeH="0" baseline="0" noProof="0" dirty="0">
              <a:ln/>
              <a:solidFill>
                <a:schemeClr val="tx1"/>
              </a:solidFill>
              <a:effectLst/>
              <a:uLnTx/>
              <a:uFillTx/>
              <a:latin typeface="+mn-lt"/>
              <a:ea typeface="+mn-ea"/>
              <a:cs typeface="+mn-cs"/>
              <a:sym typeface="Symbol" pitchFamily="18" charset="2"/>
            </a:rPr>
            <a:t></a:t>
          </a:r>
          <a:r>
            <a:rPr kumimoji="0" lang="en-GB" b="0" i="0" u="none" strike="noStrike" cap="none" spc="0" normalizeH="0" baseline="-25000" noProof="0" dirty="0">
              <a:ln/>
              <a:solidFill>
                <a:schemeClr val="tx1"/>
              </a:solidFill>
              <a:effectLst/>
              <a:uLnTx/>
              <a:uFillTx/>
              <a:latin typeface="+mn-lt"/>
              <a:ea typeface="+mn-ea"/>
              <a:cs typeface="+mn-cs"/>
            </a:rPr>
            <a:t>n</a:t>
          </a:r>
          <a:r>
            <a:rPr kumimoji="0" lang="en-GB" b="0" i="0" u="none" strike="noStrike" cap="none" spc="0" normalizeH="0" baseline="-40000" noProof="0" dirty="0">
              <a:ln/>
              <a:solidFill>
                <a:schemeClr val="tx1"/>
              </a:solidFill>
              <a:effectLst/>
              <a:uLnTx/>
              <a:uFillTx/>
              <a:latin typeface="+mn-lt"/>
              <a:ea typeface="+mn-ea"/>
              <a:cs typeface="+mn-cs"/>
              <a:sym typeface="Symbol" pitchFamily="18" charset="2"/>
            </a:rPr>
            <a:t> </a:t>
          </a:r>
          <a:r>
            <a:rPr kumimoji="0" lang="en-GB" b="0" i="0" u="none" strike="noStrike" cap="none" spc="0" normalizeH="0" baseline="0" noProof="0" dirty="0">
              <a:ln/>
              <a:solidFill>
                <a:schemeClr val="tx1"/>
              </a:solidFill>
              <a:effectLst/>
              <a:uLnTx/>
              <a:uFillTx/>
              <a:latin typeface="+mn-lt"/>
              <a:ea typeface="+mn-ea"/>
              <a:cs typeface="+mn-cs"/>
              <a:sym typeface="Symbol" pitchFamily="18" charset="2"/>
            </a:rPr>
            <a:t> </a:t>
          </a:r>
          <a:endParaRPr lang="en-US" dirty="0">
            <a:solidFill>
              <a:schemeClr val="tx1"/>
            </a:solidFill>
          </a:endParaRPr>
        </a:p>
      </dgm:t>
    </dgm:pt>
    <dgm:pt modelId="{528C65F8-3186-4E0C-8E05-EB0E5EF69DE9}" type="parTrans" cxnId="{A1E6CFF1-15D8-45C0-BD46-F67176A5E689}">
      <dgm:prSet/>
      <dgm:spPr/>
      <dgm:t>
        <a:bodyPr/>
        <a:lstStyle/>
        <a:p>
          <a:endParaRPr lang="en-US"/>
        </a:p>
      </dgm:t>
    </dgm:pt>
    <dgm:pt modelId="{3BC34D6B-E91C-4228-B7B5-FE31E77EFEFF}" type="sibTrans" cxnId="{A1E6CFF1-15D8-45C0-BD46-F67176A5E689}">
      <dgm:prSet/>
      <dgm:spPr/>
      <dgm:t>
        <a:bodyPr/>
        <a:lstStyle/>
        <a:p>
          <a:endParaRPr lang="en-US"/>
        </a:p>
      </dgm:t>
    </dgm:pt>
    <dgm:pt modelId="{B29885FB-A4EA-4769-999B-EDBF860F9646}">
      <dgm:prSet phldrT="[Text]" phldr="1" custT="1"/>
      <dgm:spPr/>
      <dgm:t>
        <a:bodyPr/>
        <a:lstStyle/>
        <a:p>
          <a:endParaRPr lang="en-US" sz="1400" dirty="0"/>
        </a:p>
      </dgm:t>
    </dgm:pt>
    <dgm:pt modelId="{3AC990A7-1FF0-4CE6-A39E-A35D0E57FD12}" type="sibTrans" cxnId="{FB1655A3-1F19-42CC-A5F9-6B5646559158}">
      <dgm:prSet/>
      <dgm:spPr/>
      <dgm:t>
        <a:bodyPr/>
        <a:lstStyle/>
        <a:p>
          <a:endParaRPr lang="en-US"/>
        </a:p>
      </dgm:t>
    </dgm:pt>
    <dgm:pt modelId="{41862A7D-637A-4B5E-B73F-694E140DBA44}" type="parTrans" cxnId="{FB1655A3-1F19-42CC-A5F9-6B5646559158}">
      <dgm:prSet/>
      <dgm:spPr/>
      <dgm:t>
        <a:bodyPr/>
        <a:lstStyle/>
        <a:p>
          <a:endParaRPr lang="en-US"/>
        </a:p>
      </dgm:t>
    </dgm:pt>
    <dgm:pt modelId="{526446FB-547E-4D22-8EBB-ABC1171ABA38}">
      <dgm:prSet phldrT="[Text]"/>
      <dgm:spPr/>
      <dgm:t>
        <a:bodyPr/>
        <a:lstStyle/>
        <a:p>
          <a:pPr rtl="0"/>
          <a:r>
            <a:rPr kumimoji="0" lang="en-GB" b="0" i="0" u="none" strike="noStrike" cap="none" spc="0" normalizeH="0" baseline="0" noProof="0" dirty="0">
              <a:ln/>
              <a:solidFill>
                <a:schemeClr val="tx1"/>
              </a:solidFill>
              <a:effectLst/>
              <a:uLnTx/>
              <a:uFillTx/>
              <a:latin typeface="+mn-lt"/>
            </a:rPr>
            <a:t>1-Object variables</a:t>
          </a:r>
          <a:r>
            <a:rPr kumimoji="0" lang="en-GB" b="0" i="0" u="none" strike="noStrike" cap="none" spc="0" normalizeH="0" baseline="0" noProof="0" dirty="0">
              <a:ln/>
              <a:effectLst/>
              <a:uLnTx/>
              <a:uFillTx/>
              <a:latin typeface="+mn-lt"/>
            </a:rPr>
            <a:t>:   x</a:t>
          </a:r>
          <a:r>
            <a:rPr kumimoji="0" lang="en-GB" b="0" i="0" u="none" strike="noStrike" cap="none" spc="0" normalizeH="0" baseline="-25000" noProof="0" dirty="0">
              <a:ln/>
              <a:effectLst/>
              <a:uLnTx/>
              <a:uFillTx/>
              <a:latin typeface="+mn-lt"/>
            </a:rPr>
            <a:t>1</a:t>
          </a:r>
          <a:r>
            <a:rPr kumimoji="0" lang="en-GB" b="0" i="0" u="none" strike="noStrike" cap="none" spc="0" normalizeH="0" baseline="0" noProof="0" dirty="0">
              <a:ln/>
              <a:effectLst/>
              <a:uLnTx/>
              <a:uFillTx/>
              <a:latin typeface="+mn-lt"/>
            </a:rPr>
            <a:t>,…,</a:t>
          </a:r>
          <a:r>
            <a:rPr kumimoji="0" lang="en-GB" b="0" i="0" u="none" strike="noStrike" cap="none" spc="0" normalizeH="0" baseline="0" noProof="0" dirty="0" err="1">
              <a:ln/>
              <a:effectLst/>
              <a:uLnTx/>
              <a:uFillTx/>
              <a:latin typeface="+mn-lt"/>
            </a:rPr>
            <a:t>x</a:t>
          </a:r>
          <a:r>
            <a:rPr kumimoji="0" lang="en-GB" b="0" i="0" u="none" strike="noStrike" cap="none" spc="0" normalizeH="0" baseline="-25000" noProof="0" dirty="0" err="1">
              <a:ln/>
              <a:effectLst/>
              <a:uLnTx/>
              <a:uFillTx/>
              <a:latin typeface="+mn-lt"/>
            </a:rPr>
            <a:t>n</a:t>
          </a:r>
          <a:endParaRPr kumimoji="0" lang="en-GB" b="0" i="0" u="none" strike="noStrike" cap="none" spc="0" normalizeH="0" baseline="-25000" noProof="0" dirty="0">
            <a:ln/>
            <a:effectLst/>
            <a:uLnTx/>
            <a:uFillTx/>
            <a:latin typeface="+mn-lt"/>
          </a:endParaRPr>
        </a:p>
        <a:p>
          <a:pPr rtl="0"/>
          <a:r>
            <a:rPr kumimoji="0" lang="en-GB" b="0" i="0" u="none" strike="noStrike" cap="none" spc="0" normalizeH="0" baseline="-25000" noProof="0" dirty="0">
              <a:ln/>
              <a:solidFill>
                <a:schemeClr val="tx1"/>
              </a:solidFill>
              <a:effectLst/>
              <a:uLnTx/>
              <a:uFillTx/>
              <a:latin typeface="+mn-lt"/>
            </a:rPr>
            <a:t>2-</a:t>
          </a:r>
          <a:r>
            <a:rPr kumimoji="0" lang="en-GB" b="0" i="0" u="none" strike="noStrike" cap="none" spc="0" normalizeH="0" baseline="0" noProof="0" dirty="0">
              <a:ln/>
              <a:solidFill>
                <a:schemeClr val="tx1"/>
              </a:solidFill>
              <a:effectLst/>
              <a:uLnTx/>
              <a:uFillTx/>
              <a:latin typeface="+mn-lt"/>
            </a:rPr>
            <a:t>Mutation step sizes</a:t>
          </a:r>
          <a:r>
            <a:rPr kumimoji="0" lang="en-GB" b="0" i="0" u="none" strike="noStrike" cap="none" spc="0" normalizeH="0" baseline="0" noProof="0" dirty="0">
              <a:ln/>
              <a:effectLst/>
              <a:uLnTx/>
              <a:uFillTx/>
              <a:latin typeface="+mn-lt"/>
            </a:rPr>
            <a:t>: </a:t>
          </a:r>
          <a:r>
            <a:rPr kumimoji="0" lang="en-GB" b="0" i="0" u="none" strike="noStrike" cap="none" spc="0" normalizeH="0" baseline="0" noProof="0" dirty="0">
              <a:ln/>
              <a:effectLst/>
              <a:uLnTx/>
              <a:uFillTx/>
              <a:latin typeface="+mn-lt"/>
              <a:sym typeface="Symbol" pitchFamily="18" charset="2"/>
            </a:rPr>
            <a:t></a:t>
          </a:r>
          <a:r>
            <a:rPr kumimoji="0" lang="en-GB" b="0" i="0" u="none" strike="noStrike" cap="none" spc="0" normalizeH="0" baseline="-25000" noProof="0" dirty="0">
              <a:ln/>
              <a:effectLst/>
              <a:uLnTx/>
              <a:uFillTx/>
              <a:latin typeface="+mn-lt"/>
            </a:rPr>
            <a:t>1</a:t>
          </a:r>
          <a:r>
            <a:rPr kumimoji="0" lang="en-GB" b="0" i="0" u="none" strike="noStrike" cap="none" spc="0" normalizeH="0" baseline="0" noProof="0" dirty="0">
              <a:ln/>
              <a:effectLst/>
              <a:uLnTx/>
              <a:uFillTx/>
              <a:latin typeface="+mn-lt"/>
            </a:rPr>
            <a:t>,…,</a:t>
          </a:r>
          <a:r>
            <a:rPr kumimoji="0" lang="en-GB" b="0" i="0" u="none" strike="noStrike" cap="none" spc="0" normalizeH="0" baseline="0" noProof="0" dirty="0">
              <a:ln/>
              <a:effectLst/>
              <a:uLnTx/>
              <a:uFillTx/>
              <a:latin typeface="+mn-lt"/>
              <a:sym typeface="Symbol" pitchFamily="18" charset="2"/>
            </a:rPr>
            <a:t></a:t>
          </a:r>
          <a:r>
            <a:rPr kumimoji="0" lang="en-GB" b="0" i="0" u="none" strike="noStrike" cap="none" spc="0" normalizeH="0" baseline="-25000" noProof="0" dirty="0">
              <a:ln/>
              <a:effectLst/>
              <a:uLnTx/>
              <a:uFillTx/>
              <a:latin typeface="+mn-lt"/>
            </a:rPr>
            <a:t>n</a:t>
          </a:r>
          <a:endParaRPr kumimoji="0" lang="en-GB" b="0" i="0" u="none" strike="noStrike" cap="none" spc="0" normalizeH="0" baseline="0" noProof="0" dirty="0">
            <a:ln/>
            <a:effectLst/>
            <a:uLnTx/>
            <a:uFillTx/>
            <a:latin typeface="+mn-lt"/>
            <a:ea typeface="+mn-ea"/>
            <a:cs typeface="+mn-cs"/>
          </a:endParaRPr>
        </a:p>
        <a:p>
          <a:pPr rtl="0"/>
          <a:endParaRPr kumimoji="0" lang="en-GB" b="0" i="0" u="none" strike="noStrike" cap="none" spc="0" normalizeH="0" baseline="0" noProof="0" dirty="0">
            <a:ln/>
            <a:effectLst/>
            <a:uLnTx/>
            <a:uFillTx/>
            <a:latin typeface="+mn-lt"/>
            <a:ea typeface="+mn-ea"/>
            <a:cs typeface="+mn-cs"/>
          </a:endParaRPr>
        </a:p>
        <a:p>
          <a:pPr rtl="0"/>
          <a:endParaRPr lang="en-US" dirty="0"/>
        </a:p>
      </dgm:t>
    </dgm:pt>
    <dgm:pt modelId="{5D90E22F-90DE-4773-9031-AABFA78E1AAA}" type="parTrans" cxnId="{E13EB9E2-4F41-42C0-941A-2165DF4BB72D}">
      <dgm:prSet/>
      <dgm:spPr/>
      <dgm:t>
        <a:bodyPr/>
        <a:lstStyle/>
        <a:p>
          <a:endParaRPr lang="en-US"/>
        </a:p>
      </dgm:t>
    </dgm:pt>
    <dgm:pt modelId="{339B1B2F-DCBB-437F-A3FA-4A64EA4AE7F1}" type="sibTrans" cxnId="{E13EB9E2-4F41-42C0-941A-2165DF4BB72D}">
      <dgm:prSet/>
      <dgm:spPr/>
      <dgm:t>
        <a:bodyPr/>
        <a:lstStyle/>
        <a:p>
          <a:endParaRPr lang="en-US"/>
        </a:p>
      </dgm:t>
    </dgm:pt>
    <dgm:pt modelId="{E67F426D-7655-45CD-B585-8B3F53DC6453}" type="pres">
      <dgm:prSet presAssocID="{C11BF5AE-DB94-4313-AAC6-39D93FC514C9}" presName="Name0" presStyleCnt="0">
        <dgm:presLayoutVars>
          <dgm:dir/>
          <dgm:animLvl val="lvl"/>
          <dgm:resizeHandles val="exact"/>
        </dgm:presLayoutVars>
      </dgm:prSet>
      <dgm:spPr/>
    </dgm:pt>
    <dgm:pt modelId="{8302C102-2BD6-4E4C-8EE9-FB126940A509}" type="pres">
      <dgm:prSet presAssocID="{59243BFB-BB84-46BD-8DC6-6329DB6BEC8F}" presName="compositeNode" presStyleCnt="0">
        <dgm:presLayoutVars>
          <dgm:bulletEnabled val="1"/>
        </dgm:presLayoutVars>
      </dgm:prSet>
      <dgm:spPr/>
    </dgm:pt>
    <dgm:pt modelId="{20D28AC6-2D3D-4584-88D3-D27B6075C2D1}" type="pres">
      <dgm:prSet presAssocID="{59243BFB-BB84-46BD-8DC6-6329DB6BEC8F}" presName="bgRect" presStyleLbl="node1" presStyleIdx="0" presStyleCnt="3" custLinFactNeighborX="-6673" custLinFactNeighborY="26762"/>
      <dgm:spPr/>
    </dgm:pt>
    <dgm:pt modelId="{FBD67B26-3ACE-45D3-9FCA-BF1028BFAADD}" type="pres">
      <dgm:prSet presAssocID="{59243BFB-BB84-46BD-8DC6-6329DB6BEC8F}" presName="parentNode" presStyleLbl="node1" presStyleIdx="0" presStyleCnt="3">
        <dgm:presLayoutVars>
          <dgm:chMax val="0"/>
          <dgm:bulletEnabled val="1"/>
        </dgm:presLayoutVars>
      </dgm:prSet>
      <dgm:spPr/>
    </dgm:pt>
    <dgm:pt modelId="{99C6B8BE-58EC-4690-A099-D28EF3E78844}" type="pres">
      <dgm:prSet presAssocID="{59243BFB-BB84-46BD-8DC6-6329DB6BEC8F}" presName="childNode" presStyleLbl="node1" presStyleIdx="0" presStyleCnt="3">
        <dgm:presLayoutVars>
          <dgm:bulletEnabled val="1"/>
        </dgm:presLayoutVars>
      </dgm:prSet>
      <dgm:spPr/>
    </dgm:pt>
    <dgm:pt modelId="{F0E53093-979E-48DB-A459-4158B04F2005}" type="pres">
      <dgm:prSet presAssocID="{079A5AD4-C244-4E7D-8B7E-F0C8EC63C3A0}" presName="hSp" presStyleCnt="0"/>
      <dgm:spPr/>
    </dgm:pt>
    <dgm:pt modelId="{2E5B5250-8834-4635-9AD3-D540468C124E}" type="pres">
      <dgm:prSet presAssocID="{079A5AD4-C244-4E7D-8B7E-F0C8EC63C3A0}" presName="vProcSp" presStyleCnt="0"/>
      <dgm:spPr/>
    </dgm:pt>
    <dgm:pt modelId="{58F664D9-5670-44FC-B638-57F8A8454165}" type="pres">
      <dgm:prSet presAssocID="{079A5AD4-C244-4E7D-8B7E-F0C8EC63C3A0}" presName="vSp1" presStyleCnt="0"/>
      <dgm:spPr/>
    </dgm:pt>
    <dgm:pt modelId="{3A661D44-33C9-48C3-8EA6-F5B99414B8A5}" type="pres">
      <dgm:prSet presAssocID="{079A5AD4-C244-4E7D-8B7E-F0C8EC63C3A0}" presName="simulatedConn" presStyleLbl="solidFgAcc1" presStyleIdx="0" presStyleCnt="2"/>
      <dgm:spPr/>
    </dgm:pt>
    <dgm:pt modelId="{CFE89793-BE34-4ACA-BF6F-EF896D19ABFD}" type="pres">
      <dgm:prSet presAssocID="{079A5AD4-C244-4E7D-8B7E-F0C8EC63C3A0}" presName="vSp2" presStyleCnt="0"/>
      <dgm:spPr/>
    </dgm:pt>
    <dgm:pt modelId="{A1C8203A-17CB-45FC-8932-DD73EA2B80C0}" type="pres">
      <dgm:prSet presAssocID="{079A5AD4-C244-4E7D-8B7E-F0C8EC63C3A0}" presName="sibTrans" presStyleCnt="0"/>
      <dgm:spPr/>
    </dgm:pt>
    <dgm:pt modelId="{92132A34-0A76-47FE-8A70-5BD8E1EFFD8B}" type="pres">
      <dgm:prSet presAssocID="{B29885FB-A4EA-4769-999B-EDBF860F9646}" presName="compositeNode" presStyleCnt="0">
        <dgm:presLayoutVars>
          <dgm:bulletEnabled val="1"/>
        </dgm:presLayoutVars>
      </dgm:prSet>
      <dgm:spPr/>
    </dgm:pt>
    <dgm:pt modelId="{E3096268-3EAF-4DA2-BD7C-8C02D6B67961}" type="pres">
      <dgm:prSet presAssocID="{B29885FB-A4EA-4769-999B-EDBF860F9646}" presName="bgRect" presStyleLbl="node1" presStyleIdx="1" presStyleCnt="3"/>
      <dgm:spPr/>
    </dgm:pt>
    <dgm:pt modelId="{FB508BCA-2013-405E-B17A-A8DCC37FE90C}" type="pres">
      <dgm:prSet presAssocID="{B29885FB-A4EA-4769-999B-EDBF860F9646}" presName="parentNode" presStyleLbl="node1" presStyleIdx="1" presStyleCnt="3">
        <dgm:presLayoutVars>
          <dgm:chMax val="0"/>
          <dgm:bulletEnabled val="1"/>
        </dgm:presLayoutVars>
      </dgm:prSet>
      <dgm:spPr/>
    </dgm:pt>
    <dgm:pt modelId="{9D327215-EBB5-46A5-AED4-6F39F39FDD1D}" type="pres">
      <dgm:prSet presAssocID="{B29885FB-A4EA-4769-999B-EDBF860F9646}" presName="childNode" presStyleLbl="node1" presStyleIdx="1" presStyleCnt="3">
        <dgm:presLayoutVars>
          <dgm:bulletEnabled val="1"/>
        </dgm:presLayoutVars>
      </dgm:prSet>
      <dgm:spPr/>
    </dgm:pt>
    <dgm:pt modelId="{1220F874-9647-46FA-A35E-CF966E01974D}" type="pres">
      <dgm:prSet presAssocID="{3AC990A7-1FF0-4CE6-A39E-A35D0E57FD12}" presName="hSp" presStyleCnt="0"/>
      <dgm:spPr/>
    </dgm:pt>
    <dgm:pt modelId="{2892C8BA-0B60-4804-8062-9DD0EC8F6D83}" type="pres">
      <dgm:prSet presAssocID="{3AC990A7-1FF0-4CE6-A39E-A35D0E57FD12}" presName="vProcSp" presStyleCnt="0"/>
      <dgm:spPr/>
    </dgm:pt>
    <dgm:pt modelId="{C8364A29-7F22-494F-80D5-A7B3E86E98C6}" type="pres">
      <dgm:prSet presAssocID="{3AC990A7-1FF0-4CE6-A39E-A35D0E57FD12}" presName="vSp1" presStyleCnt="0"/>
      <dgm:spPr/>
    </dgm:pt>
    <dgm:pt modelId="{3830A569-1BB9-4800-9280-90360BA72B14}" type="pres">
      <dgm:prSet presAssocID="{3AC990A7-1FF0-4CE6-A39E-A35D0E57FD12}" presName="simulatedConn" presStyleLbl="solidFgAcc1" presStyleIdx="1" presStyleCnt="2"/>
      <dgm:spPr/>
    </dgm:pt>
    <dgm:pt modelId="{7E14FBF2-7F71-4115-9D8B-28F64F66A5A9}" type="pres">
      <dgm:prSet presAssocID="{3AC990A7-1FF0-4CE6-A39E-A35D0E57FD12}" presName="vSp2" presStyleCnt="0"/>
      <dgm:spPr/>
    </dgm:pt>
    <dgm:pt modelId="{201934B4-074C-4E12-ADAC-FD0BED93A4A9}" type="pres">
      <dgm:prSet presAssocID="{3AC990A7-1FF0-4CE6-A39E-A35D0E57FD12}" presName="sibTrans" presStyleCnt="0"/>
      <dgm:spPr/>
    </dgm:pt>
    <dgm:pt modelId="{470181E0-F824-42AA-88F4-B95C96974D81}" type="pres">
      <dgm:prSet presAssocID="{6061814C-BEA4-4494-A47C-B4B5CF8AD324}" presName="compositeNode" presStyleCnt="0">
        <dgm:presLayoutVars>
          <dgm:bulletEnabled val="1"/>
        </dgm:presLayoutVars>
      </dgm:prSet>
      <dgm:spPr/>
    </dgm:pt>
    <dgm:pt modelId="{96BF28FA-8927-40C8-BB0D-BFDFC85F3109}" type="pres">
      <dgm:prSet presAssocID="{6061814C-BEA4-4494-A47C-B4B5CF8AD324}" presName="bgRect" presStyleLbl="node1" presStyleIdx="2" presStyleCnt="3" custLinFactNeighborX="-76" custLinFactNeighborY="-19963"/>
      <dgm:spPr/>
    </dgm:pt>
    <dgm:pt modelId="{5B03B3F8-52C4-4477-91DF-F27376289F9C}" type="pres">
      <dgm:prSet presAssocID="{6061814C-BEA4-4494-A47C-B4B5CF8AD324}" presName="parentNode" presStyleLbl="node1" presStyleIdx="2" presStyleCnt="3">
        <dgm:presLayoutVars>
          <dgm:chMax val="0"/>
          <dgm:bulletEnabled val="1"/>
        </dgm:presLayoutVars>
      </dgm:prSet>
      <dgm:spPr/>
    </dgm:pt>
    <dgm:pt modelId="{651AA4D1-1E5D-43EC-BB51-6EDEBF278CFE}" type="pres">
      <dgm:prSet presAssocID="{6061814C-BEA4-4494-A47C-B4B5CF8AD324}" presName="childNode" presStyleLbl="node1" presStyleIdx="2" presStyleCnt="3">
        <dgm:presLayoutVars>
          <dgm:bulletEnabled val="1"/>
        </dgm:presLayoutVars>
      </dgm:prSet>
      <dgm:spPr/>
    </dgm:pt>
  </dgm:ptLst>
  <dgm:cxnLst>
    <dgm:cxn modelId="{665D8C27-D886-452D-A721-B63C82E77236}" type="presOf" srcId="{C8D439C1-4424-4AEB-979C-52220A7C82FA}" destId="{651AA4D1-1E5D-43EC-BB51-6EDEBF278CFE}" srcOrd="0" destOrd="0" presId="urn:microsoft.com/office/officeart/2005/8/layout/hProcess7#1"/>
    <dgm:cxn modelId="{C937E840-DDA6-48B2-8F82-34D3DBD5DA04}" type="presOf" srcId="{526446FB-547E-4D22-8EBB-ABC1171ABA38}" destId="{9D327215-EBB5-46A5-AED4-6F39F39FDD1D}" srcOrd="0" destOrd="1" presId="urn:microsoft.com/office/officeart/2005/8/layout/hProcess7#1"/>
    <dgm:cxn modelId="{88558F44-6CD7-4EB1-90D7-33181D89DDF8}" type="presOf" srcId="{59243BFB-BB84-46BD-8DC6-6329DB6BEC8F}" destId="{FBD67B26-3ACE-45D3-9FCA-BF1028BFAADD}" srcOrd="1" destOrd="0" presId="urn:microsoft.com/office/officeart/2005/8/layout/hProcess7#1"/>
    <dgm:cxn modelId="{C943AE4B-C4F0-46AA-BDCA-7AB2139DC5A7}" type="presOf" srcId="{8D42BCFE-A7D6-4A93-98C0-20A69FFA95CD}" destId="{99C6B8BE-58EC-4690-A099-D28EF3E78844}" srcOrd="0" destOrd="0" presId="urn:microsoft.com/office/officeart/2005/8/layout/hProcess7#1"/>
    <dgm:cxn modelId="{24B63051-197C-44D0-850F-F02F1EC6BEE3}" type="presOf" srcId="{6061814C-BEA4-4494-A47C-B4B5CF8AD324}" destId="{96BF28FA-8927-40C8-BB0D-BFDFC85F3109}" srcOrd="0" destOrd="0" presId="urn:microsoft.com/office/officeart/2005/8/layout/hProcess7#1"/>
    <dgm:cxn modelId="{70709E52-BA06-460A-82D4-D6541F3B8B5A}" srcId="{C11BF5AE-DB94-4313-AAC6-39D93FC514C9}" destId="{59243BFB-BB84-46BD-8DC6-6329DB6BEC8F}" srcOrd="0" destOrd="0" parTransId="{F5EE1817-CF3F-41AB-9931-C2D68F72AD97}" sibTransId="{079A5AD4-C244-4E7D-8B7E-F0C8EC63C3A0}"/>
    <dgm:cxn modelId="{C51C7564-0EAA-4F3D-9744-7572D1F7789D}" srcId="{C11BF5AE-DB94-4313-AAC6-39D93FC514C9}" destId="{6061814C-BEA4-4494-A47C-B4B5CF8AD324}" srcOrd="2" destOrd="0" parTransId="{FEEA78F5-1BE7-409D-BD8C-C85D4F455BB7}" sibTransId="{62B4909F-7085-4A18-AD37-2C10A2123F1A}"/>
    <dgm:cxn modelId="{A9A0766A-36DC-42B3-8B83-F09204080BC9}" type="presOf" srcId="{C11BF5AE-DB94-4313-AAC6-39D93FC514C9}" destId="{E67F426D-7655-45CD-B585-8B3F53DC6453}" srcOrd="0" destOrd="0" presId="urn:microsoft.com/office/officeart/2005/8/layout/hProcess7#1"/>
    <dgm:cxn modelId="{B2A77B75-096F-409A-B82E-0E74517D53FF}" srcId="{59243BFB-BB84-46BD-8DC6-6329DB6BEC8F}" destId="{8D42BCFE-A7D6-4A93-98C0-20A69FFA95CD}" srcOrd="0" destOrd="0" parTransId="{52A11D07-525F-4990-AD87-54F522E02E76}" sibTransId="{04BA34B3-D0AE-47B6-8CAA-D59A4098C337}"/>
    <dgm:cxn modelId="{CE19278E-B4CA-41E8-A5E4-DECAABB49740}" srcId="{B29885FB-A4EA-4769-999B-EDBF860F9646}" destId="{80B9B10A-E43F-49BD-99EA-6E42DA426EB4}" srcOrd="0" destOrd="0" parTransId="{F4E6FBD0-5B97-4E4C-8704-CB8D52C5AE70}" sibTransId="{8384DB12-7EA7-4C99-8280-E5C5A735DC01}"/>
    <dgm:cxn modelId="{141F8397-4471-47EA-8328-372E8ABBAB08}" type="presOf" srcId="{B29885FB-A4EA-4769-999B-EDBF860F9646}" destId="{E3096268-3EAF-4DA2-BD7C-8C02D6B67961}" srcOrd="0" destOrd="0" presId="urn:microsoft.com/office/officeart/2005/8/layout/hProcess7#1"/>
    <dgm:cxn modelId="{FB1655A3-1F19-42CC-A5F9-6B5646559158}" srcId="{C11BF5AE-DB94-4313-AAC6-39D93FC514C9}" destId="{B29885FB-A4EA-4769-999B-EDBF860F9646}" srcOrd="1" destOrd="0" parTransId="{41862A7D-637A-4B5E-B73F-694E140DBA44}" sibTransId="{3AC990A7-1FF0-4CE6-A39E-A35D0E57FD12}"/>
    <dgm:cxn modelId="{525CE8AE-0478-463C-ACE4-BBA7F4A90A63}" type="presOf" srcId="{B29885FB-A4EA-4769-999B-EDBF860F9646}" destId="{FB508BCA-2013-405E-B17A-A8DCC37FE90C}" srcOrd="1" destOrd="0" presId="urn:microsoft.com/office/officeart/2005/8/layout/hProcess7#1"/>
    <dgm:cxn modelId="{7D095BB7-741D-4E9A-A7A6-47263778D6F8}" type="presOf" srcId="{80B9B10A-E43F-49BD-99EA-6E42DA426EB4}" destId="{9D327215-EBB5-46A5-AED4-6F39F39FDD1D}" srcOrd="0" destOrd="0" presId="urn:microsoft.com/office/officeart/2005/8/layout/hProcess7#1"/>
    <dgm:cxn modelId="{2598E9C7-FE0E-48FA-8AE6-A4BAA2D9794F}" type="presOf" srcId="{59243BFB-BB84-46BD-8DC6-6329DB6BEC8F}" destId="{20D28AC6-2D3D-4584-88D3-D27B6075C2D1}" srcOrd="0" destOrd="0" presId="urn:microsoft.com/office/officeart/2005/8/layout/hProcess7#1"/>
    <dgm:cxn modelId="{57315BC9-7133-46CA-ACA4-1D01A9177451}" type="presOf" srcId="{6061814C-BEA4-4494-A47C-B4B5CF8AD324}" destId="{5B03B3F8-52C4-4477-91DF-F27376289F9C}" srcOrd="1" destOrd="0" presId="urn:microsoft.com/office/officeart/2005/8/layout/hProcess7#1"/>
    <dgm:cxn modelId="{E13EB9E2-4F41-42C0-941A-2165DF4BB72D}" srcId="{B29885FB-A4EA-4769-999B-EDBF860F9646}" destId="{526446FB-547E-4D22-8EBB-ABC1171ABA38}" srcOrd="1" destOrd="0" parTransId="{5D90E22F-90DE-4773-9031-AABFA78E1AAA}" sibTransId="{339B1B2F-DCBB-437F-A3FA-4A64EA4AE7F1}"/>
    <dgm:cxn modelId="{A1E6CFF1-15D8-45C0-BD46-F67176A5E689}" srcId="{6061814C-BEA4-4494-A47C-B4B5CF8AD324}" destId="{C8D439C1-4424-4AEB-979C-52220A7C82FA}" srcOrd="0" destOrd="0" parTransId="{528C65F8-3186-4E0C-8E05-EB0E5EF69DE9}" sibTransId="{3BC34D6B-E91C-4228-B7B5-FE31E77EFEFF}"/>
    <dgm:cxn modelId="{E4CD1FDC-9D05-4C93-94D3-2679BA0B068A}" type="presParOf" srcId="{E67F426D-7655-45CD-B585-8B3F53DC6453}" destId="{8302C102-2BD6-4E4C-8EE9-FB126940A509}" srcOrd="0" destOrd="0" presId="urn:microsoft.com/office/officeart/2005/8/layout/hProcess7#1"/>
    <dgm:cxn modelId="{675AAB73-D2C5-4434-95A1-388587D7B3E9}" type="presParOf" srcId="{8302C102-2BD6-4E4C-8EE9-FB126940A509}" destId="{20D28AC6-2D3D-4584-88D3-D27B6075C2D1}" srcOrd="0" destOrd="0" presId="urn:microsoft.com/office/officeart/2005/8/layout/hProcess7#1"/>
    <dgm:cxn modelId="{2CBF4EDD-FA2A-48EC-97D3-6083D35B763B}" type="presParOf" srcId="{8302C102-2BD6-4E4C-8EE9-FB126940A509}" destId="{FBD67B26-3ACE-45D3-9FCA-BF1028BFAADD}" srcOrd="1" destOrd="0" presId="urn:microsoft.com/office/officeart/2005/8/layout/hProcess7#1"/>
    <dgm:cxn modelId="{D492A0E6-9167-4E99-814A-F51ACB334BB4}" type="presParOf" srcId="{8302C102-2BD6-4E4C-8EE9-FB126940A509}" destId="{99C6B8BE-58EC-4690-A099-D28EF3E78844}" srcOrd="2" destOrd="0" presId="urn:microsoft.com/office/officeart/2005/8/layout/hProcess7#1"/>
    <dgm:cxn modelId="{3C46D446-A91E-4DFD-8F2C-705E70881464}" type="presParOf" srcId="{E67F426D-7655-45CD-B585-8B3F53DC6453}" destId="{F0E53093-979E-48DB-A459-4158B04F2005}" srcOrd="1" destOrd="0" presId="urn:microsoft.com/office/officeart/2005/8/layout/hProcess7#1"/>
    <dgm:cxn modelId="{65CB075F-96A9-464C-BDEA-11E03BEBE469}" type="presParOf" srcId="{E67F426D-7655-45CD-B585-8B3F53DC6453}" destId="{2E5B5250-8834-4635-9AD3-D540468C124E}" srcOrd="2" destOrd="0" presId="urn:microsoft.com/office/officeart/2005/8/layout/hProcess7#1"/>
    <dgm:cxn modelId="{0C89C03E-7FB8-4F7A-97B8-46E900EE19DD}" type="presParOf" srcId="{2E5B5250-8834-4635-9AD3-D540468C124E}" destId="{58F664D9-5670-44FC-B638-57F8A8454165}" srcOrd="0" destOrd="0" presId="urn:microsoft.com/office/officeart/2005/8/layout/hProcess7#1"/>
    <dgm:cxn modelId="{71D95047-D597-4994-B166-040DEE325796}" type="presParOf" srcId="{2E5B5250-8834-4635-9AD3-D540468C124E}" destId="{3A661D44-33C9-48C3-8EA6-F5B99414B8A5}" srcOrd="1" destOrd="0" presId="urn:microsoft.com/office/officeart/2005/8/layout/hProcess7#1"/>
    <dgm:cxn modelId="{68C6D171-F5FB-40B3-B432-98C4236950D5}" type="presParOf" srcId="{2E5B5250-8834-4635-9AD3-D540468C124E}" destId="{CFE89793-BE34-4ACA-BF6F-EF896D19ABFD}" srcOrd="2" destOrd="0" presId="urn:microsoft.com/office/officeart/2005/8/layout/hProcess7#1"/>
    <dgm:cxn modelId="{D19AAAA5-E521-40B3-A33D-50855AA12083}" type="presParOf" srcId="{E67F426D-7655-45CD-B585-8B3F53DC6453}" destId="{A1C8203A-17CB-45FC-8932-DD73EA2B80C0}" srcOrd="3" destOrd="0" presId="urn:microsoft.com/office/officeart/2005/8/layout/hProcess7#1"/>
    <dgm:cxn modelId="{67C82017-6DA2-49D9-8B0A-975816F131D2}" type="presParOf" srcId="{E67F426D-7655-45CD-B585-8B3F53DC6453}" destId="{92132A34-0A76-47FE-8A70-5BD8E1EFFD8B}" srcOrd="4" destOrd="0" presId="urn:microsoft.com/office/officeart/2005/8/layout/hProcess7#1"/>
    <dgm:cxn modelId="{DC995542-8C44-40A8-A67E-4A9C2F3E95EF}" type="presParOf" srcId="{92132A34-0A76-47FE-8A70-5BD8E1EFFD8B}" destId="{E3096268-3EAF-4DA2-BD7C-8C02D6B67961}" srcOrd="0" destOrd="0" presId="urn:microsoft.com/office/officeart/2005/8/layout/hProcess7#1"/>
    <dgm:cxn modelId="{1EE2D481-C214-4B58-A457-2F057AB4B98D}" type="presParOf" srcId="{92132A34-0A76-47FE-8A70-5BD8E1EFFD8B}" destId="{FB508BCA-2013-405E-B17A-A8DCC37FE90C}" srcOrd="1" destOrd="0" presId="urn:microsoft.com/office/officeart/2005/8/layout/hProcess7#1"/>
    <dgm:cxn modelId="{61A0877A-1580-4092-B2DB-D94AF4A3784B}" type="presParOf" srcId="{92132A34-0A76-47FE-8A70-5BD8E1EFFD8B}" destId="{9D327215-EBB5-46A5-AED4-6F39F39FDD1D}" srcOrd="2" destOrd="0" presId="urn:microsoft.com/office/officeart/2005/8/layout/hProcess7#1"/>
    <dgm:cxn modelId="{6D22BBFA-D1E1-4025-AFA3-B88F8082E828}" type="presParOf" srcId="{E67F426D-7655-45CD-B585-8B3F53DC6453}" destId="{1220F874-9647-46FA-A35E-CF966E01974D}" srcOrd="5" destOrd="0" presId="urn:microsoft.com/office/officeart/2005/8/layout/hProcess7#1"/>
    <dgm:cxn modelId="{79B2D9F8-3860-4A8A-97D6-9FEE8ECF4112}" type="presParOf" srcId="{E67F426D-7655-45CD-B585-8B3F53DC6453}" destId="{2892C8BA-0B60-4804-8062-9DD0EC8F6D83}" srcOrd="6" destOrd="0" presId="urn:microsoft.com/office/officeart/2005/8/layout/hProcess7#1"/>
    <dgm:cxn modelId="{A3F1E0A7-947B-4389-98DB-890ACE194A9D}" type="presParOf" srcId="{2892C8BA-0B60-4804-8062-9DD0EC8F6D83}" destId="{C8364A29-7F22-494F-80D5-A7B3E86E98C6}" srcOrd="0" destOrd="0" presId="urn:microsoft.com/office/officeart/2005/8/layout/hProcess7#1"/>
    <dgm:cxn modelId="{1D26D0EA-5F48-4B9F-B569-EB7F704EFA4B}" type="presParOf" srcId="{2892C8BA-0B60-4804-8062-9DD0EC8F6D83}" destId="{3830A569-1BB9-4800-9280-90360BA72B14}" srcOrd="1" destOrd="0" presId="urn:microsoft.com/office/officeart/2005/8/layout/hProcess7#1"/>
    <dgm:cxn modelId="{9F7CA9AB-EC1B-47E0-8B4B-3E273D8B5783}" type="presParOf" srcId="{2892C8BA-0B60-4804-8062-9DD0EC8F6D83}" destId="{7E14FBF2-7F71-4115-9D8B-28F64F66A5A9}" srcOrd="2" destOrd="0" presId="urn:microsoft.com/office/officeart/2005/8/layout/hProcess7#1"/>
    <dgm:cxn modelId="{5400DCB3-2E6D-4376-927C-DE466AD3AE08}" type="presParOf" srcId="{E67F426D-7655-45CD-B585-8B3F53DC6453}" destId="{201934B4-074C-4E12-ADAC-FD0BED93A4A9}" srcOrd="7" destOrd="0" presId="urn:microsoft.com/office/officeart/2005/8/layout/hProcess7#1"/>
    <dgm:cxn modelId="{E9847166-55A2-49D3-84C8-D8FE1E27EE42}" type="presParOf" srcId="{E67F426D-7655-45CD-B585-8B3F53DC6453}" destId="{470181E0-F824-42AA-88F4-B95C96974D81}" srcOrd="8" destOrd="0" presId="urn:microsoft.com/office/officeart/2005/8/layout/hProcess7#1"/>
    <dgm:cxn modelId="{35CD8CAD-99FE-4561-AFE3-A7628F70714E}" type="presParOf" srcId="{470181E0-F824-42AA-88F4-B95C96974D81}" destId="{96BF28FA-8927-40C8-BB0D-BFDFC85F3109}" srcOrd="0" destOrd="0" presId="urn:microsoft.com/office/officeart/2005/8/layout/hProcess7#1"/>
    <dgm:cxn modelId="{C3543086-B2C0-42EF-A987-DA19CE1F56C1}" type="presParOf" srcId="{470181E0-F824-42AA-88F4-B95C96974D81}" destId="{5B03B3F8-52C4-4477-91DF-F27376289F9C}" srcOrd="1" destOrd="0" presId="urn:microsoft.com/office/officeart/2005/8/layout/hProcess7#1"/>
    <dgm:cxn modelId="{BFD982ED-5FBD-45F4-99A0-E00CCF35E9C2}" type="presParOf" srcId="{470181E0-F824-42AA-88F4-B95C96974D81}" destId="{651AA4D1-1E5D-43EC-BB51-6EDEBF278CFE}" srcOrd="2" destOrd="0" presId="urn:microsoft.com/office/officeart/2005/8/layout/hProcess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1C4841DE-5545-4F2C-94FB-580A10A39CE6}" type="doc">
      <dgm:prSet loTypeId="urn:microsoft.com/office/officeart/2005/8/layout/hierarchy4" loCatId="hierarchy" qsTypeId="urn:microsoft.com/office/officeart/2005/8/quickstyle/simple4" qsCatId="simple" csTypeId="urn:microsoft.com/office/officeart/2005/8/colors/colorful4" csCatId="colorful" phldr="1"/>
      <dgm:spPr/>
      <dgm:t>
        <a:bodyPr/>
        <a:lstStyle/>
        <a:p>
          <a:endParaRPr lang="en-US"/>
        </a:p>
      </dgm:t>
    </dgm:pt>
    <dgm:pt modelId="{DB4CC99B-38C6-4F8D-AE39-EE667881C6C4}">
      <dgm:prSet phldrT="[Text]" custT="1"/>
      <dgm:spPr/>
      <dgm:t>
        <a:bodyPr/>
        <a:lstStyle/>
        <a:p>
          <a:r>
            <a:rPr kumimoji="0" lang="en-GB" sz="2400" b="1" i="0" u="none" strike="noStrike" cap="none" spc="0" normalizeH="0" baseline="0" noProof="0">
              <a:ln/>
              <a:effectLst/>
              <a:uLnTx/>
              <a:uFillTx/>
              <a:latin typeface="+mn-lt"/>
              <a:ea typeface="+mn-ea"/>
              <a:cs typeface="+mn-cs"/>
              <a:sym typeface="Symbol" pitchFamily="18" charset="2"/>
            </a:rPr>
            <a:t></a:t>
          </a:r>
          <a:r>
            <a:rPr kumimoji="0" lang="en-GB" sz="2400" b="1" i="0" u="none" strike="noStrike" cap="none" spc="0" normalizeH="0" baseline="-25000" noProof="0">
              <a:ln/>
              <a:effectLst/>
              <a:uLnTx/>
              <a:uFillTx/>
              <a:latin typeface="+mn-lt"/>
              <a:ea typeface="+mn-ea"/>
              <a:cs typeface="+mn-cs"/>
            </a:rPr>
            <a:t>i</a:t>
          </a:r>
          <a:r>
            <a:rPr kumimoji="0" lang="en-GB" sz="2400" b="1" i="0" u="none" strike="noStrike" cap="none" spc="0" normalizeH="0" baseline="0" noProof="0">
              <a:ln/>
              <a:effectLst/>
              <a:uLnTx/>
              <a:uFillTx/>
              <a:latin typeface="+mn-lt"/>
              <a:ea typeface="+mn-ea"/>
              <a:cs typeface="+mn-cs"/>
              <a:sym typeface="Symbol" pitchFamily="18" charset="2"/>
            </a:rPr>
            <a:t>’ = </a:t>
          </a:r>
          <a:r>
            <a:rPr kumimoji="0" lang="en-GB" sz="2400" b="1" i="0" u="none" strike="noStrike" cap="none" spc="0" normalizeH="0" baseline="-25000" noProof="0">
              <a:ln/>
              <a:effectLst/>
              <a:uLnTx/>
              <a:uFillTx/>
              <a:latin typeface="+mn-lt"/>
              <a:ea typeface="+mn-ea"/>
              <a:cs typeface="+mn-cs"/>
            </a:rPr>
            <a:t>i</a:t>
          </a:r>
          <a:r>
            <a:rPr kumimoji="0" lang="en-GB" sz="2400" b="1" i="0" u="none" strike="noStrike" cap="none" spc="0" normalizeH="0" baseline="0" noProof="0">
              <a:ln/>
              <a:effectLst/>
              <a:uLnTx/>
              <a:uFillTx/>
              <a:latin typeface="+mn-lt"/>
              <a:ea typeface="+mn-ea"/>
              <a:cs typeface="+mn-cs"/>
              <a:sym typeface="Symbol" pitchFamily="18" charset="2"/>
            </a:rPr>
            <a:t> </a:t>
          </a:r>
          <a:r>
            <a:rPr kumimoji="0" lang="en-GB" sz="2400" b="1" i="0" u="none" strike="noStrike" cap="none" spc="0" normalizeH="0" baseline="0" noProof="0">
              <a:ln/>
              <a:effectLst/>
              <a:uLnTx/>
              <a:uFillTx/>
              <a:latin typeface="+mn-lt"/>
              <a:ea typeface="+mn-ea"/>
              <a:cs typeface="Arial" charset="0"/>
              <a:sym typeface="Symbol" pitchFamily="18" charset="2"/>
            </a:rPr>
            <a:t>• </a:t>
          </a:r>
          <a:r>
            <a:rPr kumimoji="0" lang="en-GB" sz="2400" b="1" i="0" u="none" strike="noStrike" cap="none" spc="0" normalizeH="0" baseline="0" noProof="0">
              <a:ln/>
              <a:effectLst/>
              <a:uLnTx/>
              <a:uFillTx/>
              <a:latin typeface="+mn-lt"/>
              <a:ea typeface="+mn-ea"/>
              <a:cs typeface="+mn-cs"/>
              <a:sym typeface="Symbol" pitchFamily="18" charset="2"/>
            </a:rPr>
            <a:t>(1 +  </a:t>
          </a:r>
          <a:r>
            <a:rPr kumimoji="0" lang="en-GB" sz="2400" b="1" i="0" u="none" strike="noStrike" cap="none" spc="0" normalizeH="0" baseline="0" noProof="0">
              <a:ln/>
              <a:effectLst/>
              <a:uLnTx/>
              <a:uFillTx/>
              <a:latin typeface="+mn-lt"/>
              <a:ea typeface="+mn-ea"/>
              <a:cs typeface="Arial" charset="0"/>
              <a:sym typeface="Symbol" pitchFamily="18" charset="2"/>
            </a:rPr>
            <a:t>•</a:t>
          </a:r>
          <a:r>
            <a:rPr kumimoji="0" lang="en-GB" sz="2400" b="1" i="0" u="none" strike="noStrike" cap="none" spc="0" normalizeH="0" baseline="0" noProof="0">
              <a:ln/>
              <a:effectLst/>
              <a:uLnTx/>
              <a:uFillTx/>
              <a:latin typeface="+mn-lt"/>
              <a:ea typeface="+mn-ea"/>
              <a:cs typeface="+mn-cs"/>
              <a:sym typeface="Symbol" pitchFamily="18" charset="2"/>
            </a:rPr>
            <a:t> N(0,1))</a:t>
          </a:r>
        </a:p>
        <a:p>
          <a:pPr rtl="0"/>
          <a:r>
            <a:rPr kumimoji="0" lang="en-GB" sz="2400" b="1" i="0" u="none" strike="noStrike" cap="none" spc="0" normalizeH="0" baseline="0" noProof="0">
              <a:ln/>
              <a:effectLst/>
              <a:uLnTx/>
              <a:uFillTx/>
              <a:latin typeface="+mn-lt"/>
              <a:ea typeface="+mn-ea"/>
              <a:cs typeface="+mn-cs"/>
            </a:rPr>
            <a:t>x’</a:t>
          </a:r>
          <a:r>
            <a:rPr kumimoji="0" lang="en-GB" sz="2400" b="1" i="0" u="none" strike="noStrike" cap="none" spc="0" normalizeH="0" baseline="-25000" noProof="0">
              <a:ln/>
              <a:effectLst/>
              <a:uLnTx/>
              <a:uFillTx/>
              <a:latin typeface="+mn-lt"/>
              <a:ea typeface="+mn-ea"/>
              <a:cs typeface="+mn-cs"/>
            </a:rPr>
            <a:t>i</a:t>
          </a:r>
          <a:r>
            <a:rPr kumimoji="0" lang="en-GB" sz="2400" b="1" i="0" u="none" strike="noStrike" cap="none" spc="0" normalizeH="0" baseline="0" noProof="0">
              <a:ln/>
              <a:effectLst/>
              <a:uLnTx/>
              <a:uFillTx/>
              <a:latin typeface="+mn-lt"/>
              <a:ea typeface="+mn-ea"/>
              <a:cs typeface="+mn-cs"/>
            </a:rPr>
            <a:t> = x</a:t>
          </a:r>
          <a:r>
            <a:rPr kumimoji="0" lang="en-GB" sz="2400" b="1" i="0" u="none" strike="noStrike" cap="none" spc="0" normalizeH="0" baseline="-25000" noProof="0">
              <a:ln/>
              <a:effectLst/>
              <a:uLnTx/>
              <a:uFillTx/>
              <a:latin typeface="+mn-lt"/>
              <a:ea typeface="+mn-ea"/>
              <a:cs typeface="+mn-cs"/>
            </a:rPr>
            <a:t>i</a:t>
          </a:r>
          <a:r>
            <a:rPr kumimoji="0" lang="en-GB" sz="2400" b="1" i="0" u="none" strike="noStrike" cap="none" spc="0" normalizeH="0" baseline="0" noProof="0">
              <a:ln/>
              <a:effectLst/>
              <a:uLnTx/>
              <a:uFillTx/>
              <a:latin typeface="+mn-lt"/>
              <a:ea typeface="+mn-ea"/>
              <a:cs typeface="+mn-cs"/>
            </a:rPr>
            <a:t> + </a:t>
          </a:r>
          <a:r>
            <a:rPr kumimoji="0" lang="en-GB" sz="2400" b="1" i="0" u="none" strike="noStrike" cap="none" spc="0" normalizeH="0" baseline="0" noProof="0">
              <a:ln/>
              <a:effectLst/>
              <a:uLnTx/>
              <a:uFillTx/>
              <a:latin typeface="+mn-lt"/>
              <a:ea typeface="+mn-ea"/>
              <a:cs typeface="+mn-cs"/>
              <a:sym typeface="Symbol" pitchFamily="18" charset="2"/>
            </a:rPr>
            <a:t></a:t>
          </a:r>
          <a:r>
            <a:rPr kumimoji="0" lang="en-GB" sz="2400" b="1" i="0" u="none" strike="noStrike" cap="none" spc="0" normalizeH="0" baseline="-25000" noProof="0">
              <a:ln/>
              <a:effectLst/>
              <a:uLnTx/>
              <a:uFillTx/>
              <a:latin typeface="+mn-lt"/>
              <a:ea typeface="+mn-ea"/>
              <a:cs typeface="+mn-cs"/>
            </a:rPr>
            <a:t>i</a:t>
          </a:r>
          <a:r>
            <a:rPr kumimoji="0" lang="en-GB" sz="2400" b="1" i="0" u="none" strike="noStrike" cap="none" spc="0" normalizeH="0" baseline="0" noProof="0">
              <a:ln/>
              <a:effectLst/>
              <a:uLnTx/>
              <a:uFillTx/>
              <a:latin typeface="+mn-lt"/>
              <a:ea typeface="+mn-ea"/>
              <a:cs typeface="+mn-cs"/>
              <a:sym typeface="Symbol" pitchFamily="18" charset="2"/>
            </a:rPr>
            <a:t>’</a:t>
          </a:r>
          <a:r>
            <a:rPr kumimoji="0" lang="en-GB" sz="2400" b="1" i="0" u="none" strike="noStrike" cap="none" spc="0" normalizeH="0" baseline="0" noProof="0">
              <a:ln/>
              <a:effectLst/>
              <a:uLnTx/>
              <a:uFillTx/>
              <a:latin typeface="+mn-lt"/>
              <a:ea typeface="+mn-ea"/>
              <a:cs typeface="+mn-cs"/>
            </a:rPr>
            <a:t> </a:t>
          </a:r>
          <a:r>
            <a:rPr kumimoji="0" lang="en-GB" sz="2400" b="1" i="0" u="none" strike="noStrike" cap="none" spc="0" normalizeH="0" baseline="0" noProof="0">
              <a:ln/>
              <a:effectLst/>
              <a:uLnTx/>
              <a:uFillTx/>
              <a:latin typeface="+mn-lt"/>
              <a:ea typeface="+mn-ea"/>
              <a:cs typeface="Arial" charset="0"/>
              <a:sym typeface="Symbol" pitchFamily="18" charset="2"/>
            </a:rPr>
            <a:t>•</a:t>
          </a:r>
          <a:r>
            <a:rPr kumimoji="0" lang="en-GB" sz="2400" b="1" i="0" u="none" strike="noStrike" cap="none" spc="0" normalizeH="0" baseline="0" noProof="0">
              <a:ln/>
              <a:effectLst/>
              <a:uLnTx/>
              <a:uFillTx/>
              <a:latin typeface="+mn-lt"/>
              <a:ea typeface="+mn-ea"/>
              <a:cs typeface="+mn-cs"/>
            </a:rPr>
            <a:t> N</a:t>
          </a:r>
          <a:r>
            <a:rPr kumimoji="0" lang="en-GB" sz="2400" b="1" i="0" u="none" strike="noStrike" cap="none" spc="0" normalizeH="0" baseline="-25000" noProof="0">
              <a:ln/>
              <a:effectLst/>
              <a:uLnTx/>
              <a:uFillTx/>
              <a:latin typeface="+mn-lt"/>
              <a:ea typeface="+mn-ea"/>
              <a:cs typeface="+mn-cs"/>
            </a:rPr>
            <a:t>i</a:t>
          </a:r>
          <a:r>
            <a:rPr kumimoji="0" lang="en-GB" sz="2400" b="1" i="0" u="none" strike="noStrike" cap="none" spc="0" normalizeH="0" baseline="0" noProof="0">
              <a:ln/>
              <a:effectLst/>
              <a:uLnTx/>
              <a:uFillTx/>
              <a:latin typeface="+mn-lt"/>
              <a:ea typeface="+mn-ea"/>
              <a:cs typeface="+mn-cs"/>
            </a:rPr>
            <a:t>(0,1)</a:t>
          </a:r>
          <a:endParaRPr lang="en-US" sz="2400" b="1" dirty="0"/>
        </a:p>
      </dgm:t>
    </dgm:pt>
    <dgm:pt modelId="{15A629DD-D32D-4357-933D-49D621D84DFB}" type="parTrans" cxnId="{5E201522-0BB7-44E9-9FA9-7E45391D740A}">
      <dgm:prSet/>
      <dgm:spPr/>
      <dgm:t>
        <a:bodyPr/>
        <a:lstStyle/>
        <a:p>
          <a:endParaRPr lang="en-US"/>
        </a:p>
      </dgm:t>
    </dgm:pt>
    <dgm:pt modelId="{9477E347-DDE7-42D5-9329-A920E401DFB7}" type="sibTrans" cxnId="{5E201522-0BB7-44E9-9FA9-7E45391D740A}">
      <dgm:prSet/>
      <dgm:spPr/>
      <dgm:t>
        <a:bodyPr/>
        <a:lstStyle/>
        <a:p>
          <a:endParaRPr lang="en-US"/>
        </a:p>
      </dgm:t>
    </dgm:pt>
    <dgm:pt modelId="{FE683ACE-9009-4CDB-9FA8-42DF6FBB3A2F}">
      <dgm:prSet phldrT="[Text]" custT="1"/>
      <dgm:spPr/>
      <dgm:t>
        <a:bodyPr/>
        <a:lstStyle/>
        <a:p>
          <a:pPr rtl="0"/>
          <a:r>
            <a:rPr kumimoji="0" lang="en-GB" sz="2000" b="1" i="0" u="none" strike="noStrike" cap="none" spc="0" normalizeH="0" baseline="0" noProof="0">
              <a:ln/>
              <a:effectLst/>
              <a:uLnTx/>
              <a:uFillTx/>
              <a:latin typeface="+mn-lt"/>
              <a:ea typeface="+mn-ea"/>
              <a:cs typeface="+mn-cs"/>
            </a:rPr>
            <a:t>boundary rule: </a:t>
          </a:r>
          <a:r>
            <a:rPr kumimoji="0" lang="en-GB" sz="2000" b="1" i="0" u="none" strike="noStrike" cap="none" spc="0" normalizeH="0" baseline="0" noProof="0">
              <a:ln/>
              <a:effectLst/>
              <a:uLnTx/>
              <a:uFillTx/>
              <a:latin typeface="+mn-lt"/>
              <a:ea typeface="+mn-ea"/>
              <a:cs typeface="+mn-cs"/>
              <a:sym typeface="Symbol" pitchFamily="18" charset="2"/>
            </a:rPr>
            <a:t>’ &lt; </a:t>
          </a:r>
          <a:r>
            <a:rPr kumimoji="0" lang="en-GB" sz="2000" b="1" i="0" u="none" strike="noStrike" cap="none" spc="0" normalizeH="0" baseline="-25000" noProof="0">
              <a:ln/>
              <a:effectLst/>
              <a:uLnTx/>
              <a:uFillTx/>
              <a:latin typeface="+mn-lt"/>
              <a:ea typeface="+mn-ea"/>
              <a:cs typeface="+mn-cs"/>
              <a:sym typeface="Symbol" pitchFamily="18" charset="2"/>
            </a:rPr>
            <a:t>0</a:t>
          </a:r>
          <a:r>
            <a:rPr kumimoji="0" lang="en-GB" sz="2000" b="1" i="0" u="none" strike="noStrike" cap="none" spc="0" normalizeH="0" baseline="0" noProof="0">
              <a:ln/>
              <a:effectLst/>
              <a:uLnTx/>
              <a:uFillTx/>
              <a:latin typeface="+mn-lt"/>
              <a:ea typeface="+mn-ea"/>
              <a:cs typeface="+mn-cs"/>
              <a:sym typeface="Symbol" pitchFamily="18" charset="2"/>
            </a:rPr>
            <a:t>  ’ = </a:t>
          </a:r>
          <a:r>
            <a:rPr kumimoji="0" lang="en-GB" sz="2000" b="1" i="0" u="none" strike="noStrike" cap="none" spc="0" normalizeH="0" baseline="-25000" noProof="0">
              <a:ln/>
              <a:effectLst/>
              <a:uLnTx/>
              <a:uFillTx/>
              <a:latin typeface="+mn-lt"/>
              <a:ea typeface="+mn-ea"/>
              <a:cs typeface="+mn-cs"/>
              <a:sym typeface="Symbol" pitchFamily="18" charset="2"/>
            </a:rPr>
            <a:t>0 </a:t>
          </a:r>
          <a:endParaRPr lang="en-US" sz="2000" b="1" dirty="0"/>
        </a:p>
      </dgm:t>
    </dgm:pt>
    <dgm:pt modelId="{BE961077-ECC7-4914-A6C1-EDEF8705E97D}" type="parTrans" cxnId="{3EF07DD2-0A44-4166-88E1-5B38A602BF84}">
      <dgm:prSet/>
      <dgm:spPr/>
      <dgm:t>
        <a:bodyPr/>
        <a:lstStyle/>
        <a:p>
          <a:endParaRPr lang="en-US"/>
        </a:p>
      </dgm:t>
    </dgm:pt>
    <dgm:pt modelId="{8F56CF57-4258-42F3-8CEB-5852F65118B1}" type="sibTrans" cxnId="{3EF07DD2-0A44-4166-88E1-5B38A602BF84}">
      <dgm:prSet/>
      <dgm:spPr/>
      <dgm:t>
        <a:bodyPr/>
        <a:lstStyle/>
        <a:p>
          <a:endParaRPr lang="en-US"/>
        </a:p>
      </dgm:t>
    </dgm:pt>
    <dgm:pt modelId="{6054E4C3-74D9-43E0-9A41-B18F132C7B29}">
      <dgm:prSet phldrT="[Text]" custT="1"/>
      <dgm:spPr/>
      <dgm:t>
        <a:bodyPr/>
        <a:lstStyle/>
        <a:p>
          <a:pPr rtl="0"/>
          <a:r>
            <a:rPr kumimoji="0" lang="en-GB" sz="2800" b="1" i="0" u="none" strike="noStrike" cap="none" spc="0" normalizeH="0" baseline="0" noProof="0">
              <a:ln/>
              <a:effectLst/>
              <a:uLnTx/>
              <a:uFillTx/>
              <a:latin typeface="+mn-lt"/>
              <a:ea typeface="+mn-ea"/>
              <a:cs typeface="+mn-cs"/>
              <a:sym typeface="Symbol" pitchFamily="18" charset="2"/>
            </a:rPr>
            <a:t>  0.2</a:t>
          </a:r>
          <a:endParaRPr lang="en-US" sz="2800" b="1" dirty="0"/>
        </a:p>
      </dgm:t>
    </dgm:pt>
    <dgm:pt modelId="{B3CA782F-E052-4F22-925F-0ABE5FA0942F}" type="parTrans" cxnId="{9263804D-7B68-4ADC-8EC8-D0CB4144D6D3}">
      <dgm:prSet/>
      <dgm:spPr/>
      <dgm:t>
        <a:bodyPr/>
        <a:lstStyle/>
        <a:p>
          <a:endParaRPr lang="en-US"/>
        </a:p>
      </dgm:t>
    </dgm:pt>
    <dgm:pt modelId="{7767FB0D-3776-4FA2-BA97-ADB0152D16B3}" type="sibTrans" cxnId="{9263804D-7B68-4ADC-8EC8-D0CB4144D6D3}">
      <dgm:prSet/>
      <dgm:spPr/>
      <dgm:t>
        <a:bodyPr/>
        <a:lstStyle/>
        <a:p>
          <a:endParaRPr lang="en-US"/>
        </a:p>
      </dgm:t>
    </dgm:pt>
    <dgm:pt modelId="{1844467F-2985-4E8F-B09E-549D8A7C25FA}">
      <dgm:prSet phldrT="[Text]" custT="1"/>
      <dgm:spPr/>
      <dgm:t>
        <a:bodyPr/>
        <a:lstStyle/>
        <a:p>
          <a:pPr rtl="0"/>
          <a:r>
            <a:rPr kumimoji="0" lang="en-GB" sz="2000" b="1" i="0" u="none" strike="noStrike" cap="none" spc="0" normalizeH="0" baseline="0" noProof="0">
              <a:ln/>
              <a:effectLst/>
              <a:uLnTx/>
              <a:uFillTx/>
              <a:latin typeface="+mn-lt"/>
              <a:ea typeface="+mn-ea"/>
              <a:cs typeface="+mn-cs"/>
              <a:sym typeface="Symbol" pitchFamily="18" charset="2"/>
            </a:rPr>
            <a:t>Chromosomes: </a:t>
          </a:r>
          <a:r>
            <a:rPr kumimoji="0" lang="en-GB" sz="2000" b="1" i="0" u="none" strike="noStrike" cap="none" spc="0" normalizeH="0" baseline="0" noProof="0">
              <a:ln/>
              <a:effectLst/>
              <a:uLnTx/>
              <a:uFillTx/>
              <a:latin typeface="+mn-lt"/>
              <a:ea typeface="+mn-ea"/>
              <a:cs typeface="+mn-cs"/>
            </a:rPr>
            <a:t> x</a:t>
          </a:r>
          <a:r>
            <a:rPr kumimoji="0" lang="en-GB" sz="2000" b="1" i="0" u="none" strike="noStrike" cap="none" spc="0" normalizeH="0" baseline="-25000" noProof="0">
              <a:ln/>
              <a:effectLst/>
              <a:uLnTx/>
              <a:uFillTx/>
              <a:latin typeface="+mn-lt"/>
              <a:ea typeface="+mn-ea"/>
              <a:cs typeface="+mn-cs"/>
            </a:rPr>
            <a:t>1</a:t>
          </a:r>
          <a:r>
            <a:rPr kumimoji="0" lang="en-GB" sz="2000" b="1" i="0" u="none" strike="noStrike" cap="none" spc="0" normalizeH="0" baseline="0" noProof="0">
              <a:ln/>
              <a:effectLst/>
              <a:uLnTx/>
              <a:uFillTx/>
              <a:latin typeface="+mn-lt"/>
              <a:ea typeface="+mn-ea"/>
              <a:cs typeface="+mn-cs"/>
            </a:rPr>
            <a:t>,…,x</a:t>
          </a:r>
          <a:r>
            <a:rPr kumimoji="0" lang="en-GB" sz="2000" b="1" i="0" u="none" strike="noStrike" cap="none" spc="0" normalizeH="0" baseline="-25000" noProof="0">
              <a:ln/>
              <a:effectLst/>
              <a:uLnTx/>
              <a:uFillTx/>
              <a:latin typeface="+mn-lt"/>
              <a:ea typeface="+mn-ea"/>
              <a:cs typeface="+mn-cs"/>
            </a:rPr>
            <a:t>n</a:t>
          </a:r>
          <a:r>
            <a:rPr kumimoji="0" lang="en-GB" sz="2000" b="1" i="0" u="none" strike="noStrike" cap="none" spc="0" normalizeH="0" baseline="0" noProof="0">
              <a:ln/>
              <a:effectLst/>
              <a:uLnTx/>
              <a:uFillTx/>
              <a:latin typeface="+mn-lt"/>
              <a:ea typeface="+mn-ea"/>
              <a:cs typeface="+mn-cs"/>
            </a:rPr>
            <a:t>,</a:t>
          </a:r>
          <a:r>
            <a:rPr kumimoji="0" lang="en-GB" sz="2000" b="1" i="0" u="none" strike="noStrike" cap="none" spc="0" normalizeH="0" baseline="-25000" noProof="0">
              <a:ln/>
              <a:effectLst/>
              <a:uLnTx/>
              <a:uFillTx/>
              <a:latin typeface="+mn-lt"/>
              <a:ea typeface="+mn-ea"/>
              <a:cs typeface="+mn-cs"/>
            </a:rPr>
            <a:t> </a:t>
          </a:r>
          <a:r>
            <a:rPr kumimoji="0" lang="en-GB" sz="2000" b="1" i="0" u="none" strike="noStrike" cap="none" spc="0" normalizeH="0" baseline="0" noProof="0">
              <a:ln/>
              <a:effectLst/>
              <a:uLnTx/>
              <a:uFillTx/>
              <a:latin typeface="+mn-lt"/>
              <a:ea typeface="+mn-ea"/>
              <a:cs typeface="+mn-cs"/>
              <a:sym typeface="Symbol" pitchFamily="18" charset="2"/>
            </a:rPr>
            <a:t></a:t>
          </a:r>
          <a:r>
            <a:rPr kumimoji="0" lang="en-GB" sz="2000" b="1" i="0" u="none" strike="noStrike" cap="none" spc="0" normalizeH="0" baseline="-25000" noProof="0">
              <a:ln/>
              <a:effectLst/>
              <a:uLnTx/>
              <a:uFillTx/>
              <a:latin typeface="+mn-lt"/>
              <a:ea typeface="+mn-ea"/>
              <a:cs typeface="+mn-cs"/>
            </a:rPr>
            <a:t>1</a:t>
          </a:r>
          <a:r>
            <a:rPr kumimoji="0" lang="en-GB" sz="2000" b="1" i="0" u="none" strike="noStrike" cap="none" spc="0" normalizeH="0" baseline="0" noProof="0">
              <a:ln/>
              <a:effectLst/>
              <a:uLnTx/>
              <a:uFillTx/>
              <a:latin typeface="+mn-lt"/>
              <a:ea typeface="+mn-ea"/>
              <a:cs typeface="+mn-cs"/>
            </a:rPr>
            <a:t>,…,</a:t>
          </a:r>
          <a:r>
            <a:rPr kumimoji="0" lang="en-GB" sz="2000" b="1" i="0" u="none" strike="noStrike" cap="none" spc="0" normalizeH="0" baseline="0" noProof="0">
              <a:ln/>
              <a:effectLst/>
              <a:uLnTx/>
              <a:uFillTx/>
              <a:latin typeface="+mn-lt"/>
              <a:ea typeface="+mn-ea"/>
              <a:cs typeface="+mn-cs"/>
              <a:sym typeface="Symbol" pitchFamily="18" charset="2"/>
            </a:rPr>
            <a:t></a:t>
          </a:r>
          <a:r>
            <a:rPr kumimoji="0" lang="en-GB" sz="2000" b="1" i="0" u="none" strike="noStrike" cap="none" spc="0" normalizeH="0" baseline="-25000" noProof="0">
              <a:ln/>
              <a:effectLst/>
              <a:uLnTx/>
              <a:uFillTx/>
              <a:latin typeface="+mn-lt"/>
              <a:ea typeface="+mn-ea"/>
              <a:cs typeface="+mn-cs"/>
            </a:rPr>
            <a:t>n</a:t>
          </a:r>
          <a:r>
            <a:rPr kumimoji="0" lang="en-GB" sz="2000" b="1" i="0" u="none" strike="noStrike" cap="none" spc="0" normalizeH="0" baseline="-40000" noProof="0">
              <a:ln/>
              <a:effectLst/>
              <a:uLnTx/>
              <a:uFillTx/>
              <a:latin typeface="+mn-lt"/>
              <a:ea typeface="+mn-ea"/>
              <a:cs typeface="+mn-cs"/>
              <a:sym typeface="Symbol" pitchFamily="18" charset="2"/>
            </a:rPr>
            <a:t> </a:t>
          </a:r>
          <a:r>
            <a:rPr kumimoji="0" lang="en-GB" sz="2000" b="1" i="0" u="none" strike="noStrike" cap="none" spc="0" normalizeH="0" baseline="0" noProof="0">
              <a:ln/>
              <a:effectLst/>
              <a:uLnTx/>
              <a:uFillTx/>
              <a:latin typeface="+mn-lt"/>
              <a:ea typeface="+mn-ea"/>
              <a:cs typeface="+mn-cs"/>
              <a:sym typeface="Symbol" pitchFamily="18" charset="2"/>
            </a:rPr>
            <a:t> </a:t>
          </a:r>
          <a:endParaRPr lang="en-US" sz="2000" b="1" dirty="0"/>
        </a:p>
      </dgm:t>
    </dgm:pt>
    <dgm:pt modelId="{F305E1B3-E63A-438C-AC3A-F3BAC9220021}" type="sibTrans" cxnId="{624C87F0-E2CC-43C4-B81B-BD58226442FA}">
      <dgm:prSet/>
      <dgm:spPr/>
      <dgm:t>
        <a:bodyPr/>
        <a:lstStyle/>
        <a:p>
          <a:endParaRPr lang="en-US"/>
        </a:p>
      </dgm:t>
    </dgm:pt>
    <dgm:pt modelId="{11C327EA-EB6B-453A-B86A-2499792EE1DA}" type="parTrans" cxnId="{624C87F0-E2CC-43C4-B81B-BD58226442FA}">
      <dgm:prSet/>
      <dgm:spPr/>
      <dgm:t>
        <a:bodyPr/>
        <a:lstStyle/>
        <a:p>
          <a:endParaRPr lang="en-US"/>
        </a:p>
      </dgm:t>
    </dgm:pt>
    <dgm:pt modelId="{6A04548A-5771-482D-938C-A4379B4999F4}" type="pres">
      <dgm:prSet presAssocID="{1C4841DE-5545-4F2C-94FB-580A10A39CE6}" presName="Name0" presStyleCnt="0">
        <dgm:presLayoutVars>
          <dgm:chPref val="1"/>
          <dgm:dir/>
          <dgm:animOne val="branch"/>
          <dgm:animLvl val="lvl"/>
          <dgm:resizeHandles/>
        </dgm:presLayoutVars>
      </dgm:prSet>
      <dgm:spPr/>
    </dgm:pt>
    <dgm:pt modelId="{9CEB2C89-5BAC-4583-B845-4AC98D2D8CDB}" type="pres">
      <dgm:prSet presAssocID="{1844467F-2985-4E8F-B09E-549D8A7C25FA}" presName="vertOne" presStyleCnt="0"/>
      <dgm:spPr/>
    </dgm:pt>
    <dgm:pt modelId="{7392F8C1-0649-459E-9A56-1181F638B514}" type="pres">
      <dgm:prSet presAssocID="{1844467F-2985-4E8F-B09E-549D8A7C25FA}" presName="txOne" presStyleLbl="node0" presStyleIdx="0" presStyleCnt="1">
        <dgm:presLayoutVars>
          <dgm:chPref val="3"/>
        </dgm:presLayoutVars>
      </dgm:prSet>
      <dgm:spPr/>
    </dgm:pt>
    <dgm:pt modelId="{9C4EA281-A473-43ED-A32F-4A0FB2270F89}" type="pres">
      <dgm:prSet presAssocID="{1844467F-2985-4E8F-B09E-549D8A7C25FA}" presName="parTransOne" presStyleCnt="0"/>
      <dgm:spPr/>
    </dgm:pt>
    <dgm:pt modelId="{AB2666C8-B7D0-4A53-8D0D-90280357FD3B}" type="pres">
      <dgm:prSet presAssocID="{1844467F-2985-4E8F-B09E-549D8A7C25FA}" presName="horzOne" presStyleCnt="0"/>
      <dgm:spPr/>
    </dgm:pt>
    <dgm:pt modelId="{8B984C4D-FE73-47DA-BDD6-2FADAEBFB7B6}" type="pres">
      <dgm:prSet presAssocID="{DB4CC99B-38C6-4F8D-AE39-EE667881C6C4}" presName="vertTwo" presStyleCnt="0"/>
      <dgm:spPr/>
    </dgm:pt>
    <dgm:pt modelId="{DEC25A31-B5DE-4D09-8FCD-80003BA961CD}" type="pres">
      <dgm:prSet presAssocID="{DB4CC99B-38C6-4F8D-AE39-EE667881C6C4}" presName="txTwo" presStyleLbl="node2" presStyleIdx="0" presStyleCnt="2">
        <dgm:presLayoutVars>
          <dgm:chPref val="3"/>
        </dgm:presLayoutVars>
      </dgm:prSet>
      <dgm:spPr/>
    </dgm:pt>
    <dgm:pt modelId="{F149D38F-759E-479B-9BC5-EC6232C81002}" type="pres">
      <dgm:prSet presAssocID="{DB4CC99B-38C6-4F8D-AE39-EE667881C6C4}" presName="parTransTwo" presStyleCnt="0"/>
      <dgm:spPr/>
    </dgm:pt>
    <dgm:pt modelId="{2D9DCAD2-6656-4D02-871A-690E66BD75B0}" type="pres">
      <dgm:prSet presAssocID="{DB4CC99B-38C6-4F8D-AE39-EE667881C6C4}" presName="horzTwo" presStyleCnt="0"/>
      <dgm:spPr/>
    </dgm:pt>
    <dgm:pt modelId="{BCA9A7F0-24E8-460C-A5B5-A434515DB9B4}" type="pres">
      <dgm:prSet presAssocID="{FE683ACE-9009-4CDB-9FA8-42DF6FBB3A2F}" presName="vertThree" presStyleCnt="0"/>
      <dgm:spPr/>
    </dgm:pt>
    <dgm:pt modelId="{B9BFCA04-8F0B-4AF7-930B-2822DD0F3B3D}" type="pres">
      <dgm:prSet presAssocID="{FE683ACE-9009-4CDB-9FA8-42DF6FBB3A2F}" presName="txThree" presStyleLbl="node3" presStyleIdx="0" presStyleCnt="1" custScaleX="258448">
        <dgm:presLayoutVars>
          <dgm:chPref val="3"/>
        </dgm:presLayoutVars>
      </dgm:prSet>
      <dgm:spPr/>
    </dgm:pt>
    <dgm:pt modelId="{4128C951-B4CE-43F5-B656-B41C94BA3561}" type="pres">
      <dgm:prSet presAssocID="{FE683ACE-9009-4CDB-9FA8-42DF6FBB3A2F}" presName="horzThree" presStyleCnt="0"/>
      <dgm:spPr/>
    </dgm:pt>
    <dgm:pt modelId="{685968CA-A142-4580-9600-C2A6BE7EB0F2}" type="pres">
      <dgm:prSet presAssocID="{9477E347-DDE7-42D5-9329-A920E401DFB7}" presName="sibSpaceTwo" presStyleCnt="0"/>
      <dgm:spPr/>
    </dgm:pt>
    <dgm:pt modelId="{F084E66D-5FB2-4A90-9E01-56D479EBF8D2}" type="pres">
      <dgm:prSet presAssocID="{6054E4C3-74D9-43E0-9A41-B18F132C7B29}" presName="vertTwo" presStyleCnt="0"/>
      <dgm:spPr/>
    </dgm:pt>
    <dgm:pt modelId="{B29BFBD2-6CAE-4BDD-A59A-AE98B1113C10}" type="pres">
      <dgm:prSet presAssocID="{6054E4C3-74D9-43E0-9A41-B18F132C7B29}" presName="txTwo" presStyleLbl="node2" presStyleIdx="1" presStyleCnt="2">
        <dgm:presLayoutVars>
          <dgm:chPref val="3"/>
        </dgm:presLayoutVars>
      </dgm:prSet>
      <dgm:spPr/>
    </dgm:pt>
    <dgm:pt modelId="{68940E92-A2F2-4D7F-8F09-ACBD5FBB650E}" type="pres">
      <dgm:prSet presAssocID="{6054E4C3-74D9-43E0-9A41-B18F132C7B29}" presName="horzTwo" presStyleCnt="0"/>
      <dgm:spPr/>
    </dgm:pt>
  </dgm:ptLst>
  <dgm:cxnLst>
    <dgm:cxn modelId="{5E201522-0BB7-44E9-9FA9-7E45391D740A}" srcId="{1844467F-2985-4E8F-B09E-549D8A7C25FA}" destId="{DB4CC99B-38C6-4F8D-AE39-EE667881C6C4}" srcOrd="0" destOrd="0" parTransId="{15A629DD-D32D-4357-933D-49D621D84DFB}" sibTransId="{9477E347-DDE7-42D5-9329-A920E401DFB7}"/>
    <dgm:cxn modelId="{9263804D-7B68-4ADC-8EC8-D0CB4144D6D3}" srcId="{1844467F-2985-4E8F-B09E-549D8A7C25FA}" destId="{6054E4C3-74D9-43E0-9A41-B18F132C7B29}" srcOrd="1" destOrd="0" parTransId="{B3CA782F-E052-4F22-925F-0ABE5FA0942F}" sibTransId="{7767FB0D-3776-4FA2-BA97-ADB0152D16B3}"/>
    <dgm:cxn modelId="{1C40B464-9A20-4EA4-B928-EA47F7A28945}" type="presOf" srcId="{1C4841DE-5545-4F2C-94FB-580A10A39CE6}" destId="{6A04548A-5771-482D-938C-A4379B4999F4}" srcOrd="0" destOrd="0" presId="urn:microsoft.com/office/officeart/2005/8/layout/hierarchy4"/>
    <dgm:cxn modelId="{E703BF7B-1B02-439B-B8AF-7F8D826B56F0}" type="presOf" srcId="{DB4CC99B-38C6-4F8D-AE39-EE667881C6C4}" destId="{DEC25A31-B5DE-4D09-8FCD-80003BA961CD}" srcOrd="0" destOrd="0" presId="urn:microsoft.com/office/officeart/2005/8/layout/hierarchy4"/>
    <dgm:cxn modelId="{1C765D92-1FD1-418B-855C-044B106E4343}" type="presOf" srcId="{6054E4C3-74D9-43E0-9A41-B18F132C7B29}" destId="{B29BFBD2-6CAE-4BDD-A59A-AE98B1113C10}" srcOrd="0" destOrd="0" presId="urn:microsoft.com/office/officeart/2005/8/layout/hierarchy4"/>
    <dgm:cxn modelId="{D31766B3-4733-4C00-A28D-509F97E72F80}" type="presOf" srcId="{1844467F-2985-4E8F-B09E-549D8A7C25FA}" destId="{7392F8C1-0649-459E-9A56-1181F638B514}" srcOrd="0" destOrd="0" presId="urn:microsoft.com/office/officeart/2005/8/layout/hierarchy4"/>
    <dgm:cxn modelId="{3EF07DD2-0A44-4166-88E1-5B38A602BF84}" srcId="{DB4CC99B-38C6-4F8D-AE39-EE667881C6C4}" destId="{FE683ACE-9009-4CDB-9FA8-42DF6FBB3A2F}" srcOrd="0" destOrd="0" parTransId="{BE961077-ECC7-4914-A6C1-EDEF8705E97D}" sibTransId="{8F56CF57-4258-42F3-8CEB-5852F65118B1}"/>
    <dgm:cxn modelId="{BE8FFDE2-9A01-4FAE-B973-FAC397062A6B}" type="presOf" srcId="{FE683ACE-9009-4CDB-9FA8-42DF6FBB3A2F}" destId="{B9BFCA04-8F0B-4AF7-930B-2822DD0F3B3D}" srcOrd="0" destOrd="0" presId="urn:microsoft.com/office/officeart/2005/8/layout/hierarchy4"/>
    <dgm:cxn modelId="{624C87F0-E2CC-43C4-B81B-BD58226442FA}" srcId="{1C4841DE-5545-4F2C-94FB-580A10A39CE6}" destId="{1844467F-2985-4E8F-B09E-549D8A7C25FA}" srcOrd="0" destOrd="0" parTransId="{11C327EA-EB6B-453A-B86A-2499792EE1DA}" sibTransId="{F305E1B3-E63A-438C-AC3A-F3BAC9220021}"/>
    <dgm:cxn modelId="{45E30656-8A7C-4DEE-A796-9C7FAE48062C}" type="presParOf" srcId="{6A04548A-5771-482D-938C-A4379B4999F4}" destId="{9CEB2C89-5BAC-4583-B845-4AC98D2D8CDB}" srcOrd="0" destOrd="0" presId="urn:microsoft.com/office/officeart/2005/8/layout/hierarchy4"/>
    <dgm:cxn modelId="{15D10E2E-1775-4BCB-9959-EE0A146C0AD4}" type="presParOf" srcId="{9CEB2C89-5BAC-4583-B845-4AC98D2D8CDB}" destId="{7392F8C1-0649-459E-9A56-1181F638B514}" srcOrd="0" destOrd="0" presId="urn:microsoft.com/office/officeart/2005/8/layout/hierarchy4"/>
    <dgm:cxn modelId="{5740889B-4FE1-4C89-802D-E5994C139061}" type="presParOf" srcId="{9CEB2C89-5BAC-4583-B845-4AC98D2D8CDB}" destId="{9C4EA281-A473-43ED-A32F-4A0FB2270F89}" srcOrd="1" destOrd="0" presId="urn:microsoft.com/office/officeart/2005/8/layout/hierarchy4"/>
    <dgm:cxn modelId="{7FEE0170-C786-4CC7-A24F-D423372A5972}" type="presParOf" srcId="{9CEB2C89-5BAC-4583-B845-4AC98D2D8CDB}" destId="{AB2666C8-B7D0-4A53-8D0D-90280357FD3B}" srcOrd="2" destOrd="0" presId="urn:microsoft.com/office/officeart/2005/8/layout/hierarchy4"/>
    <dgm:cxn modelId="{6346E284-2B9D-436A-9B3D-38E656E6B14C}" type="presParOf" srcId="{AB2666C8-B7D0-4A53-8D0D-90280357FD3B}" destId="{8B984C4D-FE73-47DA-BDD6-2FADAEBFB7B6}" srcOrd="0" destOrd="0" presId="urn:microsoft.com/office/officeart/2005/8/layout/hierarchy4"/>
    <dgm:cxn modelId="{6D702DA0-9922-4421-BA21-5F53984C8A36}" type="presParOf" srcId="{8B984C4D-FE73-47DA-BDD6-2FADAEBFB7B6}" destId="{DEC25A31-B5DE-4D09-8FCD-80003BA961CD}" srcOrd="0" destOrd="0" presId="urn:microsoft.com/office/officeart/2005/8/layout/hierarchy4"/>
    <dgm:cxn modelId="{5987AACE-BE36-422F-9306-D95CCE97674A}" type="presParOf" srcId="{8B984C4D-FE73-47DA-BDD6-2FADAEBFB7B6}" destId="{F149D38F-759E-479B-9BC5-EC6232C81002}" srcOrd="1" destOrd="0" presId="urn:microsoft.com/office/officeart/2005/8/layout/hierarchy4"/>
    <dgm:cxn modelId="{68652207-1677-49E9-8642-AD56C480E92A}" type="presParOf" srcId="{8B984C4D-FE73-47DA-BDD6-2FADAEBFB7B6}" destId="{2D9DCAD2-6656-4D02-871A-690E66BD75B0}" srcOrd="2" destOrd="0" presId="urn:microsoft.com/office/officeart/2005/8/layout/hierarchy4"/>
    <dgm:cxn modelId="{941875E0-185B-4DD8-9E21-9066374F8BDD}" type="presParOf" srcId="{2D9DCAD2-6656-4D02-871A-690E66BD75B0}" destId="{BCA9A7F0-24E8-460C-A5B5-A434515DB9B4}" srcOrd="0" destOrd="0" presId="urn:microsoft.com/office/officeart/2005/8/layout/hierarchy4"/>
    <dgm:cxn modelId="{7821BA89-7BC6-4219-9D17-A734C5592E5F}" type="presParOf" srcId="{BCA9A7F0-24E8-460C-A5B5-A434515DB9B4}" destId="{B9BFCA04-8F0B-4AF7-930B-2822DD0F3B3D}" srcOrd="0" destOrd="0" presId="urn:microsoft.com/office/officeart/2005/8/layout/hierarchy4"/>
    <dgm:cxn modelId="{0CBED5BF-218C-495B-ACC6-261D7744043E}" type="presParOf" srcId="{BCA9A7F0-24E8-460C-A5B5-A434515DB9B4}" destId="{4128C951-B4CE-43F5-B656-B41C94BA3561}" srcOrd="1" destOrd="0" presId="urn:microsoft.com/office/officeart/2005/8/layout/hierarchy4"/>
    <dgm:cxn modelId="{5BDEEE67-90BA-4C9C-BB06-4E98D14FEE44}" type="presParOf" srcId="{AB2666C8-B7D0-4A53-8D0D-90280357FD3B}" destId="{685968CA-A142-4580-9600-C2A6BE7EB0F2}" srcOrd="1" destOrd="0" presId="urn:microsoft.com/office/officeart/2005/8/layout/hierarchy4"/>
    <dgm:cxn modelId="{DD4612EE-AA29-460A-8F59-B7B6F819C279}" type="presParOf" srcId="{AB2666C8-B7D0-4A53-8D0D-90280357FD3B}" destId="{F084E66D-5FB2-4A90-9E01-56D479EBF8D2}" srcOrd="2" destOrd="0" presId="urn:microsoft.com/office/officeart/2005/8/layout/hierarchy4"/>
    <dgm:cxn modelId="{1FA04D2D-6796-490E-90B6-21045A96CDF9}" type="presParOf" srcId="{F084E66D-5FB2-4A90-9E01-56D479EBF8D2}" destId="{B29BFBD2-6CAE-4BDD-A59A-AE98B1113C10}" srcOrd="0" destOrd="0" presId="urn:microsoft.com/office/officeart/2005/8/layout/hierarchy4"/>
    <dgm:cxn modelId="{016BD53D-DF7D-4C7E-B1C3-A2652F60C3E7}" type="presParOf" srcId="{F084E66D-5FB2-4A90-9E01-56D479EBF8D2}" destId="{68940E92-A2F2-4D7F-8F09-ACBD5FBB650E}"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1FE4998A-F104-4C50-9767-DD6A98BB5F1A}" type="doc">
      <dgm:prSet loTypeId="urn:microsoft.com/office/officeart/2005/8/layout/hierarchy3" loCatId="hierarchy" qsTypeId="urn:microsoft.com/office/officeart/2005/8/quickstyle/3d1" qsCatId="3D" csTypeId="urn:microsoft.com/office/officeart/2005/8/colors/colorful5" csCatId="colorful" phldr="1"/>
      <dgm:spPr/>
      <dgm:t>
        <a:bodyPr/>
        <a:lstStyle/>
        <a:p>
          <a:endParaRPr lang="en-US"/>
        </a:p>
      </dgm:t>
    </dgm:pt>
    <dgm:pt modelId="{6D8C25DD-CED7-4B3F-A750-21BFAE91125C}">
      <dgm:prSet phldrT="[Text]"/>
      <dgm:spPr/>
      <dgm:t>
        <a:bodyPr/>
        <a:lstStyle/>
        <a:p>
          <a:pPr rtl="0"/>
          <a:r>
            <a:rPr kumimoji="0" lang="en-GB" b="1" i="0" u="none" strike="noStrike" cap="none" spc="0" normalizeH="0" baseline="0" noProof="0" dirty="0">
              <a:ln/>
              <a:effectLst/>
              <a:uLnTx/>
              <a:uFillTx/>
              <a:latin typeface="+mn-lt"/>
              <a:ea typeface="+mn-ea"/>
              <a:cs typeface="+mn-cs"/>
              <a:sym typeface="Symbol" pitchFamily="18" charset="2"/>
            </a:rPr>
            <a:t>Other variants proposed &amp; tried:</a:t>
          </a:r>
          <a:endParaRPr lang="en-US" b="1" dirty="0"/>
        </a:p>
      </dgm:t>
    </dgm:pt>
    <dgm:pt modelId="{2128184F-BC0D-48C0-99DF-57BA2A3E95D2}" type="parTrans" cxnId="{42573F12-FE38-48F8-9073-9C08208C180D}">
      <dgm:prSet/>
      <dgm:spPr/>
      <dgm:t>
        <a:bodyPr/>
        <a:lstStyle/>
        <a:p>
          <a:endParaRPr lang="en-US"/>
        </a:p>
      </dgm:t>
    </dgm:pt>
    <dgm:pt modelId="{DEA6D7ED-6B06-4951-B5DC-5A3C52814ACB}" type="sibTrans" cxnId="{42573F12-FE38-48F8-9073-9C08208C180D}">
      <dgm:prSet/>
      <dgm:spPr/>
      <dgm:t>
        <a:bodyPr/>
        <a:lstStyle/>
        <a:p>
          <a:endParaRPr lang="en-US"/>
        </a:p>
      </dgm:t>
    </dgm:pt>
    <dgm:pt modelId="{8EFF88F3-A4C7-4CD4-9C75-53F989D713E2}">
      <dgm:prSet phldrT="[Text]" custT="1"/>
      <dgm:spPr/>
      <dgm:t>
        <a:bodyPr/>
        <a:lstStyle/>
        <a:p>
          <a:pPr rtl="0"/>
          <a:r>
            <a:rPr kumimoji="0" lang="en-GB" sz="1800" b="0" i="0" u="none" strike="noStrike" cap="none" spc="0" normalizeH="0" baseline="0" noProof="0">
              <a:ln/>
              <a:effectLst/>
              <a:uLnTx/>
              <a:uFillTx/>
              <a:latin typeface="+mn-lt"/>
              <a:sym typeface="Symbol" pitchFamily="18" charset="2"/>
            </a:rPr>
            <a:t>Lognormal scheme as in ES</a:t>
          </a:r>
          <a:endParaRPr lang="en-US" sz="1800" dirty="0"/>
        </a:p>
      </dgm:t>
    </dgm:pt>
    <dgm:pt modelId="{4B7B0C21-DF2B-4A5B-8193-FDE290E32771}" type="parTrans" cxnId="{70DBE623-CAEC-4744-9501-277514A45F4C}">
      <dgm:prSet/>
      <dgm:spPr/>
      <dgm:t>
        <a:bodyPr/>
        <a:lstStyle/>
        <a:p>
          <a:endParaRPr lang="en-US"/>
        </a:p>
      </dgm:t>
    </dgm:pt>
    <dgm:pt modelId="{FA828CFC-12B6-4002-BEC7-9BB7E0A94E63}" type="sibTrans" cxnId="{70DBE623-CAEC-4744-9501-277514A45F4C}">
      <dgm:prSet/>
      <dgm:spPr/>
      <dgm:t>
        <a:bodyPr/>
        <a:lstStyle/>
        <a:p>
          <a:endParaRPr lang="en-US"/>
        </a:p>
      </dgm:t>
    </dgm:pt>
    <dgm:pt modelId="{2287A707-6137-4BF7-AC45-9A307F56FB9D}">
      <dgm:prSet phldrT="[Text]" custT="1"/>
      <dgm:spPr/>
      <dgm:t>
        <a:bodyPr/>
        <a:lstStyle/>
        <a:p>
          <a:pPr rtl="0"/>
          <a:r>
            <a:rPr kumimoji="0" lang="en-GB" sz="1800" b="0" i="0" u="none" strike="noStrike" cap="none" spc="0" normalizeH="0" baseline="0" noProof="0">
              <a:ln/>
              <a:effectLst/>
              <a:uLnTx/>
              <a:uFillTx/>
              <a:latin typeface="+mn-lt"/>
              <a:sym typeface="Symbol" pitchFamily="18" charset="2"/>
            </a:rPr>
            <a:t>Using variance instead of standard deviation</a:t>
          </a:r>
          <a:endParaRPr lang="en-US" sz="1800" dirty="0"/>
        </a:p>
      </dgm:t>
    </dgm:pt>
    <dgm:pt modelId="{03D69394-7267-4FA2-AE5D-3CF3A34C2E36}" type="parTrans" cxnId="{39D0DD17-53A8-4D78-A278-0987C0439083}">
      <dgm:prSet/>
      <dgm:spPr/>
      <dgm:t>
        <a:bodyPr/>
        <a:lstStyle/>
        <a:p>
          <a:endParaRPr lang="en-US"/>
        </a:p>
      </dgm:t>
    </dgm:pt>
    <dgm:pt modelId="{2342E886-D64D-4179-B12B-B5797073C721}" type="sibTrans" cxnId="{39D0DD17-53A8-4D78-A278-0987C0439083}">
      <dgm:prSet/>
      <dgm:spPr/>
      <dgm:t>
        <a:bodyPr/>
        <a:lstStyle/>
        <a:p>
          <a:endParaRPr lang="en-US"/>
        </a:p>
      </dgm:t>
    </dgm:pt>
    <dgm:pt modelId="{4E3B724B-18F1-43D8-BF36-FC0A95E3BC8E}">
      <dgm:prSet phldrT="[Text]" custT="1"/>
      <dgm:spPr/>
      <dgm:t>
        <a:bodyPr/>
        <a:lstStyle/>
        <a:p>
          <a:pPr rtl="0"/>
          <a:r>
            <a:rPr kumimoji="0" lang="en-GB" sz="1800" b="0" i="0" u="none" strike="noStrike" cap="none" spc="0" normalizeH="0" baseline="0" noProof="0" dirty="0">
              <a:ln/>
              <a:effectLst/>
              <a:uLnTx/>
              <a:uFillTx/>
              <a:latin typeface="+mn-lt"/>
              <a:sym typeface="Symbol" pitchFamily="18" charset="2"/>
            </a:rPr>
            <a:t>Other distributions, </a:t>
          </a:r>
          <a:r>
            <a:rPr kumimoji="0" lang="en-GB" sz="1800" b="0" i="0" u="none" strike="noStrike" cap="none" spc="0" normalizeH="0" baseline="0" noProof="0" dirty="0" err="1">
              <a:ln/>
              <a:effectLst/>
              <a:uLnTx/>
              <a:uFillTx/>
              <a:latin typeface="+mn-lt"/>
              <a:sym typeface="Symbol" pitchFamily="18" charset="2"/>
            </a:rPr>
            <a:t>e.g</a:t>
          </a:r>
          <a:r>
            <a:rPr kumimoji="0" lang="en-GB" sz="1800" b="0" i="0" u="none" strike="noStrike" cap="none" spc="0" normalizeH="0" baseline="0" noProof="0" dirty="0">
              <a:ln/>
              <a:effectLst/>
              <a:uLnTx/>
              <a:uFillTx/>
              <a:latin typeface="+mn-lt"/>
              <a:sym typeface="Symbol" pitchFamily="18" charset="2"/>
            </a:rPr>
            <a:t>, Cauchy instead of Gaussian</a:t>
          </a:r>
          <a:endParaRPr lang="en-US" sz="1800" dirty="0"/>
        </a:p>
      </dgm:t>
    </dgm:pt>
    <dgm:pt modelId="{BCFC5DA8-41E8-4B13-8B8E-87C81EF3BC33}" type="parTrans" cxnId="{FA2311E4-40C1-4E04-A013-3DC0D341AD63}">
      <dgm:prSet/>
      <dgm:spPr/>
      <dgm:t>
        <a:bodyPr/>
        <a:lstStyle/>
        <a:p>
          <a:endParaRPr lang="en-US"/>
        </a:p>
      </dgm:t>
    </dgm:pt>
    <dgm:pt modelId="{FFFC68F5-DC21-4E75-9968-87CA4FBE725A}" type="sibTrans" cxnId="{FA2311E4-40C1-4E04-A013-3DC0D341AD63}">
      <dgm:prSet/>
      <dgm:spPr/>
      <dgm:t>
        <a:bodyPr/>
        <a:lstStyle/>
        <a:p>
          <a:endParaRPr lang="en-US"/>
        </a:p>
      </dgm:t>
    </dgm:pt>
    <dgm:pt modelId="{7411B8C0-AB7F-44E5-86E4-EA7ED010DA1C}">
      <dgm:prSet phldrT="[Text]" custT="1"/>
      <dgm:spPr/>
      <dgm:t>
        <a:bodyPr/>
        <a:lstStyle/>
        <a:p>
          <a:pPr rtl="0"/>
          <a:r>
            <a:rPr kumimoji="0" lang="en-GB" sz="1800" b="0" i="0" u="none" strike="noStrike" cap="none" spc="0" normalizeH="0" baseline="0" noProof="0">
              <a:ln/>
              <a:effectLst/>
              <a:uLnTx/>
              <a:uFillTx/>
              <a:latin typeface="+mn-lt"/>
              <a:sym typeface="Symbol" pitchFamily="18" charset="2"/>
            </a:rPr>
            <a:t>Mutate -last</a:t>
          </a:r>
          <a:endParaRPr lang="en-US" sz="1800" dirty="0"/>
        </a:p>
      </dgm:t>
    </dgm:pt>
    <dgm:pt modelId="{FF94438C-F48C-493C-B7EF-148843E6B039}" type="parTrans" cxnId="{4476B82A-D8BC-4BC6-AAE7-93113E1B695E}">
      <dgm:prSet/>
      <dgm:spPr/>
      <dgm:t>
        <a:bodyPr/>
        <a:lstStyle/>
        <a:p>
          <a:endParaRPr lang="en-US"/>
        </a:p>
      </dgm:t>
    </dgm:pt>
    <dgm:pt modelId="{5C26FBB9-9DA4-4B22-A189-E934013EE31B}" type="sibTrans" cxnId="{4476B82A-D8BC-4BC6-AAE7-93113E1B695E}">
      <dgm:prSet/>
      <dgm:spPr/>
      <dgm:t>
        <a:bodyPr/>
        <a:lstStyle/>
        <a:p>
          <a:endParaRPr lang="en-US"/>
        </a:p>
      </dgm:t>
    </dgm:pt>
    <dgm:pt modelId="{F21DC1DC-58B8-4EF0-BF41-1AA8C1A3B464}" type="pres">
      <dgm:prSet presAssocID="{1FE4998A-F104-4C50-9767-DD6A98BB5F1A}" presName="diagram" presStyleCnt="0">
        <dgm:presLayoutVars>
          <dgm:chPref val="1"/>
          <dgm:dir/>
          <dgm:animOne val="branch"/>
          <dgm:animLvl val="lvl"/>
          <dgm:resizeHandles/>
        </dgm:presLayoutVars>
      </dgm:prSet>
      <dgm:spPr/>
    </dgm:pt>
    <dgm:pt modelId="{AFFF8F1A-A572-41F6-9654-344B0A97DC49}" type="pres">
      <dgm:prSet presAssocID="{6D8C25DD-CED7-4B3F-A750-21BFAE91125C}" presName="root" presStyleCnt="0"/>
      <dgm:spPr/>
    </dgm:pt>
    <dgm:pt modelId="{A4795930-47E4-4270-B162-06D678C4DC9B}" type="pres">
      <dgm:prSet presAssocID="{6D8C25DD-CED7-4B3F-A750-21BFAE91125C}" presName="rootComposite" presStyleCnt="0"/>
      <dgm:spPr/>
    </dgm:pt>
    <dgm:pt modelId="{663680E0-B4C4-4D2F-9953-6EC8CBDF9CD8}" type="pres">
      <dgm:prSet presAssocID="{6D8C25DD-CED7-4B3F-A750-21BFAE91125C}" presName="rootText" presStyleLbl="node1" presStyleIdx="0" presStyleCnt="1" custScaleX="362204"/>
      <dgm:spPr/>
    </dgm:pt>
    <dgm:pt modelId="{2D134A30-9077-4897-A604-8644B8F84377}" type="pres">
      <dgm:prSet presAssocID="{6D8C25DD-CED7-4B3F-A750-21BFAE91125C}" presName="rootConnector" presStyleLbl="node1" presStyleIdx="0" presStyleCnt="1"/>
      <dgm:spPr/>
    </dgm:pt>
    <dgm:pt modelId="{43625861-36A4-4DC4-8874-7F4631A3B5F7}" type="pres">
      <dgm:prSet presAssocID="{6D8C25DD-CED7-4B3F-A750-21BFAE91125C}" presName="childShape" presStyleCnt="0"/>
      <dgm:spPr/>
    </dgm:pt>
    <dgm:pt modelId="{AA06C7BD-6939-4DA7-97BA-CE1D0EC8291A}" type="pres">
      <dgm:prSet presAssocID="{4B7B0C21-DF2B-4A5B-8193-FDE290E32771}" presName="Name13" presStyleLbl="parChTrans1D2" presStyleIdx="0" presStyleCnt="4"/>
      <dgm:spPr/>
    </dgm:pt>
    <dgm:pt modelId="{B5B6A4FE-2B9C-472E-B643-9E22A3F0332A}" type="pres">
      <dgm:prSet presAssocID="{8EFF88F3-A4C7-4CD4-9C75-53F989D713E2}" presName="childText" presStyleLbl="bgAcc1" presStyleIdx="0" presStyleCnt="4" custScaleX="252147">
        <dgm:presLayoutVars>
          <dgm:bulletEnabled val="1"/>
        </dgm:presLayoutVars>
      </dgm:prSet>
      <dgm:spPr/>
    </dgm:pt>
    <dgm:pt modelId="{1038D056-78E7-4842-BF31-FAC2AD99288B}" type="pres">
      <dgm:prSet presAssocID="{03D69394-7267-4FA2-AE5D-3CF3A34C2E36}" presName="Name13" presStyleLbl="parChTrans1D2" presStyleIdx="1" presStyleCnt="4"/>
      <dgm:spPr/>
    </dgm:pt>
    <dgm:pt modelId="{4620C31A-69A1-4DEC-9D4D-B833AEC545AA}" type="pres">
      <dgm:prSet presAssocID="{2287A707-6137-4BF7-AC45-9A307F56FB9D}" presName="childText" presStyleLbl="bgAcc1" presStyleIdx="1" presStyleCnt="4" custScaleX="251815">
        <dgm:presLayoutVars>
          <dgm:bulletEnabled val="1"/>
        </dgm:presLayoutVars>
      </dgm:prSet>
      <dgm:spPr/>
    </dgm:pt>
    <dgm:pt modelId="{95A4A31E-2257-43A3-BF65-FC7C644E4297}" type="pres">
      <dgm:prSet presAssocID="{FF94438C-F48C-493C-B7EF-148843E6B039}" presName="Name13" presStyleLbl="parChTrans1D2" presStyleIdx="2" presStyleCnt="4"/>
      <dgm:spPr/>
    </dgm:pt>
    <dgm:pt modelId="{3B102A0B-E07E-4058-9058-9443916E0D2B}" type="pres">
      <dgm:prSet presAssocID="{7411B8C0-AB7F-44E5-86E4-EA7ED010DA1C}" presName="childText" presStyleLbl="bgAcc1" presStyleIdx="2" presStyleCnt="4" custScaleX="252256">
        <dgm:presLayoutVars>
          <dgm:bulletEnabled val="1"/>
        </dgm:presLayoutVars>
      </dgm:prSet>
      <dgm:spPr/>
    </dgm:pt>
    <dgm:pt modelId="{97417F68-C65E-4715-9DE2-C0A9128F0D4E}" type="pres">
      <dgm:prSet presAssocID="{BCFC5DA8-41E8-4B13-8B8E-87C81EF3BC33}" presName="Name13" presStyleLbl="parChTrans1D2" presStyleIdx="3" presStyleCnt="4"/>
      <dgm:spPr/>
    </dgm:pt>
    <dgm:pt modelId="{8D88E5F6-0E36-4379-961D-9255506E76F6}" type="pres">
      <dgm:prSet presAssocID="{4E3B724B-18F1-43D8-BF36-FC0A95E3BC8E}" presName="childText" presStyleLbl="bgAcc1" presStyleIdx="3" presStyleCnt="4" custScaleX="278189">
        <dgm:presLayoutVars>
          <dgm:bulletEnabled val="1"/>
        </dgm:presLayoutVars>
      </dgm:prSet>
      <dgm:spPr/>
    </dgm:pt>
  </dgm:ptLst>
  <dgm:cxnLst>
    <dgm:cxn modelId="{77D34E09-559A-49E1-ACE3-C77F11121172}" type="presOf" srcId="{1FE4998A-F104-4C50-9767-DD6A98BB5F1A}" destId="{F21DC1DC-58B8-4EF0-BF41-1AA8C1A3B464}" srcOrd="0" destOrd="0" presId="urn:microsoft.com/office/officeart/2005/8/layout/hierarchy3"/>
    <dgm:cxn modelId="{85E80311-CE41-4BAF-83EF-B2A0CED33987}" type="presOf" srcId="{6D8C25DD-CED7-4B3F-A750-21BFAE91125C}" destId="{663680E0-B4C4-4D2F-9953-6EC8CBDF9CD8}" srcOrd="0" destOrd="0" presId="urn:microsoft.com/office/officeart/2005/8/layout/hierarchy3"/>
    <dgm:cxn modelId="{42573F12-FE38-48F8-9073-9C08208C180D}" srcId="{1FE4998A-F104-4C50-9767-DD6A98BB5F1A}" destId="{6D8C25DD-CED7-4B3F-A750-21BFAE91125C}" srcOrd="0" destOrd="0" parTransId="{2128184F-BC0D-48C0-99DF-57BA2A3E95D2}" sibTransId="{DEA6D7ED-6B06-4951-B5DC-5A3C52814ACB}"/>
    <dgm:cxn modelId="{39D0DD17-53A8-4D78-A278-0987C0439083}" srcId="{6D8C25DD-CED7-4B3F-A750-21BFAE91125C}" destId="{2287A707-6137-4BF7-AC45-9A307F56FB9D}" srcOrd="1" destOrd="0" parTransId="{03D69394-7267-4FA2-AE5D-3CF3A34C2E36}" sibTransId="{2342E886-D64D-4179-B12B-B5797073C721}"/>
    <dgm:cxn modelId="{9BE1DE1E-4318-4AA7-90AD-533A8A9002CD}" type="presOf" srcId="{4B7B0C21-DF2B-4A5B-8193-FDE290E32771}" destId="{AA06C7BD-6939-4DA7-97BA-CE1D0EC8291A}" srcOrd="0" destOrd="0" presId="urn:microsoft.com/office/officeart/2005/8/layout/hierarchy3"/>
    <dgm:cxn modelId="{70DBE623-CAEC-4744-9501-277514A45F4C}" srcId="{6D8C25DD-CED7-4B3F-A750-21BFAE91125C}" destId="{8EFF88F3-A4C7-4CD4-9C75-53F989D713E2}" srcOrd="0" destOrd="0" parTransId="{4B7B0C21-DF2B-4A5B-8193-FDE290E32771}" sibTransId="{FA828CFC-12B6-4002-BEC7-9BB7E0A94E63}"/>
    <dgm:cxn modelId="{4476B82A-D8BC-4BC6-AAE7-93113E1B695E}" srcId="{6D8C25DD-CED7-4B3F-A750-21BFAE91125C}" destId="{7411B8C0-AB7F-44E5-86E4-EA7ED010DA1C}" srcOrd="2" destOrd="0" parTransId="{FF94438C-F48C-493C-B7EF-148843E6B039}" sibTransId="{5C26FBB9-9DA4-4B22-A189-E934013EE31B}"/>
    <dgm:cxn modelId="{FCAA932F-5244-4501-80AC-1676A4D4D3BF}" type="presOf" srcId="{2287A707-6137-4BF7-AC45-9A307F56FB9D}" destId="{4620C31A-69A1-4DEC-9D4D-B833AEC545AA}" srcOrd="0" destOrd="0" presId="urn:microsoft.com/office/officeart/2005/8/layout/hierarchy3"/>
    <dgm:cxn modelId="{10901146-7471-45E1-A829-265ED92A7082}" type="presOf" srcId="{4E3B724B-18F1-43D8-BF36-FC0A95E3BC8E}" destId="{8D88E5F6-0E36-4379-961D-9255506E76F6}" srcOrd="0" destOrd="0" presId="urn:microsoft.com/office/officeart/2005/8/layout/hierarchy3"/>
    <dgm:cxn modelId="{F47ABA48-F681-476C-8337-E6399CEB3AE1}" type="presOf" srcId="{BCFC5DA8-41E8-4B13-8B8E-87C81EF3BC33}" destId="{97417F68-C65E-4715-9DE2-C0A9128F0D4E}" srcOrd="0" destOrd="0" presId="urn:microsoft.com/office/officeart/2005/8/layout/hierarchy3"/>
    <dgm:cxn modelId="{5738B65A-0F2F-4097-9FBF-42F20A2EB2F6}" type="presOf" srcId="{7411B8C0-AB7F-44E5-86E4-EA7ED010DA1C}" destId="{3B102A0B-E07E-4058-9058-9443916E0D2B}" srcOrd="0" destOrd="0" presId="urn:microsoft.com/office/officeart/2005/8/layout/hierarchy3"/>
    <dgm:cxn modelId="{EDC0C781-374C-4133-BD00-1549166D788A}" type="presOf" srcId="{8EFF88F3-A4C7-4CD4-9C75-53F989D713E2}" destId="{B5B6A4FE-2B9C-472E-B643-9E22A3F0332A}" srcOrd="0" destOrd="0" presId="urn:microsoft.com/office/officeart/2005/8/layout/hierarchy3"/>
    <dgm:cxn modelId="{EBC4EB8B-77CB-4485-9F5A-86B2EBE83EE0}" type="presOf" srcId="{03D69394-7267-4FA2-AE5D-3CF3A34C2E36}" destId="{1038D056-78E7-4842-BF31-FAC2AD99288B}" srcOrd="0" destOrd="0" presId="urn:microsoft.com/office/officeart/2005/8/layout/hierarchy3"/>
    <dgm:cxn modelId="{749B6899-5DEB-4F57-951B-9FAD5EC9E087}" type="presOf" srcId="{FF94438C-F48C-493C-B7EF-148843E6B039}" destId="{95A4A31E-2257-43A3-BF65-FC7C644E4297}" srcOrd="0" destOrd="0" presId="urn:microsoft.com/office/officeart/2005/8/layout/hierarchy3"/>
    <dgm:cxn modelId="{A4BB38E0-5458-427C-AC46-EEA10D003F2A}" type="presOf" srcId="{6D8C25DD-CED7-4B3F-A750-21BFAE91125C}" destId="{2D134A30-9077-4897-A604-8644B8F84377}" srcOrd="1" destOrd="0" presId="urn:microsoft.com/office/officeart/2005/8/layout/hierarchy3"/>
    <dgm:cxn modelId="{FA2311E4-40C1-4E04-A013-3DC0D341AD63}" srcId="{6D8C25DD-CED7-4B3F-A750-21BFAE91125C}" destId="{4E3B724B-18F1-43D8-BF36-FC0A95E3BC8E}" srcOrd="3" destOrd="0" parTransId="{BCFC5DA8-41E8-4B13-8B8E-87C81EF3BC33}" sibTransId="{FFFC68F5-DC21-4E75-9968-87CA4FBE725A}"/>
    <dgm:cxn modelId="{6438D631-7BD3-45E8-892E-46ACF7BFBE3A}" type="presParOf" srcId="{F21DC1DC-58B8-4EF0-BF41-1AA8C1A3B464}" destId="{AFFF8F1A-A572-41F6-9654-344B0A97DC49}" srcOrd="0" destOrd="0" presId="urn:microsoft.com/office/officeart/2005/8/layout/hierarchy3"/>
    <dgm:cxn modelId="{6274D540-B071-403E-8A89-C8B8493C0119}" type="presParOf" srcId="{AFFF8F1A-A572-41F6-9654-344B0A97DC49}" destId="{A4795930-47E4-4270-B162-06D678C4DC9B}" srcOrd="0" destOrd="0" presId="urn:microsoft.com/office/officeart/2005/8/layout/hierarchy3"/>
    <dgm:cxn modelId="{D33CE6DB-EBF2-4770-BA8B-0E470B6F3854}" type="presParOf" srcId="{A4795930-47E4-4270-B162-06D678C4DC9B}" destId="{663680E0-B4C4-4D2F-9953-6EC8CBDF9CD8}" srcOrd="0" destOrd="0" presId="urn:microsoft.com/office/officeart/2005/8/layout/hierarchy3"/>
    <dgm:cxn modelId="{05439953-ABFB-477D-BF93-3986B03F367B}" type="presParOf" srcId="{A4795930-47E4-4270-B162-06D678C4DC9B}" destId="{2D134A30-9077-4897-A604-8644B8F84377}" srcOrd="1" destOrd="0" presId="urn:microsoft.com/office/officeart/2005/8/layout/hierarchy3"/>
    <dgm:cxn modelId="{2247700D-5258-4E4C-BE53-9866779BABEE}" type="presParOf" srcId="{AFFF8F1A-A572-41F6-9654-344B0A97DC49}" destId="{43625861-36A4-4DC4-8874-7F4631A3B5F7}" srcOrd="1" destOrd="0" presId="urn:microsoft.com/office/officeart/2005/8/layout/hierarchy3"/>
    <dgm:cxn modelId="{CBD227D4-72F8-4592-9436-BEF0D250CB96}" type="presParOf" srcId="{43625861-36A4-4DC4-8874-7F4631A3B5F7}" destId="{AA06C7BD-6939-4DA7-97BA-CE1D0EC8291A}" srcOrd="0" destOrd="0" presId="urn:microsoft.com/office/officeart/2005/8/layout/hierarchy3"/>
    <dgm:cxn modelId="{B9942897-D48B-43AD-95F7-E567A9985FA5}" type="presParOf" srcId="{43625861-36A4-4DC4-8874-7F4631A3B5F7}" destId="{B5B6A4FE-2B9C-472E-B643-9E22A3F0332A}" srcOrd="1" destOrd="0" presId="urn:microsoft.com/office/officeart/2005/8/layout/hierarchy3"/>
    <dgm:cxn modelId="{CAD9D7DA-61CF-448F-B863-D90C395AD6C0}" type="presParOf" srcId="{43625861-36A4-4DC4-8874-7F4631A3B5F7}" destId="{1038D056-78E7-4842-BF31-FAC2AD99288B}" srcOrd="2" destOrd="0" presId="urn:microsoft.com/office/officeart/2005/8/layout/hierarchy3"/>
    <dgm:cxn modelId="{EE80EFFA-E3CB-4CE0-860B-1A614C0BB5D7}" type="presParOf" srcId="{43625861-36A4-4DC4-8874-7F4631A3B5F7}" destId="{4620C31A-69A1-4DEC-9D4D-B833AEC545AA}" srcOrd="3" destOrd="0" presId="urn:microsoft.com/office/officeart/2005/8/layout/hierarchy3"/>
    <dgm:cxn modelId="{BDD09229-107C-455C-9043-349A72F67836}" type="presParOf" srcId="{43625861-36A4-4DC4-8874-7F4631A3B5F7}" destId="{95A4A31E-2257-43A3-BF65-FC7C644E4297}" srcOrd="4" destOrd="0" presId="urn:microsoft.com/office/officeart/2005/8/layout/hierarchy3"/>
    <dgm:cxn modelId="{2106771F-BC30-4922-8C73-6782FF7962BB}" type="presParOf" srcId="{43625861-36A4-4DC4-8874-7F4631A3B5F7}" destId="{3B102A0B-E07E-4058-9058-9443916E0D2B}" srcOrd="5" destOrd="0" presId="urn:microsoft.com/office/officeart/2005/8/layout/hierarchy3"/>
    <dgm:cxn modelId="{E02CA0DC-00F4-47B3-935E-852AD839718B}" type="presParOf" srcId="{43625861-36A4-4DC4-8874-7F4631A3B5F7}" destId="{97417F68-C65E-4715-9DE2-C0A9128F0D4E}" srcOrd="6" destOrd="0" presId="urn:microsoft.com/office/officeart/2005/8/layout/hierarchy3"/>
    <dgm:cxn modelId="{D15BB5BC-CBBD-4D6E-A98B-C6B6C3C4D946}" type="presParOf" srcId="{43625861-36A4-4DC4-8874-7F4631A3B5F7}" destId="{8D88E5F6-0E36-4379-961D-9255506E76F6}"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56F74C7A-C9BD-4D6B-B24A-3A314A364B54}" type="doc">
      <dgm:prSet loTypeId="urn:microsoft.com/office/officeart/2005/8/layout/process5" loCatId="process" qsTypeId="urn:microsoft.com/office/officeart/2005/8/quickstyle/simple4" qsCatId="simple" csTypeId="urn:microsoft.com/office/officeart/2005/8/colors/colorful2" csCatId="colorful" phldr="1"/>
      <dgm:spPr/>
      <dgm:t>
        <a:bodyPr/>
        <a:lstStyle/>
        <a:p>
          <a:endParaRPr lang="en-US"/>
        </a:p>
      </dgm:t>
    </dgm:pt>
    <dgm:pt modelId="{76AEE5E6-5B21-4374-9BDC-9511B0CAEDCA}">
      <dgm:prSet phldrT="[Text]"/>
      <dgm:spPr/>
      <dgm:t>
        <a:bodyPr/>
        <a:lstStyle/>
        <a:p>
          <a:pPr rtl="0"/>
          <a:r>
            <a:rPr kumimoji="0" lang="en-US" b="0" i="0" u="none" strike="noStrike" cap="none" spc="0" normalizeH="0" baseline="0" noProof="0">
              <a:ln/>
              <a:effectLst/>
              <a:uLnTx/>
              <a:uFillTx/>
              <a:latin typeface="+mn-lt"/>
              <a:ea typeface="+mn-ea"/>
              <a:cs typeface="+mn-cs"/>
            </a:rPr>
            <a:t>None</a:t>
          </a:r>
          <a:endParaRPr lang="en-US" dirty="0"/>
        </a:p>
      </dgm:t>
    </dgm:pt>
    <dgm:pt modelId="{8867FE9A-C52A-4EB7-B91A-3A21AE211263}" type="parTrans" cxnId="{BF9E6D34-CF73-4EE7-AE6F-F35861686909}">
      <dgm:prSet/>
      <dgm:spPr/>
      <dgm:t>
        <a:bodyPr/>
        <a:lstStyle/>
        <a:p>
          <a:endParaRPr lang="en-US"/>
        </a:p>
      </dgm:t>
    </dgm:pt>
    <dgm:pt modelId="{E1EB4F4F-098F-4330-BEC0-FAF1D1905706}" type="sibTrans" cxnId="{BF9E6D34-CF73-4EE7-AE6F-F35861686909}">
      <dgm:prSet/>
      <dgm:spPr/>
      <dgm:t>
        <a:bodyPr/>
        <a:lstStyle/>
        <a:p>
          <a:endParaRPr lang="en-US"/>
        </a:p>
      </dgm:t>
    </dgm:pt>
    <dgm:pt modelId="{E79BAA01-2E60-45CC-A7B1-BD7161E135AD}">
      <dgm:prSet phldrT="[Text]"/>
      <dgm:spPr/>
      <dgm:t>
        <a:bodyPr/>
        <a:lstStyle/>
        <a:p>
          <a:r>
            <a:rPr kumimoji="0" lang="en-US" b="0" i="0" u="none" strike="noStrike" cap="none" spc="0" normalizeH="0" baseline="0" noProof="0">
              <a:ln/>
              <a:effectLst/>
              <a:uLnTx/>
              <a:uFillTx/>
              <a:latin typeface="+mn-lt"/>
              <a:ea typeface="+mn-ea"/>
              <a:cs typeface="+mn-cs"/>
            </a:rPr>
            <a:t>Rationale: one point in the search space stands for a species, not for an individual and there can be no crossover between species</a:t>
          </a:r>
          <a:endParaRPr lang="en-US" dirty="0"/>
        </a:p>
      </dgm:t>
    </dgm:pt>
    <dgm:pt modelId="{44A568F3-E3D2-4F6C-B9BF-59EDD5FE49C2}" type="parTrans" cxnId="{AB93CFB7-3B42-490F-932D-C78CC2B00BDC}">
      <dgm:prSet/>
      <dgm:spPr/>
      <dgm:t>
        <a:bodyPr/>
        <a:lstStyle/>
        <a:p>
          <a:endParaRPr lang="en-US"/>
        </a:p>
      </dgm:t>
    </dgm:pt>
    <dgm:pt modelId="{62C5495F-DDF3-4B17-B7BE-206DB62354EB}" type="sibTrans" cxnId="{AB93CFB7-3B42-490F-932D-C78CC2B00BDC}">
      <dgm:prSet/>
      <dgm:spPr/>
      <dgm:t>
        <a:bodyPr/>
        <a:lstStyle/>
        <a:p>
          <a:endParaRPr lang="en-US"/>
        </a:p>
      </dgm:t>
    </dgm:pt>
    <dgm:pt modelId="{09BCE8A3-F2B9-48C2-9146-DF4526AC4C8D}">
      <dgm:prSet phldrT="[Text]"/>
      <dgm:spPr/>
      <dgm:t>
        <a:bodyPr/>
        <a:lstStyle/>
        <a:p>
          <a:pPr rtl="0"/>
          <a:r>
            <a:rPr kumimoji="0" lang="en-US" b="0" i="0" u="none" strike="noStrike" cap="none" spc="0" normalizeH="0" baseline="0" noProof="0">
              <a:ln/>
              <a:effectLst/>
              <a:uLnTx/>
              <a:uFillTx/>
              <a:latin typeface="+mn-lt"/>
              <a:ea typeface="+mn-ea"/>
              <a:cs typeface="+mn-cs"/>
            </a:rPr>
            <a:t>Much historical debate “mutation vs. crossover”</a:t>
          </a:r>
          <a:endParaRPr lang="en-US" dirty="0"/>
        </a:p>
      </dgm:t>
    </dgm:pt>
    <dgm:pt modelId="{083151E0-8B66-43D4-890D-D3A76A22CB38}" type="parTrans" cxnId="{D5B624B6-36FF-4D2C-9EE5-6C45B740A2DE}">
      <dgm:prSet/>
      <dgm:spPr/>
      <dgm:t>
        <a:bodyPr/>
        <a:lstStyle/>
        <a:p>
          <a:endParaRPr lang="en-US"/>
        </a:p>
      </dgm:t>
    </dgm:pt>
    <dgm:pt modelId="{81C5C46D-3BE7-4CC6-AE34-AE601840B0B0}" type="sibTrans" cxnId="{D5B624B6-36FF-4D2C-9EE5-6C45B740A2DE}">
      <dgm:prSet/>
      <dgm:spPr/>
      <dgm:t>
        <a:bodyPr/>
        <a:lstStyle/>
        <a:p>
          <a:endParaRPr lang="en-US"/>
        </a:p>
      </dgm:t>
    </dgm:pt>
    <dgm:pt modelId="{D94C14AA-D55A-4890-A32E-EF0B4854E902}">
      <dgm:prSet phldrT="[Text]"/>
      <dgm:spPr/>
      <dgm:t>
        <a:bodyPr/>
        <a:lstStyle/>
        <a:p>
          <a:pPr rtl="0"/>
          <a:r>
            <a:rPr kumimoji="0" lang="en-US" b="0" i="0" u="none" strike="noStrike" cap="none" spc="0" normalizeH="0" baseline="0" noProof="0">
              <a:ln/>
              <a:effectLst/>
              <a:uLnTx/>
              <a:uFillTx/>
              <a:latin typeface="+mn-lt"/>
              <a:ea typeface="+mn-ea"/>
              <a:cs typeface="+mn-cs"/>
            </a:rPr>
            <a:t>Pragmatic approach seems to prevail today</a:t>
          </a:r>
          <a:endParaRPr lang="en-US" dirty="0"/>
        </a:p>
      </dgm:t>
    </dgm:pt>
    <dgm:pt modelId="{5FE7F1E7-3A86-4B35-AB6D-95C64F2584A4}" type="parTrans" cxnId="{30FB2AEF-1C14-4393-8DCE-50D41EACB5F2}">
      <dgm:prSet/>
      <dgm:spPr/>
      <dgm:t>
        <a:bodyPr/>
        <a:lstStyle/>
        <a:p>
          <a:endParaRPr lang="en-US"/>
        </a:p>
      </dgm:t>
    </dgm:pt>
    <dgm:pt modelId="{CA007578-A333-416A-8A3C-ED7C92C9E5A0}" type="sibTrans" cxnId="{30FB2AEF-1C14-4393-8DCE-50D41EACB5F2}">
      <dgm:prSet/>
      <dgm:spPr/>
      <dgm:t>
        <a:bodyPr/>
        <a:lstStyle/>
        <a:p>
          <a:endParaRPr lang="en-US"/>
        </a:p>
      </dgm:t>
    </dgm:pt>
    <dgm:pt modelId="{59440F95-15E8-46A9-AEEE-16C16088E23E}" type="pres">
      <dgm:prSet presAssocID="{56F74C7A-C9BD-4D6B-B24A-3A314A364B54}" presName="diagram" presStyleCnt="0">
        <dgm:presLayoutVars>
          <dgm:dir/>
          <dgm:resizeHandles val="exact"/>
        </dgm:presLayoutVars>
      </dgm:prSet>
      <dgm:spPr/>
    </dgm:pt>
    <dgm:pt modelId="{83C62B09-9326-47CD-9546-8A4882D7EC7A}" type="pres">
      <dgm:prSet presAssocID="{76AEE5E6-5B21-4374-9BDC-9511B0CAEDCA}" presName="node" presStyleLbl="node1" presStyleIdx="0" presStyleCnt="4" custLinFactNeighborY="-4741">
        <dgm:presLayoutVars>
          <dgm:bulletEnabled val="1"/>
        </dgm:presLayoutVars>
      </dgm:prSet>
      <dgm:spPr/>
    </dgm:pt>
    <dgm:pt modelId="{8BBAE114-4BDA-4725-B149-882F8778C44D}" type="pres">
      <dgm:prSet presAssocID="{E1EB4F4F-098F-4330-BEC0-FAF1D1905706}" presName="sibTrans" presStyleLbl="sibTrans2D1" presStyleIdx="0" presStyleCnt="3"/>
      <dgm:spPr/>
    </dgm:pt>
    <dgm:pt modelId="{98440976-C00F-4E0B-A095-9E7661577D41}" type="pres">
      <dgm:prSet presAssocID="{E1EB4F4F-098F-4330-BEC0-FAF1D1905706}" presName="connectorText" presStyleLbl="sibTrans2D1" presStyleIdx="0" presStyleCnt="3"/>
      <dgm:spPr/>
    </dgm:pt>
    <dgm:pt modelId="{9DE356D4-EEB2-46D1-AB73-D7F6B9FEF40B}" type="pres">
      <dgm:prSet presAssocID="{E79BAA01-2E60-45CC-A7B1-BD7161E135AD}" presName="node" presStyleLbl="node1" presStyleIdx="1" presStyleCnt="4">
        <dgm:presLayoutVars>
          <dgm:bulletEnabled val="1"/>
        </dgm:presLayoutVars>
      </dgm:prSet>
      <dgm:spPr/>
    </dgm:pt>
    <dgm:pt modelId="{2090E06B-EDFF-4959-9B10-80672D775576}" type="pres">
      <dgm:prSet presAssocID="{62C5495F-DDF3-4B17-B7BE-206DB62354EB}" presName="sibTrans" presStyleLbl="sibTrans2D1" presStyleIdx="1" presStyleCnt="3"/>
      <dgm:spPr/>
    </dgm:pt>
    <dgm:pt modelId="{13C30B79-C8F8-4204-A90D-816089F37705}" type="pres">
      <dgm:prSet presAssocID="{62C5495F-DDF3-4B17-B7BE-206DB62354EB}" presName="connectorText" presStyleLbl="sibTrans2D1" presStyleIdx="1" presStyleCnt="3"/>
      <dgm:spPr/>
    </dgm:pt>
    <dgm:pt modelId="{A8CCC31C-BBAD-4BF2-926C-A8D7691EE8BA}" type="pres">
      <dgm:prSet presAssocID="{09BCE8A3-F2B9-48C2-9146-DF4526AC4C8D}" presName="node" presStyleLbl="node1" presStyleIdx="2" presStyleCnt="4">
        <dgm:presLayoutVars>
          <dgm:bulletEnabled val="1"/>
        </dgm:presLayoutVars>
      </dgm:prSet>
      <dgm:spPr/>
    </dgm:pt>
    <dgm:pt modelId="{92F9FD3D-AE23-4D46-8B99-8BE306E48800}" type="pres">
      <dgm:prSet presAssocID="{81C5C46D-3BE7-4CC6-AE34-AE601840B0B0}" presName="sibTrans" presStyleLbl="sibTrans2D1" presStyleIdx="2" presStyleCnt="3"/>
      <dgm:spPr/>
    </dgm:pt>
    <dgm:pt modelId="{93CE381F-6E9B-4E1C-B36B-38DD9D764F55}" type="pres">
      <dgm:prSet presAssocID="{81C5C46D-3BE7-4CC6-AE34-AE601840B0B0}" presName="connectorText" presStyleLbl="sibTrans2D1" presStyleIdx="2" presStyleCnt="3"/>
      <dgm:spPr/>
    </dgm:pt>
    <dgm:pt modelId="{51077D39-0440-4084-9771-B715D0FE04CF}" type="pres">
      <dgm:prSet presAssocID="{D94C14AA-D55A-4890-A32E-EF0B4854E902}" presName="node" presStyleLbl="node1" presStyleIdx="3" presStyleCnt="4">
        <dgm:presLayoutVars>
          <dgm:bulletEnabled val="1"/>
        </dgm:presLayoutVars>
      </dgm:prSet>
      <dgm:spPr/>
    </dgm:pt>
  </dgm:ptLst>
  <dgm:cxnLst>
    <dgm:cxn modelId="{AF827B11-F934-4934-A1D2-C14A5F1B66BC}" type="presOf" srcId="{09BCE8A3-F2B9-48C2-9146-DF4526AC4C8D}" destId="{A8CCC31C-BBAD-4BF2-926C-A8D7691EE8BA}" srcOrd="0" destOrd="0" presId="urn:microsoft.com/office/officeart/2005/8/layout/process5"/>
    <dgm:cxn modelId="{BF9E6D34-CF73-4EE7-AE6F-F35861686909}" srcId="{56F74C7A-C9BD-4D6B-B24A-3A314A364B54}" destId="{76AEE5E6-5B21-4374-9BDC-9511B0CAEDCA}" srcOrd="0" destOrd="0" parTransId="{8867FE9A-C52A-4EB7-B91A-3A21AE211263}" sibTransId="{E1EB4F4F-098F-4330-BEC0-FAF1D1905706}"/>
    <dgm:cxn modelId="{21E0323F-CC2E-4049-86DC-137BCFA15C8A}" type="presOf" srcId="{81C5C46D-3BE7-4CC6-AE34-AE601840B0B0}" destId="{93CE381F-6E9B-4E1C-B36B-38DD9D764F55}" srcOrd="1" destOrd="0" presId="urn:microsoft.com/office/officeart/2005/8/layout/process5"/>
    <dgm:cxn modelId="{3DA8A651-FE72-4615-900E-918ADDDEE093}" type="presOf" srcId="{E1EB4F4F-098F-4330-BEC0-FAF1D1905706}" destId="{8BBAE114-4BDA-4725-B149-882F8778C44D}" srcOrd="0" destOrd="0" presId="urn:microsoft.com/office/officeart/2005/8/layout/process5"/>
    <dgm:cxn modelId="{60D37052-12D7-43DE-B0B3-74A4733EABF9}" type="presOf" srcId="{56F74C7A-C9BD-4D6B-B24A-3A314A364B54}" destId="{59440F95-15E8-46A9-AEEE-16C16088E23E}" srcOrd="0" destOrd="0" presId="urn:microsoft.com/office/officeart/2005/8/layout/process5"/>
    <dgm:cxn modelId="{A63DFC54-ED54-42D3-B678-3865315F29DA}" type="presOf" srcId="{E79BAA01-2E60-45CC-A7B1-BD7161E135AD}" destId="{9DE356D4-EEB2-46D1-AB73-D7F6B9FEF40B}" srcOrd="0" destOrd="0" presId="urn:microsoft.com/office/officeart/2005/8/layout/process5"/>
    <dgm:cxn modelId="{F74C8F55-1942-4BDE-B726-0DBE13273C49}" type="presOf" srcId="{62C5495F-DDF3-4B17-B7BE-206DB62354EB}" destId="{2090E06B-EDFF-4959-9B10-80672D775576}" srcOrd="0" destOrd="0" presId="urn:microsoft.com/office/officeart/2005/8/layout/process5"/>
    <dgm:cxn modelId="{0E179F5D-616D-4C6F-B573-32D64D99E9FA}" type="presOf" srcId="{76AEE5E6-5B21-4374-9BDC-9511B0CAEDCA}" destId="{83C62B09-9326-47CD-9546-8A4882D7EC7A}" srcOrd="0" destOrd="0" presId="urn:microsoft.com/office/officeart/2005/8/layout/process5"/>
    <dgm:cxn modelId="{6D079777-B70A-40B8-91ED-37A691C118C8}" type="presOf" srcId="{E1EB4F4F-098F-4330-BEC0-FAF1D1905706}" destId="{98440976-C00F-4E0B-A095-9E7661577D41}" srcOrd="1" destOrd="0" presId="urn:microsoft.com/office/officeart/2005/8/layout/process5"/>
    <dgm:cxn modelId="{F84B0B7D-D11D-414A-9E1F-21513363484F}" type="presOf" srcId="{81C5C46D-3BE7-4CC6-AE34-AE601840B0B0}" destId="{92F9FD3D-AE23-4D46-8B99-8BE306E48800}" srcOrd="0" destOrd="0" presId="urn:microsoft.com/office/officeart/2005/8/layout/process5"/>
    <dgm:cxn modelId="{8FCAB07E-82FA-4CF5-9F03-2183B604DFFB}" type="presOf" srcId="{62C5495F-DDF3-4B17-B7BE-206DB62354EB}" destId="{13C30B79-C8F8-4204-A90D-816089F37705}" srcOrd="1" destOrd="0" presId="urn:microsoft.com/office/officeart/2005/8/layout/process5"/>
    <dgm:cxn modelId="{D5B624B6-36FF-4D2C-9EE5-6C45B740A2DE}" srcId="{56F74C7A-C9BD-4D6B-B24A-3A314A364B54}" destId="{09BCE8A3-F2B9-48C2-9146-DF4526AC4C8D}" srcOrd="2" destOrd="0" parTransId="{083151E0-8B66-43D4-890D-D3A76A22CB38}" sibTransId="{81C5C46D-3BE7-4CC6-AE34-AE601840B0B0}"/>
    <dgm:cxn modelId="{AB93CFB7-3B42-490F-932D-C78CC2B00BDC}" srcId="{56F74C7A-C9BD-4D6B-B24A-3A314A364B54}" destId="{E79BAA01-2E60-45CC-A7B1-BD7161E135AD}" srcOrd="1" destOrd="0" parTransId="{44A568F3-E3D2-4F6C-B9BF-59EDD5FE49C2}" sibTransId="{62C5495F-DDF3-4B17-B7BE-206DB62354EB}"/>
    <dgm:cxn modelId="{9FC2CDE7-D336-4E15-8031-85876973E668}" type="presOf" srcId="{D94C14AA-D55A-4890-A32E-EF0B4854E902}" destId="{51077D39-0440-4084-9771-B715D0FE04CF}" srcOrd="0" destOrd="0" presId="urn:microsoft.com/office/officeart/2005/8/layout/process5"/>
    <dgm:cxn modelId="{30FB2AEF-1C14-4393-8DCE-50D41EACB5F2}" srcId="{56F74C7A-C9BD-4D6B-B24A-3A314A364B54}" destId="{D94C14AA-D55A-4890-A32E-EF0B4854E902}" srcOrd="3" destOrd="0" parTransId="{5FE7F1E7-3A86-4B35-AB6D-95C64F2584A4}" sibTransId="{CA007578-A333-416A-8A3C-ED7C92C9E5A0}"/>
    <dgm:cxn modelId="{A02F3517-D329-45F6-AC52-4323E9520CAB}" type="presParOf" srcId="{59440F95-15E8-46A9-AEEE-16C16088E23E}" destId="{83C62B09-9326-47CD-9546-8A4882D7EC7A}" srcOrd="0" destOrd="0" presId="urn:microsoft.com/office/officeart/2005/8/layout/process5"/>
    <dgm:cxn modelId="{B5AB3047-0356-4168-ADB0-8FF046B276CC}" type="presParOf" srcId="{59440F95-15E8-46A9-AEEE-16C16088E23E}" destId="{8BBAE114-4BDA-4725-B149-882F8778C44D}" srcOrd="1" destOrd="0" presId="urn:microsoft.com/office/officeart/2005/8/layout/process5"/>
    <dgm:cxn modelId="{10A82E1C-5306-4309-8898-75EF32A2F2F5}" type="presParOf" srcId="{8BBAE114-4BDA-4725-B149-882F8778C44D}" destId="{98440976-C00F-4E0B-A095-9E7661577D41}" srcOrd="0" destOrd="0" presId="urn:microsoft.com/office/officeart/2005/8/layout/process5"/>
    <dgm:cxn modelId="{C9DF97EE-5B89-47EB-81C4-4CD5E4EA5877}" type="presParOf" srcId="{59440F95-15E8-46A9-AEEE-16C16088E23E}" destId="{9DE356D4-EEB2-46D1-AB73-D7F6B9FEF40B}" srcOrd="2" destOrd="0" presId="urn:microsoft.com/office/officeart/2005/8/layout/process5"/>
    <dgm:cxn modelId="{DD60D406-CA51-4D4E-9F73-E4979873FD42}" type="presParOf" srcId="{59440F95-15E8-46A9-AEEE-16C16088E23E}" destId="{2090E06B-EDFF-4959-9B10-80672D775576}" srcOrd="3" destOrd="0" presId="urn:microsoft.com/office/officeart/2005/8/layout/process5"/>
    <dgm:cxn modelId="{E708D5A8-E77E-442D-940A-AFE1A760C30C}" type="presParOf" srcId="{2090E06B-EDFF-4959-9B10-80672D775576}" destId="{13C30B79-C8F8-4204-A90D-816089F37705}" srcOrd="0" destOrd="0" presId="urn:microsoft.com/office/officeart/2005/8/layout/process5"/>
    <dgm:cxn modelId="{A5E3A76D-D5BD-406D-8EB5-4316C9DF5571}" type="presParOf" srcId="{59440F95-15E8-46A9-AEEE-16C16088E23E}" destId="{A8CCC31C-BBAD-4BF2-926C-A8D7691EE8BA}" srcOrd="4" destOrd="0" presId="urn:microsoft.com/office/officeart/2005/8/layout/process5"/>
    <dgm:cxn modelId="{4B4DCD98-4FD2-44B1-8A0A-6E6E2DE478DC}" type="presParOf" srcId="{59440F95-15E8-46A9-AEEE-16C16088E23E}" destId="{92F9FD3D-AE23-4D46-8B99-8BE306E48800}" srcOrd="5" destOrd="0" presId="urn:microsoft.com/office/officeart/2005/8/layout/process5"/>
    <dgm:cxn modelId="{FF0470A2-DE70-4B02-97BE-7FEF84E165B5}" type="presParOf" srcId="{92F9FD3D-AE23-4D46-8B99-8BE306E48800}" destId="{93CE381F-6E9B-4E1C-B36B-38DD9D764F55}" srcOrd="0" destOrd="0" presId="urn:microsoft.com/office/officeart/2005/8/layout/process5"/>
    <dgm:cxn modelId="{4B1A216B-0B29-45C5-8649-636A99D76FAC}" type="presParOf" srcId="{59440F95-15E8-46A9-AEEE-16C16088E23E}" destId="{51077D39-0440-4084-9771-B715D0FE04CF}"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5CBAE88D-A2BD-4341-B0C4-B00135FF03FF}" type="doc">
      <dgm:prSet loTypeId="urn:microsoft.com/office/officeart/2005/8/layout/hProcess6" loCatId="process" qsTypeId="urn:microsoft.com/office/officeart/2005/8/quickstyle/3d1" qsCatId="3D" csTypeId="urn:microsoft.com/office/officeart/2005/8/colors/colorful3" csCatId="colorful" phldr="1"/>
      <dgm:spPr/>
      <dgm:t>
        <a:bodyPr/>
        <a:lstStyle/>
        <a:p>
          <a:endParaRPr lang="en-US"/>
        </a:p>
      </dgm:t>
    </dgm:pt>
    <dgm:pt modelId="{527036C4-2196-40F8-B36F-6A92AC92276D}">
      <dgm:prSet phldrT="[Text]" custT="1"/>
      <dgm:spPr/>
      <dgm:t>
        <a:bodyPr/>
        <a:lstStyle/>
        <a:p>
          <a:r>
            <a:rPr lang="en-US" sz="2800" dirty="0"/>
            <a:t>Thus:</a:t>
          </a:r>
        </a:p>
      </dgm:t>
    </dgm:pt>
    <dgm:pt modelId="{8FC2C982-E6CF-468E-8B64-05F273560B74}" type="parTrans" cxnId="{B126C94E-76BB-4A26-BF22-70A96191019F}">
      <dgm:prSet/>
      <dgm:spPr/>
      <dgm:t>
        <a:bodyPr/>
        <a:lstStyle/>
        <a:p>
          <a:endParaRPr lang="en-US"/>
        </a:p>
      </dgm:t>
    </dgm:pt>
    <dgm:pt modelId="{0A80DAFD-7E9A-4F25-880E-E75B3E38F3BD}" type="sibTrans" cxnId="{B126C94E-76BB-4A26-BF22-70A96191019F}">
      <dgm:prSet/>
      <dgm:spPr/>
      <dgm:t>
        <a:bodyPr/>
        <a:lstStyle/>
        <a:p>
          <a:endParaRPr lang="en-US"/>
        </a:p>
      </dgm:t>
    </dgm:pt>
    <dgm:pt modelId="{F580EB4C-2F88-4001-BBA1-9638A52977A6}">
      <dgm:prSet phldrT="[Text]" custT="1"/>
      <dgm:spPr/>
      <dgm:t>
        <a:bodyPr/>
        <a:lstStyle/>
        <a:p>
          <a:pPr rtl="0"/>
          <a:r>
            <a:rPr kumimoji="0" lang="en-US" sz="2000" b="0" i="0" u="none" strike="noStrike" cap="none" spc="0" normalizeH="0" baseline="0" noProof="0">
              <a:ln/>
              <a:effectLst/>
              <a:uLnTx/>
              <a:uFillTx/>
              <a:latin typeface="+mn-lt"/>
            </a:rPr>
            <a:t>Deterministic</a:t>
          </a:r>
          <a:endParaRPr lang="en-US" sz="2000" dirty="0"/>
        </a:p>
      </dgm:t>
    </dgm:pt>
    <dgm:pt modelId="{B3E43A62-F189-41A9-8DD7-05040E9DC795}" type="parTrans" cxnId="{589C9F20-B20E-4360-A822-9CD93058633F}">
      <dgm:prSet/>
      <dgm:spPr/>
      <dgm:t>
        <a:bodyPr/>
        <a:lstStyle/>
        <a:p>
          <a:endParaRPr lang="en-US"/>
        </a:p>
      </dgm:t>
    </dgm:pt>
    <dgm:pt modelId="{972A0FDF-B4DA-4E0C-AFB8-F63D31A01574}" type="sibTrans" cxnId="{589C9F20-B20E-4360-A822-9CD93058633F}">
      <dgm:prSet/>
      <dgm:spPr/>
      <dgm:t>
        <a:bodyPr/>
        <a:lstStyle/>
        <a:p>
          <a:endParaRPr lang="en-US"/>
        </a:p>
      </dgm:t>
    </dgm:pt>
    <dgm:pt modelId="{20D30606-7DC3-4F4A-B54B-E93E197EA476}">
      <dgm:prSet phldrT="[Text]" custT="1"/>
      <dgm:spPr/>
      <dgm:t>
        <a:bodyPr/>
        <a:lstStyle/>
        <a:p>
          <a:pPr rtl="0"/>
          <a:r>
            <a:rPr kumimoji="0" lang="en-US" sz="2000" b="0" i="0" u="none" strike="noStrike" cap="none" spc="0" normalizeH="0" baseline="0" noProof="0">
              <a:ln/>
              <a:effectLst/>
              <a:uLnTx/>
              <a:uFillTx/>
              <a:latin typeface="+mn-lt"/>
            </a:rPr>
            <a:t>Not biased by fitness</a:t>
          </a:r>
          <a:endParaRPr lang="en-US" sz="2000" dirty="0"/>
        </a:p>
      </dgm:t>
    </dgm:pt>
    <dgm:pt modelId="{A565FF22-F752-401C-9AE4-1DC48E7E650C}" type="parTrans" cxnId="{071EF17E-EC2E-41ED-BCF7-D2BA76E0042B}">
      <dgm:prSet/>
      <dgm:spPr/>
      <dgm:t>
        <a:bodyPr/>
        <a:lstStyle/>
        <a:p>
          <a:endParaRPr lang="en-US"/>
        </a:p>
      </dgm:t>
    </dgm:pt>
    <dgm:pt modelId="{7F5D41AC-59E5-47A9-AAA5-51E67475853C}" type="sibTrans" cxnId="{071EF17E-EC2E-41ED-BCF7-D2BA76E0042B}">
      <dgm:prSet/>
      <dgm:spPr/>
      <dgm:t>
        <a:bodyPr/>
        <a:lstStyle/>
        <a:p>
          <a:endParaRPr lang="en-US"/>
        </a:p>
      </dgm:t>
    </dgm:pt>
    <dgm:pt modelId="{3C5FBF2C-E22A-45A8-99FA-B9E792FC74A6}">
      <dgm:prSet phldrT="[Text]"/>
      <dgm:spPr/>
      <dgm:t>
        <a:bodyPr/>
        <a:lstStyle/>
        <a:p>
          <a:pPr rtl="0"/>
          <a:endParaRPr lang="en-US" sz="2500" dirty="0"/>
        </a:p>
      </dgm:t>
    </dgm:pt>
    <dgm:pt modelId="{9AFF77A3-D3CA-4011-8C66-B535063B94F9}" type="parTrans" cxnId="{0D3A0B19-F285-483E-8C58-10B4BFC170AC}">
      <dgm:prSet/>
      <dgm:spPr/>
    </dgm:pt>
    <dgm:pt modelId="{5A52A281-FA1B-43B2-913C-E305E7112B07}" type="sibTrans" cxnId="{0D3A0B19-F285-483E-8C58-10B4BFC170AC}">
      <dgm:prSet/>
      <dgm:spPr/>
    </dgm:pt>
    <dgm:pt modelId="{3AEF5100-9B47-45B3-A005-14F0154A3950}" type="pres">
      <dgm:prSet presAssocID="{5CBAE88D-A2BD-4341-B0C4-B00135FF03FF}" presName="theList" presStyleCnt="0">
        <dgm:presLayoutVars>
          <dgm:dir/>
          <dgm:animLvl val="lvl"/>
          <dgm:resizeHandles val="exact"/>
        </dgm:presLayoutVars>
      </dgm:prSet>
      <dgm:spPr/>
    </dgm:pt>
    <dgm:pt modelId="{B3240406-1C25-46E7-A7B1-40B68EE753D4}" type="pres">
      <dgm:prSet presAssocID="{527036C4-2196-40F8-B36F-6A92AC92276D}" presName="compNode" presStyleCnt="0"/>
      <dgm:spPr/>
    </dgm:pt>
    <dgm:pt modelId="{0D420104-0205-4F67-9A8C-A5F8F2AB9BDB}" type="pres">
      <dgm:prSet presAssocID="{527036C4-2196-40F8-B36F-6A92AC92276D}" presName="noGeometry" presStyleCnt="0"/>
      <dgm:spPr/>
    </dgm:pt>
    <dgm:pt modelId="{BCF4C6FF-E05E-46B3-BEDB-F66D4505073B}" type="pres">
      <dgm:prSet presAssocID="{527036C4-2196-40F8-B36F-6A92AC92276D}" presName="childTextVisible" presStyleLbl="bgAccFollowNode1" presStyleIdx="0" presStyleCnt="1">
        <dgm:presLayoutVars>
          <dgm:bulletEnabled val="1"/>
        </dgm:presLayoutVars>
      </dgm:prSet>
      <dgm:spPr/>
    </dgm:pt>
    <dgm:pt modelId="{C8D5F750-1762-40AB-AD17-855288D2732E}" type="pres">
      <dgm:prSet presAssocID="{527036C4-2196-40F8-B36F-6A92AC92276D}" presName="childTextHidden" presStyleLbl="bgAccFollowNode1" presStyleIdx="0" presStyleCnt="1"/>
      <dgm:spPr/>
    </dgm:pt>
    <dgm:pt modelId="{229FF2AC-2DC7-43BE-80C8-BF74FABF2E6C}" type="pres">
      <dgm:prSet presAssocID="{527036C4-2196-40F8-B36F-6A92AC92276D}" presName="parentText" presStyleLbl="node1" presStyleIdx="0" presStyleCnt="1">
        <dgm:presLayoutVars>
          <dgm:chMax val="1"/>
          <dgm:bulletEnabled val="1"/>
        </dgm:presLayoutVars>
      </dgm:prSet>
      <dgm:spPr/>
    </dgm:pt>
  </dgm:ptLst>
  <dgm:cxnLst>
    <dgm:cxn modelId="{8D03C010-5C77-4E3A-BAB0-FBA1F8FDBDA5}" type="presOf" srcId="{F580EB4C-2F88-4001-BBA1-9638A52977A6}" destId="{BCF4C6FF-E05E-46B3-BEDB-F66D4505073B}" srcOrd="0" destOrd="0" presId="urn:microsoft.com/office/officeart/2005/8/layout/hProcess6"/>
    <dgm:cxn modelId="{70643316-0288-471D-B3C8-DA9BD1E6010C}" type="presOf" srcId="{20D30606-7DC3-4F4A-B54B-E93E197EA476}" destId="{BCF4C6FF-E05E-46B3-BEDB-F66D4505073B}" srcOrd="0" destOrd="2" presId="urn:microsoft.com/office/officeart/2005/8/layout/hProcess6"/>
    <dgm:cxn modelId="{0D3A0B19-F285-483E-8C58-10B4BFC170AC}" srcId="{527036C4-2196-40F8-B36F-6A92AC92276D}" destId="{3C5FBF2C-E22A-45A8-99FA-B9E792FC74A6}" srcOrd="1" destOrd="0" parTransId="{9AFF77A3-D3CA-4011-8C66-B535063B94F9}" sibTransId="{5A52A281-FA1B-43B2-913C-E305E7112B07}"/>
    <dgm:cxn modelId="{589C9F20-B20E-4360-A822-9CD93058633F}" srcId="{527036C4-2196-40F8-B36F-6A92AC92276D}" destId="{F580EB4C-2F88-4001-BBA1-9638A52977A6}" srcOrd="0" destOrd="0" parTransId="{B3E43A62-F189-41A9-8DD7-05040E9DC795}" sibTransId="{972A0FDF-B4DA-4E0C-AFB8-F63D31A01574}"/>
    <dgm:cxn modelId="{165CF839-4869-4D2E-99BE-79298C8DA4B6}" type="presOf" srcId="{F580EB4C-2F88-4001-BBA1-9638A52977A6}" destId="{C8D5F750-1762-40AB-AD17-855288D2732E}" srcOrd="1" destOrd="0" presId="urn:microsoft.com/office/officeart/2005/8/layout/hProcess6"/>
    <dgm:cxn modelId="{B126C94E-76BB-4A26-BF22-70A96191019F}" srcId="{5CBAE88D-A2BD-4341-B0C4-B00135FF03FF}" destId="{527036C4-2196-40F8-B36F-6A92AC92276D}" srcOrd="0" destOrd="0" parTransId="{8FC2C982-E6CF-468E-8B64-05F273560B74}" sibTransId="{0A80DAFD-7E9A-4F25-880E-E75B3E38F3BD}"/>
    <dgm:cxn modelId="{C81C0B5F-E340-4E7F-9478-EC1C17BF5090}" type="presOf" srcId="{527036C4-2196-40F8-B36F-6A92AC92276D}" destId="{229FF2AC-2DC7-43BE-80C8-BF74FABF2E6C}" srcOrd="0" destOrd="0" presId="urn:microsoft.com/office/officeart/2005/8/layout/hProcess6"/>
    <dgm:cxn modelId="{6BF0E865-1EE9-4170-9BC5-2290A5D5CE51}" type="presOf" srcId="{3C5FBF2C-E22A-45A8-99FA-B9E792FC74A6}" destId="{BCF4C6FF-E05E-46B3-BEDB-F66D4505073B}" srcOrd="0" destOrd="1" presId="urn:microsoft.com/office/officeart/2005/8/layout/hProcess6"/>
    <dgm:cxn modelId="{DE039667-F104-487A-8194-0B1F662A4BD3}" type="presOf" srcId="{20D30606-7DC3-4F4A-B54B-E93E197EA476}" destId="{C8D5F750-1762-40AB-AD17-855288D2732E}" srcOrd="1" destOrd="2" presId="urn:microsoft.com/office/officeart/2005/8/layout/hProcess6"/>
    <dgm:cxn modelId="{071EF17E-EC2E-41ED-BCF7-D2BA76E0042B}" srcId="{527036C4-2196-40F8-B36F-6A92AC92276D}" destId="{20D30606-7DC3-4F4A-B54B-E93E197EA476}" srcOrd="2" destOrd="0" parTransId="{A565FF22-F752-401C-9AE4-1DC48E7E650C}" sibTransId="{7F5D41AC-59E5-47A9-AAA5-51E67475853C}"/>
    <dgm:cxn modelId="{B0EA23AE-143D-4EAF-A6DA-BE9B46F56C2F}" type="presOf" srcId="{3C5FBF2C-E22A-45A8-99FA-B9E792FC74A6}" destId="{C8D5F750-1762-40AB-AD17-855288D2732E}" srcOrd="1" destOrd="1" presId="urn:microsoft.com/office/officeart/2005/8/layout/hProcess6"/>
    <dgm:cxn modelId="{203302C1-E183-4A53-AB57-AA4FC4C5D2E5}" type="presOf" srcId="{5CBAE88D-A2BD-4341-B0C4-B00135FF03FF}" destId="{3AEF5100-9B47-45B3-A005-14F0154A3950}" srcOrd="0" destOrd="0" presId="urn:microsoft.com/office/officeart/2005/8/layout/hProcess6"/>
    <dgm:cxn modelId="{04BFE59E-CB89-4920-B78A-C9A3E58F723B}" type="presParOf" srcId="{3AEF5100-9B47-45B3-A005-14F0154A3950}" destId="{B3240406-1C25-46E7-A7B1-40B68EE753D4}" srcOrd="0" destOrd="0" presId="urn:microsoft.com/office/officeart/2005/8/layout/hProcess6"/>
    <dgm:cxn modelId="{47C3B2E2-3BAC-4031-BCA2-BF9A2B940211}" type="presParOf" srcId="{B3240406-1C25-46E7-A7B1-40B68EE753D4}" destId="{0D420104-0205-4F67-9A8C-A5F8F2AB9BDB}" srcOrd="0" destOrd="0" presId="urn:microsoft.com/office/officeart/2005/8/layout/hProcess6"/>
    <dgm:cxn modelId="{F5C01E1A-023D-4F6A-9D5C-4FCA00D763EF}" type="presParOf" srcId="{B3240406-1C25-46E7-A7B1-40B68EE753D4}" destId="{BCF4C6FF-E05E-46B3-BEDB-F66D4505073B}" srcOrd="1" destOrd="0" presId="urn:microsoft.com/office/officeart/2005/8/layout/hProcess6"/>
    <dgm:cxn modelId="{9505A583-3D31-4F25-AE35-A25F9915CE23}" type="presParOf" srcId="{B3240406-1C25-46E7-A7B1-40B68EE753D4}" destId="{C8D5F750-1762-40AB-AD17-855288D2732E}" srcOrd="2" destOrd="0" presId="urn:microsoft.com/office/officeart/2005/8/layout/hProcess6"/>
    <dgm:cxn modelId="{FF7D8449-51FA-4400-B9E1-120C3647F7F7}" type="presParOf" srcId="{B3240406-1C25-46E7-A7B1-40B68EE753D4}" destId="{229FF2AC-2DC7-43BE-80C8-BF74FABF2E6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19FF656F-0A66-4729-A76A-24BEEF8BA00E}" type="doc">
      <dgm:prSet loTypeId="urn:microsoft.com/office/officeart/2005/8/layout/cycle4#5" loCatId="cycle" qsTypeId="urn:microsoft.com/office/officeart/2005/8/quickstyle/3d1" qsCatId="3D" csTypeId="urn:microsoft.com/office/officeart/2005/8/colors/accent3_1" csCatId="accent3" phldr="1"/>
      <dgm:spPr/>
      <dgm:t>
        <a:bodyPr/>
        <a:lstStyle/>
        <a:p>
          <a:endParaRPr lang="en-US"/>
        </a:p>
      </dgm:t>
    </dgm:pt>
    <dgm:pt modelId="{81E40F52-4D0C-4B58-A74A-578B450EB40C}">
      <dgm:prSet phldrT="[Text]" custT="1"/>
      <dgm:spPr/>
      <dgm:t>
        <a:bodyPr/>
        <a:lstStyle/>
        <a:p>
          <a:r>
            <a:rPr lang="en-US" sz="1400" b="1" dirty="0"/>
            <a:t>Genetic Algorithm</a:t>
          </a:r>
        </a:p>
      </dgm:t>
    </dgm:pt>
    <dgm:pt modelId="{BE1D7C79-B78E-4FA9-A223-6043DE0C6FF1}" type="parTrans" cxnId="{2E7A041D-75C6-4397-BFD2-1F8A4A196043}">
      <dgm:prSet/>
      <dgm:spPr/>
      <dgm:t>
        <a:bodyPr/>
        <a:lstStyle/>
        <a:p>
          <a:endParaRPr lang="en-US"/>
        </a:p>
      </dgm:t>
    </dgm:pt>
    <dgm:pt modelId="{FBCB1C11-A8E5-4779-B4B2-1AF106A84C1C}" type="sibTrans" cxnId="{2E7A041D-75C6-4397-BFD2-1F8A4A196043}">
      <dgm:prSet/>
      <dgm:spPr/>
      <dgm:t>
        <a:bodyPr/>
        <a:lstStyle/>
        <a:p>
          <a:endParaRPr lang="en-US"/>
        </a:p>
      </dgm:t>
    </dgm:pt>
    <dgm:pt modelId="{7D7B46BA-8E8F-45D7-9F5C-D9F2BF82E5E8}">
      <dgm:prSet phldrT="[Text]" custT="1"/>
      <dgm:spPr>
        <a:solidFill>
          <a:srgbClr val="E729D9">
            <a:alpha val="90000"/>
          </a:srgbClr>
        </a:solidFill>
      </dgm:spPr>
      <dgm:t>
        <a:bodyPr/>
        <a:lstStyle/>
        <a:p>
          <a:r>
            <a:rPr lang="en-US" sz="2400" b="1" dirty="0"/>
            <a:t>GA</a:t>
          </a:r>
        </a:p>
      </dgm:t>
    </dgm:pt>
    <dgm:pt modelId="{D4D4BACE-AD6F-427D-A347-0B8AC22ABFA4}" type="parTrans" cxnId="{22668516-C1E5-411C-8971-F218FC33295D}">
      <dgm:prSet/>
      <dgm:spPr/>
      <dgm:t>
        <a:bodyPr/>
        <a:lstStyle/>
        <a:p>
          <a:endParaRPr lang="en-US"/>
        </a:p>
      </dgm:t>
    </dgm:pt>
    <dgm:pt modelId="{DD2C77D6-7965-4584-9216-C53567FB5272}" type="sibTrans" cxnId="{22668516-C1E5-411C-8971-F218FC33295D}">
      <dgm:prSet/>
      <dgm:spPr/>
      <dgm:t>
        <a:bodyPr/>
        <a:lstStyle/>
        <a:p>
          <a:endParaRPr lang="en-US"/>
        </a:p>
      </dgm:t>
    </dgm:pt>
    <dgm:pt modelId="{C1539479-01DA-4CEB-8611-FBB317D942D2}">
      <dgm:prSet phldrT="[Text]"/>
      <dgm:spPr/>
      <dgm:t>
        <a:bodyPr/>
        <a:lstStyle/>
        <a:p>
          <a:r>
            <a:rPr lang="en-US" b="1" dirty="0"/>
            <a:t>Evolutionary Strategy</a:t>
          </a:r>
        </a:p>
      </dgm:t>
    </dgm:pt>
    <dgm:pt modelId="{FCEC2BA8-89F0-413A-9EF9-871FAEEC5C2A}" type="parTrans" cxnId="{E5C6D6B7-88A8-49F6-AB8F-7521DD898ED0}">
      <dgm:prSet/>
      <dgm:spPr/>
      <dgm:t>
        <a:bodyPr/>
        <a:lstStyle/>
        <a:p>
          <a:endParaRPr lang="en-US"/>
        </a:p>
      </dgm:t>
    </dgm:pt>
    <dgm:pt modelId="{4F8DF990-E89F-409F-9E43-41EA06824DE5}" type="sibTrans" cxnId="{E5C6D6B7-88A8-49F6-AB8F-7521DD898ED0}">
      <dgm:prSet/>
      <dgm:spPr/>
      <dgm:t>
        <a:bodyPr/>
        <a:lstStyle/>
        <a:p>
          <a:endParaRPr lang="en-US"/>
        </a:p>
      </dgm:t>
    </dgm:pt>
    <dgm:pt modelId="{2BC64530-F953-4298-8752-C9771F7DBB10}">
      <dgm:prSet phldrT="[Text]" custT="1"/>
      <dgm:spPr>
        <a:solidFill>
          <a:schemeClr val="bg2">
            <a:lumMod val="90000"/>
            <a:alpha val="90000"/>
          </a:schemeClr>
        </a:solidFill>
      </dgm:spPr>
      <dgm:t>
        <a:bodyPr/>
        <a:lstStyle/>
        <a:p>
          <a:r>
            <a:rPr lang="en-US" sz="2400" b="1" dirty="0"/>
            <a:t>ES</a:t>
          </a:r>
        </a:p>
      </dgm:t>
    </dgm:pt>
    <dgm:pt modelId="{A248827B-6F4C-47B3-A1A3-1526566C05B5}" type="parTrans" cxnId="{2C5CE2DA-770C-4375-A707-3701A6E8CC40}">
      <dgm:prSet/>
      <dgm:spPr/>
      <dgm:t>
        <a:bodyPr/>
        <a:lstStyle/>
        <a:p>
          <a:endParaRPr lang="en-US"/>
        </a:p>
      </dgm:t>
    </dgm:pt>
    <dgm:pt modelId="{B13EE1CE-30E4-4602-80D2-AB27D421BC29}" type="sibTrans" cxnId="{2C5CE2DA-770C-4375-A707-3701A6E8CC40}">
      <dgm:prSet/>
      <dgm:spPr/>
      <dgm:t>
        <a:bodyPr/>
        <a:lstStyle/>
        <a:p>
          <a:endParaRPr lang="en-US"/>
        </a:p>
      </dgm:t>
    </dgm:pt>
    <dgm:pt modelId="{72658E85-FB71-4AE7-99AB-3D2D05F9DC78}">
      <dgm:prSet phldrT="[Text]" custT="1"/>
      <dgm:spPr/>
      <dgm:t>
        <a:bodyPr/>
        <a:lstStyle/>
        <a:p>
          <a:r>
            <a:rPr lang="en-US" sz="1200" b="1" dirty="0"/>
            <a:t>Evolutionary Programming</a:t>
          </a:r>
        </a:p>
      </dgm:t>
    </dgm:pt>
    <dgm:pt modelId="{D4300D66-F67F-4C8B-BA8C-F55AC98AF383}" type="parTrans" cxnId="{78D5357A-4905-467A-9047-2D2AB5193845}">
      <dgm:prSet/>
      <dgm:spPr/>
      <dgm:t>
        <a:bodyPr/>
        <a:lstStyle/>
        <a:p>
          <a:endParaRPr lang="en-US"/>
        </a:p>
      </dgm:t>
    </dgm:pt>
    <dgm:pt modelId="{DDB1BD5D-017C-47E8-825C-FAF3CC7E119B}" type="sibTrans" cxnId="{78D5357A-4905-467A-9047-2D2AB5193845}">
      <dgm:prSet/>
      <dgm:spPr/>
      <dgm:t>
        <a:bodyPr/>
        <a:lstStyle/>
        <a:p>
          <a:endParaRPr lang="en-US"/>
        </a:p>
      </dgm:t>
    </dgm:pt>
    <dgm:pt modelId="{60CD553C-9AD2-45AC-81AD-CF6873D34F0E}">
      <dgm:prSet phldrT="[Text]" custT="1"/>
      <dgm:spPr>
        <a:solidFill>
          <a:srgbClr val="92D050">
            <a:alpha val="90000"/>
          </a:srgbClr>
        </a:solidFill>
      </dgm:spPr>
      <dgm:t>
        <a:bodyPr/>
        <a:lstStyle/>
        <a:p>
          <a:r>
            <a:rPr lang="en-US" sz="2400" b="1" dirty="0"/>
            <a:t>EP</a:t>
          </a:r>
        </a:p>
      </dgm:t>
    </dgm:pt>
    <dgm:pt modelId="{33CF97DB-7F10-40A7-9D7F-4E01974CA43D}" type="parTrans" cxnId="{6B9D5E28-1A59-4F53-9AD3-1BFBE4BDA6E7}">
      <dgm:prSet/>
      <dgm:spPr/>
      <dgm:t>
        <a:bodyPr/>
        <a:lstStyle/>
        <a:p>
          <a:endParaRPr lang="en-US"/>
        </a:p>
      </dgm:t>
    </dgm:pt>
    <dgm:pt modelId="{3E09C780-7545-4D3B-9309-E0799AE7B643}" type="sibTrans" cxnId="{6B9D5E28-1A59-4F53-9AD3-1BFBE4BDA6E7}">
      <dgm:prSet/>
      <dgm:spPr/>
      <dgm:t>
        <a:bodyPr/>
        <a:lstStyle/>
        <a:p>
          <a:endParaRPr lang="en-US"/>
        </a:p>
      </dgm:t>
    </dgm:pt>
    <dgm:pt modelId="{73EEB734-A360-42B9-BC94-945ACE10FE06}">
      <dgm:prSet phldrT="[Text]" custT="1"/>
      <dgm:spPr/>
      <dgm:t>
        <a:bodyPr/>
        <a:lstStyle/>
        <a:p>
          <a:r>
            <a:rPr lang="en-US" sz="1100" b="1" dirty="0"/>
            <a:t>Genetic Programming</a:t>
          </a:r>
        </a:p>
      </dgm:t>
    </dgm:pt>
    <dgm:pt modelId="{4FA155A9-9C5E-4E4B-BB76-D76146ABB3A1}" type="parTrans" cxnId="{7C624AE8-55A3-4F55-A8BC-BE0DC9AC992D}">
      <dgm:prSet/>
      <dgm:spPr/>
      <dgm:t>
        <a:bodyPr/>
        <a:lstStyle/>
        <a:p>
          <a:endParaRPr lang="en-US"/>
        </a:p>
      </dgm:t>
    </dgm:pt>
    <dgm:pt modelId="{BFC437DB-7D25-478A-83A8-5E58A0D74A25}" type="sibTrans" cxnId="{7C624AE8-55A3-4F55-A8BC-BE0DC9AC992D}">
      <dgm:prSet/>
      <dgm:spPr/>
      <dgm:t>
        <a:bodyPr/>
        <a:lstStyle/>
        <a:p>
          <a:endParaRPr lang="en-US"/>
        </a:p>
      </dgm:t>
    </dgm:pt>
    <dgm:pt modelId="{BF5E8C1A-ECC3-464A-B1BF-4C80A7B6774B}">
      <dgm:prSet phldrT="[Text]" custT="1"/>
      <dgm:spPr>
        <a:solidFill>
          <a:srgbClr val="495AD9"/>
        </a:solidFill>
      </dgm:spPr>
      <dgm:t>
        <a:bodyPr/>
        <a:lstStyle/>
        <a:p>
          <a:r>
            <a:rPr lang="en-US" sz="2400" b="1" dirty="0"/>
            <a:t>GP</a:t>
          </a:r>
          <a:endParaRPr lang="en-US" sz="3900" b="1" dirty="0"/>
        </a:p>
      </dgm:t>
    </dgm:pt>
    <dgm:pt modelId="{B748BE29-9BB7-49A8-95BA-D109C856C83C}" type="parTrans" cxnId="{EDDA4F37-5972-4DDC-9A76-9BC645B9E73B}">
      <dgm:prSet/>
      <dgm:spPr/>
      <dgm:t>
        <a:bodyPr/>
        <a:lstStyle/>
        <a:p>
          <a:endParaRPr lang="en-US"/>
        </a:p>
      </dgm:t>
    </dgm:pt>
    <dgm:pt modelId="{2D09CEC4-FDDC-47A5-986B-B011E88CA9F6}" type="sibTrans" cxnId="{EDDA4F37-5972-4DDC-9A76-9BC645B9E73B}">
      <dgm:prSet/>
      <dgm:spPr/>
      <dgm:t>
        <a:bodyPr/>
        <a:lstStyle/>
        <a:p>
          <a:endParaRPr lang="en-US"/>
        </a:p>
      </dgm:t>
    </dgm:pt>
    <dgm:pt modelId="{D2B734B3-143A-4DD2-9A1C-EEA0897F2286}" type="pres">
      <dgm:prSet presAssocID="{19FF656F-0A66-4729-A76A-24BEEF8BA00E}" presName="cycleMatrixDiagram" presStyleCnt="0">
        <dgm:presLayoutVars>
          <dgm:chMax val="1"/>
          <dgm:dir/>
          <dgm:animLvl val="lvl"/>
          <dgm:resizeHandles val="exact"/>
        </dgm:presLayoutVars>
      </dgm:prSet>
      <dgm:spPr/>
    </dgm:pt>
    <dgm:pt modelId="{1DA6B304-3BFC-454C-9B51-4F294063EB30}" type="pres">
      <dgm:prSet presAssocID="{19FF656F-0A66-4729-A76A-24BEEF8BA00E}" presName="children" presStyleCnt="0"/>
      <dgm:spPr/>
    </dgm:pt>
    <dgm:pt modelId="{03E4A240-022C-4EC6-9685-AE14107F8941}" type="pres">
      <dgm:prSet presAssocID="{19FF656F-0A66-4729-A76A-24BEEF8BA00E}" presName="child1group" presStyleCnt="0"/>
      <dgm:spPr/>
    </dgm:pt>
    <dgm:pt modelId="{6A1210BD-5553-4152-8BC0-F726B60AE5A2}" type="pres">
      <dgm:prSet presAssocID="{19FF656F-0A66-4729-A76A-24BEEF8BA00E}" presName="child1" presStyleLbl="bgAcc1" presStyleIdx="0" presStyleCnt="4"/>
      <dgm:spPr/>
    </dgm:pt>
    <dgm:pt modelId="{C112ACC0-C17D-4A7D-9429-0A682255CCAA}" type="pres">
      <dgm:prSet presAssocID="{19FF656F-0A66-4729-A76A-24BEEF8BA00E}" presName="child1Text" presStyleLbl="bgAcc1" presStyleIdx="0" presStyleCnt="4">
        <dgm:presLayoutVars>
          <dgm:bulletEnabled val="1"/>
        </dgm:presLayoutVars>
      </dgm:prSet>
      <dgm:spPr/>
    </dgm:pt>
    <dgm:pt modelId="{3CC0104E-A8BC-4F3C-88C4-D888749EFCDB}" type="pres">
      <dgm:prSet presAssocID="{19FF656F-0A66-4729-A76A-24BEEF8BA00E}" presName="child2group" presStyleCnt="0"/>
      <dgm:spPr/>
    </dgm:pt>
    <dgm:pt modelId="{9AD36279-E3E5-48AD-8CB0-A206CD96A870}" type="pres">
      <dgm:prSet presAssocID="{19FF656F-0A66-4729-A76A-24BEEF8BA00E}" presName="child2" presStyleLbl="bgAcc1" presStyleIdx="1" presStyleCnt="4"/>
      <dgm:spPr/>
    </dgm:pt>
    <dgm:pt modelId="{53AC5B01-8129-4ACA-8C3B-4D91B14D2629}" type="pres">
      <dgm:prSet presAssocID="{19FF656F-0A66-4729-A76A-24BEEF8BA00E}" presName="child2Text" presStyleLbl="bgAcc1" presStyleIdx="1" presStyleCnt="4">
        <dgm:presLayoutVars>
          <dgm:bulletEnabled val="1"/>
        </dgm:presLayoutVars>
      </dgm:prSet>
      <dgm:spPr/>
    </dgm:pt>
    <dgm:pt modelId="{9BBEEDCC-A952-4144-BFEA-A6D749577D1A}" type="pres">
      <dgm:prSet presAssocID="{19FF656F-0A66-4729-A76A-24BEEF8BA00E}" presName="child3group" presStyleCnt="0"/>
      <dgm:spPr/>
    </dgm:pt>
    <dgm:pt modelId="{59FED9EC-A54A-4D8C-A601-379E7ED7D0B0}" type="pres">
      <dgm:prSet presAssocID="{19FF656F-0A66-4729-A76A-24BEEF8BA00E}" presName="child3" presStyleLbl="bgAcc1" presStyleIdx="2" presStyleCnt="4"/>
      <dgm:spPr/>
    </dgm:pt>
    <dgm:pt modelId="{ED7690DC-C09D-4FA4-A12F-5D65EF51CF48}" type="pres">
      <dgm:prSet presAssocID="{19FF656F-0A66-4729-A76A-24BEEF8BA00E}" presName="child3Text" presStyleLbl="bgAcc1" presStyleIdx="2" presStyleCnt="4">
        <dgm:presLayoutVars>
          <dgm:bulletEnabled val="1"/>
        </dgm:presLayoutVars>
      </dgm:prSet>
      <dgm:spPr/>
    </dgm:pt>
    <dgm:pt modelId="{A3574BE3-6816-4D57-9856-22AC1A6F374B}" type="pres">
      <dgm:prSet presAssocID="{19FF656F-0A66-4729-A76A-24BEEF8BA00E}" presName="child4group" presStyleCnt="0"/>
      <dgm:spPr/>
    </dgm:pt>
    <dgm:pt modelId="{F0DD25B6-FDD4-4689-837A-7209D08A8FF6}" type="pres">
      <dgm:prSet presAssocID="{19FF656F-0A66-4729-A76A-24BEEF8BA00E}" presName="child4" presStyleLbl="bgAcc1" presStyleIdx="3" presStyleCnt="4"/>
      <dgm:spPr/>
    </dgm:pt>
    <dgm:pt modelId="{411205D9-24A1-4035-AEC9-879BAE0CA9B9}" type="pres">
      <dgm:prSet presAssocID="{19FF656F-0A66-4729-A76A-24BEEF8BA00E}" presName="child4Text" presStyleLbl="bgAcc1" presStyleIdx="3" presStyleCnt="4">
        <dgm:presLayoutVars>
          <dgm:bulletEnabled val="1"/>
        </dgm:presLayoutVars>
      </dgm:prSet>
      <dgm:spPr/>
    </dgm:pt>
    <dgm:pt modelId="{E8061677-4A0D-4F4A-AAA9-90FE2599287B}" type="pres">
      <dgm:prSet presAssocID="{19FF656F-0A66-4729-A76A-24BEEF8BA00E}" presName="childPlaceholder" presStyleCnt="0"/>
      <dgm:spPr/>
    </dgm:pt>
    <dgm:pt modelId="{BA4E3B1C-88EA-4068-9BD6-1DA218D999D4}" type="pres">
      <dgm:prSet presAssocID="{19FF656F-0A66-4729-A76A-24BEEF8BA00E}" presName="circle" presStyleCnt="0"/>
      <dgm:spPr/>
    </dgm:pt>
    <dgm:pt modelId="{962274BB-0A48-4441-8CC1-E80A8FF2A39B}" type="pres">
      <dgm:prSet presAssocID="{19FF656F-0A66-4729-A76A-24BEEF8BA00E}" presName="quadrant1" presStyleLbl="node1" presStyleIdx="0" presStyleCnt="4">
        <dgm:presLayoutVars>
          <dgm:chMax val="1"/>
          <dgm:bulletEnabled val="1"/>
        </dgm:presLayoutVars>
      </dgm:prSet>
      <dgm:spPr/>
    </dgm:pt>
    <dgm:pt modelId="{EDC22E34-319D-4324-900D-3A8065CAD1EB}" type="pres">
      <dgm:prSet presAssocID="{19FF656F-0A66-4729-A76A-24BEEF8BA00E}" presName="quadrant2" presStyleLbl="node1" presStyleIdx="1" presStyleCnt="4">
        <dgm:presLayoutVars>
          <dgm:chMax val="1"/>
          <dgm:bulletEnabled val="1"/>
        </dgm:presLayoutVars>
      </dgm:prSet>
      <dgm:spPr/>
    </dgm:pt>
    <dgm:pt modelId="{9A55D57B-C24C-44B0-B68F-EC6A8CF31884}" type="pres">
      <dgm:prSet presAssocID="{19FF656F-0A66-4729-A76A-24BEEF8BA00E}" presName="quadrant3" presStyleLbl="node1" presStyleIdx="2" presStyleCnt="4">
        <dgm:presLayoutVars>
          <dgm:chMax val="1"/>
          <dgm:bulletEnabled val="1"/>
        </dgm:presLayoutVars>
      </dgm:prSet>
      <dgm:spPr/>
    </dgm:pt>
    <dgm:pt modelId="{C61E496B-6FF7-4117-A7CB-D1E98781BC9B}" type="pres">
      <dgm:prSet presAssocID="{19FF656F-0A66-4729-A76A-24BEEF8BA00E}" presName="quadrant4" presStyleLbl="node1" presStyleIdx="3" presStyleCnt="4">
        <dgm:presLayoutVars>
          <dgm:chMax val="1"/>
          <dgm:bulletEnabled val="1"/>
        </dgm:presLayoutVars>
      </dgm:prSet>
      <dgm:spPr/>
    </dgm:pt>
    <dgm:pt modelId="{8DA2055A-AD50-49F9-899A-914E68FA313D}" type="pres">
      <dgm:prSet presAssocID="{19FF656F-0A66-4729-A76A-24BEEF8BA00E}" presName="quadrantPlaceholder" presStyleCnt="0"/>
      <dgm:spPr/>
    </dgm:pt>
    <dgm:pt modelId="{077D4901-D728-44B2-A40A-0A58879EE0A9}" type="pres">
      <dgm:prSet presAssocID="{19FF656F-0A66-4729-A76A-24BEEF8BA00E}" presName="center1" presStyleLbl="fgShp" presStyleIdx="0" presStyleCnt="2"/>
      <dgm:spPr>
        <a:solidFill>
          <a:srgbClr val="C00000"/>
        </a:solidFill>
      </dgm:spPr>
    </dgm:pt>
    <dgm:pt modelId="{66353563-A097-46DB-8587-345CC05BAFFF}" type="pres">
      <dgm:prSet presAssocID="{19FF656F-0A66-4729-A76A-24BEEF8BA00E}" presName="center2" presStyleLbl="fgShp" presStyleIdx="1" presStyleCnt="2"/>
      <dgm:spPr>
        <a:solidFill>
          <a:srgbClr val="C00000"/>
        </a:solidFill>
      </dgm:spPr>
    </dgm:pt>
  </dgm:ptLst>
  <dgm:cxnLst>
    <dgm:cxn modelId="{8025A304-748C-4947-B9F3-BC3F021B8704}" type="presOf" srcId="{7D7B46BA-8E8F-45D7-9F5C-D9F2BF82E5E8}" destId="{C112ACC0-C17D-4A7D-9429-0A682255CCAA}" srcOrd="1" destOrd="0" presId="urn:microsoft.com/office/officeart/2005/8/layout/cycle4#5"/>
    <dgm:cxn modelId="{22668516-C1E5-411C-8971-F218FC33295D}" srcId="{81E40F52-4D0C-4B58-A74A-578B450EB40C}" destId="{7D7B46BA-8E8F-45D7-9F5C-D9F2BF82E5E8}" srcOrd="0" destOrd="0" parTransId="{D4D4BACE-AD6F-427D-A347-0B8AC22ABFA4}" sibTransId="{DD2C77D6-7965-4584-9216-C53567FB5272}"/>
    <dgm:cxn modelId="{2E7A041D-75C6-4397-BFD2-1F8A4A196043}" srcId="{19FF656F-0A66-4729-A76A-24BEEF8BA00E}" destId="{81E40F52-4D0C-4B58-A74A-578B450EB40C}" srcOrd="0" destOrd="0" parTransId="{BE1D7C79-B78E-4FA9-A223-6043DE0C6FF1}" sibTransId="{FBCB1C11-A8E5-4779-B4B2-1AF106A84C1C}"/>
    <dgm:cxn modelId="{96ED7E25-F452-4AC0-B5B3-ECBA05A25D4E}" type="presOf" srcId="{60CD553C-9AD2-45AC-81AD-CF6873D34F0E}" destId="{ED7690DC-C09D-4FA4-A12F-5D65EF51CF48}" srcOrd="1" destOrd="0" presId="urn:microsoft.com/office/officeart/2005/8/layout/cycle4#5"/>
    <dgm:cxn modelId="{7B19A927-0BAF-41E0-A85F-14682CF3BFE0}" type="presOf" srcId="{2BC64530-F953-4298-8752-C9771F7DBB10}" destId="{53AC5B01-8129-4ACA-8C3B-4D91B14D2629}" srcOrd="1" destOrd="0" presId="urn:microsoft.com/office/officeart/2005/8/layout/cycle4#5"/>
    <dgm:cxn modelId="{6B9D5E28-1A59-4F53-9AD3-1BFBE4BDA6E7}" srcId="{72658E85-FB71-4AE7-99AB-3D2D05F9DC78}" destId="{60CD553C-9AD2-45AC-81AD-CF6873D34F0E}" srcOrd="0" destOrd="0" parTransId="{33CF97DB-7F10-40A7-9D7F-4E01974CA43D}" sibTransId="{3E09C780-7545-4D3B-9309-E0799AE7B643}"/>
    <dgm:cxn modelId="{EDDA4F37-5972-4DDC-9A76-9BC645B9E73B}" srcId="{73EEB734-A360-42B9-BC94-945ACE10FE06}" destId="{BF5E8C1A-ECC3-464A-B1BF-4C80A7B6774B}" srcOrd="0" destOrd="0" parTransId="{B748BE29-9BB7-49A8-95BA-D109C856C83C}" sibTransId="{2D09CEC4-FDDC-47A5-986B-B011E88CA9F6}"/>
    <dgm:cxn modelId="{316B0660-EC93-400F-A9E8-C0CB58C8D39D}" type="presOf" srcId="{81E40F52-4D0C-4B58-A74A-578B450EB40C}" destId="{962274BB-0A48-4441-8CC1-E80A8FF2A39B}" srcOrd="0" destOrd="0" presId="urn:microsoft.com/office/officeart/2005/8/layout/cycle4#5"/>
    <dgm:cxn modelId="{B195CF6A-5F9D-4D63-BB0F-82FBD43C529F}" type="presOf" srcId="{72658E85-FB71-4AE7-99AB-3D2D05F9DC78}" destId="{9A55D57B-C24C-44B0-B68F-EC6A8CF31884}" srcOrd="0" destOrd="0" presId="urn:microsoft.com/office/officeart/2005/8/layout/cycle4#5"/>
    <dgm:cxn modelId="{02A40371-40EA-42E6-BEBA-7236828EB78B}" type="presOf" srcId="{19FF656F-0A66-4729-A76A-24BEEF8BA00E}" destId="{D2B734B3-143A-4DD2-9A1C-EEA0897F2286}" srcOrd="0" destOrd="0" presId="urn:microsoft.com/office/officeart/2005/8/layout/cycle4#5"/>
    <dgm:cxn modelId="{5CD55873-395D-4023-8341-C7E56F9BD104}" type="presOf" srcId="{60CD553C-9AD2-45AC-81AD-CF6873D34F0E}" destId="{59FED9EC-A54A-4D8C-A601-379E7ED7D0B0}" srcOrd="0" destOrd="0" presId="urn:microsoft.com/office/officeart/2005/8/layout/cycle4#5"/>
    <dgm:cxn modelId="{78D5357A-4905-467A-9047-2D2AB5193845}" srcId="{19FF656F-0A66-4729-A76A-24BEEF8BA00E}" destId="{72658E85-FB71-4AE7-99AB-3D2D05F9DC78}" srcOrd="2" destOrd="0" parTransId="{D4300D66-F67F-4C8B-BA8C-F55AC98AF383}" sibTransId="{DDB1BD5D-017C-47E8-825C-FAF3CC7E119B}"/>
    <dgm:cxn modelId="{67698788-E521-4AA8-AC14-3B9E75D2942E}" type="presOf" srcId="{2BC64530-F953-4298-8752-C9771F7DBB10}" destId="{9AD36279-E3E5-48AD-8CB0-A206CD96A870}" srcOrd="0" destOrd="0" presId="urn:microsoft.com/office/officeart/2005/8/layout/cycle4#5"/>
    <dgm:cxn modelId="{52A3708A-7576-4BB4-9BED-50F3A3C16301}" type="presOf" srcId="{7D7B46BA-8E8F-45D7-9F5C-D9F2BF82E5E8}" destId="{6A1210BD-5553-4152-8BC0-F726B60AE5A2}" srcOrd="0" destOrd="0" presId="urn:microsoft.com/office/officeart/2005/8/layout/cycle4#5"/>
    <dgm:cxn modelId="{7E747EA9-E37F-4A57-8885-DB8489432A9E}" type="presOf" srcId="{BF5E8C1A-ECC3-464A-B1BF-4C80A7B6774B}" destId="{F0DD25B6-FDD4-4689-837A-7209D08A8FF6}" srcOrd="0" destOrd="0" presId="urn:microsoft.com/office/officeart/2005/8/layout/cycle4#5"/>
    <dgm:cxn modelId="{2DC81BB6-5860-4899-9BC4-78FDC47CF1C8}" type="presOf" srcId="{BF5E8C1A-ECC3-464A-B1BF-4C80A7B6774B}" destId="{411205D9-24A1-4035-AEC9-879BAE0CA9B9}" srcOrd="1" destOrd="0" presId="urn:microsoft.com/office/officeart/2005/8/layout/cycle4#5"/>
    <dgm:cxn modelId="{E5C6D6B7-88A8-49F6-AB8F-7521DD898ED0}" srcId="{19FF656F-0A66-4729-A76A-24BEEF8BA00E}" destId="{C1539479-01DA-4CEB-8611-FBB317D942D2}" srcOrd="1" destOrd="0" parTransId="{FCEC2BA8-89F0-413A-9EF9-871FAEEC5C2A}" sibTransId="{4F8DF990-E89F-409F-9E43-41EA06824DE5}"/>
    <dgm:cxn modelId="{76B15BC7-1337-4166-AFCC-E22FAF836EE1}" type="presOf" srcId="{C1539479-01DA-4CEB-8611-FBB317D942D2}" destId="{EDC22E34-319D-4324-900D-3A8065CAD1EB}" srcOrd="0" destOrd="0" presId="urn:microsoft.com/office/officeart/2005/8/layout/cycle4#5"/>
    <dgm:cxn modelId="{2C5CE2DA-770C-4375-A707-3701A6E8CC40}" srcId="{C1539479-01DA-4CEB-8611-FBB317D942D2}" destId="{2BC64530-F953-4298-8752-C9771F7DBB10}" srcOrd="0" destOrd="0" parTransId="{A248827B-6F4C-47B3-A1A3-1526566C05B5}" sibTransId="{B13EE1CE-30E4-4602-80D2-AB27D421BC29}"/>
    <dgm:cxn modelId="{E07200E7-64BC-462D-9F50-051ABC195833}" type="presOf" srcId="{73EEB734-A360-42B9-BC94-945ACE10FE06}" destId="{C61E496B-6FF7-4117-A7CB-D1E98781BC9B}" srcOrd="0" destOrd="0" presId="urn:microsoft.com/office/officeart/2005/8/layout/cycle4#5"/>
    <dgm:cxn modelId="{7C624AE8-55A3-4F55-A8BC-BE0DC9AC992D}" srcId="{19FF656F-0A66-4729-A76A-24BEEF8BA00E}" destId="{73EEB734-A360-42B9-BC94-945ACE10FE06}" srcOrd="3" destOrd="0" parTransId="{4FA155A9-9C5E-4E4B-BB76-D76146ABB3A1}" sibTransId="{BFC437DB-7D25-478A-83A8-5E58A0D74A25}"/>
    <dgm:cxn modelId="{76A5B8B3-3F52-40BF-A936-98B61523477E}" type="presParOf" srcId="{D2B734B3-143A-4DD2-9A1C-EEA0897F2286}" destId="{1DA6B304-3BFC-454C-9B51-4F294063EB30}" srcOrd="0" destOrd="0" presId="urn:microsoft.com/office/officeart/2005/8/layout/cycle4#5"/>
    <dgm:cxn modelId="{6E1CFB26-4CB0-489D-BB1B-D825BDCC63FF}" type="presParOf" srcId="{1DA6B304-3BFC-454C-9B51-4F294063EB30}" destId="{03E4A240-022C-4EC6-9685-AE14107F8941}" srcOrd="0" destOrd="0" presId="urn:microsoft.com/office/officeart/2005/8/layout/cycle4#5"/>
    <dgm:cxn modelId="{51624E97-128B-43ED-867F-FEA30E42F3A1}" type="presParOf" srcId="{03E4A240-022C-4EC6-9685-AE14107F8941}" destId="{6A1210BD-5553-4152-8BC0-F726B60AE5A2}" srcOrd="0" destOrd="0" presId="urn:microsoft.com/office/officeart/2005/8/layout/cycle4#5"/>
    <dgm:cxn modelId="{535C9E14-EA66-4DD4-BA34-2E11C7D1870B}" type="presParOf" srcId="{03E4A240-022C-4EC6-9685-AE14107F8941}" destId="{C112ACC0-C17D-4A7D-9429-0A682255CCAA}" srcOrd="1" destOrd="0" presId="urn:microsoft.com/office/officeart/2005/8/layout/cycle4#5"/>
    <dgm:cxn modelId="{5B661B09-DFAD-4864-89F2-4276E073F772}" type="presParOf" srcId="{1DA6B304-3BFC-454C-9B51-4F294063EB30}" destId="{3CC0104E-A8BC-4F3C-88C4-D888749EFCDB}" srcOrd="1" destOrd="0" presId="urn:microsoft.com/office/officeart/2005/8/layout/cycle4#5"/>
    <dgm:cxn modelId="{6626C3E9-D560-46B8-9A49-3AE4481CA3C7}" type="presParOf" srcId="{3CC0104E-A8BC-4F3C-88C4-D888749EFCDB}" destId="{9AD36279-E3E5-48AD-8CB0-A206CD96A870}" srcOrd="0" destOrd="0" presId="urn:microsoft.com/office/officeart/2005/8/layout/cycle4#5"/>
    <dgm:cxn modelId="{0A590682-37F0-43B4-B359-70D6A6758D9F}" type="presParOf" srcId="{3CC0104E-A8BC-4F3C-88C4-D888749EFCDB}" destId="{53AC5B01-8129-4ACA-8C3B-4D91B14D2629}" srcOrd="1" destOrd="0" presId="urn:microsoft.com/office/officeart/2005/8/layout/cycle4#5"/>
    <dgm:cxn modelId="{90E195FD-F944-441B-8850-34089B5DDCE4}" type="presParOf" srcId="{1DA6B304-3BFC-454C-9B51-4F294063EB30}" destId="{9BBEEDCC-A952-4144-BFEA-A6D749577D1A}" srcOrd="2" destOrd="0" presId="urn:microsoft.com/office/officeart/2005/8/layout/cycle4#5"/>
    <dgm:cxn modelId="{88C55405-CA3E-4156-B82B-32A91AAF61F1}" type="presParOf" srcId="{9BBEEDCC-A952-4144-BFEA-A6D749577D1A}" destId="{59FED9EC-A54A-4D8C-A601-379E7ED7D0B0}" srcOrd="0" destOrd="0" presId="urn:microsoft.com/office/officeart/2005/8/layout/cycle4#5"/>
    <dgm:cxn modelId="{CCE83811-DA06-4DD4-A409-AD3810628A31}" type="presParOf" srcId="{9BBEEDCC-A952-4144-BFEA-A6D749577D1A}" destId="{ED7690DC-C09D-4FA4-A12F-5D65EF51CF48}" srcOrd="1" destOrd="0" presId="urn:microsoft.com/office/officeart/2005/8/layout/cycle4#5"/>
    <dgm:cxn modelId="{469DEB67-02A7-4A05-ACF5-B2708A6F7137}" type="presParOf" srcId="{1DA6B304-3BFC-454C-9B51-4F294063EB30}" destId="{A3574BE3-6816-4D57-9856-22AC1A6F374B}" srcOrd="3" destOrd="0" presId="urn:microsoft.com/office/officeart/2005/8/layout/cycle4#5"/>
    <dgm:cxn modelId="{23428876-F7B8-4D24-85B9-6390E82D3289}" type="presParOf" srcId="{A3574BE3-6816-4D57-9856-22AC1A6F374B}" destId="{F0DD25B6-FDD4-4689-837A-7209D08A8FF6}" srcOrd="0" destOrd="0" presId="urn:microsoft.com/office/officeart/2005/8/layout/cycle4#5"/>
    <dgm:cxn modelId="{A07B127B-265F-4F12-83CA-E3CB12C331CE}" type="presParOf" srcId="{A3574BE3-6816-4D57-9856-22AC1A6F374B}" destId="{411205D9-24A1-4035-AEC9-879BAE0CA9B9}" srcOrd="1" destOrd="0" presId="urn:microsoft.com/office/officeart/2005/8/layout/cycle4#5"/>
    <dgm:cxn modelId="{AFE87534-2865-4A05-AC14-1227B809E26B}" type="presParOf" srcId="{1DA6B304-3BFC-454C-9B51-4F294063EB30}" destId="{E8061677-4A0D-4F4A-AAA9-90FE2599287B}" srcOrd="4" destOrd="0" presId="urn:microsoft.com/office/officeart/2005/8/layout/cycle4#5"/>
    <dgm:cxn modelId="{5BFD4FAF-4D13-44FE-93E2-01993895DB73}" type="presParOf" srcId="{D2B734B3-143A-4DD2-9A1C-EEA0897F2286}" destId="{BA4E3B1C-88EA-4068-9BD6-1DA218D999D4}" srcOrd="1" destOrd="0" presId="urn:microsoft.com/office/officeart/2005/8/layout/cycle4#5"/>
    <dgm:cxn modelId="{153B57CA-D1B4-43D5-BA6A-AFE597CAE1DD}" type="presParOf" srcId="{BA4E3B1C-88EA-4068-9BD6-1DA218D999D4}" destId="{962274BB-0A48-4441-8CC1-E80A8FF2A39B}" srcOrd="0" destOrd="0" presId="urn:microsoft.com/office/officeart/2005/8/layout/cycle4#5"/>
    <dgm:cxn modelId="{35B0F231-2F4D-4E5F-BA5C-FF41EE0FD2B8}" type="presParOf" srcId="{BA4E3B1C-88EA-4068-9BD6-1DA218D999D4}" destId="{EDC22E34-319D-4324-900D-3A8065CAD1EB}" srcOrd="1" destOrd="0" presId="urn:microsoft.com/office/officeart/2005/8/layout/cycle4#5"/>
    <dgm:cxn modelId="{FA7B94E2-17B7-4385-9FE8-27F6D010366F}" type="presParOf" srcId="{BA4E3B1C-88EA-4068-9BD6-1DA218D999D4}" destId="{9A55D57B-C24C-44B0-B68F-EC6A8CF31884}" srcOrd="2" destOrd="0" presId="urn:microsoft.com/office/officeart/2005/8/layout/cycle4#5"/>
    <dgm:cxn modelId="{E5DA3E9B-2484-4A08-9367-4F6F6FBE7E1B}" type="presParOf" srcId="{BA4E3B1C-88EA-4068-9BD6-1DA218D999D4}" destId="{C61E496B-6FF7-4117-A7CB-D1E98781BC9B}" srcOrd="3" destOrd="0" presId="urn:microsoft.com/office/officeart/2005/8/layout/cycle4#5"/>
    <dgm:cxn modelId="{6B253487-41D6-42E2-BAB3-0F64AB22B6E5}" type="presParOf" srcId="{BA4E3B1C-88EA-4068-9BD6-1DA218D999D4}" destId="{8DA2055A-AD50-49F9-899A-914E68FA313D}" srcOrd="4" destOrd="0" presId="urn:microsoft.com/office/officeart/2005/8/layout/cycle4#5"/>
    <dgm:cxn modelId="{B0806F25-6D6F-4A53-B730-6A1ED738D480}" type="presParOf" srcId="{D2B734B3-143A-4DD2-9A1C-EEA0897F2286}" destId="{077D4901-D728-44B2-A40A-0A58879EE0A9}" srcOrd="2" destOrd="0" presId="urn:microsoft.com/office/officeart/2005/8/layout/cycle4#5"/>
    <dgm:cxn modelId="{72E8CDB6-C85D-4080-B62A-EA9FE0C622AE}" type="presParOf" srcId="{D2B734B3-143A-4DD2-9A1C-EEA0897F2286}" destId="{66353563-A097-46DB-8587-345CC05BAFFF}" srcOrd="3" destOrd="0" presId="urn:microsoft.com/office/officeart/2005/8/layout/cycle4#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41D9AEEF-A765-49F2-B47C-7DE3D996B5D7}" type="doc">
      <dgm:prSet loTypeId="urn:microsoft.com/office/officeart/2005/8/layout/chevron2" loCatId="list" qsTypeId="urn:microsoft.com/office/officeart/2005/8/quickstyle/simple5" qsCatId="simple" csTypeId="urn:microsoft.com/office/officeart/2005/8/colors/colorful2" csCatId="colorful" phldr="1"/>
      <dgm:spPr/>
      <dgm:t>
        <a:bodyPr/>
        <a:lstStyle/>
        <a:p>
          <a:endParaRPr lang="en-US"/>
        </a:p>
      </dgm:t>
    </dgm:pt>
    <dgm:pt modelId="{A9E024F4-89C2-4010-A682-F1C0B3D5F07A}">
      <dgm:prSet phldrT="[Text]"/>
      <dgm:spPr/>
      <dgm:t>
        <a:bodyPr/>
        <a:lstStyle/>
        <a:p>
          <a:r>
            <a:rPr lang="en-US" dirty="0"/>
            <a:t>1</a:t>
          </a:r>
        </a:p>
      </dgm:t>
    </dgm:pt>
    <dgm:pt modelId="{84001835-2376-4C81-8C7A-C2307C3A5314}" type="parTrans" cxnId="{143D48BE-9553-4C37-8548-B320B4CBB0AE}">
      <dgm:prSet/>
      <dgm:spPr/>
      <dgm:t>
        <a:bodyPr/>
        <a:lstStyle/>
        <a:p>
          <a:endParaRPr lang="en-US"/>
        </a:p>
      </dgm:t>
    </dgm:pt>
    <dgm:pt modelId="{3076C9E4-7393-4598-B07F-1D3A6CB67402}" type="sibTrans" cxnId="{143D48BE-9553-4C37-8548-B320B4CBB0AE}">
      <dgm:prSet/>
      <dgm:spPr/>
      <dgm:t>
        <a:bodyPr/>
        <a:lstStyle/>
        <a:p>
          <a:endParaRPr lang="en-US"/>
        </a:p>
      </dgm:t>
    </dgm:pt>
    <dgm:pt modelId="{7F8B725E-144B-43F2-A92D-56C6F2AF2F6D}">
      <dgm:prSet phldrT="[Text]" custT="1"/>
      <dgm:spPr/>
      <dgm:t>
        <a:bodyPr/>
        <a:lstStyle/>
        <a:p>
          <a:r>
            <a:rPr lang="en-US" sz="1700" dirty="0"/>
            <a:t>A sorting non-dominated procedure where all the individual are  sorted according to the level of non-domination</a:t>
          </a:r>
        </a:p>
      </dgm:t>
    </dgm:pt>
    <dgm:pt modelId="{038DF8C9-A63B-4200-8A83-18A46F89349F}" type="parTrans" cxnId="{58BC6EE1-28F2-43C7-9216-A142B2B51D1A}">
      <dgm:prSet/>
      <dgm:spPr/>
      <dgm:t>
        <a:bodyPr/>
        <a:lstStyle/>
        <a:p>
          <a:endParaRPr lang="en-US"/>
        </a:p>
      </dgm:t>
    </dgm:pt>
    <dgm:pt modelId="{F1DB63CB-55EB-4FFE-A6A9-FE659690185D}" type="sibTrans" cxnId="{58BC6EE1-28F2-43C7-9216-A142B2B51D1A}">
      <dgm:prSet/>
      <dgm:spPr/>
      <dgm:t>
        <a:bodyPr/>
        <a:lstStyle/>
        <a:p>
          <a:endParaRPr lang="en-US"/>
        </a:p>
      </dgm:t>
    </dgm:pt>
    <dgm:pt modelId="{16C71F5B-DB43-40E2-97C2-0FAB0B14DBE7}">
      <dgm:prSet phldrT="[Text]"/>
      <dgm:spPr/>
      <dgm:t>
        <a:bodyPr/>
        <a:lstStyle/>
        <a:p>
          <a:r>
            <a:rPr lang="en-US" dirty="0"/>
            <a:t>2</a:t>
          </a:r>
        </a:p>
      </dgm:t>
    </dgm:pt>
    <dgm:pt modelId="{F534A7DA-5609-4246-BC67-62261684BE2B}" type="parTrans" cxnId="{7294BD63-0C33-4B97-B544-93331071BA0A}">
      <dgm:prSet/>
      <dgm:spPr/>
      <dgm:t>
        <a:bodyPr/>
        <a:lstStyle/>
        <a:p>
          <a:endParaRPr lang="en-US"/>
        </a:p>
      </dgm:t>
    </dgm:pt>
    <dgm:pt modelId="{9AD81FAE-CAFF-45C2-85EB-E29E648E1293}" type="sibTrans" cxnId="{7294BD63-0C33-4B97-B544-93331071BA0A}">
      <dgm:prSet/>
      <dgm:spPr/>
      <dgm:t>
        <a:bodyPr/>
        <a:lstStyle/>
        <a:p>
          <a:endParaRPr lang="en-US"/>
        </a:p>
      </dgm:t>
    </dgm:pt>
    <dgm:pt modelId="{DADE3B7F-2B24-4805-809F-0D7691E4C69B}">
      <dgm:prSet phldrT="[Text]" custT="1"/>
      <dgm:spPr/>
      <dgm:t>
        <a:bodyPr/>
        <a:lstStyle/>
        <a:p>
          <a:r>
            <a:rPr lang="en-US" sz="1700" dirty="0"/>
            <a:t>It implements elitism which stores all non-dominated solutions, and hence enhancing convergence properties;</a:t>
          </a:r>
        </a:p>
      </dgm:t>
    </dgm:pt>
    <dgm:pt modelId="{71A22FE4-603E-47B5-BCCD-2651A294FB3C}" type="parTrans" cxnId="{90F6FE0D-582E-4597-BA31-0686613E7CCB}">
      <dgm:prSet/>
      <dgm:spPr/>
      <dgm:t>
        <a:bodyPr/>
        <a:lstStyle/>
        <a:p>
          <a:endParaRPr lang="en-US"/>
        </a:p>
      </dgm:t>
    </dgm:pt>
    <dgm:pt modelId="{CF200930-ACA8-4657-AF81-DFD22142BEAE}" type="sibTrans" cxnId="{90F6FE0D-582E-4597-BA31-0686613E7CCB}">
      <dgm:prSet/>
      <dgm:spPr/>
      <dgm:t>
        <a:bodyPr/>
        <a:lstStyle/>
        <a:p>
          <a:endParaRPr lang="en-US"/>
        </a:p>
      </dgm:t>
    </dgm:pt>
    <dgm:pt modelId="{AF3227DC-3F53-4905-8C65-706DCB0E558C}">
      <dgm:prSet phldrT="[Text]"/>
      <dgm:spPr>
        <a:solidFill>
          <a:srgbClr val="FFFF00"/>
        </a:solidFill>
      </dgm:spPr>
      <dgm:t>
        <a:bodyPr/>
        <a:lstStyle/>
        <a:p>
          <a:r>
            <a:rPr lang="en-US" dirty="0"/>
            <a:t>3</a:t>
          </a:r>
        </a:p>
      </dgm:t>
    </dgm:pt>
    <dgm:pt modelId="{7FB7F042-65EC-40A6-A391-47DCBFCEFC84}" type="parTrans" cxnId="{33BC2696-1305-4C86-ABFF-8E3C6BCB27C9}">
      <dgm:prSet/>
      <dgm:spPr/>
      <dgm:t>
        <a:bodyPr/>
        <a:lstStyle/>
        <a:p>
          <a:endParaRPr lang="en-US"/>
        </a:p>
      </dgm:t>
    </dgm:pt>
    <dgm:pt modelId="{ADBAD656-8D54-4000-A526-C878C3DB2302}" type="sibTrans" cxnId="{33BC2696-1305-4C86-ABFF-8E3C6BCB27C9}">
      <dgm:prSet/>
      <dgm:spPr/>
      <dgm:t>
        <a:bodyPr/>
        <a:lstStyle/>
        <a:p>
          <a:endParaRPr lang="en-US"/>
        </a:p>
      </dgm:t>
    </dgm:pt>
    <dgm:pt modelId="{AE55151A-A01E-46C6-B439-B5E1FC5D4B71}">
      <dgm:prSet phldrT="[Text]" custT="1"/>
      <dgm:spPr/>
      <dgm:t>
        <a:bodyPr/>
        <a:lstStyle/>
        <a:p>
          <a:r>
            <a:rPr lang="en-US" sz="1700" dirty="0"/>
            <a:t>It adapts a suitable automatic mechanics based on the crowding distance in order to guarantee diversity and spread of solutions</a:t>
          </a:r>
        </a:p>
      </dgm:t>
    </dgm:pt>
    <dgm:pt modelId="{D5C8FB8F-BFE6-4B12-BBA9-CBA95517459F}" type="parTrans" cxnId="{1FE2481D-C79F-4229-B782-121898D92E81}">
      <dgm:prSet/>
      <dgm:spPr/>
      <dgm:t>
        <a:bodyPr/>
        <a:lstStyle/>
        <a:p>
          <a:endParaRPr lang="en-US"/>
        </a:p>
      </dgm:t>
    </dgm:pt>
    <dgm:pt modelId="{24A7A050-EDF0-41EE-A46B-30AD2503A7FE}" type="sibTrans" cxnId="{1FE2481D-C79F-4229-B782-121898D92E81}">
      <dgm:prSet/>
      <dgm:spPr/>
      <dgm:t>
        <a:bodyPr/>
        <a:lstStyle/>
        <a:p>
          <a:endParaRPr lang="en-US"/>
        </a:p>
      </dgm:t>
    </dgm:pt>
    <dgm:pt modelId="{4EF4633A-85EE-42E7-B2D0-F67557DAFCD1}">
      <dgm:prSet phldrT="[Text]" custT="1"/>
      <dgm:spPr/>
      <dgm:t>
        <a:bodyPr/>
        <a:lstStyle/>
        <a:p>
          <a:r>
            <a:rPr lang="en-US" sz="1700" dirty="0"/>
            <a:t>Constraints are implemented using a modified definition of  dominance without the use of penalty  function</a:t>
          </a:r>
        </a:p>
      </dgm:t>
    </dgm:pt>
    <dgm:pt modelId="{77976690-216C-45EB-890C-F394BDA63579}" type="parTrans" cxnId="{0AB89870-1F14-4121-B77F-361F1D711F77}">
      <dgm:prSet/>
      <dgm:spPr/>
      <dgm:t>
        <a:bodyPr/>
        <a:lstStyle/>
        <a:p>
          <a:endParaRPr lang="en-US"/>
        </a:p>
      </dgm:t>
    </dgm:pt>
    <dgm:pt modelId="{F32976C6-2373-4876-8EDC-9283F3D20BF8}" type="sibTrans" cxnId="{0AB89870-1F14-4121-B77F-361F1D711F77}">
      <dgm:prSet/>
      <dgm:spPr/>
      <dgm:t>
        <a:bodyPr/>
        <a:lstStyle/>
        <a:p>
          <a:endParaRPr lang="en-US"/>
        </a:p>
      </dgm:t>
    </dgm:pt>
    <dgm:pt modelId="{2E0D4DB3-55CD-4AA6-9830-2A0DD502DF34}">
      <dgm:prSet phldrT="[Text]"/>
      <dgm:spPr>
        <a:solidFill>
          <a:srgbClr val="CC00CC"/>
        </a:solidFill>
      </dgm:spPr>
      <dgm:t>
        <a:bodyPr/>
        <a:lstStyle/>
        <a:p>
          <a:r>
            <a:rPr lang="en-US" dirty="0"/>
            <a:t>4</a:t>
          </a:r>
        </a:p>
      </dgm:t>
    </dgm:pt>
    <dgm:pt modelId="{17560EBC-AEC2-44EC-B4AC-80E660DAF51F}" type="parTrans" cxnId="{75F179CA-E403-4948-AD63-AB40A610800B}">
      <dgm:prSet/>
      <dgm:spPr/>
      <dgm:t>
        <a:bodyPr/>
        <a:lstStyle/>
        <a:p>
          <a:endParaRPr lang="en-US"/>
        </a:p>
      </dgm:t>
    </dgm:pt>
    <dgm:pt modelId="{D8016EE7-DF65-438C-92CC-61CFE39AA9C0}" type="sibTrans" cxnId="{75F179CA-E403-4948-AD63-AB40A610800B}">
      <dgm:prSet/>
      <dgm:spPr/>
      <dgm:t>
        <a:bodyPr/>
        <a:lstStyle/>
        <a:p>
          <a:endParaRPr lang="en-US"/>
        </a:p>
      </dgm:t>
    </dgm:pt>
    <dgm:pt modelId="{E36F4323-A5B4-4261-854E-66957D5626AE}" type="pres">
      <dgm:prSet presAssocID="{41D9AEEF-A765-49F2-B47C-7DE3D996B5D7}" presName="linearFlow" presStyleCnt="0">
        <dgm:presLayoutVars>
          <dgm:dir/>
          <dgm:animLvl val="lvl"/>
          <dgm:resizeHandles val="exact"/>
        </dgm:presLayoutVars>
      </dgm:prSet>
      <dgm:spPr/>
    </dgm:pt>
    <dgm:pt modelId="{484F3F83-1E3B-429C-BD9E-28E4EFFBF608}" type="pres">
      <dgm:prSet presAssocID="{A9E024F4-89C2-4010-A682-F1C0B3D5F07A}" presName="composite" presStyleCnt="0"/>
      <dgm:spPr/>
    </dgm:pt>
    <dgm:pt modelId="{F6442438-6DF5-4D88-8865-B7AC57179A9E}" type="pres">
      <dgm:prSet presAssocID="{A9E024F4-89C2-4010-A682-F1C0B3D5F07A}" presName="parentText" presStyleLbl="alignNode1" presStyleIdx="0" presStyleCnt="4">
        <dgm:presLayoutVars>
          <dgm:chMax val="1"/>
          <dgm:bulletEnabled val="1"/>
        </dgm:presLayoutVars>
      </dgm:prSet>
      <dgm:spPr/>
    </dgm:pt>
    <dgm:pt modelId="{06BC877C-AD38-4329-97CC-E91D16044032}" type="pres">
      <dgm:prSet presAssocID="{A9E024F4-89C2-4010-A682-F1C0B3D5F07A}" presName="descendantText" presStyleLbl="alignAcc1" presStyleIdx="0" presStyleCnt="4">
        <dgm:presLayoutVars>
          <dgm:bulletEnabled val="1"/>
        </dgm:presLayoutVars>
      </dgm:prSet>
      <dgm:spPr/>
    </dgm:pt>
    <dgm:pt modelId="{CA43FED0-1E00-4D86-B4AB-B3BCDD6ADC07}" type="pres">
      <dgm:prSet presAssocID="{3076C9E4-7393-4598-B07F-1D3A6CB67402}" presName="sp" presStyleCnt="0"/>
      <dgm:spPr/>
    </dgm:pt>
    <dgm:pt modelId="{3AC61386-554F-4C4A-AD1A-E56DC489309C}" type="pres">
      <dgm:prSet presAssocID="{16C71F5B-DB43-40E2-97C2-0FAB0B14DBE7}" presName="composite" presStyleCnt="0"/>
      <dgm:spPr/>
    </dgm:pt>
    <dgm:pt modelId="{0F99DD44-9ED5-4226-9097-F322B47EB753}" type="pres">
      <dgm:prSet presAssocID="{16C71F5B-DB43-40E2-97C2-0FAB0B14DBE7}" presName="parentText" presStyleLbl="alignNode1" presStyleIdx="1" presStyleCnt="4">
        <dgm:presLayoutVars>
          <dgm:chMax val="1"/>
          <dgm:bulletEnabled val="1"/>
        </dgm:presLayoutVars>
      </dgm:prSet>
      <dgm:spPr/>
    </dgm:pt>
    <dgm:pt modelId="{D7D7E676-6D8D-4BB8-83E0-DFACC5CA0600}" type="pres">
      <dgm:prSet presAssocID="{16C71F5B-DB43-40E2-97C2-0FAB0B14DBE7}" presName="descendantText" presStyleLbl="alignAcc1" presStyleIdx="1" presStyleCnt="4">
        <dgm:presLayoutVars>
          <dgm:bulletEnabled val="1"/>
        </dgm:presLayoutVars>
      </dgm:prSet>
      <dgm:spPr/>
    </dgm:pt>
    <dgm:pt modelId="{C5314A89-366E-43D5-B110-9985360888A6}" type="pres">
      <dgm:prSet presAssocID="{9AD81FAE-CAFF-45C2-85EB-E29E648E1293}" presName="sp" presStyleCnt="0"/>
      <dgm:spPr/>
    </dgm:pt>
    <dgm:pt modelId="{DBD854DC-01EE-4513-91EE-7BDCD378F060}" type="pres">
      <dgm:prSet presAssocID="{AF3227DC-3F53-4905-8C65-706DCB0E558C}" presName="composite" presStyleCnt="0"/>
      <dgm:spPr/>
    </dgm:pt>
    <dgm:pt modelId="{776FDBDB-4FFB-4861-89B5-4DA1B0BCC798}" type="pres">
      <dgm:prSet presAssocID="{AF3227DC-3F53-4905-8C65-706DCB0E558C}" presName="parentText" presStyleLbl="alignNode1" presStyleIdx="2" presStyleCnt="4">
        <dgm:presLayoutVars>
          <dgm:chMax val="1"/>
          <dgm:bulletEnabled val="1"/>
        </dgm:presLayoutVars>
      </dgm:prSet>
      <dgm:spPr/>
    </dgm:pt>
    <dgm:pt modelId="{EA5E1908-8239-4467-AE2D-31221D72782C}" type="pres">
      <dgm:prSet presAssocID="{AF3227DC-3F53-4905-8C65-706DCB0E558C}" presName="descendantText" presStyleLbl="alignAcc1" presStyleIdx="2" presStyleCnt="4">
        <dgm:presLayoutVars>
          <dgm:bulletEnabled val="1"/>
        </dgm:presLayoutVars>
      </dgm:prSet>
      <dgm:spPr/>
    </dgm:pt>
    <dgm:pt modelId="{F6312EAA-E4D5-4D72-88EA-D734B40B2D9F}" type="pres">
      <dgm:prSet presAssocID="{ADBAD656-8D54-4000-A526-C878C3DB2302}" presName="sp" presStyleCnt="0"/>
      <dgm:spPr/>
    </dgm:pt>
    <dgm:pt modelId="{91E938F3-1A71-4164-976B-DC931514EB72}" type="pres">
      <dgm:prSet presAssocID="{2E0D4DB3-55CD-4AA6-9830-2A0DD502DF34}" presName="composite" presStyleCnt="0"/>
      <dgm:spPr/>
    </dgm:pt>
    <dgm:pt modelId="{B3C7E49C-19FC-453D-A5DE-45328C6E75EB}" type="pres">
      <dgm:prSet presAssocID="{2E0D4DB3-55CD-4AA6-9830-2A0DD502DF34}" presName="parentText" presStyleLbl="alignNode1" presStyleIdx="3" presStyleCnt="4">
        <dgm:presLayoutVars>
          <dgm:chMax val="1"/>
          <dgm:bulletEnabled val="1"/>
        </dgm:presLayoutVars>
      </dgm:prSet>
      <dgm:spPr/>
    </dgm:pt>
    <dgm:pt modelId="{765E9DE4-E426-414F-B594-B38D499879C5}" type="pres">
      <dgm:prSet presAssocID="{2E0D4DB3-55CD-4AA6-9830-2A0DD502DF34}" presName="descendantText" presStyleLbl="alignAcc1" presStyleIdx="3" presStyleCnt="4">
        <dgm:presLayoutVars>
          <dgm:bulletEnabled val="1"/>
        </dgm:presLayoutVars>
      </dgm:prSet>
      <dgm:spPr/>
    </dgm:pt>
  </dgm:ptLst>
  <dgm:cxnLst>
    <dgm:cxn modelId="{90F6FE0D-582E-4597-BA31-0686613E7CCB}" srcId="{16C71F5B-DB43-40E2-97C2-0FAB0B14DBE7}" destId="{DADE3B7F-2B24-4805-809F-0D7691E4C69B}" srcOrd="0" destOrd="0" parTransId="{71A22FE4-603E-47B5-BCCD-2651A294FB3C}" sibTransId="{CF200930-ACA8-4657-AF81-DFD22142BEAE}"/>
    <dgm:cxn modelId="{1FE2481D-C79F-4229-B782-121898D92E81}" srcId="{AF3227DC-3F53-4905-8C65-706DCB0E558C}" destId="{AE55151A-A01E-46C6-B439-B5E1FC5D4B71}" srcOrd="0" destOrd="0" parTransId="{D5C8FB8F-BFE6-4B12-BBA9-CBA95517459F}" sibTransId="{24A7A050-EDF0-41EE-A46B-30AD2503A7FE}"/>
    <dgm:cxn modelId="{0C42BF37-91FF-4186-995F-E5B964DFF6B7}" type="presOf" srcId="{AE55151A-A01E-46C6-B439-B5E1FC5D4B71}" destId="{EA5E1908-8239-4467-AE2D-31221D72782C}" srcOrd="0" destOrd="0" presId="urn:microsoft.com/office/officeart/2005/8/layout/chevron2"/>
    <dgm:cxn modelId="{93504546-2C16-4ADE-8728-E2D471661EEF}" type="presOf" srcId="{A9E024F4-89C2-4010-A682-F1C0B3D5F07A}" destId="{F6442438-6DF5-4D88-8865-B7AC57179A9E}" srcOrd="0" destOrd="0" presId="urn:microsoft.com/office/officeart/2005/8/layout/chevron2"/>
    <dgm:cxn modelId="{7294BD63-0C33-4B97-B544-93331071BA0A}" srcId="{41D9AEEF-A765-49F2-B47C-7DE3D996B5D7}" destId="{16C71F5B-DB43-40E2-97C2-0FAB0B14DBE7}" srcOrd="1" destOrd="0" parTransId="{F534A7DA-5609-4246-BC67-62261684BE2B}" sibTransId="{9AD81FAE-CAFF-45C2-85EB-E29E648E1293}"/>
    <dgm:cxn modelId="{9B474469-0618-4CC3-8A42-1D80A8A6F93D}" type="presOf" srcId="{7F8B725E-144B-43F2-A92D-56C6F2AF2F6D}" destId="{06BC877C-AD38-4329-97CC-E91D16044032}" srcOrd="0" destOrd="0" presId="urn:microsoft.com/office/officeart/2005/8/layout/chevron2"/>
    <dgm:cxn modelId="{78BE2D6C-61FE-4335-BBA4-427DF8AB0020}" type="presOf" srcId="{4EF4633A-85EE-42E7-B2D0-F67557DAFCD1}" destId="{765E9DE4-E426-414F-B594-B38D499879C5}" srcOrd="0" destOrd="0" presId="urn:microsoft.com/office/officeart/2005/8/layout/chevron2"/>
    <dgm:cxn modelId="{0AB89870-1F14-4121-B77F-361F1D711F77}" srcId="{2E0D4DB3-55CD-4AA6-9830-2A0DD502DF34}" destId="{4EF4633A-85EE-42E7-B2D0-F67557DAFCD1}" srcOrd="0" destOrd="0" parTransId="{77976690-216C-45EB-890C-F394BDA63579}" sibTransId="{F32976C6-2373-4876-8EDC-9283F3D20BF8}"/>
    <dgm:cxn modelId="{33BC2696-1305-4C86-ABFF-8E3C6BCB27C9}" srcId="{41D9AEEF-A765-49F2-B47C-7DE3D996B5D7}" destId="{AF3227DC-3F53-4905-8C65-706DCB0E558C}" srcOrd="2" destOrd="0" parTransId="{7FB7F042-65EC-40A6-A391-47DCBFCEFC84}" sibTransId="{ADBAD656-8D54-4000-A526-C878C3DB2302}"/>
    <dgm:cxn modelId="{3E4D609D-E6D7-4267-956D-E42211166C39}" type="presOf" srcId="{AF3227DC-3F53-4905-8C65-706DCB0E558C}" destId="{776FDBDB-4FFB-4861-89B5-4DA1B0BCC798}" srcOrd="0" destOrd="0" presId="urn:microsoft.com/office/officeart/2005/8/layout/chevron2"/>
    <dgm:cxn modelId="{143D48BE-9553-4C37-8548-B320B4CBB0AE}" srcId="{41D9AEEF-A765-49F2-B47C-7DE3D996B5D7}" destId="{A9E024F4-89C2-4010-A682-F1C0B3D5F07A}" srcOrd="0" destOrd="0" parTransId="{84001835-2376-4C81-8C7A-C2307C3A5314}" sibTransId="{3076C9E4-7393-4598-B07F-1D3A6CB67402}"/>
    <dgm:cxn modelId="{00633EC3-728B-4638-B32D-53EFB33E84B0}" type="presOf" srcId="{DADE3B7F-2B24-4805-809F-0D7691E4C69B}" destId="{D7D7E676-6D8D-4BB8-83E0-DFACC5CA0600}" srcOrd="0" destOrd="0" presId="urn:microsoft.com/office/officeart/2005/8/layout/chevron2"/>
    <dgm:cxn modelId="{2198F3C6-C1C3-42D1-A2F3-2C54AA474011}" type="presOf" srcId="{16C71F5B-DB43-40E2-97C2-0FAB0B14DBE7}" destId="{0F99DD44-9ED5-4226-9097-F322B47EB753}" srcOrd="0" destOrd="0" presId="urn:microsoft.com/office/officeart/2005/8/layout/chevron2"/>
    <dgm:cxn modelId="{75F179CA-E403-4948-AD63-AB40A610800B}" srcId="{41D9AEEF-A765-49F2-B47C-7DE3D996B5D7}" destId="{2E0D4DB3-55CD-4AA6-9830-2A0DD502DF34}" srcOrd="3" destOrd="0" parTransId="{17560EBC-AEC2-44EC-B4AC-80E660DAF51F}" sibTransId="{D8016EE7-DF65-438C-92CC-61CFE39AA9C0}"/>
    <dgm:cxn modelId="{41F0F2CD-8FA1-4DE6-834E-039FA94D9846}" type="presOf" srcId="{2E0D4DB3-55CD-4AA6-9830-2A0DD502DF34}" destId="{B3C7E49C-19FC-453D-A5DE-45328C6E75EB}" srcOrd="0" destOrd="0" presId="urn:microsoft.com/office/officeart/2005/8/layout/chevron2"/>
    <dgm:cxn modelId="{58BC6EE1-28F2-43C7-9216-A142B2B51D1A}" srcId="{A9E024F4-89C2-4010-A682-F1C0B3D5F07A}" destId="{7F8B725E-144B-43F2-A92D-56C6F2AF2F6D}" srcOrd="0" destOrd="0" parTransId="{038DF8C9-A63B-4200-8A83-18A46F89349F}" sibTransId="{F1DB63CB-55EB-4FFE-A6A9-FE659690185D}"/>
    <dgm:cxn modelId="{9CA770E7-BE44-44D1-ABF2-862BCB0105A3}" type="presOf" srcId="{41D9AEEF-A765-49F2-B47C-7DE3D996B5D7}" destId="{E36F4323-A5B4-4261-854E-66957D5626AE}" srcOrd="0" destOrd="0" presId="urn:microsoft.com/office/officeart/2005/8/layout/chevron2"/>
    <dgm:cxn modelId="{EAC938A3-108A-4E9D-B936-B4C0788EA58A}" type="presParOf" srcId="{E36F4323-A5B4-4261-854E-66957D5626AE}" destId="{484F3F83-1E3B-429C-BD9E-28E4EFFBF608}" srcOrd="0" destOrd="0" presId="urn:microsoft.com/office/officeart/2005/8/layout/chevron2"/>
    <dgm:cxn modelId="{229A10F7-CDC8-4FC9-87A3-8496BC65A983}" type="presParOf" srcId="{484F3F83-1E3B-429C-BD9E-28E4EFFBF608}" destId="{F6442438-6DF5-4D88-8865-B7AC57179A9E}" srcOrd="0" destOrd="0" presId="urn:microsoft.com/office/officeart/2005/8/layout/chevron2"/>
    <dgm:cxn modelId="{A8D52C53-3E46-42B2-A65A-691CFB279F3F}" type="presParOf" srcId="{484F3F83-1E3B-429C-BD9E-28E4EFFBF608}" destId="{06BC877C-AD38-4329-97CC-E91D16044032}" srcOrd="1" destOrd="0" presId="urn:microsoft.com/office/officeart/2005/8/layout/chevron2"/>
    <dgm:cxn modelId="{1EFF3154-B087-4D59-94E9-E0E8C10DB82C}" type="presParOf" srcId="{E36F4323-A5B4-4261-854E-66957D5626AE}" destId="{CA43FED0-1E00-4D86-B4AB-B3BCDD6ADC07}" srcOrd="1" destOrd="0" presId="urn:microsoft.com/office/officeart/2005/8/layout/chevron2"/>
    <dgm:cxn modelId="{6CFF6A15-D038-4C40-930D-5A979C95AEA9}" type="presParOf" srcId="{E36F4323-A5B4-4261-854E-66957D5626AE}" destId="{3AC61386-554F-4C4A-AD1A-E56DC489309C}" srcOrd="2" destOrd="0" presId="urn:microsoft.com/office/officeart/2005/8/layout/chevron2"/>
    <dgm:cxn modelId="{E9F37550-EC3A-4597-AE12-0F951445CBA8}" type="presParOf" srcId="{3AC61386-554F-4C4A-AD1A-E56DC489309C}" destId="{0F99DD44-9ED5-4226-9097-F322B47EB753}" srcOrd="0" destOrd="0" presId="urn:microsoft.com/office/officeart/2005/8/layout/chevron2"/>
    <dgm:cxn modelId="{51E80D68-0BFC-4B36-98EB-D11FEE1F5FC1}" type="presParOf" srcId="{3AC61386-554F-4C4A-AD1A-E56DC489309C}" destId="{D7D7E676-6D8D-4BB8-83E0-DFACC5CA0600}" srcOrd="1" destOrd="0" presId="urn:microsoft.com/office/officeart/2005/8/layout/chevron2"/>
    <dgm:cxn modelId="{C54F26A3-F671-44DA-82C3-E263600E540D}" type="presParOf" srcId="{E36F4323-A5B4-4261-854E-66957D5626AE}" destId="{C5314A89-366E-43D5-B110-9985360888A6}" srcOrd="3" destOrd="0" presId="urn:microsoft.com/office/officeart/2005/8/layout/chevron2"/>
    <dgm:cxn modelId="{A364DFFD-C66C-4F2E-9207-BDD002B9C776}" type="presParOf" srcId="{E36F4323-A5B4-4261-854E-66957D5626AE}" destId="{DBD854DC-01EE-4513-91EE-7BDCD378F060}" srcOrd="4" destOrd="0" presId="urn:microsoft.com/office/officeart/2005/8/layout/chevron2"/>
    <dgm:cxn modelId="{002C4233-BAFF-494C-8FB9-17959CEE5A72}" type="presParOf" srcId="{DBD854DC-01EE-4513-91EE-7BDCD378F060}" destId="{776FDBDB-4FFB-4861-89B5-4DA1B0BCC798}" srcOrd="0" destOrd="0" presId="urn:microsoft.com/office/officeart/2005/8/layout/chevron2"/>
    <dgm:cxn modelId="{9DF28542-B753-463C-8050-BB117C855DF8}" type="presParOf" srcId="{DBD854DC-01EE-4513-91EE-7BDCD378F060}" destId="{EA5E1908-8239-4467-AE2D-31221D72782C}" srcOrd="1" destOrd="0" presId="urn:microsoft.com/office/officeart/2005/8/layout/chevron2"/>
    <dgm:cxn modelId="{8E9374A2-3012-4DAD-986B-91803E90F1AD}" type="presParOf" srcId="{E36F4323-A5B4-4261-854E-66957D5626AE}" destId="{F6312EAA-E4D5-4D72-88EA-D734B40B2D9F}" srcOrd="5" destOrd="0" presId="urn:microsoft.com/office/officeart/2005/8/layout/chevron2"/>
    <dgm:cxn modelId="{6B31D662-02DB-48E6-8595-D6419C0C7303}" type="presParOf" srcId="{E36F4323-A5B4-4261-854E-66957D5626AE}" destId="{91E938F3-1A71-4164-976B-DC931514EB72}" srcOrd="6" destOrd="0" presId="urn:microsoft.com/office/officeart/2005/8/layout/chevron2"/>
    <dgm:cxn modelId="{0E73A052-E259-4CA0-ABAC-B5B8164E1AA3}" type="presParOf" srcId="{91E938F3-1A71-4164-976B-DC931514EB72}" destId="{B3C7E49C-19FC-453D-A5DE-45328C6E75EB}" srcOrd="0" destOrd="0" presId="urn:microsoft.com/office/officeart/2005/8/layout/chevron2"/>
    <dgm:cxn modelId="{203A0A05-B7AF-4267-A263-B4BF0C90DD6D}" type="presParOf" srcId="{91E938F3-1A71-4164-976B-DC931514EB72}" destId="{765E9DE4-E426-414F-B594-B38D499879C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E7262114-77B2-457E-9095-7F10AF298734}" type="doc">
      <dgm:prSet loTypeId="urn:microsoft.com/office/officeart/2005/8/layout/vProcess5" loCatId="process" qsTypeId="urn:microsoft.com/office/officeart/2005/8/quickstyle/simple2" qsCatId="simple" csTypeId="urn:microsoft.com/office/officeart/2005/8/colors/accent3_1" csCatId="accent3" phldr="1"/>
      <dgm:spPr/>
      <dgm:t>
        <a:bodyPr/>
        <a:lstStyle/>
        <a:p>
          <a:endParaRPr lang="en-US"/>
        </a:p>
      </dgm:t>
    </dgm:pt>
    <dgm:pt modelId="{5FCD44C8-C252-4359-AB5A-805D518B2510}">
      <dgm:prSet phldrT="[Text]"/>
      <dgm:spPr/>
      <dgm:t>
        <a:bodyPr/>
        <a:lstStyle/>
        <a:p>
          <a:r>
            <a:rPr lang="en-US" dirty="0"/>
            <a:t>a population of  </a:t>
          </a:r>
          <a:r>
            <a:rPr lang="en-US" i="1" dirty="0"/>
            <a:t>N</a:t>
          </a:r>
          <a:r>
            <a:rPr lang="en-US" dirty="0"/>
            <a:t> points                             , where       is the  current solution to the </a:t>
          </a:r>
          <a:r>
            <a:rPr lang="en-US" i="1" dirty="0" err="1"/>
            <a:t>ith</a:t>
          </a:r>
          <a:r>
            <a:rPr lang="en-US" dirty="0"/>
            <a:t>  sub-problem</a:t>
          </a:r>
        </a:p>
      </dgm:t>
    </dgm:pt>
    <dgm:pt modelId="{3DCB396D-75A8-4BCC-90E1-778DF27614C5}" type="parTrans" cxnId="{5442827F-A351-4E77-AF46-03D8CF31B14C}">
      <dgm:prSet/>
      <dgm:spPr/>
      <dgm:t>
        <a:bodyPr/>
        <a:lstStyle/>
        <a:p>
          <a:endParaRPr lang="en-US"/>
        </a:p>
      </dgm:t>
    </dgm:pt>
    <dgm:pt modelId="{A206B045-3648-4290-B101-062D89A23063}" type="sibTrans" cxnId="{5442827F-A351-4E77-AF46-03D8CF31B14C}">
      <dgm:prSet/>
      <dgm:spPr/>
      <dgm:t>
        <a:bodyPr/>
        <a:lstStyle/>
        <a:p>
          <a:endParaRPr lang="en-US"/>
        </a:p>
      </dgm:t>
    </dgm:pt>
    <dgm:pt modelId="{BD3F2309-1609-43AF-8FCB-D2645E0EAE37}">
      <dgm:prSet phldrT="[Text]"/>
      <dgm:spPr/>
      <dgm:t>
        <a:bodyPr/>
        <a:lstStyle/>
        <a:p>
          <a:r>
            <a:rPr lang="en-US" dirty="0"/>
            <a:t>                               where           is the </a:t>
          </a:r>
          <a:r>
            <a:rPr lang="en-US" i="1" dirty="0"/>
            <a:t>F</a:t>
          </a:r>
          <a:r>
            <a:rPr lang="en-US" dirty="0"/>
            <a:t>-value of                                                                              </a:t>
          </a:r>
        </a:p>
      </dgm:t>
    </dgm:pt>
    <dgm:pt modelId="{50BAC608-4747-47E5-ABB8-6CAA1D5E987F}" type="parTrans" cxnId="{2913D563-24E1-48A0-9CAB-E03EF0AAEBEF}">
      <dgm:prSet/>
      <dgm:spPr/>
      <dgm:t>
        <a:bodyPr/>
        <a:lstStyle/>
        <a:p>
          <a:endParaRPr lang="en-US"/>
        </a:p>
      </dgm:t>
    </dgm:pt>
    <dgm:pt modelId="{A6C3023F-0D43-4C02-B7BC-84C476526BA2}" type="sibTrans" cxnId="{2913D563-24E1-48A0-9CAB-E03EF0AAEBEF}">
      <dgm:prSet/>
      <dgm:spPr/>
      <dgm:t>
        <a:bodyPr/>
        <a:lstStyle/>
        <a:p>
          <a:endParaRPr lang="en-US"/>
        </a:p>
      </dgm:t>
    </dgm:pt>
    <dgm:pt modelId="{21F4C809-2262-4F79-B909-9BADED3DA136}">
      <dgm:prSet phldrT="[Text]"/>
      <dgm:spPr/>
      <dgm:t>
        <a:bodyPr/>
        <a:lstStyle/>
        <a:p>
          <a:r>
            <a:rPr lang="en-US" dirty="0"/>
            <a:t>                                  where      is the best value found so far for objective </a:t>
          </a:r>
        </a:p>
      </dgm:t>
    </dgm:pt>
    <dgm:pt modelId="{135A2B59-B4A3-43BC-B7DF-EEC283009B0C}" type="parTrans" cxnId="{5158CB48-9B3F-4E75-8E1A-D7D5D9F7164D}">
      <dgm:prSet/>
      <dgm:spPr/>
      <dgm:t>
        <a:bodyPr/>
        <a:lstStyle/>
        <a:p>
          <a:endParaRPr lang="en-US"/>
        </a:p>
      </dgm:t>
    </dgm:pt>
    <dgm:pt modelId="{B9A3D1DB-42AD-43D0-AB5D-6297C33774E3}" type="sibTrans" cxnId="{5158CB48-9B3F-4E75-8E1A-D7D5D9F7164D}">
      <dgm:prSet/>
      <dgm:spPr/>
      <dgm:t>
        <a:bodyPr/>
        <a:lstStyle/>
        <a:p>
          <a:endParaRPr lang="en-US"/>
        </a:p>
      </dgm:t>
    </dgm:pt>
    <dgm:pt modelId="{5EC655B8-4778-492B-B1FC-80E4AF60962F}">
      <dgm:prSet phldrT="[Text]"/>
      <dgm:spPr/>
      <dgm:t>
        <a:bodyPr/>
        <a:lstStyle/>
        <a:p>
          <a:r>
            <a:rPr lang="en-US" dirty="0"/>
            <a:t>an external population (EP), which is used to store </a:t>
          </a:r>
          <a:r>
            <a:rPr lang="en-US" dirty="0" err="1"/>
            <a:t>nondominated</a:t>
          </a:r>
          <a:r>
            <a:rPr lang="en-US" dirty="0"/>
            <a:t> solutions found during the search.</a:t>
          </a:r>
        </a:p>
      </dgm:t>
    </dgm:pt>
    <dgm:pt modelId="{D7B1AC91-E4C7-4BB9-85A1-05502F3B9ED9}" type="parTrans" cxnId="{3E4D99F5-B857-4535-9980-4F871B56A2CF}">
      <dgm:prSet/>
      <dgm:spPr/>
      <dgm:t>
        <a:bodyPr/>
        <a:lstStyle/>
        <a:p>
          <a:endParaRPr lang="en-US"/>
        </a:p>
      </dgm:t>
    </dgm:pt>
    <dgm:pt modelId="{4D79E207-749F-4BF5-8B14-566ED3D88220}" type="sibTrans" cxnId="{3E4D99F5-B857-4535-9980-4F871B56A2CF}">
      <dgm:prSet/>
      <dgm:spPr/>
      <dgm:t>
        <a:bodyPr/>
        <a:lstStyle/>
        <a:p>
          <a:endParaRPr lang="en-US"/>
        </a:p>
      </dgm:t>
    </dgm:pt>
    <dgm:pt modelId="{D9A842B1-D07F-4CD9-91F4-5080BFBCA20F}" type="pres">
      <dgm:prSet presAssocID="{E7262114-77B2-457E-9095-7F10AF298734}" presName="outerComposite" presStyleCnt="0">
        <dgm:presLayoutVars>
          <dgm:chMax val="5"/>
          <dgm:dir/>
          <dgm:resizeHandles val="exact"/>
        </dgm:presLayoutVars>
      </dgm:prSet>
      <dgm:spPr/>
    </dgm:pt>
    <dgm:pt modelId="{1020DF4D-84C8-4374-950E-338CC06AD412}" type="pres">
      <dgm:prSet presAssocID="{E7262114-77B2-457E-9095-7F10AF298734}" presName="dummyMaxCanvas" presStyleCnt="0">
        <dgm:presLayoutVars/>
      </dgm:prSet>
      <dgm:spPr/>
    </dgm:pt>
    <dgm:pt modelId="{4A64848A-9EC3-49AD-B8E7-EEC2C12E7986}" type="pres">
      <dgm:prSet presAssocID="{E7262114-77B2-457E-9095-7F10AF298734}" presName="FourNodes_1" presStyleLbl="node1" presStyleIdx="0" presStyleCnt="4">
        <dgm:presLayoutVars>
          <dgm:bulletEnabled val="1"/>
        </dgm:presLayoutVars>
      </dgm:prSet>
      <dgm:spPr/>
    </dgm:pt>
    <dgm:pt modelId="{2F9D4380-2744-42C5-A64C-C9A033411746}" type="pres">
      <dgm:prSet presAssocID="{E7262114-77B2-457E-9095-7F10AF298734}" presName="FourNodes_2" presStyleLbl="node1" presStyleIdx="1" presStyleCnt="4">
        <dgm:presLayoutVars>
          <dgm:bulletEnabled val="1"/>
        </dgm:presLayoutVars>
      </dgm:prSet>
      <dgm:spPr/>
    </dgm:pt>
    <dgm:pt modelId="{598632FF-D9FB-4835-A34A-2997214DE3F0}" type="pres">
      <dgm:prSet presAssocID="{E7262114-77B2-457E-9095-7F10AF298734}" presName="FourNodes_3" presStyleLbl="node1" presStyleIdx="2" presStyleCnt="4">
        <dgm:presLayoutVars>
          <dgm:bulletEnabled val="1"/>
        </dgm:presLayoutVars>
      </dgm:prSet>
      <dgm:spPr/>
    </dgm:pt>
    <dgm:pt modelId="{B139F81C-AE0D-4660-9B0B-910285DAF3F8}" type="pres">
      <dgm:prSet presAssocID="{E7262114-77B2-457E-9095-7F10AF298734}" presName="FourNodes_4" presStyleLbl="node1" presStyleIdx="3" presStyleCnt="4">
        <dgm:presLayoutVars>
          <dgm:bulletEnabled val="1"/>
        </dgm:presLayoutVars>
      </dgm:prSet>
      <dgm:spPr/>
    </dgm:pt>
    <dgm:pt modelId="{58C3D86A-2264-41CE-9DD2-4FD67EF58515}" type="pres">
      <dgm:prSet presAssocID="{E7262114-77B2-457E-9095-7F10AF298734}" presName="FourConn_1-2" presStyleLbl="fgAccFollowNode1" presStyleIdx="0" presStyleCnt="3">
        <dgm:presLayoutVars>
          <dgm:bulletEnabled val="1"/>
        </dgm:presLayoutVars>
      </dgm:prSet>
      <dgm:spPr/>
    </dgm:pt>
    <dgm:pt modelId="{35058C12-D31E-4ED0-AFFC-62110B3E11F5}" type="pres">
      <dgm:prSet presAssocID="{E7262114-77B2-457E-9095-7F10AF298734}" presName="FourConn_2-3" presStyleLbl="fgAccFollowNode1" presStyleIdx="1" presStyleCnt="3">
        <dgm:presLayoutVars>
          <dgm:bulletEnabled val="1"/>
        </dgm:presLayoutVars>
      </dgm:prSet>
      <dgm:spPr/>
    </dgm:pt>
    <dgm:pt modelId="{3535BC81-51D4-4D5A-A1CF-C7C11F2672FD}" type="pres">
      <dgm:prSet presAssocID="{E7262114-77B2-457E-9095-7F10AF298734}" presName="FourConn_3-4" presStyleLbl="fgAccFollowNode1" presStyleIdx="2" presStyleCnt="3">
        <dgm:presLayoutVars>
          <dgm:bulletEnabled val="1"/>
        </dgm:presLayoutVars>
      </dgm:prSet>
      <dgm:spPr/>
    </dgm:pt>
    <dgm:pt modelId="{B08C4142-E5DA-42D0-A3D0-489ED213FED5}" type="pres">
      <dgm:prSet presAssocID="{E7262114-77B2-457E-9095-7F10AF298734}" presName="FourNodes_1_text" presStyleLbl="node1" presStyleIdx="3" presStyleCnt="4">
        <dgm:presLayoutVars>
          <dgm:bulletEnabled val="1"/>
        </dgm:presLayoutVars>
      </dgm:prSet>
      <dgm:spPr/>
    </dgm:pt>
    <dgm:pt modelId="{1B1C2E4D-C023-475B-A479-9F637F61EC73}" type="pres">
      <dgm:prSet presAssocID="{E7262114-77B2-457E-9095-7F10AF298734}" presName="FourNodes_2_text" presStyleLbl="node1" presStyleIdx="3" presStyleCnt="4">
        <dgm:presLayoutVars>
          <dgm:bulletEnabled val="1"/>
        </dgm:presLayoutVars>
      </dgm:prSet>
      <dgm:spPr/>
    </dgm:pt>
    <dgm:pt modelId="{F16D4DAF-DFF5-4A91-BDB5-68E4401F0D83}" type="pres">
      <dgm:prSet presAssocID="{E7262114-77B2-457E-9095-7F10AF298734}" presName="FourNodes_3_text" presStyleLbl="node1" presStyleIdx="3" presStyleCnt="4">
        <dgm:presLayoutVars>
          <dgm:bulletEnabled val="1"/>
        </dgm:presLayoutVars>
      </dgm:prSet>
      <dgm:spPr/>
    </dgm:pt>
    <dgm:pt modelId="{A0DDE58F-076E-4323-9627-AEC9BAEF579D}" type="pres">
      <dgm:prSet presAssocID="{E7262114-77B2-457E-9095-7F10AF298734}" presName="FourNodes_4_text" presStyleLbl="node1" presStyleIdx="3" presStyleCnt="4">
        <dgm:presLayoutVars>
          <dgm:bulletEnabled val="1"/>
        </dgm:presLayoutVars>
      </dgm:prSet>
      <dgm:spPr/>
    </dgm:pt>
  </dgm:ptLst>
  <dgm:cxnLst>
    <dgm:cxn modelId="{56C51C09-D75E-4B79-B1E8-BA09EBEB17CB}" type="presOf" srcId="{21F4C809-2262-4F79-B909-9BADED3DA136}" destId="{F16D4DAF-DFF5-4A91-BDB5-68E4401F0D83}" srcOrd="1" destOrd="0" presId="urn:microsoft.com/office/officeart/2005/8/layout/vProcess5"/>
    <dgm:cxn modelId="{DE610C11-BFE3-4319-90D3-49B4B54AE14B}" type="presOf" srcId="{5EC655B8-4778-492B-B1FC-80E4AF60962F}" destId="{A0DDE58F-076E-4323-9627-AEC9BAEF579D}" srcOrd="1" destOrd="0" presId="urn:microsoft.com/office/officeart/2005/8/layout/vProcess5"/>
    <dgm:cxn modelId="{F1C0CD44-59EF-4C19-9A01-241A314FE352}" type="presOf" srcId="{BD3F2309-1609-43AF-8FCB-D2645E0EAE37}" destId="{1B1C2E4D-C023-475B-A479-9F637F61EC73}" srcOrd="1" destOrd="0" presId="urn:microsoft.com/office/officeart/2005/8/layout/vProcess5"/>
    <dgm:cxn modelId="{5158CB48-9B3F-4E75-8E1A-D7D5D9F7164D}" srcId="{E7262114-77B2-457E-9095-7F10AF298734}" destId="{21F4C809-2262-4F79-B909-9BADED3DA136}" srcOrd="2" destOrd="0" parTransId="{135A2B59-B4A3-43BC-B7DF-EEC283009B0C}" sibTransId="{B9A3D1DB-42AD-43D0-AB5D-6297C33774E3}"/>
    <dgm:cxn modelId="{BE1AA059-72E3-4041-A7B3-986B0ECD6EAC}" type="presOf" srcId="{21F4C809-2262-4F79-B909-9BADED3DA136}" destId="{598632FF-D9FB-4835-A34A-2997214DE3F0}" srcOrd="0" destOrd="0" presId="urn:microsoft.com/office/officeart/2005/8/layout/vProcess5"/>
    <dgm:cxn modelId="{9FC0375B-2885-4987-8D16-369EDE176481}" type="presOf" srcId="{5FCD44C8-C252-4359-AB5A-805D518B2510}" destId="{4A64848A-9EC3-49AD-B8E7-EEC2C12E7986}" srcOrd="0" destOrd="0" presId="urn:microsoft.com/office/officeart/2005/8/layout/vProcess5"/>
    <dgm:cxn modelId="{2913D563-24E1-48A0-9CAB-E03EF0AAEBEF}" srcId="{E7262114-77B2-457E-9095-7F10AF298734}" destId="{BD3F2309-1609-43AF-8FCB-D2645E0EAE37}" srcOrd="1" destOrd="0" parTransId="{50BAC608-4747-47E5-ABB8-6CAA1D5E987F}" sibTransId="{A6C3023F-0D43-4C02-B7BC-84C476526BA2}"/>
    <dgm:cxn modelId="{F6AE5F6B-76EA-4DE6-9DFA-6B87935C084E}" type="presOf" srcId="{B9A3D1DB-42AD-43D0-AB5D-6297C33774E3}" destId="{3535BC81-51D4-4D5A-A1CF-C7C11F2672FD}" srcOrd="0" destOrd="0" presId="urn:microsoft.com/office/officeart/2005/8/layout/vProcess5"/>
    <dgm:cxn modelId="{5442827F-A351-4E77-AF46-03D8CF31B14C}" srcId="{E7262114-77B2-457E-9095-7F10AF298734}" destId="{5FCD44C8-C252-4359-AB5A-805D518B2510}" srcOrd="0" destOrd="0" parTransId="{3DCB396D-75A8-4BCC-90E1-778DF27614C5}" sibTransId="{A206B045-3648-4290-B101-062D89A23063}"/>
    <dgm:cxn modelId="{B210A0B7-01F9-472C-8C04-DCBFFB03A6EE}" type="presOf" srcId="{E7262114-77B2-457E-9095-7F10AF298734}" destId="{D9A842B1-D07F-4CD9-91F4-5080BFBCA20F}" srcOrd="0" destOrd="0" presId="urn:microsoft.com/office/officeart/2005/8/layout/vProcess5"/>
    <dgm:cxn modelId="{7DA0DCBD-FB65-4B46-A49E-4A16FCC20E07}" type="presOf" srcId="{A6C3023F-0D43-4C02-B7BC-84C476526BA2}" destId="{35058C12-D31E-4ED0-AFFC-62110B3E11F5}" srcOrd="0" destOrd="0" presId="urn:microsoft.com/office/officeart/2005/8/layout/vProcess5"/>
    <dgm:cxn modelId="{33917ED8-3AFA-4082-9B16-00E6092F3D25}" type="presOf" srcId="{5FCD44C8-C252-4359-AB5A-805D518B2510}" destId="{B08C4142-E5DA-42D0-A3D0-489ED213FED5}" srcOrd="1" destOrd="0" presId="urn:microsoft.com/office/officeart/2005/8/layout/vProcess5"/>
    <dgm:cxn modelId="{DF2E3DD9-04CA-42C3-8643-54B83A43ED60}" type="presOf" srcId="{5EC655B8-4778-492B-B1FC-80E4AF60962F}" destId="{B139F81C-AE0D-4660-9B0B-910285DAF3F8}" srcOrd="0" destOrd="0" presId="urn:microsoft.com/office/officeart/2005/8/layout/vProcess5"/>
    <dgm:cxn modelId="{CA66A1E1-C6D2-4D0E-A52C-ACAA61499430}" type="presOf" srcId="{A206B045-3648-4290-B101-062D89A23063}" destId="{58C3D86A-2264-41CE-9DD2-4FD67EF58515}" srcOrd="0" destOrd="0" presId="urn:microsoft.com/office/officeart/2005/8/layout/vProcess5"/>
    <dgm:cxn modelId="{DB1D95E4-A385-4308-A442-7DC41329D110}" type="presOf" srcId="{BD3F2309-1609-43AF-8FCB-D2645E0EAE37}" destId="{2F9D4380-2744-42C5-A64C-C9A033411746}" srcOrd="0" destOrd="0" presId="urn:microsoft.com/office/officeart/2005/8/layout/vProcess5"/>
    <dgm:cxn modelId="{3E4D99F5-B857-4535-9980-4F871B56A2CF}" srcId="{E7262114-77B2-457E-9095-7F10AF298734}" destId="{5EC655B8-4778-492B-B1FC-80E4AF60962F}" srcOrd="3" destOrd="0" parTransId="{D7B1AC91-E4C7-4BB9-85A1-05502F3B9ED9}" sibTransId="{4D79E207-749F-4BF5-8B14-566ED3D88220}"/>
    <dgm:cxn modelId="{3E997CBC-0495-4AEF-BF87-8425E93B2A91}" type="presParOf" srcId="{D9A842B1-D07F-4CD9-91F4-5080BFBCA20F}" destId="{1020DF4D-84C8-4374-950E-338CC06AD412}" srcOrd="0" destOrd="0" presId="urn:microsoft.com/office/officeart/2005/8/layout/vProcess5"/>
    <dgm:cxn modelId="{9AEA9AE2-6179-4DA4-9D46-AB2CC2C5CA8A}" type="presParOf" srcId="{D9A842B1-D07F-4CD9-91F4-5080BFBCA20F}" destId="{4A64848A-9EC3-49AD-B8E7-EEC2C12E7986}" srcOrd="1" destOrd="0" presId="urn:microsoft.com/office/officeart/2005/8/layout/vProcess5"/>
    <dgm:cxn modelId="{E10518E2-598B-4A9F-825D-D82088189D39}" type="presParOf" srcId="{D9A842B1-D07F-4CD9-91F4-5080BFBCA20F}" destId="{2F9D4380-2744-42C5-A64C-C9A033411746}" srcOrd="2" destOrd="0" presId="urn:microsoft.com/office/officeart/2005/8/layout/vProcess5"/>
    <dgm:cxn modelId="{0E1A4A58-E918-47A3-8968-E106660004F0}" type="presParOf" srcId="{D9A842B1-D07F-4CD9-91F4-5080BFBCA20F}" destId="{598632FF-D9FB-4835-A34A-2997214DE3F0}" srcOrd="3" destOrd="0" presId="urn:microsoft.com/office/officeart/2005/8/layout/vProcess5"/>
    <dgm:cxn modelId="{882844A7-FE48-4A29-9F4D-63CE713A34FA}" type="presParOf" srcId="{D9A842B1-D07F-4CD9-91F4-5080BFBCA20F}" destId="{B139F81C-AE0D-4660-9B0B-910285DAF3F8}" srcOrd="4" destOrd="0" presId="urn:microsoft.com/office/officeart/2005/8/layout/vProcess5"/>
    <dgm:cxn modelId="{28D84675-1BA4-4CA5-8AF7-5D7CCBE6A175}" type="presParOf" srcId="{D9A842B1-D07F-4CD9-91F4-5080BFBCA20F}" destId="{58C3D86A-2264-41CE-9DD2-4FD67EF58515}" srcOrd="5" destOrd="0" presId="urn:microsoft.com/office/officeart/2005/8/layout/vProcess5"/>
    <dgm:cxn modelId="{BF7D7818-B02B-4E22-95E4-ACFB2B17BB4A}" type="presParOf" srcId="{D9A842B1-D07F-4CD9-91F4-5080BFBCA20F}" destId="{35058C12-D31E-4ED0-AFFC-62110B3E11F5}" srcOrd="6" destOrd="0" presId="urn:microsoft.com/office/officeart/2005/8/layout/vProcess5"/>
    <dgm:cxn modelId="{78066E5C-99E9-406F-95FE-0FA1EAB97EB7}" type="presParOf" srcId="{D9A842B1-D07F-4CD9-91F4-5080BFBCA20F}" destId="{3535BC81-51D4-4D5A-A1CF-C7C11F2672FD}" srcOrd="7" destOrd="0" presId="urn:microsoft.com/office/officeart/2005/8/layout/vProcess5"/>
    <dgm:cxn modelId="{502504B9-66E3-451C-96D4-65A7B9AF0BCA}" type="presParOf" srcId="{D9A842B1-D07F-4CD9-91F4-5080BFBCA20F}" destId="{B08C4142-E5DA-42D0-A3D0-489ED213FED5}" srcOrd="8" destOrd="0" presId="urn:microsoft.com/office/officeart/2005/8/layout/vProcess5"/>
    <dgm:cxn modelId="{9B4C7792-4722-4EFB-ADCA-C7225BFC808D}" type="presParOf" srcId="{D9A842B1-D07F-4CD9-91F4-5080BFBCA20F}" destId="{1B1C2E4D-C023-475B-A479-9F637F61EC73}" srcOrd="9" destOrd="0" presId="urn:microsoft.com/office/officeart/2005/8/layout/vProcess5"/>
    <dgm:cxn modelId="{2383F106-2C18-4DD8-ABB2-357B0418ED2E}" type="presParOf" srcId="{D9A842B1-D07F-4CD9-91F4-5080BFBCA20F}" destId="{F16D4DAF-DFF5-4A91-BDB5-68E4401F0D83}" srcOrd="10" destOrd="0" presId="urn:microsoft.com/office/officeart/2005/8/layout/vProcess5"/>
    <dgm:cxn modelId="{0C01FC57-73FE-4A23-9CAE-15F3D0F371AF}" type="presParOf" srcId="{D9A842B1-D07F-4CD9-91F4-5080BFBCA20F}" destId="{A0DDE58F-076E-4323-9627-AEC9BAEF579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64B76BE5-4570-45EA-A8AE-8042182F36F8}" type="doc">
      <dgm:prSet loTypeId="urn:microsoft.com/office/officeart/2005/8/layout/hProcess9" loCatId="process" qsTypeId="urn:microsoft.com/office/officeart/2005/8/quickstyle/simple1" qsCatId="simple" csTypeId="urn:microsoft.com/office/officeart/2005/8/colors/colorful3" csCatId="colorful" phldr="1"/>
      <dgm:spPr/>
    </dgm:pt>
    <dgm:pt modelId="{96DD4498-58DD-4026-81C7-9765D74BD38B}">
      <dgm:prSet phldrT="[Text]"/>
      <dgm:spPr/>
      <dgm:t>
        <a:bodyPr/>
        <a:lstStyle/>
        <a:p>
          <a:r>
            <a:rPr lang="en-US" b="1" dirty="0"/>
            <a:t>Step 1) Initialization</a:t>
          </a:r>
          <a:endParaRPr lang="en-US" dirty="0"/>
        </a:p>
      </dgm:t>
    </dgm:pt>
    <dgm:pt modelId="{195896D1-9261-4C23-B1F4-507DD6FCCD77}" type="parTrans" cxnId="{5D47AC37-6B69-4CC6-9380-A53E84024B33}">
      <dgm:prSet/>
      <dgm:spPr/>
      <dgm:t>
        <a:bodyPr/>
        <a:lstStyle/>
        <a:p>
          <a:endParaRPr lang="en-US"/>
        </a:p>
      </dgm:t>
    </dgm:pt>
    <dgm:pt modelId="{9F5C2310-0AB6-4E42-95BE-1A622D362895}" type="sibTrans" cxnId="{5D47AC37-6B69-4CC6-9380-A53E84024B33}">
      <dgm:prSet/>
      <dgm:spPr/>
      <dgm:t>
        <a:bodyPr/>
        <a:lstStyle/>
        <a:p>
          <a:endParaRPr lang="en-US"/>
        </a:p>
      </dgm:t>
    </dgm:pt>
    <dgm:pt modelId="{05D1EFFB-AC07-4C0F-8145-A8505449A2ED}">
      <dgm:prSet phldrT="[Text]"/>
      <dgm:spPr/>
      <dgm:t>
        <a:bodyPr/>
        <a:lstStyle/>
        <a:p>
          <a:r>
            <a:rPr lang="en-US" b="1" dirty="0"/>
            <a:t>Step 2)Update:</a:t>
          </a:r>
          <a:endParaRPr lang="en-US" dirty="0"/>
        </a:p>
      </dgm:t>
    </dgm:pt>
    <dgm:pt modelId="{8E5CF175-3D80-4B57-B2AC-5EA2C7EEE2FB}" type="parTrans" cxnId="{70950624-2DD1-4493-A7D2-7390253421F2}">
      <dgm:prSet/>
      <dgm:spPr/>
      <dgm:t>
        <a:bodyPr/>
        <a:lstStyle/>
        <a:p>
          <a:endParaRPr lang="en-US"/>
        </a:p>
      </dgm:t>
    </dgm:pt>
    <dgm:pt modelId="{45B0047A-D926-4687-B751-6137AB5FA8B9}" type="sibTrans" cxnId="{70950624-2DD1-4493-A7D2-7390253421F2}">
      <dgm:prSet/>
      <dgm:spPr/>
      <dgm:t>
        <a:bodyPr/>
        <a:lstStyle/>
        <a:p>
          <a:endParaRPr lang="en-US"/>
        </a:p>
      </dgm:t>
    </dgm:pt>
    <dgm:pt modelId="{7F4A59F5-00BD-40CC-BD57-5166709DC426}">
      <dgm:prSet phldrT="[Text]"/>
      <dgm:spPr/>
      <dgm:t>
        <a:bodyPr/>
        <a:lstStyle/>
        <a:p>
          <a:r>
            <a:rPr lang="en-US" b="1" dirty="0"/>
            <a:t>Step 3) Stopping Criteria:</a:t>
          </a:r>
          <a:endParaRPr lang="en-US" dirty="0"/>
        </a:p>
      </dgm:t>
    </dgm:pt>
    <dgm:pt modelId="{05D074B0-0403-49DF-A7C8-5E55F70A5CE7}" type="parTrans" cxnId="{4DB85A43-3D05-4F09-9F16-4EE38704AB38}">
      <dgm:prSet/>
      <dgm:spPr/>
      <dgm:t>
        <a:bodyPr/>
        <a:lstStyle/>
        <a:p>
          <a:endParaRPr lang="en-US"/>
        </a:p>
      </dgm:t>
    </dgm:pt>
    <dgm:pt modelId="{D64AD670-CC89-447E-9128-856DC76E0595}" type="sibTrans" cxnId="{4DB85A43-3D05-4F09-9F16-4EE38704AB38}">
      <dgm:prSet/>
      <dgm:spPr/>
      <dgm:t>
        <a:bodyPr/>
        <a:lstStyle/>
        <a:p>
          <a:endParaRPr lang="en-US"/>
        </a:p>
      </dgm:t>
    </dgm:pt>
    <dgm:pt modelId="{39B7C543-9E24-43A3-B461-D4741D9D5E28}" type="pres">
      <dgm:prSet presAssocID="{64B76BE5-4570-45EA-A8AE-8042182F36F8}" presName="CompostProcess" presStyleCnt="0">
        <dgm:presLayoutVars>
          <dgm:dir/>
          <dgm:resizeHandles val="exact"/>
        </dgm:presLayoutVars>
      </dgm:prSet>
      <dgm:spPr/>
    </dgm:pt>
    <dgm:pt modelId="{69C4DD37-E145-4843-9BAB-84FCAFAD34AC}" type="pres">
      <dgm:prSet presAssocID="{64B76BE5-4570-45EA-A8AE-8042182F36F8}" presName="arrow" presStyleLbl="bgShp" presStyleIdx="0" presStyleCnt="1"/>
      <dgm:spPr/>
    </dgm:pt>
    <dgm:pt modelId="{64764964-0A75-438A-BFE7-025AE89A3B98}" type="pres">
      <dgm:prSet presAssocID="{64B76BE5-4570-45EA-A8AE-8042182F36F8}" presName="linearProcess" presStyleCnt="0"/>
      <dgm:spPr/>
    </dgm:pt>
    <dgm:pt modelId="{2430620E-AD3F-4CF7-B7B9-D04CA0DE7D1B}" type="pres">
      <dgm:prSet presAssocID="{96DD4498-58DD-4026-81C7-9765D74BD38B}" presName="textNode" presStyleLbl="node1" presStyleIdx="0" presStyleCnt="3">
        <dgm:presLayoutVars>
          <dgm:bulletEnabled val="1"/>
        </dgm:presLayoutVars>
      </dgm:prSet>
      <dgm:spPr/>
    </dgm:pt>
    <dgm:pt modelId="{FBF59C4D-7213-4EC8-A99A-043C7C90E5AC}" type="pres">
      <dgm:prSet presAssocID="{9F5C2310-0AB6-4E42-95BE-1A622D362895}" presName="sibTrans" presStyleCnt="0"/>
      <dgm:spPr/>
    </dgm:pt>
    <dgm:pt modelId="{DC12BAD8-0C5D-43D8-8750-5B9BFBF974AE}" type="pres">
      <dgm:prSet presAssocID="{05D1EFFB-AC07-4C0F-8145-A8505449A2ED}" presName="textNode" presStyleLbl="node1" presStyleIdx="1" presStyleCnt="3">
        <dgm:presLayoutVars>
          <dgm:bulletEnabled val="1"/>
        </dgm:presLayoutVars>
      </dgm:prSet>
      <dgm:spPr/>
    </dgm:pt>
    <dgm:pt modelId="{9C72C1F4-970D-4CA6-A5BD-FFB08856014E}" type="pres">
      <dgm:prSet presAssocID="{45B0047A-D926-4687-B751-6137AB5FA8B9}" presName="sibTrans" presStyleCnt="0"/>
      <dgm:spPr/>
    </dgm:pt>
    <dgm:pt modelId="{B30D9BF7-B1D9-44F3-8557-7860C84EF231}" type="pres">
      <dgm:prSet presAssocID="{7F4A59F5-00BD-40CC-BD57-5166709DC426}" presName="textNode" presStyleLbl="node1" presStyleIdx="2" presStyleCnt="3">
        <dgm:presLayoutVars>
          <dgm:bulletEnabled val="1"/>
        </dgm:presLayoutVars>
      </dgm:prSet>
      <dgm:spPr/>
    </dgm:pt>
  </dgm:ptLst>
  <dgm:cxnLst>
    <dgm:cxn modelId="{56BFEB0C-A6BE-4138-BE9B-B6E955DB6B91}" type="presOf" srcId="{05D1EFFB-AC07-4C0F-8145-A8505449A2ED}" destId="{DC12BAD8-0C5D-43D8-8750-5B9BFBF974AE}" srcOrd="0" destOrd="0" presId="urn:microsoft.com/office/officeart/2005/8/layout/hProcess9"/>
    <dgm:cxn modelId="{70950624-2DD1-4493-A7D2-7390253421F2}" srcId="{64B76BE5-4570-45EA-A8AE-8042182F36F8}" destId="{05D1EFFB-AC07-4C0F-8145-A8505449A2ED}" srcOrd="1" destOrd="0" parTransId="{8E5CF175-3D80-4B57-B2AC-5EA2C7EEE2FB}" sibTransId="{45B0047A-D926-4687-B751-6137AB5FA8B9}"/>
    <dgm:cxn modelId="{5D47AC37-6B69-4CC6-9380-A53E84024B33}" srcId="{64B76BE5-4570-45EA-A8AE-8042182F36F8}" destId="{96DD4498-58DD-4026-81C7-9765D74BD38B}" srcOrd="0" destOrd="0" parTransId="{195896D1-9261-4C23-B1F4-507DD6FCCD77}" sibTransId="{9F5C2310-0AB6-4E42-95BE-1A622D362895}"/>
    <dgm:cxn modelId="{4DB85A43-3D05-4F09-9F16-4EE38704AB38}" srcId="{64B76BE5-4570-45EA-A8AE-8042182F36F8}" destId="{7F4A59F5-00BD-40CC-BD57-5166709DC426}" srcOrd="2" destOrd="0" parTransId="{05D074B0-0403-49DF-A7C8-5E55F70A5CE7}" sibTransId="{D64AD670-CC89-447E-9128-856DC76E0595}"/>
    <dgm:cxn modelId="{618D6774-A79F-41CB-AD09-E84973050C79}" type="presOf" srcId="{64B76BE5-4570-45EA-A8AE-8042182F36F8}" destId="{39B7C543-9E24-43A3-B461-D4741D9D5E28}" srcOrd="0" destOrd="0" presId="urn:microsoft.com/office/officeart/2005/8/layout/hProcess9"/>
    <dgm:cxn modelId="{EBCF57AF-6689-4313-9B26-4DE99D68D31D}" type="presOf" srcId="{96DD4498-58DD-4026-81C7-9765D74BD38B}" destId="{2430620E-AD3F-4CF7-B7B9-D04CA0DE7D1B}" srcOrd="0" destOrd="0" presId="urn:microsoft.com/office/officeart/2005/8/layout/hProcess9"/>
    <dgm:cxn modelId="{A39B2CDA-3C93-45E5-A008-9CA037FFD13F}" type="presOf" srcId="{7F4A59F5-00BD-40CC-BD57-5166709DC426}" destId="{B30D9BF7-B1D9-44F3-8557-7860C84EF231}" srcOrd="0" destOrd="0" presId="urn:microsoft.com/office/officeart/2005/8/layout/hProcess9"/>
    <dgm:cxn modelId="{6A0A8A4D-B32C-4947-84FF-76D5ED2B31D1}" type="presParOf" srcId="{39B7C543-9E24-43A3-B461-D4741D9D5E28}" destId="{69C4DD37-E145-4843-9BAB-84FCAFAD34AC}" srcOrd="0" destOrd="0" presId="urn:microsoft.com/office/officeart/2005/8/layout/hProcess9"/>
    <dgm:cxn modelId="{022FD520-6BC3-4417-973D-C1F9B7B781A5}" type="presParOf" srcId="{39B7C543-9E24-43A3-B461-D4741D9D5E28}" destId="{64764964-0A75-438A-BFE7-025AE89A3B98}" srcOrd="1" destOrd="0" presId="urn:microsoft.com/office/officeart/2005/8/layout/hProcess9"/>
    <dgm:cxn modelId="{85C0ED9F-14D0-4A5C-B669-125B674C541D}" type="presParOf" srcId="{64764964-0A75-438A-BFE7-025AE89A3B98}" destId="{2430620E-AD3F-4CF7-B7B9-D04CA0DE7D1B}" srcOrd="0" destOrd="0" presId="urn:microsoft.com/office/officeart/2005/8/layout/hProcess9"/>
    <dgm:cxn modelId="{2C021EE6-3329-490E-ACEA-A60342004D07}" type="presParOf" srcId="{64764964-0A75-438A-BFE7-025AE89A3B98}" destId="{FBF59C4D-7213-4EC8-A99A-043C7C90E5AC}" srcOrd="1" destOrd="0" presId="urn:microsoft.com/office/officeart/2005/8/layout/hProcess9"/>
    <dgm:cxn modelId="{48AFB794-0E25-4994-BF0F-B67A5191AD72}" type="presParOf" srcId="{64764964-0A75-438A-BFE7-025AE89A3B98}" destId="{DC12BAD8-0C5D-43D8-8750-5B9BFBF974AE}" srcOrd="2" destOrd="0" presId="urn:microsoft.com/office/officeart/2005/8/layout/hProcess9"/>
    <dgm:cxn modelId="{4F802CDE-F570-4DF6-B4AD-C9339584D142}" type="presParOf" srcId="{64764964-0A75-438A-BFE7-025AE89A3B98}" destId="{9C72C1F4-970D-4CA6-A5BD-FFB08856014E}" srcOrd="3" destOrd="0" presId="urn:microsoft.com/office/officeart/2005/8/layout/hProcess9"/>
    <dgm:cxn modelId="{8C2D0457-9912-421A-8D08-CD396FC195D4}" type="presParOf" srcId="{64764964-0A75-438A-BFE7-025AE89A3B98}" destId="{B30D9BF7-B1D9-44F3-8557-7860C84EF231}"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A45CF6-F7F8-4E57-972B-77078C9C110B}" type="doc">
      <dgm:prSet loTypeId="urn:microsoft.com/office/officeart/2005/8/layout/chevron2" loCatId="process" qsTypeId="urn:microsoft.com/office/officeart/2005/8/quickstyle/simple5" qsCatId="simple" csTypeId="urn:microsoft.com/office/officeart/2005/8/colors/colorful4" csCatId="colorful" phldr="1"/>
      <dgm:spPr/>
      <dgm:t>
        <a:bodyPr/>
        <a:lstStyle/>
        <a:p>
          <a:endParaRPr lang="en-US"/>
        </a:p>
      </dgm:t>
    </dgm:pt>
    <dgm:pt modelId="{3A3B7D8C-5CCD-4CFD-93E3-F737C5EFB416}">
      <dgm:prSet phldrT="[Text]" phldr="1"/>
      <dgm:spPr>
        <a:solidFill>
          <a:srgbClr val="FFFF00"/>
        </a:solidFill>
      </dgm:spPr>
      <dgm:t>
        <a:bodyPr/>
        <a:lstStyle/>
        <a:p>
          <a:endParaRPr lang="en-US" dirty="0"/>
        </a:p>
      </dgm:t>
    </dgm:pt>
    <dgm:pt modelId="{AFFCA389-07F3-4458-98EA-0258C7E168CF}" type="parTrans" cxnId="{78897295-7CC1-4215-B49A-2F39CC1A327E}">
      <dgm:prSet/>
      <dgm:spPr/>
      <dgm:t>
        <a:bodyPr/>
        <a:lstStyle/>
        <a:p>
          <a:endParaRPr lang="en-US"/>
        </a:p>
      </dgm:t>
    </dgm:pt>
    <dgm:pt modelId="{17728C5F-0DF4-44EE-9904-7AB67DE5A96F}" type="sibTrans" cxnId="{78897295-7CC1-4215-B49A-2F39CC1A327E}">
      <dgm:prSet/>
      <dgm:spPr/>
      <dgm:t>
        <a:bodyPr/>
        <a:lstStyle/>
        <a:p>
          <a:endParaRPr lang="en-US"/>
        </a:p>
      </dgm:t>
    </dgm:pt>
    <dgm:pt modelId="{4B45999B-3D3F-472D-93B9-A7B29592D2E0}">
      <dgm:prSet phldrT="[Text]" custT="1"/>
      <dgm:spPr/>
      <dgm:t>
        <a:bodyPr/>
        <a:lstStyle/>
        <a:p>
          <a:r>
            <a:rPr lang="en-US" altLang="de-DE" sz="1800" dirty="0"/>
            <a:t>Search space too big -- search won’t return within our lifetimes</a:t>
          </a:r>
          <a:endParaRPr lang="en-US" sz="1800" dirty="0"/>
        </a:p>
      </dgm:t>
    </dgm:pt>
    <dgm:pt modelId="{CBAF5D8B-FE59-4AA0-A1E7-30EBC46321F1}" type="parTrans" cxnId="{CC71AF4D-7876-4CD8-A7D2-5AC1126E1149}">
      <dgm:prSet/>
      <dgm:spPr/>
      <dgm:t>
        <a:bodyPr/>
        <a:lstStyle/>
        <a:p>
          <a:endParaRPr lang="en-US"/>
        </a:p>
      </dgm:t>
    </dgm:pt>
    <dgm:pt modelId="{F9D2FCA0-FA29-4A71-903A-03E0C073253A}" type="sibTrans" cxnId="{CC71AF4D-7876-4CD8-A7D2-5AC1126E1149}">
      <dgm:prSet/>
      <dgm:spPr/>
      <dgm:t>
        <a:bodyPr/>
        <a:lstStyle/>
        <a:p>
          <a:endParaRPr lang="en-US"/>
        </a:p>
      </dgm:t>
    </dgm:pt>
    <dgm:pt modelId="{5171A01E-A10D-47F4-A26B-369BE1A70E06}">
      <dgm:prSet phldrT="[Text]" phldr="1"/>
      <dgm:spPr>
        <a:solidFill>
          <a:srgbClr val="495AD9"/>
        </a:solidFill>
      </dgm:spPr>
      <dgm:t>
        <a:bodyPr/>
        <a:lstStyle/>
        <a:p>
          <a:endParaRPr lang="en-US" dirty="0"/>
        </a:p>
      </dgm:t>
    </dgm:pt>
    <dgm:pt modelId="{A76E889F-2D9D-4818-BAEA-39D1DB8F7C00}" type="parTrans" cxnId="{0109342F-C208-4B1E-BAD2-888A2A63DA88}">
      <dgm:prSet/>
      <dgm:spPr/>
      <dgm:t>
        <a:bodyPr/>
        <a:lstStyle/>
        <a:p>
          <a:endParaRPr lang="en-US"/>
        </a:p>
      </dgm:t>
    </dgm:pt>
    <dgm:pt modelId="{04D7D973-CA24-4B17-8187-9261B84A4FE9}" type="sibTrans" cxnId="{0109342F-C208-4B1E-BAD2-888A2A63DA88}">
      <dgm:prSet/>
      <dgm:spPr/>
      <dgm:t>
        <a:bodyPr/>
        <a:lstStyle/>
        <a:p>
          <a:endParaRPr lang="en-US"/>
        </a:p>
      </dgm:t>
    </dgm:pt>
    <dgm:pt modelId="{BBDBC73D-4EA4-4373-8980-8BA766E87FBA}">
      <dgm:prSet phldrT="[Text]" phldr="1"/>
      <dgm:spPr>
        <a:solidFill>
          <a:srgbClr val="CC00CC"/>
        </a:solidFill>
      </dgm:spPr>
      <dgm:t>
        <a:bodyPr/>
        <a:lstStyle/>
        <a:p>
          <a:endParaRPr lang="en-US" dirty="0"/>
        </a:p>
      </dgm:t>
    </dgm:pt>
    <dgm:pt modelId="{690AD2A6-3A18-4FA4-91EC-C6E9BBDDC7AE}" type="parTrans" cxnId="{AAFC9130-A64F-4092-A874-0D9E6AE0E912}">
      <dgm:prSet/>
      <dgm:spPr/>
      <dgm:t>
        <a:bodyPr/>
        <a:lstStyle/>
        <a:p>
          <a:endParaRPr lang="en-US"/>
        </a:p>
      </dgm:t>
    </dgm:pt>
    <dgm:pt modelId="{A69ECF2F-ECD9-4EF1-8D0E-6671F17A3C10}" type="sibTrans" cxnId="{AAFC9130-A64F-4092-A874-0D9E6AE0E912}">
      <dgm:prSet/>
      <dgm:spPr/>
      <dgm:t>
        <a:bodyPr/>
        <a:lstStyle/>
        <a:p>
          <a:endParaRPr lang="en-US"/>
        </a:p>
      </dgm:t>
    </dgm:pt>
    <dgm:pt modelId="{6E3C5332-B556-44AA-A318-69E38F91B0B9}">
      <dgm:prSet phldrT="[Text]" custT="1"/>
      <dgm:spPr/>
      <dgm:t>
        <a:bodyPr/>
        <a:lstStyle/>
        <a:p>
          <a:r>
            <a:rPr lang="en-US" altLang="de-DE" sz="1800" dirty="0"/>
            <a:t>The Nature of Computational Problems Require search through many possibilities to find a solution.</a:t>
          </a:r>
          <a:endParaRPr lang="en-US" sz="1800" dirty="0"/>
        </a:p>
      </dgm:t>
    </dgm:pt>
    <dgm:pt modelId="{DA0C9BC5-7205-4663-8E87-F8E87B34EF1B}" type="parTrans" cxnId="{6C46BDEE-65CA-4FCF-984B-E8DB98EF9B49}">
      <dgm:prSet/>
      <dgm:spPr/>
      <dgm:t>
        <a:bodyPr/>
        <a:lstStyle/>
        <a:p>
          <a:endParaRPr lang="en-US"/>
        </a:p>
      </dgm:t>
    </dgm:pt>
    <dgm:pt modelId="{CFACAC3A-71D2-48E8-B38E-DE5B5464692A}" type="sibTrans" cxnId="{6C46BDEE-65CA-4FCF-984B-E8DB98EF9B49}">
      <dgm:prSet/>
      <dgm:spPr/>
      <dgm:t>
        <a:bodyPr/>
        <a:lstStyle/>
        <a:p>
          <a:endParaRPr lang="en-US"/>
        </a:p>
      </dgm:t>
    </dgm:pt>
    <dgm:pt modelId="{0BE3D4B1-D7DE-497A-8ECE-DF064D55DBB7}">
      <dgm:prSet phldrT="[Text]"/>
      <dgm:spPr/>
      <dgm:t>
        <a:bodyPr/>
        <a:lstStyle/>
        <a:p>
          <a:endParaRPr lang="en-US" dirty="0"/>
        </a:p>
      </dgm:t>
    </dgm:pt>
    <dgm:pt modelId="{98A11672-CDC5-4884-BAC6-EB6DC2157369}" type="parTrans" cxnId="{D6D0614C-62DB-41BC-BE3B-1754B47CC9B6}">
      <dgm:prSet/>
      <dgm:spPr/>
      <dgm:t>
        <a:bodyPr/>
        <a:lstStyle/>
        <a:p>
          <a:endParaRPr lang="en-US"/>
        </a:p>
      </dgm:t>
    </dgm:pt>
    <dgm:pt modelId="{58CD65BA-EA24-47CF-96A1-BBD4EF6AEF62}" type="sibTrans" cxnId="{D6D0614C-62DB-41BC-BE3B-1754B47CC9B6}">
      <dgm:prSet/>
      <dgm:spPr/>
      <dgm:t>
        <a:bodyPr/>
        <a:lstStyle/>
        <a:p>
          <a:endParaRPr lang="en-US"/>
        </a:p>
      </dgm:t>
    </dgm:pt>
    <dgm:pt modelId="{D9571216-821E-4230-A455-3AC3A00F3216}">
      <dgm:prSet phldrT="[Text]" custT="1"/>
      <dgm:spPr/>
      <dgm:t>
        <a:bodyPr/>
        <a:lstStyle/>
        <a:p>
          <a:r>
            <a:rPr lang="en-US" altLang="de-DE" sz="1800" dirty="0"/>
            <a:t>These types of problems are better solved using a parallel approach</a:t>
          </a:r>
          <a:endParaRPr lang="en-US" sz="1800" dirty="0"/>
        </a:p>
      </dgm:t>
    </dgm:pt>
    <dgm:pt modelId="{5553F8DE-ECAD-457D-97FC-42212EEF3289}" type="parTrans" cxnId="{4577ED06-1F10-4E2B-BC94-2C18D3B0CE4B}">
      <dgm:prSet/>
      <dgm:spPr/>
      <dgm:t>
        <a:bodyPr/>
        <a:lstStyle/>
        <a:p>
          <a:endParaRPr lang="en-US"/>
        </a:p>
      </dgm:t>
    </dgm:pt>
    <dgm:pt modelId="{6DE79C99-1F93-4415-80BB-FA07CA8B59E3}" type="sibTrans" cxnId="{4577ED06-1F10-4E2B-BC94-2C18D3B0CE4B}">
      <dgm:prSet/>
      <dgm:spPr/>
      <dgm:t>
        <a:bodyPr/>
        <a:lstStyle/>
        <a:p>
          <a:endParaRPr lang="en-US"/>
        </a:p>
      </dgm:t>
    </dgm:pt>
    <dgm:pt modelId="{26003598-7578-4B4B-B0AA-FB2A40C1DAF7}">
      <dgm:prSet phldrT="[Text]" custT="1"/>
      <dgm:spPr/>
      <dgm:t>
        <a:bodyPr/>
        <a:lstStyle/>
        <a:p>
          <a:r>
            <a:rPr lang="en-US" altLang="de-DE" sz="1800" dirty="0"/>
            <a:t>Evolution Proves to be a Good Model for Solving these Types of Problems</a:t>
          </a:r>
          <a:endParaRPr lang="en-US" sz="1800" dirty="0"/>
        </a:p>
      </dgm:t>
    </dgm:pt>
    <dgm:pt modelId="{D5E446A4-3803-4740-A9BC-EB3A0E448311}" type="parTrans" cxnId="{916AFAB6-0937-4B5F-BB6F-45CB760FE2C8}">
      <dgm:prSet/>
      <dgm:spPr/>
      <dgm:t>
        <a:bodyPr/>
        <a:lstStyle/>
        <a:p>
          <a:endParaRPr lang="en-US"/>
        </a:p>
      </dgm:t>
    </dgm:pt>
    <dgm:pt modelId="{20BB14FD-B082-4F86-BEED-0C5076BAFA74}" type="sibTrans" cxnId="{916AFAB6-0937-4B5F-BB6F-45CB760FE2C8}">
      <dgm:prSet/>
      <dgm:spPr/>
      <dgm:t>
        <a:bodyPr/>
        <a:lstStyle/>
        <a:p>
          <a:endParaRPr lang="en-US"/>
        </a:p>
      </dgm:t>
    </dgm:pt>
    <dgm:pt modelId="{488355F2-DA94-4A82-9708-BCB92B1B3E4C}" type="pres">
      <dgm:prSet presAssocID="{27A45CF6-F7F8-4E57-972B-77078C9C110B}" presName="linearFlow" presStyleCnt="0">
        <dgm:presLayoutVars>
          <dgm:dir/>
          <dgm:animLvl val="lvl"/>
          <dgm:resizeHandles val="exact"/>
        </dgm:presLayoutVars>
      </dgm:prSet>
      <dgm:spPr/>
    </dgm:pt>
    <dgm:pt modelId="{C6EE8E48-736B-45B7-A027-39EE3235498C}" type="pres">
      <dgm:prSet presAssocID="{3A3B7D8C-5CCD-4CFD-93E3-F737C5EFB416}" presName="composite" presStyleCnt="0"/>
      <dgm:spPr/>
    </dgm:pt>
    <dgm:pt modelId="{0B7A5BAE-AB1C-49BD-9701-E9AD51806F2E}" type="pres">
      <dgm:prSet presAssocID="{3A3B7D8C-5CCD-4CFD-93E3-F737C5EFB416}" presName="parentText" presStyleLbl="alignNode1" presStyleIdx="0" presStyleCnt="4">
        <dgm:presLayoutVars>
          <dgm:chMax val="1"/>
          <dgm:bulletEnabled val="1"/>
        </dgm:presLayoutVars>
      </dgm:prSet>
      <dgm:spPr/>
    </dgm:pt>
    <dgm:pt modelId="{1CBA639C-79BC-4ED4-9013-BB47F505B0CF}" type="pres">
      <dgm:prSet presAssocID="{3A3B7D8C-5CCD-4CFD-93E3-F737C5EFB416}" presName="descendantText" presStyleLbl="alignAcc1" presStyleIdx="0" presStyleCnt="4">
        <dgm:presLayoutVars>
          <dgm:bulletEnabled val="1"/>
        </dgm:presLayoutVars>
      </dgm:prSet>
      <dgm:spPr/>
    </dgm:pt>
    <dgm:pt modelId="{F716F62D-0189-463A-AE3C-6B509321ECAC}" type="pres">
      <dgm:prSet presAssocID="{17728C5F-0DF4-44EE-9904-7AB67DE5A96F}" presName="sp" presStyleCnt="0"/>
      <dgm:spPr/>
    </dgm:pt>
    <dgm:pt modelId="{E8F7A5D1-6416-4999-A721-FD940021F510}" type="pres">
      <dgm:prSet presAssocID="{0BE3D4B1-D7DE-497A-8ECE-DF064D55DBB7}" presName="composite" presStyleCnt="0"/>
      <dgm:spPr/>
    </dgm:pt>
    <dgm:pt modelId="{CAB314E3-6B8B-4CB1-9455-90B672C8076D}" type="pres">
      <dgm:prSet presAssocID="{0BE3D4B1-D7DE-497A-8ECE-DF064D55DBB7}" presName="parentText" presStyleLbl="alignNode1" presStyleIdx="1" presStyleCnt="4">
        <dgm:presLayoutVars>
          <dgm:chMax val="1"/>
          <dgm:bulletEnabled val="1"/>
        </dgm:presLayoutVars>
      </dgm:prSet>
      <dgm:spPr/>
    </dgm:pt>
    <dgm:pt modelId="{27475D7C-AE46-404F-9455-08CAE7916328}" type="pres">
      <dgm:prSet presAssocID="{0BE3D4B1-D7DE-497A-8ECE-DF064D55DBB7}" presName="descendantText" presStyleLbl="alignAcc1" presStyleIdx="1" presStyleCnt="4">
        <dgm:presLayoutVars>
          <dgm:bulletEnabled val="1"/>
        </dgm:presLayoutVars>
      </dgm:prSet>
      <dgm:spPr/>
    </dgm:pt>
    <dgm:pt modelId="{AFE54FA5-38F2-4624-A8BD-B30F31011890}" type="pres">
      <dgm:prSet presAssocID="{58CD65BA-EA24-47CF-96A1-BBD4EF6AEF62}" presName="sp" presStyleCnt="0"/>
      <dgm:spPr/>
    </dgm:pt>
    <dgm:pt modelId="{4E82D627-151C-4F01-B24F-917FA5A5B3E2}" type="pres">
      <dgm:prSet presAssocID="{5171A01E-A10D-47F4-A26B-369BE1A70E06}" presName="composite" presStyleCnt="0"/>
      <dgm:spPr/>
    </dgm:pt>
    <dgm:pt modelId="{B6B305CE-756D-4878-B30A-B74A394B0FD4}" type="pres">
      <dgm:prSet presAssocID="{5171A01E-A10D-47F4-A26B-369BE1A70E06}" presName="parentText" presStyleLbl="alignNode1" presStyleIdx="2" presStyleCnt="4">
        <dgm:presLayoutVars>
          <dgm:chMax val="1"/>
          <dgm:bulletEnabled val="1"/>
        </dgm:presLayoutVars>
      </dgm:prSet>
      <dgm:spPr/>
    </dgm:pt>
    <dgm:pt modelId="{44A863C8-42D6-4181-8889-F6E2132DC046}" type="pres">
      <dgm:prSet presAssocID="{5171A01E-A10D-47F4-A26B-369BE1A70E06}" presName="descendantText" presStyleLbl="alignAcc1" presStyleIdx="2" presStyleCnt="4">
        <dgm:presLayoutVars>
          <dgm:bulletEnabled val="1"/>
        </dgm:presLayoutVars>
      </dgm:prSet>
      <dgm:spPr/>
    </dgm:pt>
    <dgm:pt modelId="{A45AD549-1E7E-44DE-B6D0-CD02FAEB4D20}" type="pres">
      <dgm:prSet presAssocID="{04D7D973-CA24-4B17-8187-9261B84A4FE9}" presName="sp" presStyleCnt="0"/>
      <dgm:spPr/>
    </dgm:pt>
    <dgm:pt modelId="{A9FBDA9F-3918-40B2-91F0-E687D3823E30}" type="pres">
      <dgm:prSet presAssocID="{BBDBC73D-4EA4-4373-8980-8BA766E87FBA}" presName="composite" presStyleCnt="0"/>
      <dgm:spPr/>
    </dgm:pt>
    <dgm:pt modelId="{C56DB124-FDF8-4112-BC21-B89E0489F61E}" type="pres">
      <dgm:prSet presAssocID="{BBDBC73D-4EA4-4373-8980-8BA766E87FBA}" presName="parentText" presStyleLbl="alignNode1" presStyleIdx="3" presStyleCnt="4">
        <dgm:presLayoutVars>
          <dgm:chMax val="1"/>
          <dgm:bulletEnabled val="1"/>
        </dgm:presLayoutVars>
      </dgm:prSet>
      <dgm:spPr/>
    </dgm:pt>
    <dgm:pt modelId="{D210142C-4EDE-4CC1-BB94-5E66D608687F}" type="pres">
      <dgm:prSet presAssocID="{BBDBC73D-4EA4-4373-8980-8BA766E87FBA}" presName="descendantText" presStyleLbl="alignAcc1" presStyleIdx="3" presStyleCnt="4">
        <dgm:presLayoutVars>
          <dgm:bulletEnabled val="1"/>
        </dgm:presLayoutVars>
      </dgm:prSet>
      <dgm:spPr/>
    </dgm:pt>
  </dgm:ptLst>
  <dgm:cxnLst>
    <dgm:cxn modelId="{4577ED06-1F10-4E2B-BC94-2C18D3B0CE4B}" srcId="{5171A01E-A10D-47F4-A26B-369BE1A70E06}" destId="{D9571216-821E-4230-A455-3AC3A00F3216}" srcOrd="0" destOrd="0" parTransId="{5553F8DE-ECAD-457D-97FC-42212EEF3289}" sibTransId="{6DE79C99-1F93-4415-80BB-FA07CA8B59E3}"/>
    <dgm:cxn modelId="{6E3C622C-80CB-4CA8-8B37-B9CFAF6ACFC9}" type="presOf" srcId="{6E3C5332-B556-44AA-A318-69E38F91B0B9}" destId="{1CBA639C-79BC-4ED4-9013-BB47F505B0CF}" srcOrd="0" destOrd="0" presId="urn:microsoft.com/office/officeart/2005/8/layout/chevron2"/>
    <dgm:cxn modelId="{0109342F-C208-4B1E-BAD2-888A2A63DA88}" srcId="{27A45CF6-F7F8-4E57-972B-77078C9C110B}" destId="{5171A01E-A10D-47F4-A26B-369BE1A70E06}" srcOrd="2" destOrd="0" parTransId="{A76E889F-2D9D-4818-BAEA-39D1DB8F7C00}" sibTransId="{04D7D973-CA24-4B17-8187-9261B84A4FE9}"/>
    <dgm:cxn modelId="{AAFC9130-A64F-4092-A874-0D9E6AE0E912}" srcId="{27A45CF6-F7F8-4E57-972B-77078C9C110B}" destId="{BBDBC73D-4EA4-4373-8980-8BA766E87FBA}" srcOrd="3" destOrd="0" parTransId="{690AD2A6-3A18-4FA4-91EC-C6E9BBDDC7AE}" sibTransId="{A69ECF2F-ECD9-4EF1-8D0E-6671F17A3C10}"/>
    <dgm:cxn modelId="{7BCF9533-BAA3-4B7D-96AE-8E0DDFB2BBB1}" type="presOf" srcId="{5171A01E-A10D-47F4-A26B-369BE1A70E06}" destId="{B6B305CE-756D-4878-B30A-B74A394B0FD4}" srcOrd="0" destOrd="0" presId="urn:microsoft.com/office/officeart/2005/8/layout/chevron2"/>
    <dgm:cxn modelId="{D6D0614C-62DB-41BC-BE3B-1754B47CC9B6}" srcId="{27A45CF6-F7F8-4E57-972B-77078C9C110B}" destId="{0BE3D4B1-D7DE-497A-8ECE-DF064D55DBB7}" srcOrd="1" destOrd="0" parTransId="{98A11672-CDC5-4884-BAC6-EB6DC2157369}" sibTransId="{58CD65BA-EA24-47CF-96A1-BBD4EF6AEF62}"/>
    <dgm:cxn modelId="{A58CAA4C-508A-4BC1-90AF-02E307FDA9BD}" type="presOf" srcId="{4B45999B-3D3F-472D-93B9-A7B29592D2E0}" destId="{27475D7C-AE46-404F-9455-08CAE7916328}" srcOrd="0" destOrd="0" presId="urn:microsoft.com/office/officeart/2005/8/layout/chevron2"/>
    <dgm:cxn modelId="{CC71AF4D-7876-4CD8-A7D2-5AC1126E1149}" srcId="{0BE3D4B1-D7DE-497A-8ECE-DF064D55DBB7}" destId="{4B45999B-3D3F-472D-93B9-A7B29592D2E0}" srcOrd="0" destOrd="0" parTransId="{CBAF5D8B-FE59-4AA0-A1E7-30EBC46321F1}" sibTransId="{F9D2FCA0-FA29-4A71-903A-03E0C073253A}"/>
    <dgm:cxn modelId="{78897295-7CC1-4215-B49A-2F39CC1A327E}" srcId="{27A45CF6-F7F8-4E57-972B-77078C9C110B}" destId="{3A3B7D8C-5CCD-4CFD-93E3-F737C5EFB416}" srcOrd="0" destOrd="0" parTransId="{AFFCA389-07F3-4458-98EA-0258C7E168CF}" sibTransId="{17728C5F-0DF4-44EE-9904-7AB67DE5A96F}"/>
    <dgm:cxn modelId="{916AFAB6-0937-4B5F-BB6F-45CB760FE2C8}" srcId="{BBDBC73D-4EA4-4373-8980-8BA766E87FBA}" destId="{26003598-7578-4B4B-B0AA-FB2A40C1DAF7}" srcOrd="0" destOrd="0" parTransId="{D5E446A4-3803-4740-A9BC-EB3A0E448311}" sibTransId="{20BB14FD-B082-4F86-BEED-0C5076BAFA74}"/>
    <dgm:cxn modelId="{78BE89C2-1968-430F-998D-32DF0B900E20}" type="presOf" srcId="{27A45CF6-F7F8-4E57-972B-77078C9C110B}" destId="{488355F2-DA94-4A82-9708-BCB92B1B3E4C}" srcOrd="0" destOrd="0" presId="urn:microsoft.com/office/officeart/2005/8/layout/chevron2"/>
    <dgm:cxn modelId="{BDFD7FC4-A6D7-4E67-9C8B-F9CB967256C0}" type="presOf" srcId="{3A3B7D8C-5CCD-4CFD-93E3-F737C5EFB416}" destId="{0B7A5BAE-AB1C-49BD-9701-E9AD51806F2E}" srcOrd="0" destOrd="0" presId="urn:microsoft.com/office/officeart/2005/8/layout/chevron2"/>
    <dgm:cxn modelId="{F07808E4-27C1-4064-A918-1E2AC87F9BBB}" type="presOf" srcId="{D9571216-821E-4230-A455-3AC3A00F3216}" destId="{44A863C8-42D6-4181-8889-F6E2132DC046}" srcOrd="0" destOrd="0" presId="urn:microsoft.com/office/officeart/2005/8/layout/chevron2"/>
    <dgm:cxn modelId="{8A1A7FE7-F774-42B2-B6FC-2B8CDB5B3E94}" type="presOf" srcId="{26003598-7578-4B4B-B0AA-FB2A40C1DAF7}" destId="{D210142C-4EDE-4CC1-BB94-5E66D608687F}" srcOrd="0" destOrd="0" presId="urn:microsoft.com/office/officeart/2005/8/layout/chevron2"/>
    <dgm:cxn modelId="{9C184FEE-BBB5-48E6-8538-00E060ACDD73}" type="presOf" srcId="{0BE3D4B1-D7DE-497A-8ECE-DF064D55DBB7}" destId="{CAB314E3-6B8B-4CB1-9455-90B672C8076D}" srcOrd="0" destOrd="0" presId="urn:microsoft.com/office/officeart/2005/8/layout/chevron2"/>
    <dgm:cxn modelId="{6C46BDEE-65CA-4FCF-984B-E8DB98EF9B49}" srcId="{3A3B7D8C-5CCD-4CFD-93E3-F737C5EFB416}" destId="{6E3C5332-B556-44AA-A318-69E38F91B0B9}" srcOrd="0" destOrd="0" parTransId="{DA0C9BC5-7205-4663-8E87-F8E87B34EF1B}" sibTransId="{CFACAC3A-71D2-48E8-B38E-DE5B5464692A}"/>
    <dgm:cxn modelId="{35A559F2-B604-4C59-B719-689CDFCB96CE}" type="presOf" srcId="{BBDBC73D-4EA4-4373-8980-8BA766E87FBA}" destId="{C56DB124-FDF8-4112-BC21-B89E0489F61E}" srcOrd="0" destOrd="0" presId="urn:microsoft.com/office/officeart/2005/8/layout/chevron2"/>
    <dgm:cxn modelId="{FA4C82DE-8336-4F30-B65E-476396DB0B1E}" type="presParOf" srcId="{488355F2-DA94-4A82-9708-BCB92B1B3E4C}" destId="{C6EE8E48-736B-45B7-A027-39EE3235498C}" srcOrd="0" destOrd="0" presId="urn:microsoft.com/office/officeart/2005/8/layout/chevron2"/>
    <dgm:cxn modelId="{E843E8C9-7C4A-4DE5-94DE-162191FEC40D}" type="presParOf" srcId="{C6EE8E48-736B-45B7-A027-39EE3235498C}" destId="{0B7A5BAE-AB1C-49BD-9701-E9AD51806F2E}" srcOrd="0" destOrd="0" presId="urn:microsoft.com/office/officeart/2005/8/layout/chevron2"/>
    <dgm:cxn modelId="{D854D918-F5A8-4483-95F7-CF060CEF59DD}" type="presParOf" srcId="{C6EE8E48-736B-45B7-A027-39EE3235498C}" destId="{1CBA639C-79BC-4ED4-9013-BB47F505B0CF}" srcOrd="1" destOrd="0" presId="urn:microsoft.com/office/officeart/2005/8/layout/chevron2"/>
    <dgm:cxn modelId="{6975F47A-EBAE-462D-85BD-DC586137FA4A}" type="presParOf" srcId="{488355F2-DA94-4A82-9708-BCB92B1B3E4C}" destId="{F716F62D-0189-463A-AE3C-6B509321ECAC}" srcOrd="1" destOrd="0" presId="urn:microsoft.com/office/officeart/2005/8/layout/chevron2"/>
    <dgm:cxn modelId="{6040D99E-1D47-4E98-AD67-291F5FCEDEE3}" type="presParOf" srcId="{488355F2-DA94-4A82-9708-BCB92B1B3E4C}" destId="{E8F7A5D1-6416-4999-A721-FD940021F510}" srcOrd="2" destOrd="0" presId="urn:microsoft.com/office/officeart/2005/8/layout/chevron2"/>
    <dgm:cxn modelId="{24F1A3B6-39D9-44E6-BBAA-66FD80A434C8}" type="presParOf" srcId="{E8F7A5D1-6416-4999-A721-FD940021F510}" destId="{CAB314E3-6B8B-4CB1-9455-90B672C8076D}" srcOrd="0" destOrd="0" presId="urn:microsoft.com/office/officeart/2005/8/layout/chevron2"/>
    <dgm:cxn modelId="{2980B8F1-B832-47C5-B216-1CA8ECC227F1}" type="presParOf" srcId="{E8F7A5D1-6416-4999-A721-FD940021F510}" destId="{27475D7C-AE46-404F-9455-08CAE7916328}" srcOrd="1" destOrd="0" presId="urn:microsoft.com/office/officeart/2005/8/layout/chevron2"/>
    <dgm:cxn modelId="{FD268EB8-C4F4-482A-B34D-CB96A01EA056}" type="presParOf" srcId="{488355F2-DA94-4A82-9708-BCB92B1B3E4C}" destId="{AFE54FA5-38F2-4624-A8BD-B30F31011890}" srcOrd="3" destOrd="0" presId="urn:microsoft.com/office/officeart/2005/8/layout/chevron2"/>
    <dgm:cxn modelId="{1EDAD932-235A-4C91-98E7-FD76C5CF305C}" type="presParOf" srcId="{488355F2-DA94-4A82-9708-BCB92B1B3E4C}" destId="{4E82D627-151C-4F01-B24F-917FA5A5B3E2}" srcOrd="4" destOrd="0" presId="urn:microsoft.com/office/officeart/2005/8/layout/chevron2"/>
    <dgm:cxn modelId="{0B175AB9-6F7F-4555-9C10-A7B5ECFBF310}" type="presParOf" srcId="{4E82D627-151C-4F01-B24F-917FA5A5B3E2}" destId="{B6B305CE-756D-4878-B30A-B74A394B0FD4}" srcOrd="0" destOrd="0" presId="urn:microsoft.com/office/officeart/2005/8/layout/chevron2"/>
    <dgm:cxn modelId="{61BAB242-EF9F-4C9F-8A8B-B194CFF54F01}" type="presParOf" srcId="{4E82D627-151C-4F01-B24F-917FA5A5B3E2}" destId="{44A863C8-42D6-4181-8889-F6E2132DC046}" srcOrd="1" destOrd="0" presId="urn:microsoft.com/office/officeart/2005/8/layout/chevron2"/>
    <dgm:cxn modelId="{60E67C42-7EB1-4647-B184-97124F0A1C56}" type="presParOf" srcId="{488355F2-DA94-4A82-9708-BCB92B1B3E4C}" destId="{A45AD549-1E7E-44DE-B6D0-CD02FAEB4D20}" srcOrd="5" destOrd="0" presId="urn:microsoft.com/office/officeart/2005/8/layout/chevron2"/>
    <dgm:cxn modelId="{8B988BF2-E5BE-4F59-AF1A-8A801736B864}" type="presParOf" srcId="{488355F2-DA94-4A82-9708-BCB92B1B3E4C}" destId="{A9FBDA9F-3918-40B2-91F0-E687D3823E30}" srcOrd="6" destOrd="0" presId="urn:microsoft.com/office/officeart/2005/8/layout/chevron2"/>
    <dgm:cxn modelId="{8B16964B-90A0-49A6-8589-8FAA3C7150D2}" type="presParOf" srcId="{A9FBDA9F-3918-40B2-91F0-E687D3823E30}" destId="{C56DB124-FDF8-4112-BC21-B89E0489F61E}" srcOrd="0" destOrd="0" presId="urn:microsoft.com/office/officeart/2005/8/layout/chevron2"/>
    <dgm:cxn modelId="{F6E7872A-9E75-40CF-A4DF-7AA4934DE3A0}" type="presParOf" srcId="{A9FBDA9F-3918-40B2-91F0-E687D3823E30}" destId="{D210142C-4EDE-4CC1-BB94-5E66D608687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DE25962-C46F-470B-9E4E-2C346B6DB791}" type="doc">
      <dgm:prSet loTypeId="urn:microsoft.com/office/officeart/2005/8/layout/hierarchy2" loCatId="hierarchy" qsTypeId="urn:microsoft.com/office/officeart/2005/8/quickstyle/simple5" qsCatId="simple" csTypeId="urn:microsoft.com/office/officeart/2005/8/colors/colorful2" csCatId="colorful" phldr="1"/>
      <dgm:spPr/>
      <dgm:t>
        <a:bodyPr/>
        <a:lstStyle/>
        <a:p>
          <a:endParaRPr lang="en-US"/>
        </a:p>
      </dgm:t>
    </dgm:pt>
    <dgm:pt modelId="{15FA6231-2B2B-495A-9B35-7C90B696B898}">
      <dgm:prSet phldrT="[Text]"/>
      <dgm:spPr>
        <a:solidFill>
          <a:srgbClr val="0000FF"/>
        </a:solidFill>
      </dgm:spPr>
      <dgm:t>
        <a:bodyPr/>
        <a:lstStyle/>
        <a:p>
          <a:r>
            <a:rPr lang="en-US" b="1" dirty="0"/>
            <a:t>Decomposition</a:t>
          </a:r>
        </a:p>
      </dgm:t>
    </dgm:pt>
    <dgm:pt modelId="{9AD7456E-0F3C-4331-B321-2F1233A5F1B7}" type="parTrans" cxnId="{AAE092F0-75A6-403F-BC0D-9D5A5C8E9951}">
      <dgm:prSet/>
      <dgm:spPr/>
      <dgm:t>
        <a:bodyPr/>
        <a:lstStyle/>
        <a:p>
          <a:endParaRPr lang="en-US"/>
        </a:p>
      </dgm:t>
    </dgm:pt>
    <dgm:pt modelId="{31DF672A-451A-49DC-ADE2-446DA12A6D53}" type="sibTrans" cxnId="{AAE092F0-75A6-403F-BC0D-9D5A5C8E9951}">
      <dgm:prSet/>
      <dgm:spPr/>
      <dgm:t>
        <a:bodyPr/>
        <a:lstStyle/>
        <a:p>
          <a:endParaRPr lang="en-US"/>
        </a:p>
      </dgm:t>
    </dgm:pt>
    <dgm:pt modelId="{E55450BF-67DD-4FE9-8F6D-CBE4F5FA015E}">
      <dgm:prSet phldrT="[Text]" custT="1"/>
      <dgm:spPr>
        <a:solidFill>
          <a:srgbClr val="00B050"/>
        </a:solidFill>
      </dgm:spPr>
      <dgm:t>
        <a:bodyPr/>
        <a:lstStyle/>
        <a:p>
          <a:r>
            <a:rPr lang="en-US" sz="2400" b="1" dirty="0"/>
            <a:t>Weighted Sum Approach</a:t>
          </a:r>
        </a:p>
      </dgm:t>
    </dgm:pt>
    <dgm:pt modelId="{D93DA9E5-544E-4103-9BFE-43F66C63D182}" type="parTrans" cxnId="{92BC86C5-1636-4A0A-8609-75BA869BF872}">
      <dgm:prSet/>
      <dgm:spPr/>
      <dgm:t>
        <a:bodyPr/>
        <a:lstStyle/>
        <a:p>
          <a:endParaRPr lang="en-US"/>
        </a:p>
      </dgm:t>
    </dgm:pt>
    <dgm:pt modelId="{8781034F-0C3A-42DF-9975-F283EE60DDC2}" type="sibTrans" cxnId="{92BC86C5-1636-4A0A-8609-75BA869BF872}">
      <dgm:prSet/>
      <dgm:spPr/>
      <dgm:t>
        <a:bodyPr/>
        <a:lstStyle/>
        <a:p>
          <a:endParaRPr lang="en-US"/>
        </a:p>
      </dgm:t>
    </dgm:pt>
    <dgm:pt modelId="{98398F75-C697-4650-A76E-599D6DBE6E0E}">
      <dgm:prSet phldrT="[Text]" custT="1"/>
      <dgm:spPr>
        <a:solidFill>
          <a:srgbClr val="CC00CC"/>
        </a:solidFill>
      </dgm:spPr>
      <dgm:t>
        <a:bodyPr/>
        <a:lstStyle/>
        <a:p>
          <a:r>
            <a:rPr lang="en-US" sz="2400" b="1" dirty="0" err="1"/>
            <a:t>Tchebycheff</a:t>
          </a:r>
          <a:r>
            <a:rPr lang="en-US" sz="2400" b="1" dirty="0"/>
            <a:t> Approach</a:t>
          </a:r>
        </a:p>
      </dgm:t>
    </dgm:pt>
    <dgm:pt modelId="{4AF8D7AD-BE92-41DB-B2BE-8A6E4BC5A9B4}" type="parTrans" cxnId="{79D3B962-08E2-4DDC-B5C8-12A87A6F64F6}">
      <dgm:prSet/>
      <dgm:spPr/>
      <dgm:t>
        <a:bodyPr/>
        <a:lstStyle/>
        <a:p>
          <a:endParaRPr lang="en-US"/>
        </a:p>
      </dgm:t>
    </dgm:pt>
    <dgm:pt modelId="{E409CA55-6EF3-4AF7-BDD6-17CAD894E6D7}" type="sibTrans" cxnId="{79D3B962-08E2-4DDC-B5C8-12A87A6F64F6}">
      <dgm:prSet/>
      <dgm:spPr/>
      <dgm:t>
        <a:bodyPr/>
        <a:lstStyle/>
        <a:p>
          <a:endParaRPr lang="en-US"/>
        </a:p>
      </dgm:t>
    </dgm:pt>
    <dgm:pt modelId="{B468AE17-03EF-4844-960B-50957EE431F6}">
      <dgm:prSet phldrT="[Text]" custT="1"/>
      <dgm:spPr>
        <a:solidFill>
          <a:srgbClr val="FFFF00"/>
        </a:solidFill>
      </dgm:spPr>
      <dgm:t>
        <a:bodyPr/>
        <a:lstStyle/>
        <a:p>
          <a:r>
            <a:rPr lang="en-US" sz="2400" b="1" dirty="0">
              <a:solidFill>
                <a:schemeClr val="tx1"/>
              </a:solidFill>
            </a:rPr>
            <a:t>Boundary Intersection (BI) Approach</a:t>
          </a:r>
        </a:p>
      </dgm:t>
    </dgm:pt>
    <dgm:pt modelId="{98505D0F-3354-4396-8C45-424451CA33F8}" type="parTrans" cxnId="{A83704F4-2C83-4C3A-9DD0-066F3F573009}">
      <dgm:prSet/>
      <dgm:spPr/>
      <dgm:t>
        <a:bodyPr/>
        <a:lstStyle/>
        <a:p>
          <a:endParaRPr lang="en-US"/>
        </a:p>
      </dgm:t>
    </dgm:pt>
    <dgm:pt modelId="{57339A83-F9FE-4AB1-9F42-14B700A14497}" type="sibTrans" cxnId="{A83704F4-2C83-4C3A-9DD0-066F3F573009}">
      <dgm:prSet/>
      <dgm:spPr/>
      <dgm:t>
        <a:bodyPr/>
        <a:lstStyle/>
        <a:p>
          <a:endParaRPr lang="en-US"/>
        </a:p>
      </dgm:t>
    </dgm:pt>
    <dgm:pt modelId="{1CE9782C-ECF0-44CF-8C94-A15E74A40897}" type="pres">
      <dgm:prSet presAssocID="{DDE25962-C46F-470B-9E4E-2C346B6DB791}" presName="diagram" presStyleCnt="0">
        <dgm:presLayoutVars>
          <dgm:chPref val="1"/>
          <dgm:dir/>
          <dgm:animOne val="branch"/>
          <dgm:animLvl val="lvl"/>
          <dgm:resizeHandles val="exact"/>
        </dgm:presLayoutVars>
      </dgm:prSet>
      <dgm:spPr/>
    </dgm:pt>
    <dgm:pt modelId="{08E7508F-F61C-4DED-B172-1376F71ED736}" type="pres">
      <dgm:prSet presAssocID="{15FA6231-2B2B-495A-9B35-7C90B696B898}" presName="root1" presStyleCnt="0"/>
      <dgm:spPr/>
    </dgm:pt>
    <dgm:pt modelId="{F7ECB207-D4E1-4B1E-8836-CEB2464AD853}" type="pres">
      <dgm:prSet presAssocID="{15FA6231-2B2B-495A-9B35-7C90B696B898}" presName="LevelOneTextNode" presStyleLbl="node0" presStyleIdx="0" presStyleCnt="1">
        <dgm:presLayoutVars>
          <dgm:chPref val="3"/>
        </dgm:presLayoutVars>
      </dgm:prSet>
      <dgm:spPr/>
    </dgm:pt>
    <dgm:pt modelId="{2AF28FD7-25A0-4ACA-9971-E0CFD95683AF}" type="pres">
      <dgm:prSet presAssocID="{15FA6231-2B2B-495A-9B35-7C90B696B898}" presName="level2hierChild" presStyleCnt="0"/>
      <dgm:spPr/>
    </dgm:pt>
    <dgm:pt modelId="{C11A8B24-37DA-42EA-BF33-A8EDC6382F15}" type="pres">
      <dgm:prSet presAssocID="{D93DA9E5-544E-4103-9BFE-43F66C63D182}" presName="conn2-1" presStyleLbl="parChTrans1D2" presStyleIdx="0" presStyleCnt="3"/>
      <dgm:spPr/>
    </dgm:pt>
    <dgm:pt modelId="{021CC9B3-D700-4E67-97CF-EE7C84A1FB45}" type="pres">
      <dgm:prSet presAssocID="{D93DA9E5-544E-4103-9BFE-43F66C63D182}" presName="connTx" presStyleLbl="parChTrans1D2" presStyleIdx="0" presStyleCnt="3"/>
      <dgm:spPr/>
    </dgm:pt>
    <dgm:pt modelId="{897E4281-568A-4BC3-BD30-9677CBF53798}" type="pres">
      <dgm:prSet presAssocID="{E55450BF-67DD-4FE9-8F6D-CBE4F5FA015E}" presName="root2" presStyleCnt="0"/>
      <dgm:spPr/>
    </dgm:pt>
    <dgm:pt modelId="{85FD200B-C705-4FA1-9EBE-2E5D234D2BF0}" type="pres">
      <dgm:prSet presAssocID="{E55450BF-67DD-4FE9-8F6D-CBE4F5FA015E}" presName="LevelTwoTextNode" presStyleLbl="node2" presStyleIdx="0" presStyleCnt="3" custScaleX="135809">
        <dgm:presLayoutVars>
          <dgm:chPref val="3"/>
        </dgm:presLayoutVars>
      </dgm:prSet>
      <dgm:spPr/>
    </dgm:pt>
    <dgm:pt modelId="{837D2D5E-2EB3-461B-82EB-FB6873E0045A}" type="pres">
      <dgm:prSet presAssocID="{E55450BF-67DD-4FE9-8F6D-CBE4F5FA015E}" presName="level3hierChild" presStyleCnt="0"/>
      <dgm:spPr/>
    </dgm:pt>
    <dgm:pt modelId="{904EFDF3-AEA6-42FE-AC91-632E6F8AD377}" type="pres">
      <dgm:prSet presAssocID="{4AF8D7AD-BE92-41DB-B2BE-8A6E4BC5A9B4}" presName="conn2-1" presStyleLbl="parChTrans1D2" presStyleIdx="1" presStyleCnt="3"/>
      <dgm:spPr/>
    </dgm:pt>
    <dgm:pt modelId="{185A4977-C4B1-4497-9078-AA73EF4D9B66}" type="pres">
      <dgm:prSet presAssocID="{4AF8D7AD-BE92-41DB-B2BE-8A6E4BC5A9B4}" presName="connTx" presStyleLbl="parChTrans1D2" presStyleIdx="1" presStyleCnt="3"/>
      <dgm:spPr/>
    </dgm:pt>
    <dgm:pt modelId="{610896B7-4160-454A-B990-ABCE5DE29459}" type="pres">
      <dgm:prSet presAssocID="{98398F75-C697-4650-A76E-599D6DBE6E0E}" presName="root2" presStyleCnt="0"/>
      <dgm:spPr/>
    </dgm:pt>
    <dgm:pt modelId="{2C8F420C-12AE-49EC-96E6-1A88A5AA4FA1}" type="pres">
      <dgm:prSet presAssocID="{98398F75-C697-4650-A76E-599D6DBE6E0E}" presName="LevelTwoTextNode" presStyleLbl="node2" presStyleIdx="1" presStyleCnt="3" custScaleX="148392">
        <dgm:presLayoutVars>
          <dgm:chPref val="3"/>
        </dgm:presLayoutVars>
      </dgm:prSet>
      <dgm:spPr/>
    </dgm:pt>
    <dgm:pt modelId="{FEA5C3D1-DE29-4727-B20E-CCEB283DC0CD}" type="pres">
      <dgm:prSet presAssocID="{98398F75-C697-4650-A76E-599D6DBE6E0E}" presName="level3hierChild" presStyleCnt="0"/>
      <dgm:spPr/>
    </dgm:pt>
    <dgm:pt modelId="{91C562F9-756F-48A2-A7CD-99E8F8E32A4E}" type="pres">
      <dgm:prSet presAssocID="{98505D0F-3354-4396-8C45-424451CA33F8}" presName="conn2-1" presStyleLbl="parChTrans1D2" presStyleIdx="2" presStyleCnt="3"/>
      <dgm:spPr/>
    </dgm:pt>
    <dgm:pt modelId="{0DD072A1-3DB6-4F25-B4A6-FCB156B76115}" type="pres">
      <dgm:prSet presAssocID="{98505D0F-3354-4396-8C45-424451CA33F8}" presName="connTx" presStyleLbl="parChTrans1D2" presStyleIdx="2" presStyleCnt="3"/>
      <dgm:spPr/>
    </dgm:pt>
    <dgm:pt modelId="{7641808B-FB69-4046-A6AB-432EBFCCB45D}" type="pres">
      <dgm:prSet presAssocID="{B468AE17-03EF-4844-960B-50957EE431F6}" presName="root2" presStyleCnt="0"/>
      <dgm:spPr/>
    </dgm:pt>
    <dgm:pt modelId="{4972945E-BDCA-4ACD-B14F-C9FBB78F7657}" type="pres">
      <dgm:prSet presAssocID="{B468AE17-03EF-4844-960B-50957EE431F6}" presName="LevelTwoTextNode" presStyleLbl="node2" presStyleIdx="2" presStyleCnt="3" custScaleX="157465">
        <dgm:presLayoutVars>
          <dgm:chPref val="3"/>
        </dgm:presLayoutVars>
      </dgm:prSet>
      <dgm:spPr/>
    </dgm:pt>
    <dgm:pt modelId="{B96E32CD-F026-4B05-B735-21DA7C8169A2}" type="pres">
      <dgm:prSet presAssocID="{B468AE17-03EF-4844-960B-50957EE431F6}" presName="level3hierChild" presStyleCnt="0"/>
      <dgm:spPr/>
    </dgm:pt>
  </dgm:ptLst>
  <dgm:cxnLst>
    <dgm:cxn modelId="{C690CE28-ECE8-4D39-9DC3-B342A4148F2B}" type="presOf" srcId="{D93DA9E5-544E-4103-9BFE-43F66C63D182}" destId="{C11A8B24-37DA-42EA-BF33-A8EDC6382F15}" srcOrd="0" destOrd="0" presId="urn:microsoft.com/office/officeart/2005/8/layout/hierarchy2"/>
    <dgm:cxn modelId="{D9FCAA2B-2DA4-418F-926C-92ED20C2CAA5}" type="presOf" srcId="{4AF8D7AD-BE92-41DB-B2BE-8A6E4BC5A9B4}" destId="{904EFDF3-AEA6-42FE-AC91-632E6F8AD377}" srcOrd="0" destOrd="0" presId="urn:microsoft.com/office/officeart/2005/8/layout/hierarchy2"/>
    <dgm:cxn modelId="{50963F33-616B-4898-994F-F23AC2E1B626}" type="presOf" srcId="{98505D0F-3354-4396-8C45-424451CA33F8}" destId="{0DD072A1-3DB6-4F25-B4A6-FCB156B76115}" srcOrd="1" destOrd="0" presId="urn:microsoft.com/office/officeart/2005/8/layout/hierarchy2"/>
    <dgm:cxn modelId="{464B413D-1D6D-477B-B581-DE1DCB374698}" type="presOf" srcId="{15FA6231-2B2B-495A-9B35-7C90B696B898}" destId="{F7ECB207-D4E1-4B1E-8836-CEB2464AD853}" srcOrd="0" destOrd="0" presId="urn:microsoft.com/office/officeart/2005/8/layout/hierarchy2"/>
    <dgm:cxn modelId="{CF59D84B-3536-4F68-9007-EC6910FD8D10}" type="presOf" srcId="{DDE25962-C46F-470B-9E4E-2C346B6DB791}" destId="{1CE9782C-ECF0-44CF-8C94-A15E74A40897}" srcOrd="0" destOrd="0" presId="urn:microsoft.com/office/officeart/2005/8/layout/hierarchy2"/>
    <dgm:cxn modelId="{51045F5A-77C6-40D6-A4B0-A01F81945B6A}" type="presOf" srcId="{D93DA9E5-544E-4103-9BFE-43F66C63D182}" destId="{021CC9B3-D700-4E67-97CF-EE7C84A1FB45}" srcOrd="1" destOrd="0" presId="urn:microsoft.com/office/officeart/2005/8/layout/hierarchy2"/>
    <dgm:cxn modelId="{79D3B962-08E2-4DDC-B5C8-12A87A6F64F6}" srcId="{15FA6231-2B2B-495A-9B35-7C90B696B898}" destId="{98398F75-C697-4650-A76E-599D6DBE6E0E}" srcOrd="1" destOrd="0" parTransId="{4AF8D7AD-BE92-41DB-B2BE-8A6E4BC5A9B4}" sibTransId="{E409CA55-6EF3-4AF7-BDD6-17CAD894E6D7}"/>
    <dgm:cxn modelId="{B980396F-54DF-431E-B753-05CB3F86ACF6}" type="presOf" srcId="{4AF8D7AD-BE92-41DB-B2BE-8A6E4BC5A9B4}" destId="{185A4977-C4B1-4497-9078-AA73EF4D9B66}" srcOrd="1" destOrd="0" presId="urn:microsoft.com/office/officeart/2005/8/layout/hierarchy2"/>
    <dgm:cxn modelId="{AA1FF579-324F-4D81-96B1-1A49877CB12A}" type="presOf" srcId="{B468AE17-03EF-4844-960B-50957EE431F6}" destId="{4972945E-BDCA-4ACD-B14F-C9FBB78F7657}" srcOrd="0" destOrd="0" presId="urn:microsoft.com/office/officeart/2005/8/layout/hierarchy2"/>
    <dgm:cxn modelId="{701C05BA-84DF-4949-8DF0-92768FA25549}" type="presOf" srcId="{98398F75-C697-4650-A76E-599D6DBE6E0E}" destId="{2C8F420C-12AE-49EC-96E6-1A88A5AA4FA1}" srcOrd="0" destOrd="0" presId="urn:microsoft.com/office/officeart/2005/8/layout/hierarchy2"/>
    <dgm:cxn modelId="{15BCA3BB-13D7-416B-A055-22C981FF6180}" type="presOf" srcId="{E55450BF-67DD-4FE9-8F6D-CBE4F5FA015E}" destId="{85FD200B-C705-4FA1-9EBE-2E5D234D2BF0}" srcOrd="0" destOrd="0" presId="urn:microsoft.com/office/officeart/2005/8/layout/hierarchy2"/>
    <dgm:cxn modelId="{92BC86C5-1636-4A0A-8609-75BA869BF872}" srcId="{15FA6231-2B2B-495A-9B35-7C90B696B898}" destId="{E55450BF-67DD-4FE9-8F6D-CBE4F5FA015E}" srcOrd="0" destOrd="0" parTransId="{D93DA9E5-544E-4103-9BFE-43F66C63D182}" sibTransId="{8781034F-0C3A-42DF-9975-F283EE60DDC2}"/>
    <dgm:cxn modelId="{4017A3D6-4EDE-45EF-8959-2B387701FFA9}" type="presOf" srcId="{98505D0F-3354-4396-8C45-424451CA33F8}" destId="{91C562F9-756F-48A2-A7CD-99E8F8E32A4E}" srcOrd="0" destOrd="0" presId="urn:microsoft.com/office/officeart/2005/8/layout/hierarchy2"/>
    <dgm:cxn modelId="{AAE092F0-75A6-403F-BC0D-9D5A5C8E9951}" srcId="{DDE25962-C46F-470B-9E4E-2C346B6DB791}" destId="{15FA6231-2B2B-495A-9B35-7C90B696B898}" srcOrd="0" destOrd="0" parTransId="{9AD7456E-0F3C-4331-B321-2F1233A5F1B7}" sibTransId="{31DF672A-451A-49DC-ADE2-446DA12A6D53}"/>
    <dgm:cxn modelId="{A83704F4-2C83-4C3A-9DD0-066F3F573009}" srcId="{15FA6231-2B2B-495A-9B35-7C90B696B898}" destId="{B468AE17-03EF-4844-960B-50957EE431F6}" srcOrd="2" destOrd="0" parTransId="{98505D0F-3354-4396-8C45-424451CA33F8}" sibTransId="{57339A83-F9FE-4AB1-9F42-14B700A14497}"/>
    <dgm:cxn modelId="{305B6DFB-C2C8-4FA0-94A4-27648C588591}" type="presParOf" srcId="{1CE9782C-ECF0-44CF-8C94-A15E74A40897}" destId="{08E7508F-F61C-4DED-B172-1376F71ED736}" srcOrd="0" destOrd="0" presId="urn:microsoft.com/office/officeart/2005/8/layout/hierarchy2"/>
    <dgm:cxn modelId="{9C23B35A-A69C-4069-B3B1-42F93ED0FD9F}" type="presParOf" srcId="{08E7508F-F61C-4DED-B172-1376F71ED736}" destId="{F7ECB207-D4E1-4B1E-8836-CEB2464AD853}" srcOrd="0" destOrd="0" presId="urn:microsoft.com/office/officeart/2005/8/layout/hierarchy2"/>
    <dgm:cxn modelId="{F802A698-1274-44D3-9BB5-FF7E7CE1E727}" type="presParOf" srcId="{08E7508F-F61C-4DED-B172-1376F71ED736}" destId="{2AF28FD7-25A0-4ACA-9971-E0CFD95683AF}" srcOrd="1" destOrd="0" presId="urn:microsoft.com/office/officeart/2005/8/layout/hierarchy2"/>
    <dgm:cxn modelId="{BB3740A1-6387-4B22-9F02-A9EFD03E1505}" type="presParOf" srcId="{2AF28FD7-25A0-4ACA-9971-E0CFD95683AF}" destId="{C11A8B24-37DA-42EA-BF33-A8EDC6382F15}" srcOrd="0" destOrd="0" presId="urn:microsoft.com/office/officeart/2005/8/layout/hierarchy2"/>
    <dgm:cxn modelId="{75878263-63BF-4505-95AD-A1D4AF64D0BC}" type="presParOf" srcId="{C11A8B24-37DA-42EA-BF33-A8EDC6382F15}" destId="{021CC9B3-D700-4E67-97CF-EE7C84A1FB45}" srcOrd="0" destOrd="0" presId="urn:microsoft.com/office/officeart/2005/8/layout/hierarchy2"/>
    <dgm:cxn modelId="{A83D1A0B-66AA-4972-A1DF-76ED5DFCD682}" type="presParOf" srcId="{2AF28FD7-25A0-4ACA-9971-E0CFD95683AF}" destId="{897E4281-568A-4BC3-BD30-9677CBF53798}" srcOrd="1" destOrd="0" presId="urn:microsoft.com/office/officeart/2005/8/layout/hierarchy2"/>
    <dgm:cxn modelId="{89268568-F0C2-4560-9A71-AEF925B944CD}" type="presParOf" srcId="{897E4281-568A-4BC3-BD30-9677CBF53798}" destId="{85FD200B-C705-4FA1-9EBE-2E5D234D2BF0}" srcOrd="0" destOrd="0" presId="urn:microsoft.com/office/officeart/2005/8/layout/hierarchy2"/>
    <dgm:cxn modelId="{26123A0A-4241-4AE5-8E75-49D9048122D5}" type="presParOf" srcId="{897E4281-568A-4BC3-BD30-9677CBF53798}" destId="{837D2D5E-2EB3-461B-82EB-FB6873E0045A}" srcOrd="1" destOrd="0" presId="urn:microsoft.com/office/officeart/2005/8/layout/hierarchy2"/>
    <dgm:cxn modelId="{E53ADF61-7938-4C9F-9125-F9E3C8D6FAB4}" type="presParOf" srcId="{2AF28FD7-25A0-4ACA-9971-E0CFD95683AF}" destId="{904EFDF3-AEA6-42FE-AC91-632E6F8AD377}" srcOrd="2" destOrd="0" presId="urn:microsoft.com/office/officeart/2005/8/layout/hierarchy2"/>
    <dgm:cxn modelId="{5BAFBCD5-0C71-4D08-A080-4CEB7F4DAEDE}" type="presParOf" srcId="{904EFDF3-AEA6-42FE-AC91-632E6F8AD377}" destId="{185A4977-C4B1-4497-9078-AA73EF4D9B66}" srcOrd="0" destOrd="0" presId="urn:microsoft.com/office/officeart/2005/8/layout/hierarchy2"/>
    <dgm:cxn modelId="{C6B6FBB9-5D7F-49E2-B7F7-6FE2577A91DD}" type="presParOf" srcId="{2AF28FD7-25A0-4ACA-9971-E0CFD95683AF}" destId="{610896B7-4160-454A-B990-ABCE5DE29459}" srcOrd="3" destOrd="0" presId="urn:microsoft.com/office/officeart/2005/8/layout/hierarchy2"/>
    <dgm:cxn modelId="{60F75404-F12C-4E09-BC01-6E57EB1D8B6A}" type="presParOf" srcId="{610896B7-4160-454A-B990-ABCE5DE29459}" destId="{2C8F420C-12AE-49EC-96E6-1A88A5AA4FA1}" srcOrd="0" destOrd="0" presId="urn:microsoft.com/office/officeart/2005/8/layout/hierarchy2"/>
    <dgm:cxn modelId="{2C89A0BA-B587-432A-A7A5-45D16D2E4242}" type="presParOf" srcId="{610896B7-4160-454A-B990-ABCE5DE29459}" destId="{FEA5C3D1-DE29-4727-B20E-CCEB283DC0CD}" srcOrd="1" destOrd="0" presId="urn:microsoft.com/office/officeart/2005/8/layout/hierarchy2"/>
    <dgm:cxn modelId="{D7B11A1A-BB8C-4A71-A084-1A87E760076A}" type="presParOf" srcId="{2AF28FD7-25A0-4ACA-9971-E0CFD95683AF}" destId="{91C562F9-756F-48A2-A7CD-99E8F8E32A4E}" srcOrd="4" destOrd="0" presId="urn:microsoft.com/office/officeart/2005/8/layout/hierarchy2"/>
    <dgm:cxn modelId="{DB963F16-F581-4545-87FF-AFA6C1B778AC}" type="presParOf" srcId="{91C562F9-756F-48A2-A7CD-99E8F8E32A4E}" destId="{0DD072A1-3DB6-4F25-B4A6-FCB156B76115}" srcOrd="0" destOrd="0" presId="urn:microsoft.com/office/officeart/2005/8/layout/hierarchy2"/>
    <dgm:cxn modelId="{38EACBB5-F96B-44F5-88C9-DB3715D07FDB}" type="presParOf" srcId="{2AF28FD7-25A0-4ACA-9971-E0CFD95683AF}" destId="{7641808B-FB69-4046-A6AB-432EBFCCB45D}" srcOrd="5" destOrd="0" presId="urn:microsoft.com/office/officeart/2005/8/layout/hierarchy2"/>
    <dgm:cxn modelId="{3BD66837-E460-4987-BA95-BDBDD502B781}" type="presParOf" srcId="{7641808B-FB69-4046-A6AB-432EBFCCB45D}" destId="{4972945E-BDCA-4ACD-B14F-C9FBB78F7657}" srcOrd="0" destOrd="0" presId="urn:microsoft.com/office/officeart/2005/8/layout/hierarchy2"/>
    <dgm:cxn modelId="{1AFA73A6-D796-48F1-86D6-C3249BF7A9CF}" type="presParOf" srcId="{7641808B-FB69-4046-A6AB-432EBFCCB45D}" destId="{B96E32CD-F026-4B05-B735-21DA7C8169A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A45CF6-F7F8-4E57-972B-77078C9C110B}" type="doc">
      <dgm:prSet loTypeId="urn:microsoft.com/office/officeart/2005/8/layout/chevron2" loCatId="process" qsTypeId="urn:microsoft.com/office/officeart/2005/8/quickstyle/simple5" qsCatId="simple" csTypeId="urn:microsoft.com/office/officeart/2005/8/colors/colorful4" csCatId="colorful" phldr="1"/>
      <dgm:spPr/>
      <dgm:t>
        <a:bodyPr/>
        <a:lstStyle/>
        <a:p>
          <a:endParaRPr lang="en-US"/>
        </a:p>
      </dgm:t>
    </dgm:pt>
    <dgm:pt modelId="{3A3B7D8C-5CCD-4CFD-93E3-F737C5EFB416}">
      <dgm:prSet phldrT="[Text]" phldr="1"/>
      <dgm:spPr>
        <a:solidFill>
          <a:srgbClr val="FFFF00"/>
        </a:solidFill>
      </dgm:spPr>
      <dgm:t>
        <a:bodyPr/>
        <a:lstStyle/>
        <a:p>
          <a:endParaRPr lang="en-US" dirty="0"/>
        </a:p>
      </dgm:t>
    </dgm:pt>
    <dgm:pt modelId="{AFFCA389-07F3-4458-98EA-0258C7E168CF}" type="parTrans" cxnId="{78897295-7CC1-4215-B49A-2F39CC1A327E}">
      <dgm:prSet/>
      <dgm:spPr/>
      <dgm:t>
        <a:bodyPr/>
        <a:lstStyle/>
        <a:p>
          <a:endParaRPr lang="en-US"/>
        </a:p>
      </dgm:t>
    </dgm:pt>
    <dgm:pt modelId="{17728C5F-0DF4-44EE-9904-7AB67DE5A96F}" type="sibTrans" cxnId="{78897295-7CC1-4215-B49A-2F39CC1A327E}">
      <dgm:prSet/>
      <dgm:spPr/>
      <dgm:t>
        <a:bodyPr/>
        <a:lstStyle/>
        <a:p>
          <a:endParaRPr lang="en-US"/>
        </a:p>
      </dgm:t>
    </dgm:pt>
    <dgm:pt modelId="{4B45999B-3D3F-472D-93B9-A7B29592D2E0}">
      <dgm:prSet phldrT="[Text]" custT="1"/>
      <dgm:spPr/>
      <dgm:t>
        <a:bodyPr/>
        <a:lstStyle/>
        <a:p>
          <a:r>
            <a:rPr lang="en-US" altLang="de-DE" sz="1800" dirty="0"/>
            <a:t>Evolution is a parallel process</a:t>
          </a:r>
          <a:endParaRPr lang="en-US" sz="1800" dirty="0"/>
        </a:p>
      </dgm:t>
    </dgm:pt>
    <dgm:pt modelId="{CBAF5D8B-FE59-4AA0-A1E7-30EBC46321F1}" type="parTrans" cxnId="{CC71AF4D-7876-4CD8-A7D2-5AC1126E1149}">
      <dgm:prSet/>
      <dgm:spPr/>
      <dgm:t>
        <a:bodyPr/>
        <a:lstStyle/>
        <a:p>
          <a:endParaRPr lang="en-US"/>
        </a:p>
      </dgm:t>
    </dgm:pt>
    <dgm:pt modelId="{F9D2FCA0-FA29-4A71-903A-03E0C073253A}" type="sibTrans" cxnId="{CC71AF4D-7876-4CD8-A7D2-5AC1126E1149}">
      <dgm:prSet/>
      <dgm:spPr/>
      <dgm:t>
        <a:bodyPr/>
        <a:lstStyle/>
        <a:p>
          <a:endParaRPr lang="en-US"/>
        </a:p>
      </dgm:t>
    </dgm:pt>
    <dgm:pt modelId="{5171A01E-A10D-47F4-A26B-369BE1A70E06}">
      <dgm:prSet phldrT="[Text]" phldr="1"/>
      <dgm:spPr>
        <a:solidFill>
          <a:srgbClr val="495AD9"/>
        </a:solidFill>
      </dgm:spPr>
      <dgm:t>
        <a:bodyPr/>
        <a:lstStyle/>
        <a:p>
          <a:endParaRPr lang="en-US" dirty="0"/>
        </a:p>
      </dgm:t>
    </dgm:pt>
    <dgm:pt modelId="{A76E889F-2D9D-4818-BAEA-39D1DB8F7C00}" type="parTrans" cxnId="{0109342F-C208-4B1E-BAD2-888A2A63DA88}">
      <dgm:prSet/>
      <dgm:spPr/>
      <dgm:t>
        <a:bodyPr/>
        <a:lstStyle/>
        <a:p>
          <a:endParaRPr lang="en-US"/>
        </a:p>
      </dgm:t>
    </dgm:pt>
    <dgm:pt modelId="{04D7D973-CA24-4B17-8187-9261B84A4FE9}" type="sibTrans" cxnId="{0109342F-C208-4B1E-BAD2-888A2A63DA88}">
      <dgm:prSet/>
      <dgm:spPr/>
      <dgm:t>
        <a:bodyPr/>
        <a:lstStyle/>
        <a:p>
          <a:endParaRPr lang="en-US"/>
        </a:p>
      </dgm:t>
    </dgm:pt>
    <dgm:pt modelId="{6E3C5332-B556-44AA-A318-69E38F91B0B9}">
      <dgm:prSet phldrT="[Text]" custT="1"/>
      <dgm:spPr/>
      <dgm:t>
        <a:bodyPr/>
        <a:lstStyle/>
        <a:p>
          <a:r>
            <a:rPr lang="en-US" altLang="de-DE" sz="1800" dirty="0"/>
            <a:t>Evolution is in effect a method of searching for the best (optimal) solution from a great number of possibilities</a:t>
          </a:r>
          <a:endParaRPr lang="en-US" sz="1800" dirty="0"/>
        </a:p>
      </dgm:t>
    </dgm:pt>
    <dgm:pt modelId="{DA0C9BC5-7205-4663-8E87-F8E87B34EF1B}" type="parTrans" cxnId="{6C46BDEE-65CA-4FCF-984B-E8DB98EF9B49}">
      <dgm:prSet/>
      <dgm:spPr/>
      <dgm:t>
        <a:bodyPr/>
        <a:lstStyle/>
        <a:p>
          <a:endParaRPr lang="en-US"/>
        </a:p>
      </dgm:t>
    </dgm:pt>
    <dgm:pt modelId="{CFACAC3A-71D2-48E8-B38E-DE5B5464692A}" type="sibTrans" cxnId="{6C46BDEE-65CA-4FCF-984B-E8DB98EF9B49}">
      <dgm:prSet/>
      <dgm:spPr/>
      <dgm:t>
        <a:bodyPr/>
        <a:lstStyle/>
        <a:p>
          <a:endParaRPr lang="en-US"/>
        </a:p>
      </dgm:t>
    </dgm:pt>
    <dgm:pt modelId="{D9571216-821E-4230-A455-3AC3A00F3216}">
      <dgm:prSet phldrT="[Text]" custT="1"/>
      <dgm:spPr/>
      <dgm:t>
        <a:bodyPr/>
        <a:lstStyle/>
        <a:p>
          <a:r>
            <a:rPr lang="en-US" altLang="de-DE" sz="1800" dirty="0"/>
            <a:t>Evolution can be seen as a method that designs new (original) solutions to a changing environment</a:t>
          </a:r>
          <a:endParaRPr lang="en-US" sz="1800" dirty="0"/>
        </a:p>
      </dgm:t>
    </dgm:pt>
    <dgm:pt modelId="{5553F8DE-ECAD-457D-97FC-42212EEF3289}" type="parTrans" cxnId="{4577ED06-1F10-4E2B-BC94-2C18D3B0CE4B}">
      <dgm:prSet/>
      <dgm:spPr/>
      <dgm:t>
        <a:bodyPr/>
        <a:lstStyle/>
        <a:p>
          <a:endParaRPr lang="en-US"/>
        </a:p>
      </dgm:t>
    </dgm:pt>
    <dgm:pt modelId="{6DE79C99-1F93-4415-80BB-FA07CA8B59E3}" type="sibTrans" cxnId="{4577ED06-1F10-4E2B-BC94-2C18D3B0CE4B}">
      <dgm:prSet/>
      <dgm:spPr/>
      <dgm:t>
        <a:bodyPr/>
        <a:lstStyle/>
        <a:p>
          <a:endParaRPr lang="en-US"/>
        </a:p>
      </dgm:t>
    </dgm:pt>
    <dgm:pt modelId="{644B58FA-6DEE-4428-A034-43120D225096}">
      <dgm:prSet phldrT="[Text]" custT="1"/>
      <dgm:spPr/>
      <dgm:t>
        <a:bodyPr/>
        <a:lstStyle/>
        <a:p>
          <a:r>
            <a:rPr lang="en-US" altLang="de-DE" sz="1800" dirty="0"/>
            <a:t>	Possibilities -- all individuals</a:t>
          </a:r>
          <a:endParaRPr lang="en-US" sz="1800" dirty="0"/>
        </a:p>
      </dgm:t>
    </dgm:pt>
    <dgm:pt modelId="{873EC49F-99EC-4A92-B703-5684E044CBD9}" type="parTrans" cxnId="{BB4D3214-1EAB-491B-9DBF-C4042F0A4CDC}">
      <dgm:prSet/>
      <dgm:spPr/>
      <dgm:t>
        <a:bodyPr/>
        <a:lstStyle/>
        <a:p>
          <a:endParaRPr lang="en-US"/>
        </a:p>
      </dgm:t>
    </dgm:pt>
    <dgm:pt modelId="{9459A663-B741-4695-A08B-66C86EA69EDF}" type="sibTrans" cxnId="{BB4D3214-1EAB-491B-9DBF-C4042F0A4CDC}">
      <dgm:prSet/>
      <dgm:spPr/>
      <dgm:t>
        <a:bodyPr/>
        <a:lstStyle/>
        <a:p>
          <a:endParaRPr lang="en-US"/>
        </a:p>
      </dgm:t>
    </dgm:pt>
    <dgm:pt modelId="{8896AA88-0DD0-4F8F-BD4D-2D9E48DBFF35}">
      <dgm:prSet phldrT="[Text]" custT="1"/>
      <dgm:spPr/>
      <dgm:t>
        <a:bodyPr/>
        <a:lstStyle/>
        <a:p>
          <a:r>
            <a:rPr lang="en-US" altLang="de-DE" sz="1800" dirty="0"/>
            <a:t>         Best solution -- the most “fit” or well-adapted individual </a:t>
          </a:r>
          <a:endParaRPr lang="en-US" sz="1800" dirty="0"/>
        </a:p>
      </dgm:t>
    </dgm:pt>
    <dgm:pt modelId="{E035F36E-BAB9-4724-9165-C8C5C9EBC9EF}" type="parTrans" cxnId="{0F5AAFC6-8C81-4C89-86CF-E1CBB3FF6E82}">
      <dgm:prSet/>
      <dgm:spPr/>
      <dgm:t>
        <a:bodyPr/>
        <a:lstStyle/>
        <a:p>
          <a:endParaRPr lang="en-US"/>
        </a:p>
      </dgm:t>
    </dgm:pt>
    <dgm:pt modelId="{CF975784-3FDC-4EBC-8F37-62BE990F9A7E}" type="sibTrans" cxnId="{0F5AAFC6-8C81-4C89-86CF-E1CBB3FF6E82}">
      <dgm:prSet/>
      <dgm:spPr/>
      <dgm:t>
        <a:bodyPr/>
        <a:lstStyle/>
        <a:p>
          <a:endParaRPr lang="en-US"/>
        </a:p>
      </dgm:t>
    </dgm:pt>
    <dgm:pt modelId="{4B5982DF-1D23-4AC0-B7D4-F202CF27ACC3}">
      <dgm:prSet phldrT="[Text]" custT="1"/>
      <dgm:spPr/>
      <dgm:t>
        <a:bodyPr/>
        <a:lstStyle/>
        <a:p>
          <a:endParaRPr lang="en-US" sz="1800" dirty="0"/>
        </a:p>
      </dgm:t>
    </dgm:pt>
    <dgm:pt modelId="{D3F91776-567B-484C-98DC-117DA5B3CC7B}" type="parTrans" cxnId="{FD929FEF-CF46-46E6-BDB7-106E2DBBCE4D}">
      <dgm:prSet/>
      <dgm:spPr/>
      <dgm:t>
        <a:bodyPr/>
        <a:lstStyle/>
        <a:p>
          <a:endParaRPr lang="en-US"/>
        </a:p>
      </dgm:t>
    </dgm:pt>
    <dgm:pt modelId="{A94CD3ED-5FF2-4408-9D87-2F89F76AB013}" type="sibTrans" cxnId="{FD929FEF-CF46-46E6-BDB7-106E2DBBCE4D}">
      <dgm:prSet/>
      <dgm:spPr/>
      <dgm:t>
        <a:bodyPr/>
        <a:lstStyle/>
        <a:p>
          <a:endParaRPr lang="en-US"/>
        </a:p>
      </dgm:t>
    </dgm:pt>
    <dgm:pt modelId="{81DD007A-AF6D-4169-B306-242B992B85DB}">
      <dgm:prSet phldrT="[Text]" custT="1"/>
      <dgm:spPr/>
      <dgm:t>
        <a:bodyPr/>
        <a:lstStyle/>
        <a:p>
          <a:r>
            <a:rPr lang="en-US" altLang="de-DE" sz="1800" dirty="0"/>
            <a:t>      Testing and changing of numerous species and individuals occur at the same time (or, in parallel)</a:t>
          </a:r>
          <a:endParaRPr lang="en-US" sz="1800" dirty="0"/>
        </a:p>
      </dgm:t>
    </dgm:pt>
    <dgm:pt modelId="{AE21F03C-5812-4132-BA8B-998B8BDBB183}" type="parTrans" cxnId="{86E231A2-5C11-4F1C-A08F-D93E890A53A3}">
      <dgm:prSet/>
      <dgm:spPr/>
      <dgm:t>
        <a:bodyPr/>
        <a:lstStyle/>
        <a:p>
          <a:endParaRPr lang="en-US"/>
        </a:p>
      </dgm:t>
    </dgm:pt>
    <dgm:pt modelId="{AFA211C5-5300-4033-998C-200FEFD6251E}" type="sibTrans" cxnId="{86E231A2-5C11-4F1C-A08F-D93E890A53A3}">
      <dgm:prSet/>
      <dgm:spPr/>
      <dgm:t>
        <a:bodyPr/>
        <a:lstStyle/>
        <a:p>
          <a:endParaRPr lang="en-US"/>
        </a:p>
      </dgm:t>
    </dgm:pt>
    <dgm:pt modelId="{0BE3D4B1-D7DE-497A-8ECE-DF064D55DBB7}">
      <dgm:prSet phldrT="[Text]"/>
      <dgm:spPr/>
      <dgm:t>
        <a:bodyPr/>
        <a:lstStyle/>
        <a:p>
          <a:endParaRPr lang="en-US" dirty="0"/>
        </a:p>
      </dgm:t>
    </dgm:pt>
    <dgm:pt modelId="{58CD65BA-EA24-47CF-96A1-BBD4EF6AEF62}" type="sibTrans" cxnId="{D6D0614C-62DB-41BC-BE3B-1754B47CC9B6}">
      <dgm:prSet/>
      <dgm:spPr/>
      <dgm:t>
        <a:bodyPr/>
        <a:lstStyle/>
        <a:p>
          <a:endParaRPr lang="en-US"/>
        </a:p>
      </dgm:t>
    </dgm:pt>
    <dgm:pt modelId="{98A11672-CDC5-4884-BAC6-EB6DC2157369}" type="parTrans" cxnId="{D6D0614C-62DB-41BC-BE3B-1754B47CC9B6}">
      <dgm:prSet/>
      <dgm:spPr/>
      <dgm:t>
        <a:bodyPr/>
        <a:lstStyle/>
        <a:p>
          <a:endParaRPr lang="en-US"/>
        </a:p>
      </dgm:t>
    </dgm:pt>
    <dgm:pt modelId="{488355F2-DA94-4A82-9708-BCB92B1B3E4C}" type="pres">
      <dgm:prSet presAssocID="{27A45CF6-F7F8-4E57-972B-77078C9C110B}" presName="linearFlow" presStyleCnt="0">
        <dgm:presLayoutVars>
          <dgm:dir/>
          <dgm:animLvl val="lvl"/>
          <dgm:resizeHandles val="exact"/>
        </dgm:presLayoutVars>
      </dgm:prSet>
      <dgm:spPr/>
    </dgm:pt>
    <dgm:pt modelId="{C6EE8E48-736B-45B7-A027-39EE3235498C}" type="pres">
      <dgm:prSet presAssocID="{3A3B7D8C-5CCD-4CFD-93E3-F737C5EFB416}" presName="composite" presStyleCnt="0"/>
      <dgm:spPr/>
    </dgm:pt>
    <dgm:pt modelId="{0B7A5BAE-AB1C-49BD-9701-E9AD51806F2E}" type="pres">
      <dgm:prSet presAssocID="{3A3B7D8C-5CCD-4CFD-93E3-F737C5EFB416}" presName="parentText" presStyleLbl="alignNode1" presStyleIdx="0" presStyleCnt="3" custScaleX="66482" custScaleY="61559">
        <dgm:presLayoutVars>
          <dgm:chMax val="1"/>
          <dgm:bulletEnabled val="1"/>
        </dgm:presLayoutVars>
      </dgm:prSet>
      <dgm:spPr/>
    </dgm:pt>
    <dgm:pt modelId="{1CBA639C-79BC-4ED4-9013-BB47F505B0CF}" type="pres">
      <dgm:prSet presAssocID="{3A3B7D8C-5CCD-4CFD-93E3-F737C5EFB416}" presName="descendantText" presStyleLbl="alignAcc1" presStyleIdx="0" presStyleCnt="3">
        <dgm:presLayoutVars>
          <dgm:bulletEnabled val="1"/>
        </dgm:presLayoutVars>
      </dgm:prSet>
      <dgm:spPr/>
    </dgm:pt>
    <dgm:pt modelId="{F716F62D-0189-463A-AE3C-6B509321ECAC}" type="pres">
      <dgm:prSet presAssocID="{17728C5F-0DF4-44EE-9904-7AB67DE5A96F}" presName="sp" presStyleCnt="0"/>
      <dgm:spPr/>
    </dgm:pt>
    <dgm:pt modelId="{E8F7A5D1-6416-4999-A721-FD940021F510}" type="pres">
      <dgm:prSet presAssocID="{0BE3D4B1-D7DE-497A-8ECE-DF064D55DBB7}" presName="composite" presStyleCnt="0"/>
      <dgm:spPr/>
    </dgm:pt>
    <dgm:pt modelId="{CAB314E3-6B8B-4CB1-9455-90B672C8076D}" type="pres">
      <dgm:prSet presAssocID="{0BE3D4B1-D7DE-497A-8ECE-DF064D55DBB7}" presName="parentText" presStyleLbl="alignNode1" presStyleIdx="1" presStyleCnt="3" custScaleX="66482" custScaleY="61559">
        <dgm:presLayoutVars>
          <dgm:chMax val="1"/>
          <dgm:bulletEnabled val="1"/>
        </dgm:presLayoutVars>
      </dgm:prSet>
      <dgm:spPr/>
    </dgm:pt>
    <dgm:pt modelId="{27475D7C-AE46-404F-9455-08CAE7916328}" type="pres">
      <dgm:prSet presAssocID="{0BE3D4B1-D7DE-497A-8ECE-DF064D55DBB7}" presName="descendantText" presStyleLbl="alignAcc1" presStyleIdx="1" presStyleCnt="3">
        <dgm:presLayoutVars>
          <dgm:bulletEnabled val="1"/>
        </dgm:presLayoutVars>
      </dgm:prSet>
      <dgm:spPr/>
    </dgm:pt>
    <dgm:pt modelId="{AFE54FA5-38F2-4624-A8BD-B30F31011890}" type="pres">
      <dgm:prSet presAssocID="{58CD65BA-EA24-47CF-96A1-BBD4EF6AEF62}" presName="sp" presStyleCnt="0"/>
      <dgm:spPr/>
    </dgm:pt>
    <dgm:pt modelId="{4E82D627-151C-4F01-B24F-917FA5A5B3E2}" type="pres">
      <dgm:prSet presAssocID="{5171A01E-A10D-47F4-A26B-369BE1A70E06}" presName="composite" presStyleCnt="0"/>
      <dgm:spPr/>
    </dgm:pt>
    <dgm:pt modelId="{B6B305CE-756D-4878-B30A-B74A394B0FD4}" type="pres">
      <dgm:prSet presAssocID="{5171A01E-A10D-47F4-A26B-369BE1A70E06}" presName="parentText" presStyleLbl="alignNode1" presStyleIdx="2" presStyleCnt="3" custScaleX="66482" custScaleY="61559">
        <dgm:presLayoutVars>
          <dgm:chMax val="1"/>
          <dgm:bulletEnabled val="1"/>
        </dgm:presLayoutVars>
      </dgm:prSet>
      <dgm:spPr/>
    </dgm:pt>
    <dgm:pt modelId="{44A863C8-42D6-4181-8889-F6E2132DC046}" type="pres">
      <dgm:prSet presAssocID="{5171A01E-A10D-47F4-A26B-369BE1A70E06}" presName="descendantText" presStyleLbl="alignAcc1" presStyleIdx="2" presStyleCnt="3">
        <dgm:presLayoutVars>
          <dgm:bulletEnabled val="1"/>
        </dgm:presLayoutVars>
      </dgm:prSet>
      <dgm:spPr/>
    </dgm:pt>
  </dgm:ptLst>
  <dgm:cxnLst>
    <dgm:cxn modelId="{4577ED06-1F10-4E2B-BC94-2C18D3B0CE4B}" srcId="{5171A01E-A10D-47F4-A26B-369BE1A70E06}" destId="{D9571216-821E-4230-A455-3AC3A00F3216}" srcOrd="0" destOrd="0" parTransId="{5553F8DE-ECAD-457D-97FC-42212EEF3289}" sibTransId="{6DE79C99-1F93-4415-80BB-FA07CA8B59E3}"/>
    <dgm:cxn modelId="{BB4D3214-1EAB-491B-9DBF-C4042F0A4CDC}" srcId="{6E3C5332-B556-44AA-A318-69E38F91B0B9}" destId="{644B58FA-6DEE-4428-A034-43120D225096}" srcOrd="0" destOrd="0" parTransId="{873EC49F-99EC-4A92-B703-5684E044CBD9}" sibTransId="{9459A663-B741-4695-A08B-66C86EA69EDF}"/>
    <dgm:cxn modelId="{161B5F1B-EBB0-447A-A831-41246AF5D1A1}" type="presOf" srcId="{8896AA88-0DD0-4F8F-BD4D-2D9E48DBFF35}" destId="{1CBA639C-79BC-4ED4-9013-BB47F505B0CF}" srcOrd="0" destOrd="2" presId="urn:microsoft.com/office/officeart/2005/8/layout/chevron2"/>
    <dgm:cxn modelId="{0109342F-C208-4B1E-BAD2-888A2A63DA88}" srcId="{27A45CF6-F7F8-4E57-972B-77078C9C110B}" destId="{5171A01E-A10D-47F4-A26B-369BE1A70E06}" srcOrd="2" destOrd="0" parTransId="{A76E889F-2D9D-4818-BAEA-39D1DB8F7C00}" sibTransId="{04D7D973-CA24-4B17-8187-9261B84A4FE9}"/>
    <dgm:cxn modelId="{934D6436-8AF2-46C5-90EA-C3EC0FF1880C}" type="presOf" srcId="{27A45CF6-F7F8-4E57-972B-77078C9C110B}" destId="{488355F2-DA94-4A82-9708-BCB92B1B3E4C}" srcOrd="0" destOrd="0" presId="urn:microsoft.com/office/officeart/2005/8/layout/chevron2"/>
    <dgm:cxn modelId="{03A3F93F-A761-4D9E-A436-8F4B54D24981}" type="presOf" srcId="{0BE3D4B1-D7DE-497A-8ECE-DF064D55DBB7}" destId="{CAB314E3-6B8B-4CB1-9455-90B672C8076D}" srcOrd="0" destOrd="0" presId="urn:microsoft.com/office/officeart/2005/8/layout/chevron2"/>
    <dgm:cxn modelId="{D6D0614C-62DB-41BC-BE3B-1754B47CC9B6}" srcId="{27A45CF6-F7F8-4E57-972B-77078C9C110B}" destId="{0BE3D4B1-D7DE-497A-8ECE-DF064D55DBB7}" srcOrd="1" destOrd="0" parTransId="{98A11672-CDC5-4884-BAC6-EB6DC2157369}" sibTransId="{58CD65BA-EA24-47CF-96A1-BBD4EF6AEF62}"/>
    <dgm:cxn modelId="{CC71AF4D-7876-4CD8-A7D2-5AC1126E1149}" srcId="{0BE3D4B1-D7DE-497A-8ECE-DF064D55DBB7}" destId="{4B45999B-3D3F-472D-93B9-A7B29592D2E0}" srcOrd="0" destOrd="0" parTransId="{CBAF5D8B-FE59-4AA0-A1E7-30EBC46321F1}" sibTransId="{F9D2FCA0-FA29-4A71-903A-03E0C073253A}"/>
    <dgm:cxn modelId="{3DC3745B-BA9A-46FD-94F8-D45B88ADC5AD}" type="presOf" srcId="{81DD007A-AF6D-4169-B306-242B992B85DB}" destId="{27475D7C-AE46-404F-9455-08CAE7916328}" srcOrd="0" destOrd="1" presId="urn:microsoft.com/office/officeart/2005/8/layout/chevron2"/>
    <dgm:cxn modelId="{F2E0AA67-C883-4024-846D-BAF02EE61161}" type="presOf" srcId="{3A3B7D8C-5CCD-4CFD-93E3-F737C5EFB416}" destId="{0B7A5BAE-AB1C-49BD-9701-E9AD51806F2E}" srcOrd="0" destOrd="0" presId="urn:microsoft.com/office/officeart/2005/8/layout/chevron2"/>
    <dgm:cxn modelId="{70006F8D-D70E-4787-8349-8EDB722A73AC}" type="presOf" srcId="{4B5982DF-1D23-4AC0-B7D4-F202CF27ACC3}" destId="{1CBA639C-79BC-4ED4-9013-BB47F505B0CF}" srcOrd="0" destOrd="3" presId="urn:microsoft.com/office/officeart/2005/8/layout/chevron2"/>
    <dgm:cxn modelId="{78897295-7CC1-4215-B49A-2F39CC1A327E}" srcId="{27A45CF6-F7F8-4E57-972B-77078C9C110B}" destId="{3A3B7D8C-5CCD-4CFD-93E3-F737C5EFB416}" srcOrd="0" destOrd="0" parTransId="{AFFCA389-07F3-4458-98EA-0258C7E168CF}" sibTransId="{17728C5F-0DF4-44EE-9904-7AB67DE5A96F}"/>
    <dgm:cxn modelId="{86E231A2-5C11-4F1C-A08F-D93E890A53A3}" srcId="{0BE3D4B1-D7DE-497A-8ECE-DF064D55DBB7}" destId="{81DD007A-AF6D-4169-B306-242B992B85DB}" srcOrd="1" destOrd="0" parTransId="{AE21F03C-5812-4132-BA8B-998B8BDBB183}" sibTransId="{AFA211C5-5300-4033-998C-200FEFD6251E}"/>
    <dgm:cxn modelId="{0812F2A7-4D38-4EB5-9044-5D0AAB577245}" type="presOf" srcId="{4B45999B-3D3F-472D-93B9-A7B29592D2E0}" destId="{27475D7C-AE46-404F-9455-08CAE7916328}" srcOrd="0" destOrd="0" presId="urn:microsoft.com/office/officeart/2005/8/layout/chevron2"/>
    <dgm:cxn modelId="{0E64DFB7-494A-4CD7-8081-AF06DE0626F2}" type="presOf" srcId="{D9571216-821E-4230-A455-3AC3A00F3216}" destId="{44A863C8-42D6-4181-8889-F6E2132DC046}" srcOrd="0" destOrd="0" presId="urn:microsoft.com/office/officeart/2005/8/layout/chevron2"/>
    <dgm:cxn modelId="{FDC540BE-AE41-4714-86D6-E9E3F506EF57}" type="presOf" srcId="{5171A01E-A10D-47F4-A26B-369BE1A70E06}" destId="{B6B305CE-756D-4878-B30A-B74A394B0FD4}" srcOrd="0" destOrd="0" presId="urn:microsoft.com/office/officeart/2005/8/layout/chevron2"/>
    <dgm:cxn modelId="{DD0A40C6-1F16-4FEF-AE79-3CE99B19C77B}" type="presOf" srcId="{6E3C5332-B556-44AA-A318-69E38F91B0B9}" destId="{1CBA639C-79BC-4ED4-9013-BB47F505B0CF}" srcOrd="0" destOrd="0" presId="urn:microsoft.com/office/officeart/2005/8/layout/chevron2"/>
    <dgm:cxn modelId="{0F5AAFC6-8C81-4C89-86CF-E1CBB3FF6E82}" srcId="{6E3C5332-B556-44AA-A318-69E38F91B0B9}" destId="{8896AA88-0DD0-4F8F-BD4D-2D9E48DBFF35}" srcOrd="1" destOrd="0" parTransId="{E035F36E-BAB9-4724-9165-C8C5C9EBC9EF}" sibTransId="{CF975784-3FDC-4EBC-8F37-62BE990F9A7E}"/>
    <dgm:cxn modelId="{E4DDEBE4-3114-41B8-A1C1-B4094496BD32}" type="presOf" srcId="{644B58FA-6DEE-4428-A034-43120D225096}" destId="{1CBA639C-79BC-4ED4-9013-BB47F505B0CF}" srcOrd="0" destOrd="1" presId="urn:microsoft.com/office/officeart/2005/8/layout/chevron2"/>
    <dgm:cxn modelId="{6C46BDEE-65CA-4FCF-984B-E8DB98EF9B49}" srcId="{3A3B7D8C-5CCD-4CFD-93E3-F737C5EFB416}" destId="{6E3C5332-B556-44AA-A318-69E38F91B0B9}" srcOrd="0" destOrd="0" parTransId="{DA0C9BC5-7205-4663-8E87-F8E87B34EF1B}" sibTransId="{CFACAC3A-71D2-48E8-B38E-DE5B5464692A}"/>
    <dgm:cxn modelId="{FD929FEF-CF46-46E6-BDB7-106E2DBBCE4D}" srcId="{6E3C5332-B556-44AA-A318-69E38F91B0B9}" destId="{4B5982DF-1D23-4AC0-B7D4-F202CF27ACC3}" srcOrd="2" destOrd="0" parTransId="{D3F91776-567B-484C-98DC-117DA5B3CC7B}" sibTransId="{A94CD3ED-5FF2-4408-9D87-2F89F76AB013}"/>
    <dgm:cxn modelId="{A0CAD4B1-20EF-4C40-A290-B98BCD7612B6}" type="presParOf" srcId="{488355F2-DA94-4A82-9708-BCB92B1B3E4C}" destId="{C6EE8E48-736B-45B7-A027-39EE3235498C}" srcOrd="0" destOrd="0" presId="urn:microsoft.com/office/officeart/2005/8/layout/chevron2"/>
    <dgm:cxn modelId="{440339D9-E210-4CC4-81B2-C9B88E2EBE17}" type="presParOf" srcId="{C6EE8E48-736B-45B7-A027-39EE3235498C}" destId="{0B7A5BAE-AB1C-49BD-9701-E9AD51806F2E}" srcOrd="0" destOrd="0" presId="urn:microsoft.com/office/officeart/2005/8/layout/chevron2"/>
    <dgm:cxn modelId="{D0CB2CA3-41AC-4FFE-BF6B-3A36E0CDFBDF}" type="presParOf" srcId="{C6EE8E48-736B-45B7-A027-39EE3235498C}" destId="{1CBA639C-79BC-4ED4-9013-BB47F505B0CF}" srcOrd="1" destOrd="0" presId="urn:microsoft.com/office/officeart/2005/8/layout/chevron2"/>
    <dgm:cxn modelId="{4EBD2AC1-4644-483B-A4DC-04D0577AD95C}" type="presParOf" srcId="{488355F2-DA94-4A82-9708-BCB92B1B3E4C}" destId="{F716F62D-0189-463A-AE3C-6B509321ECAC}" srcOrd="1" destOrd="0" presId="urn:microsoft.com/office/officeart/2005/8/layout/chevron2"/>
    <dgm:cxn modelId="{82A5598C-BFF9-4F38-A10E-AE214EF8A526}" type="presParOf" srcId="{488355F2-DA94-4A82-9708-BCB92B1B3E4C}" destId="{E8F7A5D1-6416-4999-A721-FD940021F510}" srcOrd="2" destOrd="0" presId="urn:microsoft.com/office/officeart/2005/8/layout/chevron2"/>
    <dgm:cxn modelId="{B568B5C8-ADE0-43B9-9A4E-2F11A38E3F72}" type="presParOf" srcId="{E8F7A5D1-6416-4999-A721-FD940021F510}" destId="{CAB314E3-6B8B-4CB1-9455-90B672C8076D}" srcOrd="0" destOrd="0" presId="urn:microsoft.com/office/officeart/2005/8/layout/chevron2"/>
    <dgm:cxn modelId="{0D9F30C2-9CB4-432D-966C-CCA9D3CDD084}" type="presParOf" srcId="{E8F7A5D1-6416-4999-A721-FD940021F510}" destId="{27475D7C-AE46-404F-9455-08CAE7916328}" srcOrd="1" destOrd="0" presId="urn:microsoft.com/office/officeart/2005/8/layout/chevron2"/>
    <dgm:cxn modelId="{7CBD353A-7B2E-4A64-A25A-A6FE3502C3C3}" type="presParOf" srcId="{488355F2-DA94-4A82-9708-BCB92B1B3E4C}" destId="{AFE54FA5-38F2-4624-A8BD-B30F31011890}" srcOrd="3" destOrd="0" presId="urn:microsoft.com/office/officeart/2005/8/layout/chevron2"/>
    <dgm:cxn modelId="{4C46B87F-68DD-4F29-875C-DBB8DEEBE6B2}" type="presParOf" srcId="{488355F2-DA94-4A82-9708-BCB92B1B3E4C}" destId="{4E82D627-151C-4F01-B24F-917FA5A5B3E2}" srcOrd="4" destOrd="0" presId="urn:microsoft.com/office/officeart/2005/8/layout/chevron2"/>
    <dgm:cxn modelId="{4CEFE2CA-2098-411E-BCB0-360B59C004F7}" type="presParOf" srcId="{4E82D627-151C-4F01-B24F-917FA5A5B3E2}" destId="{B6B305CE-756D-4878-B30A-B74A394B0FD4}" srcOrd="0" destOrd="0" presId="urn:microsoft.com/office/officeart/2005/8/layout/chevron2"/>
    <dgm:cxn modelId="{21C9C884-699A-4857-B696-9A9AFEA5BFD7}" type="presParOf" srcId="{4E82D627-151C-4F01-B24F-917FA5A5B3E2}" destId="{44A863C8-42D6-4181-8889-F6E2132DC04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9FF656F-0A66-4729-A76A-24BEEF8BA00E}" type="doc">
      <dgm:prSet loTypeId="urn:microsoft.com/office/officeart/2005/8/layout/cycle4#2" loCatId="cycle" qsTypeId="urn:microsoft.com/office/officeart/2005/8/quickstyle/simple1" qsCatId="simple" csTypeId="urn:microsoft.com/office/officeart/2005/8/colors/colorful4" csCatId="colorful" phldr="1"/>
      <dgm:spPr/>
      <dgm:t>
        <a:bodyPr/>
        <a:lstStyle/>
        <a:p>
          <a:endParaRPr lang="en-US"/>
        </a:p>
      </dgm:t>
    </dgm:pt>
    <dgm:pt modelId="{81E40F52-4D0C-4B58-A74A-578B450EB40C}">
      <dgm:prSet phldrT="[Text]" custT="1"/>
      <dgm:spPr>
        <a:solidFill>
          <a:srgbClr val="89E0FF"/>
        </a:solidFill>
      </dgm:spPr>
      <dgm:t>
        <a:bodyPr/>
        <a:lstStyle/>
        <a:p>
          <a:endParaRPr lang="en-US" sz="1200" b="1" dirty="0"/>
        </a:p>
      </dgm:t>
    </dgm:pt>
    <dgm:pt modelId="{BE1D7C79-B78E-4FA9-A223-6043DE0C6FF1}" type="parTrans" cxnId="{2E7A041D-75C6-4397-BFD2-1F8A4A196043}">
      <dgm:prSet/>
      <dgm:spPr/>
      <dgm:t>
        <a:bodyPr/>
        <a:lstStyle/>
        <a:p>
          <a:endParaRPr lang="en-US"/>
        </a:p>
      </dgm:t>
    </dgm:pt>
    <dgm:pt modelId="{FBCB1C11-A8E5-4779-B4B2-1AF106A84C1C}" type="sibTrans" cxnId="{2E7A041D-75C6-4397-BFD2-1F8A4A196043}">
      <dgm:prSet/>
      <dgm:spPr/>
      <dgm:t>
        <a:bodyPr/>
        <a:lstStyle/>
        <a:p>
          <a:endParaRPr lang="en-US"/>
        </a:p>
      </dgm:t>
    </dgm:pt>
    <dgm:pt modelId="{7D7B46BA-8E8F-45D7-9F5C-D9F2BF82E5E8}">
      <dgm:prSet phldrT="[Text]" custT="1"/>
      <dgm:spPr/>
      <dgm:t>
        <a:bodyPr/>
        <a:lstStyle/>
        <a:p>
          <a:r>
            <a:rPr lang="en-US" sz="1400" dirty="0"/>
            <a:t>GA</a:t>
          </a:r>
        </a:p>
      </dgm:t>
    </dgm:pt>
    <dgm:pt modelId="{D4D4BACE-AD6F-427D-A347-0B8AC22ABFA4}" type="parTrans" cxnId="{22668516-C1E5-411C-8971-F218FC33295D}">
      <dgm:prSet/>
      <dgm:spPr/>
      <dgm:t>
        <a:bodyPr/>
        <a:lstStyle/>
        <a:p>
          <a:endParaRPr lang="en-US"/>
        </a:p>
      </dgm:t>
    </dgm:pt>
    <dgm:pt modelId="{DD2C77D6-7965-4584-9216-C53567FB5272}" type="sibTrans" cxnId="{22668516-C1E5-411C-8971-F218FC33295D}">
      <dgm:prSet/>
      <dgm:spPr/>
      <dgm:t>
        <a:bodyPr/>
        <a:lstStyle/>
        <a:p>
          <a:endParaRPr lang="en-US"/>
        </a:p>
      </dgm:t>
    </dgm:pt>
    <dgm:pt modelId="{C1539479-01DA-4CEB-8611-FBB317D942D2}">
      <dgm:prSet phldrT="[Text]"/>
      <dgm:spPr>
        <a:solidFill>
          <a:srgbClr val="F8C0F4"/>
        </a:solidFill>
      </dgm:spPr>
      <dgm:t>
        <a:bodyPr/>
        <a:lstStyle/>
        <a:p>
          <a:endParaRPr lang="en-US" b="1" dirty="0"/>
        </a:p>
      </dgm:t>
    </dgm:pt>
    <dgm:pt modelId="{FCEC2BA8-89F0-413A-9EF9-871FAEEC5C2A}" type="parTrans" cxnId="{E5C6D6B7-88A8-49F6-AB8F-7521DD898ED0}">
      <dgm:prSet/>
      <dgm:spPr/>
      <dgm:t>
        <a:bodyPr/>
        <a:lstStyle/>
        <a:p>
          <a:endParaRPr lang="en-US"/>
        </a:p>
      </dgm:t>
    </dgm:pt>
    <dgm:pt modelId="{4F8DF990-E89F-409F-9E43-41EA06824DE5}" type="sibTrans" cxnId="{E5C6D6B7-88A8-49F6-AB8F-7521DD898ED0}">
      <dgm:prSet/>
      <dgm:spPr/>
      <dgm:t>
        <a:bodyPr/>
        <a:lstStyle/>
        <a:p>
          <a:endParaRPr lang="en-US"/>
        </a:p>
      </dgm:t>
    </dgm:pt>
    <dgm:pt modelId="{2BC64530-F953-4298-8752-C9771F7DBB10}">
      <dgm:prSet phldrT="[Text]" custT="1"/>
      <dgm:spPr/>
      <dgm:t>
        <a:bodyPr/>
        <a:lstStyle/>
        <a:p>
          <a:r>
            <a:rPr lang="en-US" sz="1400" dirty="0"/>
            <a:t>ES</a:t>
          </a:r>
        </a:p>
      </dgm:t>
    </dgm:pt>
    <dgm:pt modelId="{A248827B-6F4C-47B3-A1A3-1526566C05B5}" type="parTrans" cxnId="{2C5CE2DA-770C-4375-A707-3701A6E8CC40}">
      <dgm:prSet/>
      <dgm:spPr/>
      <dgm:t>
        <a:bodyPr/>
        <a:lstStyle/>
        <a:p>
          <a:endParaRPr lang="en-US"/>
        </a:p>
      </dgm:t>
    </dgm:pt>
    <dgm:pt modelId="{B13EE1CE-30E4-4602-80D2-AB27D421BC29}" type="sibTrans" cxnId="{2C5CE2DA-770C-4375-A707-3701A6E8CC40}">
      <dgm:prSet/>
      <dgm:spPr/>
      <dgm:t>
        <a:bodyPr/>
        <a:lstStyle/>
        <a:p>
          <a:endParaRPr lang="en-US"/>
        </a:p>
      </dgm:t>
    </dgm:pt>
    <dgm:pt modelId="{72658E85-FB71-4AE7-99AB-3D2D05F9DC78}">
      <dgm:prSet phldrT="[Text]" custT="1"/>
      <dgm:spPr>
        <a:solidFill>
          <a:schemeClr val="accent4">
            <a:lumMod val="60000"/>
            <a:lumOff val="40000"/>
          </a:schemeClr>
        </a:solidFill>
      </dgm:spPr>
      <dgm:t>
        <a:bodyPr/>
        <a:lstStyle/>
        <a:p>
          <a:endParaRPr lang="en-US" sz="1200" b="1" dirty="0"/>
        </a:p>
      </dgm:t>
    </dgm:pt>
    <dgm:pt modelId="{D4300D66-F67F-4C8B-BA8C-F55AC98AF383}" type="parTrans" cxnId="{78D5357A-4905-467A-9047-2D2AB5193845}">
      <dgm:prSet/>
      <dgm:spPr/>
      <dgm:t>
        <a:bodyPr/>
        <a:lstStyle/>
        <a:p>
          <a:endParaRPr lang="en-US"/>
        </a:p>
      </dgm:t>
    </dgm:pt>
    <dgm:pt modelId="{DDB1BD5D-017C-47E8-825C-FAF3CC7E119B}" type="sibTrans" cxnId="{78D5357A-4905-467A-9047-2D2AB5193845}">
      <dgm:prSet/>
      <dgm:spPr/>
      <dgm:t>
        <a:bodyPr/>
        <a:lstStyle/>
        <a:p>
          <a:endParaRPr lang="en-US"/>
        </a:p>
      </dgm:t>
    </dgm:pt>
    <dgm:pt modelId="{60CD553C-9AD2-45AC-81AD-CF6873D34F0E}">
      <dgm:prSet phldrT="[Text]" custT="1"/>
      <dgm:spPr/>
      <dgm:t>
        <a:bodyPr/>
        <a:lstStyle/>
        <a:p>
          <a:r>
            <a:rPr lang="en-US" sz="1400" dirty="0"/>
            <a:t>EP</a:t>
          </a:r>
        </a:p>
      </dgm:t>
    </dgm:pt>
    <dgm:pt modelId="{33CF97DB-7F10-40A7-9D7F-4E01974CA43D}" type="parTrans" cxnId="{6B9D5E28-1A59-4F53-9AD3-1BFBE4BDA6E7}">
      <dgm:prSet/>
      <dgm:spPr/>
      <dgm:t>
        <a:bodyPr/>
        <a:lstStyle/>
        <a:p>
          <a:endParaRPr lang="en-US"/>
        </a:p>
      </dgm:t>
    </dgm:pt>
    <dgm:pt modelId="{3E09C780-7545-4D3B-9309-E0799AE7B643}" type="sibTrans" cxnId="{6B9D5E28-1A59-4F53-9AD3-1BFBE4BDA6E7}">
      <dgm:prSet/>
      <dgm:spPr/>
      <dgm:t>
        <a:bodyPr/>
        <a:lstStyle/>
        <a:p>
          <a:endParaRPr lang="en-US"/>
        </a:p>
      </dgm:t>
    </dgm:pt>
    <dgm:pt modelId="{73EEB734-A360-42B9-BC94-945ACE10FE06}">
      <dgm:prSet phldrT="[Text]" custT="1"/>
      <dgm:spPr/>
      <dgm:t>
        <a:bodyPr/>
        <a:lstStyle/>
        <a:p>
          <a:endParaRPr lang="en-US" sz="1100" b="1" dirty="0"/>
        </a:p>
      </dgm:t>
    </dgm:pt>
    <dgm:pt modelId="{4FA155A9-9C5E-4E4B-BB76-D76146ABB3A1}" type="parTrans" cxnId="{7C624AE8-55A3-4F55-A8BC-BE0DC9AC992D}">
      <dgm:prSet/>
      <dgm:spPr/>
      <dgm:t>
        <a:bodyPr/>
        <a:lstStyle/>
        <a:p>
          <a:endParaRPr lang="en-US"/>
        </a:p>
      </dgm:t>
    </dgm:pt>
    <dgm:pt modelId="{BFC437DB-7D25-478A-83A8-5E58A0D74A25}" type="sibTrans" cxnId="{7C624AE8-55A3-4F55-A8BC-BE0DC9AC992D}">
      <dgm:prSet/>
      <dgm:spPr/>
      <dgm:t>
        <a:bodyPr/>
        <a:lstStyle/>
        <a:p>
          <a:endParaRPr lang="en-US"/>
        </a:p>
      </dgm:t>
    </dgm:pt>
    <dgm:pt modelId="{BF5E8C1A-ECC3-464A-B1BF-4C80A7B6774B}">
      <dgm:prSet phldrT="[Text]" custT="1"/>
      <dgm:spPr/>
      <dgm:t>
        <a:bodyPr/>
        <a:lstStyle/>
        <a:p>
          <a:r>
            <a:rPr lang="en-US" sz="1400" dirty="0"/>
            <a:t>GP</a:t>
          </a:r>
          <a:endParaRPr lang="en-US" sz="3900" dirty="0"/>
        </a:p>
      </dgm:t>
    </dgm:pt>
    <dgm:pt modelId="{B748BE29-9BB7-49A8-95BA-D109C856C83C}" type="parTrans" cxnId="{EDDA4F37-5972-4DDC-9A76-9BC645B9E73B}">
      <dgm:prSet/>
      <dgm:spPr/>
      <dgm:t>
        <a:bodyPr/>
        <a:lstStyle/>
        <a:p>
          <a:endParaRPr lang="en-US"/>
        </a:p>
      </dgm:t>
    </dgm:pt>
    <dgm:pt modelId="{2D09CEC4-FDDC-47A5-986B-B011E88CA9F6}" type="sibTrans" cxnId="{EDDA4F37-5972-4DDC-9A76-9BC645B9E73B}">
      <dgm:prSet/>
      <dgm:spPr/>
      <dgm:t>
        <a:bodyPr/>
        <a:lstStyle/>
        <a:p>
          <a:endParaRPr lang="en-US"/>
        </a:p>
      </dgm:t>
    </dgm:pt>
    <dgm:pt modelId="{D2B734B3-143A-4DD2-9A1C-EEA0897F2286}" type="pres">
      <dgm:prSet presAssocID="{19FF656F-0A66-4729-A76A-24BEEF8BA00E}" presName="cycleMatrixDiagram" presStyleCnt="0">
        <dgm:presLayoutVars>
          <dgm:chMax val="1"/>
          <dgm:dir/>
          <dgm:animLvl val="lvl"/>
          <dgm:resizeHandles val="exact"/>
        </dgm:presLayoutVars>
      </dgm:prSet>
      <dgm:spPr/>
    </dgm:pt>
    <dgm:pt modelId="{1DA6B304-3BFC-454C-9B51-4F294063EB30}" type="pres">
      <dgm:prSet presAssocID="{19FF656F-0A66-4729-A76A-24BEEF8BA00E}" presName="children" presStyleCnt="0"/>
      <dgm:spPr/>
    </dgm:pt>
    <dgm:pt modelId="{03E4A240-022C-4EC6-9685-AE14107F8941}" type="pres">
      <dgm:prSet presAssocID="{19FF656F-0A66-4729-A76A-24BEEF8BA00E}" presName="child1group" presStyleCnt="0"/>
      <dgm:spPr/>
    </dgm:pt>
    <dgm:pt modelId="{6A1210BD-5553-4152-8BC0-F726B60AE5A2}" type="pres">
      <dgm:prSet presAssocID="{19FF656F-0A66-4729-A76A-24BEEF8BA00E}" presName="child1" presStyleLbl="bgAcc1" presStyleIdx="0" presStyleCnt="4"/>
      <dgm:spPr/>
    </dgm:pt>
    <dgm:pt modelId="{C112ACC0-C17D-4A7D-9429-0A682255CCAA}" type="pres">
      <dgm:prSet presAssocID="{19FF656F-0A66-4729-A76A-24BEEF8BA00E}" presName="child1Text" presStyleLbl="bgAcc1" presStyleIdx="0" presStyleCnt="4">
        <dgm:presLayoutVars>
          <dgm:bulletEnabled val="1"/>
        </dgm:presLayoutVars>
      </dgm:prSet>
      <dgm:spPr/>
    </dgm:pt>
    <dgm:pt modelId="{3CC0104E-A8BC-4F3C-88C4-D888749EFCDB}" type="pres">
      <dgm:prSet presAssocID="{19FF656F-0A66-4729-A76A-24BEEF8BA00E}" presName="child2group" presStyleCnt="0"/>
      <dgm:spPr/>
    </dgm:pt>
    <dgm:pt modelId="{9AD36279-E3E5-48AD-8CB0-A206CD96A870}" type="pres">
      <dgm:prSet presAssocID="{19FF656F-0A66-4729-A76A-24BEEF8BA00E}" presName="child2" presStyleLbl="bgAcc1" presStyleIdx="1" presStyleCnt="4"/>
      <dgm:spPr/>
    </dgm:pt>
    <dgm:pt modelId="{53AC5B01-8129-4ACA-8C3B-4D91B14D2629}" type="pres">
      <dgm:prSet presAssocID="{19FF656F-0A66-4729-A76A-24BEEF8BA00E}" presName="child2Text" presStyleLbl="bgAcc1" presStyleIdx="1" presStyleCnt="4">
        <dgm:presLayoutVars>
          <dgm:bulletEnabled val="1"/>
        </dgm:presLayoutVars>
      </dgm:prSet>
      <dgm:spPr/>
    </dgm:pt>
    <dgm:pt modelId="{9BBEEDCC-A952-4144-BFEA-A6D749577D1A}" type="pres">
      <dgm:prSet presAssocID="{19FF656F-0A66-4729-A76A-24BEEF8BA00E}" presName="child3group" presStyleCnt="0"/>
      <dgm:spPr/>
    </dgm:pt>
    <dgm:pt modelId="{59FED9EC-A54A-4D8C-A601-379E7ED7D0B0}" type="pres">
      <dgm:prSet presAssocID="{19FF656F-0A66-4729-A76A-24BEEF8BA00E}" presName="child3" presStyleLbl="bgAcc1" presStyleIdx="2" presStyleCnt="4"/>
      <dgm:spPr/>
    </dgm:pt>
    <dgm:pt modelId="{ED7690DC-C09D-4FA4-A12F-5D65EF51CF48}" type="pres">
      <dgm:prSet presAssocID="{19FF656F-0A66-4729-A76A-24BEEF8BA00E}" presName="child3Text" presStyleLbl="bgAcc1" presStyleIdx="2" presStyleCnt="4">
        <dgm:presLayoutVars>
          <dgm:bulletEnabled val="1"/>
        </dgm:presLayoutVars>
      </dgm:prSet>
      <dgm:spPr/>
    </dgm:pt>
    <dgm:pt modelId="{A3574BE3-6816-4D57-9856-22AC1A6F374B}" type="pres">
      <dgm:prSet presAssocID="{19FF656F-0A66-4729-A76A-24BEEF8BA00E}" presName="child4group" presStyleCnt="0"/>
      <dgm:spPr/>
    </dgm:pt>
    <dgm:pt modelId="{F0DD25B6-FDD4-4689-837A-7209D08A8FF6}" type="pres">
      <dgm:prSet presAssocID="{19FF656F-0A66-4729-A76A-24BEEF8BA00E}" presName="child4" presStyleLbl="bgAcc1" presStyleIdx="3" presStyleCnt="4"/>
      <dgm:spPr/>
    </dgm:pt>
    <dgm:pt modelId="{411205D9-24A1-4035-AEC9-879BAE0CA9B9}" type="pres">
      <dgm:prSet presAssocID="{19FF656F-0A66-4729-A76A-24BEEF8BA00E}" presName="child4Text" presStyleLbl="bgAcc1" presStyleIdx="3" presStyleCnt="4">
        <dgm:presLayoutVars>
          <dgm:bulletEnabled val="1"/>
        </dgm:presLayoutVars>
      </dgm:prSet>
      <dgm:spPr/>
    </dgm:pt>
    <dgm:pt modelId="{E8061677-4A0D-4F4A-AAA9-90FE2599287B}" type="pres">
      <dgm:prSet presAssocID="{19FF656F-0A66-4729-A76A-24BEEF8BA00E}" presName="childPlaceholder" presStyleCnt="0"/>
      <dgm:spPr/>
    </dgm:pt>
    <dgm:pt modelId="{BA4E3B1C-88EA-4068-9BD6-1DA218D999D4}" type="pres">
      <dgm:prSet presAssocID="{19FF656F-0A66-4729-A76A-24BEEF8BA00E}" presName="circle" presStyleCnt="0"/>
      <dgm:spPr/>
    </dgm:pt>
    <dgm:pt modelId="{962274BB-0A48-4441-8CC1-E80A8FF2A39B}" type="pres">
      <dgm:prSet presAssocID="{19FF656F-0A66-4729-A76A-24BEEF8BA00E}" presName="quadrant1" presStyleLbl="node1" presStyleIdx="0" presStyleCnt="4">
        <dgm:presLayoutVars>
          <dgm:chMax val="1"/>
          <dgm:bulletEnabled val="1"/>
        </dgm:presLayoutVars>
      </dgm:prSet>
      <dgm:spPr/>
    </dgm:pt>
    <dgm:pt modelId="{EDC22E34-319D-4324-900D-3A8065CAD1EB}" type="pres">
      <dgm:prSet presAssocID="{19FF656F-0A66-4729-A76A-24BEEF8BA00E}" presName="quadrant2" presStyleLbl="node1" presStyleIdx="1" presStyleCnt="4">
        <dgm:presLayoutVars>
          <dgm:chMax val="1"/>
          <dgm:bulletEnabled val="1"/>
        </dgm:presLayoutVars>
      </dgm:prSet>
      <dgm:spPr/>
    </dgm:pt>
    <dgm:pt modelId="{9A55D57B-C24C-44B0-B68F-EC6A8CF31884}" type="pres">
      <dgm:prSet presAssocID="{19FF656F-0A66-4729-A76A-24BEEF8BA00E}" presName="quadrant3" presStyleLbl="node1" presStyleIdx="2" presStyleCnt="4">
        <dgm:presLayoutVars>
          <dgm:chMax val="1"/>
          <dgm:bulletEnabled val="1"/>
        </dgm:presLayoutVars>
      </dgm:prSet>
      <dgm:spPr/>
    </dgm:pt>
    <dgm:pt modelId="{C61E496B-6FF7-4117-A7CB-D1E98781BC9B}" type="pres">
      <dgm:prSet presAssocID="{19FF656F-0A66-4729-A76A-24BEEF8BA00E}" presName="quadrant4" presStyleLbl="node1" presStyleIdx="3" presStyleCnt="4">
        <dgm:presLayoutVars>
          <dgm:chMax val="1"/>
          <dgm:bulletEnabled val="1"/>
        </dgm:presLayoutVars>
      </dgm:prSet>
      <dgm:spPr/>
    </dgm:pt>
    <dgm:pt modelId="{8DA2055A-AD50-49F9-899A-914E68FA313D}" type="pres">
      <dgm:prSet presAssocID="{19FF656F-0A66-4729-A76A-24BEEF8BA00E}" presName="quadrantPlaceholder" presStyleCnt="0"/>
      <dgm:spPr/>
    </dgm:pt>
    <dgm:pt modelId="{077D4901-D728-44B2-A40A-0A58879EE0A9}" type="pres">
      <dgm:prSet presAssocID="{19FF656F-0A66-4729-A76A-24BEEF8BA00E}" presName="center1" presStyleLbl="fgShp" presStyleIdx="0" presStyleCnt="2"/>
      <dgm:spPr/>
    </dgm:pt>
    <dgm:pt modelId="{66353563-A097-46DB-8587-345CC05BAFFF}" type="pres">
      <dgm:prSet presAssocID="{19FF656F-0A66-4729-A76A-24BEEF8BA00E}" presName="center2" presStyleLbl="fgShp" presStyleIdx="1" presStyleCnt="2"/>
      <dgm:spPr/>
    </dgm:pt>
  </dgm:ptLst>
  <dgm:cxnLst>
    <dgm:cxn modelId="{D0F14A0A-557D-40FB-A776-97B99ED738FD}" type="presOf" srcId="{BF5E8C1A-ECC3-464A-B1BF-4C80A7B6774B}" destId="{411205D9-24A1-4035-AEC9-879BAE0CA9B9}" srcOrd="1" destOrd="0" presId="urn:microsoft.com/office/officeart/2005/8/layout/cycle4#2"/>
    <dgm:cxn modelId="{B460DD14-181C-4414-96A6-90142D3C0E3D}" type="presOf" srcId="{C1539479-01DA-4CEB-8611-FBB317D942D2}" destId="{EDC22E34-319D-4324-900D-3A8065CAD1EB}" srcOrd="0" destOrd="0" presId="urn:microsoft.com/office/officeart/2005/8/layout/cycle4#2"/>
    <dgm:cxn modelId="{22668516-C1E5-411C-8971-F218FC33295D}" srcId="{81E40F52-4D0C-4B58-A74A-578B450EB40C}" destId="{7D7B46BA-8E8F-45D7-9F5C-D9F2BF82E5E8}" srcOrd="0" destOrd="0" parTransId="{D4D4BACE-AD6F-427D-A347-0B8AC22ABFA4}" sibTransId="{DD2C77D6-7965-4584-9216-C53567FB5272}"/>
    <dgm:cxn modelId="{34B6DF17-ED68-40BB-B308-2FC17CD2AECD}" type="presOf" srcId="{BF5E8C1A-ECC3-464A-B1BF-4C80A7B6774B}" destId="{F0DD25B6-FDD4-4689-837A-7209D08A8FF6}" srcOrd="0" destOrd="0" presId="urn:microsoft.com/office/officeart/2005/8/layout/cycle4#2"/>
    <dgm:cxn modelId="{2E7A041D-75C6-4397-BFD2-1F8A4A196043}" srcId="{19FF656F-0A66-4729-A76A-24BEEF8BA00E}" destId="{81E40F52-4D0C-4B58-A74A-578B450EB40C}" srcOrd="0" destOrd="0" parTransId="{BE1D7C79-B78E-4FA9-A223-6043DE0C6FF1}" sibTransId="{FBCB1C11-A8E5-4779-B4B2-1AF106A84C1C}"/>
    <dgm:cxn modelId="{19294221-5F4B-4DFC-80D1-37C13E46F45E}" type="presOf" srcId="{2BC64530-F953-4298-8752-C9771F7DBB10}" destId="{9AD36279-E3E5-48AD-8CB0-A206CD96A870}" srcOrd="0" destOrd="0" presId="urn:microsoft.com/office/officeart/2005/8/layout/cycle4#2"/>
    <dgm:cxn modelId="{6B9D5E28-1A59-4F53-9AD3-1BFBE4BDA6E7}" srcId="{72658E85-FB71-4AE7-99AB-3D2D05F9DC78}" destId="{60CD553C-9AD2-45AC-81AD-CF6873D34F0E}" srcOrd="0" destOrd="0" parTransId="{33CF97DB-7F10-40A7-9D7F-4E01974CA43D}" sibTransId="{3E09C780-7545-4D3B-9309-E0799AE7B643}"/>
    <dgm:cxn modelId="{EDDA4F37-5972-4DDC-9A76-9BC645B9E73B}" srcId="{73EEB734-A360-42B9-BC94-945ACE10FE06}" destId="{BF5E8C1A-ECC3-464A-B1BF-4C80A7B6774B}" srcOrd="0" destOrd="0" parTransId="{B748BE29-9BB7-49A8-95BA-D109C856C83C}" sibTransId="{2D09CEC4-FDDC-47A5-986B-B011E88CA9F6}"/>
    <dgm:cxn modelId="{62081261-7485-4D3A-ACA5-304A634B7B11}" type="presOf" srcId="{7D7B46BA-8E8F-45D7-9F5C-D9F2BF82E5E8}" destId="{6A1210BD-5553-4152-8BC0-F726B60AE5A2}" srcOrd="0" destOrd="0" presId="urn:microsoft.com/office/officeart/2005/8/layout/cycle4#2"/>
    <dgm:cxn modelId="{2E132F64-D53E-4F51-83ED-ACAA1FBADEFB}" type="presOf" srcId="{73EEB734-A360-42B9-BC94-945ACE10FE06}" destId="{C61E496B-6FF7-4117-A7CB-D1E98781BC9B}" srcOrd="0" destOrd="0" presId="urn:microsoft.com/office/officeart/2005/8/layout/cycle4#2"/>
    <dgm:cxn modelId="{1EBA0B6B-AE1B-42BA-9A60-691664CDBEED}" type="presOf" srcId="{2BC64530-F953-4298-8752-C9771F7DBB10}" destId="{53AC5B01-8129-4ACA-8C3B-4D91B14D2629}" srcOrd="1" destOrd="0" presId="urn:microsoft.com/office/officeart/2005/8/layout/cycle4#2"/>
    <dgm:cxn modelId="{78D5357A-4905-467A-9047-2D2AB5193845}" srcId="{19FF656F-0A66-4729-A76A-24BEEF8BA00E}" destId="{72658E85-FB71-4AE7-99AB-3D2D05F9DC78}" srcOrd="2" destOrd="0" parTransId="{D4300D66-F67F-4C8B-BA8C-F55AC98AF383}" sibTransId="{DDB1BD5D-017C-47E8-825C-FAF3CC7E119B}"/>
    <dgm:cxn modelId="{3389A587-6059-4140-B8F4-33DF755C41A2}" type="presOf" srcId="{72658E85-FB71-4AE7-99AB-3D2D05F9DC78}" destId="{9A55D57B-C24C-44B0-B68F-EC6A8CF31884}" srcOrd="0" destOrd="0" presId="urn:microsoft.com/office/officeart/2005/8/layout/cycle4#2"/>
    <dgm:cxn modelId="{DEFDC0B6-E970-4DEA-852A-35D290893D0B}" type="presOf" srcId="{19FF656F-0A66-4729-A76A-24BEEF8BA00E}" destId="{D2B734B3-143A-4DD2-9A1C-EEA0897F2286}" srcOrd="0" destOrd="0" presId="urn:microsoft.com/office/officeart/2005/8/layout/cycle4#2"/>
    <dgm:cxn modelId="{E5C6D6B7-88A8-49F6-AB8F-7521DD898ED0}" srcId="{19FF656F-0A66-4729-A76A-24BEEF8BA00E}" destId="{C1539479-01DA-4CEB-8611-FBB317D942D2}" srcOrd="1" destOrd="0" parTransId="{FCEC2BA8-89F0-413A-9EF9-871FAEEC5C2A}" sibTransId="{4F8DF990-E89F-409F-9E43-41EA06824DE5}"/>
    <dgm:cxn modelId="{292ADBC2-4435-43C2-A1BE-FBD3416BFD64}" type="presOf" srcId="{60CD553C-9AD2-45AC-81AD-CF6873D34F0E}" destId="{ED7690DC-C09D-4FA4-A12F-5D65EF51CF48}" srcOrd="1" destOrd="0" presId="urn:microsoft.com/office/officeart/2005/8/layout/cycle4#2"/>
    <dgm:cxn modelId="{2C5CE2DA-770C-4375-A707-3701A6E8CC40}" srcId="{C1539479-01DA-4CEB-8611-FBB317D942D2}" destId="{2BC64530-F953-4298-8752-C9771F7DBB10}" srcOrd="0" destOrd="0" parTransId="{A248827B-6F4C-47B3-A1A3-1526566C05B5}" sibTransId="{B13EE1CE-30E4-4602-80D2-AB27D421BC29}"/>
    <dgm:cxn modelId="{7C624AE8-55A3-4F55-A8BC-BE0DC9AC992D}" srcId="{19FF656F-0A66-4729-A76A-24BEEF8BA00E}" destId="{73EEB734-A360-42B9-BC94-945ACE10FE06}" srcOrd="3" destOrd="0" parTransId="{4FA155A9-9C5E-4E4B-BB76-D76146ABB3A1}" sibTransId="{BFC437DB-7D25-478A-83A8-5E58A0D74A25}"/>
    <dgm:cxn modelId="{1BE896EF-B176-4FA5-9866-A3C66DC3E461}" type="presOf" srcId="{7D7B46BA-8E8F-45D7-9F5C-D9F2BF82E5E8}" destId="{C112ACC0-C17D-4A7D-9429-0A682255CCAA}" srcOrd="1" destOrd="0" presId="urn:microsoft.com/office/officeart/2005/8/layout/cycle4#2"/>
    <dgm:cxn modelId="{63E960F7-3638-4D2C-B6D2-F7235ACC5E86}" type="presOf" srcId="{81E40F52-4D0C-4B58-A74A-578B450EB40C}" destId="{962274BB-0A48-4441-8CC1-E80A8FF2A39B}" srcOrd="0" destOrd="0" presId="urn:microsoft.com/office/officeart/2005/8/layout/cycle4#2"/>
    <dgm:cxn modelId="{42866AFB-D60C-4A78-8E53-F274AEDBA74D}" type="presOf" srcId="{60CD553C-9AD2-45AC-81AD-CF6873D34F0E}" destId="{59FED9EC-A54A-4D8C-A601-379E7ED7D0B0}" srcOrd="0" destOrd="0" presId="urn:microsoft.com/office/officeart/2005/8/layout/cycle4#2"/>
    <dgm:cxn modelId="{1E624CB8-F3F2-474E-BCB5-14C9F73959BD}" type="presParOf" srcId="{D2B734B3-143A-4DD2-9A1C-EEA0897F2286}" destId="{1DA6B304-3BFC-454C-9B51-4F294063EB30}" srcOrd="0" destOrd="0" presId="urn:microsoft.com/office/officeart/2005/8/layout/cycle4#2"/>
    <dgm:cxn modelId="{20C19CEF-41F3-420B-A86E-E7EE1CF2505D}" type="presParOf" srcId="{1DA6B304-3BFC-454C-9B51-4F294063EB30}" destId="{03E4A240-022C-4EC6-9685-AE14107F8941}" srcOrd="0" destOrd="0" presId="urn:microsoft.com/office/officeart/2005/8/layout/cycle4#2"/>
    <dgm:cxn modelId="{472EFB11-C718-40B6-9DDD-13CAA1C743BA}" type="presParOf" srcId="{03E4A240-022C-4EC6-9685-AE14107F8941}" destId="{6A1210BD-5553-4152-8BC0-F726B60AE5A2}" srcOrd="0" destOrd="0" presId="urn:microsoft.com/office/officeart/2005/8/layout/cycle4#2"/>
    <dgm:cxn modelId="{1AD11C99-51B3-4229-BE3E-F4817EA129DF}" type="presParOf" srcId="{03E4A240-022C-4EC6-9685-AE14107F8941}" destId="{C112ACC0-C17D-4A7D-9429-0A682255CCAA}" srcOrd="1" destOrd="0" presId="urn:microsoft.com/office/officeart/2005/8/layout/cycle4#2"/>
    <dgm:cxn modelId="{369D28DC-F926-40E1-ADB8-E2D130E94F63}" type="presParOf" srcId="{1DA6B304-3BFC-454C-9B51-4F294063EB30}" destId="{3CC0104E-A8BC-4F3C-88C4-D888749EFCDB}" srcOrd="1" destOrd="0" presId="urn:microsoft.com/office/officeart/2005/8/layout/cycle4#2"/>
    <dgm:cxn modelId="{92340FCA-EF09-43A3-BA5F-991E7559BAF5}" type="presParOf" srcId="{3CC0104E-A8BC-4F3C-88C4-D888749EFCDB}" destId="{9AD36279-E3E5-48AD-8CB0-A206CD96A870}" srcOrd="0" destOrd="0" presId="urn:microsoft.com/office/officeart/2005/8/layout/cycle4#2"/>
    <dgm:cxn modelId="{AB52A2F1-47F6-490D-B22A-D5A05F3F6149}" type="presParOf" srcId="{3CC0104E-A8BC-4F3C-88C4-D888749EFCDB}" destId="{53AC5B01-8129-4ACA-8C3B-4D91B14D2629}" srcOrd="1" destOrd="0" presId="urn:microsoft.com/office/officeart/2005/8/layout/cycle4#2"/>
    <dgm:cxn modelId="{D4860054-2AFA-415A-841B-CF21C85E5092}" type="presParOf" srcId="{1DA6B304-3BFC-454C-9B51-4F294063EB30}" destId="{9BBEEDCC-A952-4144-BFEA-A6D749577D1A}" srcOrd="2" destOrd="0" presId="urn:microsoft.com/office/officeart/2005/8/layout/cycle4#2"/>
    <dgm:cxn modelId="{AABE5DB8-C865-4180-8E72-AD79A6D6A9C1}" type="presParOf" srcId="{9BBEEDCC-A952-4144-BFEA-A6D749577D1A}" destId="{59FED9EC-A54A-4D8C-A601-379E7ED7D0B0}" srcOrd="0" destOrd="0" presId="urn:microsoft.com/office/officeart/2005/8/layout/cycle4#2"/>
    <dgm:cxn modelId="{E699D142-D3B4-4C8A-8268-4458B993D805}" type="presParOf" srcId="{9BBEEDCC-A952-4144-BFEA-A6D749577D1A}" destId="{ED7690DC-C09D-4FA4-A12F-5D65EF51CF48}" srcOrd="1" destOrd="0" presId="urn:microsoft.com/office/officeart/2005/8/layout/cycle4#2"/>
    <dgm:cxn modelId="{8193B787-E257-47B3-9B5D-6D530C5A5BDC}" type="presParOf" srcId="{1DA6B304-3BFC-454C-9B51-4F294063EB30}" destId="{A3574BE3-6816-4D57-9856-22AC1A6F374B}" srcOrd="3" destOrd="0" presId="urn:microsoft.com/office/officeart/2005/8/layout/cycle4#2"/>
    <dgm:cxn modelId="{8946C1A6-1F9D-4BB3-95B8-1212B32B7CA1}" type="presParOf" srcId="{A3574BE3-6816-4D57-9856-22AC1A6F374B}" destId="{F0DD25B6-FDD4-4689-837A-7209D08A8FF6}" srcOrd="0" destOrd="0" presId="urn:microsoft.com/office/officeart/2005/8/layout/cycle4#2"/>
    <dgm:cxn modelId="{E8CDDD3C-FB8C-4D17-A56F-9BA95C1AC196}" type="presParOf" srcId="{A3574BE3-6816-4D57-9856-22AC1A6F374B}" destId="{411205D9-24A1-4035-AEC9-879BAE0CA9B9}" srcOrd="1" destOrd="0" presId="urn:microsoft.com/office/officeart/2005/8/layout/cycle4#2"/>
    <dgm:cxn modelId="{F20E2BC3-C721-4397-B357-4D55C13AF238}" type="presParOf" srcId="{1DA6B304-3BFC-454C-9B51-4F294063EB30}" destId="{E8061677-4A0D-4F4A-AAA9-90FE2599287B}" srcOrd="4" destOrd="0" presId="urn:microsoft.com/office/officeart/2005/8/layout/cycle4#2"/>
    <dgm:cxn modelId="{924DD855-6D56-456F-88E2-0B93E89F7186}" type="presParOf" srcId="{D2B734B3-143A-4DD2-9A1C-EEA0897F2286}" destId="{BA4E3B1C-88EA-4068-9BD6-1DA218D999D4}" srcOrd="1" destOrd="0" presId="urn:microsoft.com/office/officeart/2005/8/layout/cycle4#2"/>
    <dgm:cxn modelId="{0F8DC942-82B1-4EF3-94C5-1F5F5F564E56}" type="presParOf" srcId="{BA4E3B1C-88EA-4068-9BD6-1DA218D999D4}" destId="{962274BB-0A48-4441-8CC1-E80A8FF2A39B}" srcOrd="0" destOrd="0" presId="urn:microsoft.com/office/officeart/2005/8/layout/cycle4#2"/>
    <dgm:cxn modelId="{2766267E-57B7-4CDE-827E-594DACA3798C}" type="presParOf" srcId="{BA4E3B1C-88EA-4068-9BD6-1DA218D999D4}" destId="{EDC22E34-319D-4324-900D-3A8065CAD1EB}" srcOrd="1" destOrd="0" presId="urn:microsoft.com/office/officeart/2005/8/layout/cycle4#2"/>
    <dgm:cxn modelId="{3910B855-FE3B-4CB8-9FAE-49DFB3C08CEC}" type="presParOf" srcId="{BA4E3B1C-88EA-4068-9BD6-1DA218D999D4}" destId="{9A55D57B-C24C-44B0-B68F-EC6A8CF31884}" srcOrd="2" destOrd="0" presId="urn:microsoft.com/office/officeart/2005/8/layout/cycle4#2"/>
    <dgm:cxn modelId="{78507A1E-872F-42C6-8543-4EE4195DB978}" type="presParOf" srcId="{BA4E3B1C-88EA-4068-9BD6-1DA218D999D4}" destId="{C61E496B-6FF7-4117-A7CB-D1E98781BC9B}" srcOrd="3" destOrd="0" presId="urn:microsoft.com/office/officeart/2005/8/layout/cycle4#2"/>
    <dgm:cxn modelId="{0D2E96F8-BBD0-44C8-98A4-BC339FDE3DFF}" type="presParOf" srcId="{BA4E3B1C-88EA-4068-9BD6-1DA218D999D4}" destId="{8DA2055A-AD50-49F9-899A-914E68FA313D}" srcOrd="4" destOrd="0" presId="urn:microsoft.com/office/officeart/2005/8/layout/cycle4#2"/>
    <dgm:cxn modelId="{464CAA33-D0EA-4722-9A21-C8DC662E4677}" type="presParOf" srcId="{D2B734B3-143A-4DD2-9A1C-EEA0897F2286}" destId="{077D4901-D728-44B2-A40A-0A58879EE0A9}" srcOrd="2" destOrd="0" presId="urn:microsoft.com/office/officeart/2005/8/layout/cycle4#2"/>
    <dgm:cxn modelId="{FC0929B2-6271-4924-BE48-34A58E7E7D6B}" type="presParOf" srcId="{D2B734B3-143A-4DD2-9A1C-EEA0897F2286}" destId="{66353563-A097-46DB-8587-345CC05BAFFF}" srcOrd="3" destOrd="0" presId="urn:microsoft.com/office/officeart/2005/8/layout/cycle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1A76F-8448-4436-8DDE-F51544E8665A}">
      <dsp:nvSpPr>
        <dsp:cNvPr id="0" name=""/>
        <dsp:cNvSpPr/>
      </dsp:nvSpPr>
      <dsp:spPr>
        <a:xfrm>
          <a:off x="665620" y="1319326"/>
          <a:ext cx="1520367" cy="760183"/>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Intelligence</a:t>
          </a:r>
          <a:endParaRPr lang="en-US" sz="1400" b="1" kern="1200" dirty="0"/>
        </a:p>
        <a:p>
          <a:pPr marL="0" lvl="0" indent="0" algn="ctr" defTabSz="488950">
            <a:lnSpc>
              <a:spcPct val="90000"/>
            </a:lnSpc>
            <a:spcBef>
              <a:spcPct val="0"/>
            </a:spcBef>
            <a:spcAft>
              <a:spcPct val="35000"/>
            </a:spcAft>
            <a:buNone/>
          </a:pPr>
          <a:r>
            <a:rPr lang="en-US" sz="1100" kern="1200" dirty="0"/>
            <a:t>Russell</a:t>
          </a:r>
        </a:p>
      </dsp:txBody>
      <dsp:txXfrm>
        <a:off x="687885" y="1341591"/>
        <a:ext cx="1475837" cy="715653"/>
      </dsp:txXfrm>
    </dsp:sp>
    <dsp:sp modelId="{246B4E37-CFC1-41CE-A3E1-313BC01722B1}">
      <dsp:nvSpPr>
        <dsp:cNvPr id="0" name=""/>
        <dsp:cNvSpPr/>
      </dsp:nvSpPr>
      <dsp:spPr>
        <a:xfrm rot="17673356">
          <a:off x="1762398" y="1019953"/>
          <a:ext cx="1449608" cy="40429"/>
        </a:xfrm>
        <a:custGeom>
          <a:avLst/>
          <a:gdLst/>
          <a:ahLst/>
          <a:cxnLst/>
          <a:rect l="0" t="0" r="0" b="0"/>
          <a:pathLst>
            <a:path>
              <a:moveTo>
                <a:pt x="0" y="20214"/>
              </a:moveTo>
              <a:lnTo>
                <a:pt x="1449608" y="20214"/>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0963" y="1003928"/>
        <a:ext cx="72480" cy="72480"/>
      </dsp:txXfrm>
    </dsp:sp>
    <dsp:sp modelId="{A9BCD9B8-D866-4D09-BE34-5302C7022C50}">
      <dsp:nvSpPr>
        <dsp:cNvPr id="0" name=""/>
        <dsp:cNvSpPr/>
      </dsp:nvSpPr>
      <dsp:spPr>
        <a:xfrm>
          <a:off x="2788418" y="826"/>
          <a:ext cx="1520367" cy="760183"/>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Think</a:t>
          </a:r>
          <a:r>
            <a:rPr lang="en-US" sz="1800" b="1" kern="1200" dirty="0"/>
            <a:t> </a:t>
          </a:r>
          <a:r>
            <a:rPr lang="en-US" sz="1600" b="1" kern="1200" dirty="0"/>
            <a:t>Humanly</a:t>
          </a:r>
          <a:endParaRPr lang="en-US" sz="1800" b="1" kern="1200" dirty="0"/>
        </a:p>
      </dsp:txBody>
      <dsp:txXfrm>
        <a:off x="2810683" y="23091"/>
        <a:ext cx="1475837" cy="715653"/>
      </dsp:txXfrm>
    </dsp:sp>
    <dsp:sp modelId="{AE71F00F-BF18-4339-825E-7D6381E6081F}">
      <dsp:nvSpPr>
        <dsp:cNvPr id="0" name=""/>
        <dsp:cNvSpPr/>
      </dsp:nvSpPr>
      <dsp:spPr>
        <a:xfrm rot="19415485">
          <a:off x="2112932" y="1457059"/>
          <a:ext cx="748542" cy="40429"/>
        </a:xfrm>
        <a:custGeom>
          <a:avLst/>
          <a:gdLst/>
          <a:ahLst/>
          <a:cxnLst/>
          <a:rect l="0" t="0" r="0" b="0"/>
          <a:pathLst>
            <a:path>
              <a:moveTo>
                <a:pt x="0" y="20214"/>
              </a:moveTo>
              <a:lnTo>
                <a:pt x="748542" y="20214"/>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8489" y="1458560"/>
        <a:ext cx="37427" cy="37427"/>
      </dsp:txXfrm>
    </dsp:sp>
    <dsp:sp modelId="{449CE0BA-4F7B-40B7-A899-96D1664DA160}">
      <dsp:nvSpPr>
        <dsp:cNvPr id="0" name=""/>
        <dsp:cNvSpPr/>
      </dsp:nvSpPr>
      <dsp:spPr>
        <a:xfrm>
          <a:off x="2788418" y="875037"/>
          <a:ext cx="1520367" cy="760183"/>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Act</a:t>
          </a:r>
          <a:r>
            <a:rPr lang="en-US" sz="1800" b="1" kern="1200" dirty="0"/>
            <a:t> </a:t>
          </a:r>
          <a:r>
            <a:rPr lang="en-US" sz="1600" b="1" kern="1200" dirty="0"/>
            <a:t>Humanly</a:t>
          </a:r>
          <a:endParaRPr lang="en-US" sz="1800" b="1" kern="1200" dirty="0"/>
        </a:p>
      </dsp:txBody>
      <dsp:txXfrm>
        <a:off x="2810683" y="897302"/>
        <a:ext cx="1475837" cy="715653"/>
      </dsp:txXfrm>
    </dsp:sp>
    <dsp:sp modelId="{2B65E8F9-569C-46DA-B6E1-F5F824FC64D0}">
      <dsp:nvSpPr>
        <dsp:cNvPr id="0" name=""/>
        <dsp:cNvSpPr/>
      </dsp:nvSpPr>
      <dsp:spPr>
        <a:xfrm rot="2130803">
          <a:off x="2117150" y="1894164"/>
          <a:ext cx="740104" cy="40429"/>
        </a:xfrm>
        <a:custGeom>
          <a:avLst/>
          <a:gdLst/>
          <a:ahLst/>
          <a:cxnLst/>
          <a:rect l="0" t="0" r="0" b="0"/>
          <a:pathLst>
            <a:path>
              <a:moveTo>
                <a:pt x="0" y="20214"/>
              </a:moveTo>
              <a:lnTo>
                <a:pt x="740104" y="20214"/>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8700" y="1895877"/>
        <a:ext cx="37005" cy="37005"/>
      </dsp:txXfrm>
    </dsp:sp>
    <dsp:sp modelId="{B6D6998C-352C-43BA-822A-BDC9E6BF9B51}">
      <dsp:nvSpPr>
        <dsp:cNvPr id="0" name=""/>
        <dsp:cNvSpPr/>
      </dsp:nvSpPr>
      <dsp:spPr>
        <a:xfrm>
          <a:off x="2788418" y="1749248"/>
          <a:ext cx="1520367" cy="760183"/>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Think Rationally</a:t>
          </a:r>
        </a:p>
      </dsp:txBody>
      <dsp:txXfrm>
        <a:off x="2810683" y="1771513"/>
        <a:ext cx="1475837" cy="715653"/>
      </dsp:txXfrm>
    </dsp:sp>
    <dsp:sp modelId="{18AFC991-D7D5-4EAF-BA2B-7C8D7139354D}">
      <dsp:nvSpPr>
        <dsp:cNvPr id="0" name=""/>
        <dsp:cNvSpPr/>
      </dsp:nvSpPr>
      <dsp:spPr>
        <a:xfrm rot="3912356">
          <a:off x="1768926" y="2331270"/>
          <a:ext cx="1436553" cy="40429"/>
        </a:xfrm>
        <a:custGeom>
          <a:avLst/>
          <a:gdLst/>
          <a:ahLst/>
          <a:cxnLst/>
          <a:rect l="0" t="0" r="0" b="0"/>
          <a:pathLst>
            <a:path>
              <a:moveTo>
                <a:pt x="0" y="20214"/>
              </a:moveTo>
              <a:lnTo>
                <a:pt x="1436553" y="20214"/>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1289" y="2315571"/>
        <a:ext cx="71827" cy="71827"/>
      </dsp:txXfrm>
    </dsp:sp>
    <dsp:sp modelId="{AF36F1A3-065D-429E-832F-EC160C31B5A5}">
      <dsp:nvSpPr>
        <dsp:cNvPr id="0" name=""/>
        <dsp:cNvSpPr/>
      </dsp:nvSpPr>
      <dsp:spPr>
        <a:xfrm>
          <a:off x="2788418" y="2623460"/>
          <a:ext cx="1520367" cy="760183"/>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Act</a:t>
          </a:r>
          <a:r>
            <a:rPr lang="en-US" sz="1400" b="1" kern="1200" dirty="0"/>
            <a:t> </a:t>
          </a:r>
          <a:r>
            <a:rPr lang="en-US" sz="1600" b="1" kern="1200" dirty="0"/>
            <a:t>Rationally</a:t>
          </a:r>
          <a:endParaRPr lang="en-US" sz="1100" b="1" kern="1200" dirty="0"/>
        </a:p>
      </dsp:txBody>
      <dsp:txXfrm>
        <a:off x="2810683" y="2645725"/>
        <a:ext cx="1475837" cy="7156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6861B-98F6-4728-830C-C3230E4F76F1}">
      <dsp:nvSpPr>
        <dsp:cNvPr id="0" name=""/>
        <dsp:cNvSpPr/>
      </dsp:nvSpPr>
      <dsp:spPr>
        <a:xfrm>
          <a:off x="486555" y="1838"/>
          <a:ext cx="4779184" cy="43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marL="0" lvl="0" indent="0" algn="l" defTabSz="933450">
            <a:lnSpc>
              <a:spcPct val="90000"/>
            </a:lnSpc>
            <a:spcBef>
              <a:spcPct val="0"/>
            </a:spcBef>
            <a:spcAft>
              <a:spcPct val="35000"/>
            </a:spcAft>
            <a:buNone/>
          </a:pPr>
          <a:endParaRPr lang="en-US" sz="2100" kern="1200" dirty="0"/>
        </a:p>
      </dsp:txBody>
      <dsp:txXfrm>
        <a:off x="486555" y="1838"/>
        <a:ext cx="4779184" cy="434471"/>
      </dsp:txXfrm>
    </dsp:sp>
    <dsp:sp modelId="{B130E37B-3A4B-4FB1-BE4E-5FDF3083B4C2}">
      <dsp:nvSpPr>
        <dsp:cNvPr id="0" name=""/>
        <dsp:cNvSpPr/>
      </dsp:nvSpPr>
      <dsp:spPr>
        <a:xfrm>
          <a:off x="486555" y="436309"/>
          <a:ext cx="1118329" cy="885034"/>
        </a:xfrm>
        <a:prstGeom prst="chevron">
          <a:avLst>
            <a:gd name="adj" fmla="val 70610"/>
          </a:avLst>
        </a:prstGeom>
        <a:solidFill>
          <a:srgbClr val="CC00CC"/>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3E7D6541-759A-4744-93EC-24A0A395FAC4}">
      <dsp:nvSpPr>
        <dsp:cNvPr id="0" name=""/>
        <dsp:cNvSpPr/>
      </dsp:nvSpPr>
      <dsp:spPr>
        <a:xfrm>
          <a:off x="1158296" y="436309"/>
          <a:ext cx="1118329" cy="885034"/>
        </a:xfrm>
        <a:prstGeom prst="chevron">
          <a:avLst>
            <a:gd name="adj" fmla="val 70610"/>
          </a:avLst>
        </a:prstGeom>
        <a:solidFill>
          <a:srgbClr val="F8C0F4"/>
        </a:solidFill>
        <a:ln w="9525" cap="flat" cmpd="sng" algn="ctr">
          <a:solidFill>
            <a:schemeClr val="accent5">
              <a:hueOff val="-13876"/>
              <a:satOff val="-1326"/>
              <a:lumOff val="-133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F9FA549-4476-4DC1-AD6C-B0409966F57F}">
      <dsp:nvSpPr>
        <dsp:cNvPr id="0" name=""/>
        <dsp:cNvSpPr/>
      </dsp:nvSpPr>
      <dsp:spPr>
        <a:xfrm>
          <a:off x="1830568" y="436309"/>
          <a:ext cx="1118329" cy="885034"/>
        </a:xfrm>
        <a:prstGeom prst="chevron">
          <a:avLst>
            <a:gd name="adj" fmla="val 70610"/>
          </a:avLst>
        </a:prstGeom>
        <a:solidFill>
          <a:srgbClr val="FF66FF"/>
        </a:solidFill>
        <a:ln w="9525" cap="flat" cmpd="sng" algn="ctr">
          <a:solidFill>
            <a:schemeClr val="accent5">
              <a:hueOff val="-27753"/>
              <a:satOff val="-2653"/>
              <a:lumOff val="-266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236C3D9-A40B-4D04-8221-7ACB19F37801}">
      <dsp:nvSpPr>
        <dsp:cNvPr id="0" name=""/>
        <dsp:cNvSpPr/>
      </dsp:nvSpPr>
      <dsp:spPr>
        <a:xfrm>
          <a:off x="2502309" y="436309"/>
          <a:ext cx="1118329" cy="885034"/>
        </a:xfrm>
        <a:prstGeom prst="chevron">
          <a:avLst>
            <a:gd name="adj" fmla="val 70610"/>
          </a:avLst>
        </a:prstGeom>
        <a:solidFill>
          <a:srgbClr val="7030A0"/>
        </a:solidFill>
        <a:ln w="9525" cap="flat" cmpd="sng" algn="ctr">
          <a:solidFill>
            <a:schemeClr val="accent5">
              <a:hueOff val="-41629"/>
              <a:satOff val="-3979"/>
              <a:lumOff val="-400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148B399-3868-43B6-AA15-84312559722D}">
      <dsp:nvSpPr>
        <dsp:cNvPr id="0" name=""/>
        <dsp:cNvSpPr/>
      </dsp:nvSpPr>
      <dsp:spPr>
        <a:xfrm>
          <a:off x="3174581" y="436309"/>
          <a:ext cx="1118329" cy="885034"/>
        </a:xfrm>
        <a:prstGeom prst="chevron">
          <a:avLst>
            <a:gd name="adj" fmla="val 70610"/>
          </a:avLst>
        </a:prstGeom>
        <a:gradFill rotWithShape="0">
          <a:gsLst>
            <a:gs pos="0">
              <a:schemeClr val="accent5">
                <a:hueOff val="-55505"/>
                <a:satOff val="-5305"/>
                <a:lumOff val="-5334"/>
                <a:alphaOff val="0"/>
                <a:shade val="51000"/>
                <a:satMod val="130000"/>
              </a:schemeClr>
            </a:gs>
            <a:gs pos="80000">
              <a:schemeClr val="accent5">
                <a:hueOff val="-55505"/>
                <a:satOff val="-5305"/>
                <a:lumOff val="-5334"/>
                <a:alphaOff val="0"/>
                <a:shade val="93000"/>
                <a:satMod val="130000"/>
              </a:schemeClr>
            </a:gs>
            <a:gs pos="100000">
              <a:schemeClr val="accent5">
                <a:hueOff val="-55505"/>
                <a:satOff val="-5305"/>
                <a:lumOff val="-5334"/>
                <a:alphaOff val="0"/>
                <a:shade val="94000"/>
                <a:satMod val="135000"/>
              </a:schemeClr>
            </a:gs>
          </a:gsLst>
          <a:lin ang="16200000" scaled="0"/>
        </a:gradFill>
        <a:ln w="9525" cap="flat" cmpd="sng" algn="ctr">
          <a:solidFill>
            <a:schemeClr val="accent5">
              <a:hueOff val="-55505"/>
              <a:satOff val="-5305"/>
              <a:lumOff val="-5334"/>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5C8A7938-750B-49E0-8E4A-54B5D363D6D9}">
      <dsp:nvSpPr>
        <dsp:cNvPr id="0" name=""/>
        <dsp:cNvSpPr/>
      </dsp:nvSpPr>
      <dsp:spPr>
        <a:xfrm>
          <a:off x="3846322" y="436309"/>
          <a:ext cx="1118329" cy="885034"/>
        </a:xfrm>
        <a:prstGeom prst="chevron">
          <a:avLst>
            <a:gd name="adj" fmla="val 70610"/>
          </a:avLst>
        </a:prstGeom>
        <a:gradFill rotWithShape="0">
          <a:gsLst>
            <a:gs pos="0">
              <a:schemeClr val="accent5">
                <a:hueOff val="-69382"/>
                <a:satOff val="-6632"/>
                <a:lumOff val="-6667"/>
                <a:alphaOff val="0"/>
                <a:shade val="51000"/>
                <a:satMod val="130000"/>
              </a:schemeClr>
            </a:gs>
            <a:gs pos="80000">
              <a:schemeClr val="accent5">
                <a:hueOff val="-69382"/>
                <a:satOff val="-6632"/>
                <a:lumOff val="-6667"/>
                <a:alphaOff val="0"/>
                <a:shade val="93000"/>
                <a:satMod val="130000"/>
              </a:schemeClr>
            </a:gs>
            <a:gs pos="100000">
              <a:schemeClr val="accent5">
                <a:hueOff val="-69382"/>
                <a:satOff val="-6632"/>
                <a:lumOff val="-6667"/>
                <a:alphaOff val="0"/>
                <a:shade val="94000"/>
                <a:satMod val="135000"/>
              </a:schemeClr>
            </a:gs>
          </a:gsLst>
          <a:lin ang="16200000" scaled="0"/>
        </a:gradFill>
        <a:ln w="9525" cap="flat" cmpd="sng" algn="ctr">
          <a:solidFill>
            <a:schemeClr val="accent5">
              <a:hueOff val="-69382"/>
              <a:satOff val="-6632"/>
              <a:lumOff val="-666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16A361C-AB13-45D5-80D9-7BFCE6284403}">
      <dsp:nvSpPr>
        <dsp:cNvPr id="0" name=""/>
        <dsp:cNvSpPr/>
      </dsp:nvSpPr>
      <dsp:spPr>
        <a:xfrm>
          <a:off x="4518594" y="436309"/>
          <a:ext cx="1118329" cy="885034"/>
        </a:xfrm>
        <a:prstGeom prst="chevron">
          <a:avLst>
            <a:gd name="adj" fmla="val 70610"/>
          </a:avLst>
        </a:prstGeom>
        <a:solidFill>
          <a:srgbClr val="495AD9"/>
        </a:solidFill>
        <a:ln w="9525" cap="flat" cmpd="sng" algn="ctr">
          <a:solidFill>
            <a:schemeClr val="accent5">
              <a:hueOff val="-83258"/>
              <a:satOff val="-7958"/>
              <a:lumOff val="-800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CEB983A-8CFE-43B8-86B3-DCAE98F657E1}">
      <dsp:nvSpPr>
        <dsp:cNvPr id="0" name=""/>
        <dsp:cNvSpPr/>
      </dsp:nvSpPr>
      <dsp:spPr>
        <a:xfrm>
          <a:off x="1240396" y="524812"/>
          <a:ext cx="3769640" cy="708027"/>
        </a:xfrm>
        <a:prstGeom prst="rect">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2">
                  <a:lumMod val="50000"/>
                </a:schemeClr>
              </a:solidFill>
            </a:rPr>
            <a:t>Fitness diversity means the fitness of population be different</a:t>
          </a:r>
          <a:endParaRPr lang="en-US" sz="1600" kern="1200" dirty="0"/>
        </a:p>
      </dsp:txBody>
      <dsp:txXfrm>
        <a:off x="1240396" y="524812"/>
        <a:ext cx="3769640" cy="708027"/>
      </dsp:txXfrm>
    </dsp:sp>
    <dsp:sp modelId="{8B9DD035-18D0-4C46-8753-DBB32BD6AEB8}">
      <dsp:nvSpPr>
        <dsp:cNvPr id="0" name=""/>
        <dsp:cNvSpPr/>
      </dsp:nvSpPr>
      <dsp:spPr>
        <a:xfrm>
          <a:off x="486555" y="1392532"/>
          <a:ext cx="4779184" cy="43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marL="0" lvl="0" indent="0" algn="l" defTabSz="933450">
            <a:lnSpc>
              <a:spcPct val="90000"/>
            </a:lnSpc>
            <a:spcBef>
              <a:spcPct val="0"/>
            </a:spcBef>
            <a:spcAft>
              <a:spcPct val="35000"/>
            </a:spcAft>
            <a:buNone/>
          </a:pPr>
          <a:endParaRPr lang="en-US" sz="2100" kern="1200" dirty="0"/>
        </a:p>
      </dsp:txBody>
      <dsp:txXfrm>
        <a:off x="486555" y="1392532"/>
        <a:ext cx="4779184" cy="434471"/>
      </dsp:txXfrm>
    </dsp:sp>
    <dsp:sp modelId="{EA5BF7D9-5D59-4E30-993B-A896E3A99597}">
      <dsp:nvSpPr>
        <dsp:cNvPr id="0" name=""/>
        <dsp:cNvSpPr/>
      </dsp:nvSpPr>
      <dsp:spPr>
        <a:xfrm>
          <a:off x="486555" y="1827003"/>
          <a:ext cx="1118329" cy="885034"/>
        </a:xfrm>
        <a:prstGeom prst="chevron">
          <a:avLst>
            <a:gd name="adj" fmla="val 70610"/>
          </a:avLst>
        </a:prstGeom>
        <a:solidFill>
          <a:srgbClr val="495AD9"/>
        </a:solidFill>
        <a:ln w="9525" cap="flat" cmpd="sng" algn="ctr">
          <a:solidFill>
            <a:schemeClr val="accent5">
              <a:hueOff val="-97135"/>
              <a:satOff val="-9284"/>
              <a:lumOff val="-9334"/>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DFABEAE-6B07-4017-A090-AD61A66BE362}">
      <dsp:nvSpPr>
        <dsp:cNvPr id="0" name=""/>
        <dsp:cNvSpPr/>
      </dsp:nvSpPr>
      <dsp:spPr>
        <a:xfrm>
          <a:off x="1158296" y="1827003"/>
          <a:ext cx="1118329" cy="885034"/>
        </a:xfrm>
        <a:prstGeom prst="chevron">
          <a:avLst>
            <a:gd name="adj" fmla="val 70610"/>
          </a:avLst>
        </a:prstGeom>
        <a:gradFill rotWithShape="0">
          <a:gsLst>
            <a:gs pos="0">
              <a:schemeClr val="accent5">
                <a:hueOff val="-111011"/>
                <a:satOff val="-10611"/>
                <a:lumOff val="-10667"/>
                <a:alphaOff val="0"/>
                <a:shade val="51000"/>
                <a:satMod val="130000"/>
              </a:schemeClr>
            </a:gs>
            <a:gs pos="80000">
              <a:schemeClr val="accent5">
                <a:hueOff val="-111011"/>
                <a:satOff val="-10611"/>
                <a:lumOff val="-10667"/>
                <a:alphaOff val="0"/>
                <a:shade val="93000"/>
                <a:satMod val="130000"/>
              </a:schemeClr>
            </a:gs>
            <a:gs pos="100000">
              <a:schemeClr val="accent5">
                <a:hueOff val="-111011"/>
                <a:satOff val="-10611"/>
                <a:lumOff val="-10667"/>
                <a:alphaOff val="0"/>
                <a:shade val="94000"/>
                <a:satMod val="135000"/>
              </a:schemeClr>
            </a:gs>
          </a:gsLst>
          <a:lin ang="16200000" scaled="0"/>
        </a:gradFill>
        <a:ln w="9525" cap="flat" cmpd="sng" algn="ctr">
          <a:solidFill>
            <a:schemeClr val="accent5">
              <a:hueOff val="-111011"/>
              <a:satOff val="-10611"/>
              <a:lumOff val="-1066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519F9D5E-455F-4D74-A839-9A5328D5E5C2}">
      <dsp:nvSpPr>
        <dsp:cNvPr id="0" name=""/>
        <dsp:cNvSpPr/>
      </dsp:nvSpPr>
      <dsp:spPr>
        <a:xfrm>
          <a:off x="1830568" y="1827003"/>
          <a:ext cx="1118329" cy="885034"/>
        </a:xfrm>
        <a:prstGeom prst="chevron">
          <a:avLst>
            <a:gd name="adj" fmla="val 70610"/>
          </a:avLst>
        </a:prstGeom>
        <a:gradFill rotWithShape="0">
          <a:gsLst>
            <a:gs pos="0">
              <a:schemeClr val="accent5">
                <a:hueOff val="-124887"/>
                <a:satOff val="-11937"/>
                <a:lumOff val="-12001"/>
                <a:alphaOff val="0"/>
                <a:shade val="51000"/>
                <a:satMod val="130000"/>
              </a:schemeClr>
            </a:gs>
            <a:gs pos="80000">
              <a:schemeClr val="accent5">
                <a:hueOff val="-124887"/>
                <a:satOff val="-11937"/>
                <a:lumOff val="-12001"/>
                <a:alphaOff val="0"/>
                <a:shade val="93000"/>
                <a:satMod val="130000"/>
              </a:schemeClr>
            </a:gs>
            <a:gs pos="100000">
              <a:schemeClr val="accent5">
                <a:hueOff val="-124887"/>
                <a:satOff val="-11937"/>
                <a:lumOff val="-12001"/>
                <a:alphaOff val="0"/>
                <a:shade val="94000"/>
                <a:satMod val="135000"/>
              </a:schemeClr>
            </a:gs>
          </a:gsLst>
          <a:lin ang="16200000" scaled="0"/>
        </a:gradFill>
        <a:ln w="9525" cap="flat" cmpd="sng" algn="ctr">
          <a:solidFill>
            <a:schemeClr val="accent5">
              <a:hueOff val="-124887"/>
              <a:satOff val="-11937"/>
              <a:lumOff val="-1200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71B8397-DA3C-4F2A-BF10-E97C07EB3204}">
      <dsp:nvSpPr>
        <dsp:cNvPr id="0" name=""/>
        <dsp:cNvSpPr/>
      </dsp:nvSpPr>
      <dsp:spPr>
        <a:xfrm>
          <a:off x="2502309" y="1827003"/>
          <a:ext cx="1118329" cy="885034"/>
        </a:xfrm>
        <a:prstGeom prst="chevron">
          <a:avLst>
            <a:gd name="adj" fmla="val 70610"/>
          </a:avLst>
        </a:prstGeom>
        <a:solidFill>
          <a:srgbClr val="89E0FF"/>
        </a:solidFill>
        <a:ln w="9525" cap="flat" cmpd="sng" algn="ctr">
          <a:solidFill>
            <a:schemeClr val="accent5">
              <a:hueOff val="-138764"/>
              <a:satOff val="-13263"/>
              <a:lumOff val="-13334"/>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3164DAEB-9466-47EF-9EF2-1888246FD08B}">
      <dsp:nvSpPr>
        <dsp:cNvPr id="0" name=""/>
        <dsp:cNvSpPr/>
      </dsp:nvSpPr>
      <dsp:spPr>
        <a:xfrm>
          <a:off x="3174581" y="1827003"/>
          <a:ext cx="1118329" cy="885034"/>
        </a:xfrm>
        <a:prstGeom prst="chevron">
          <a:avLst>
            <a:gd name="adj" fmla="val 70610"/>
          </a:avLst>
        </a:prstGeom>
        <a:gradFill rotWithShape="0">
          <a:gsLst>
            <a:gs pos="0">
              <a:schemeClr val="accent5">
                <a:hueOff val="-152640"/>
                <a:satOff val="-14590"/>
                <a:lumOff val="-14667"/>
                <a:alphaOff val="0"/>
                <a:shade val="51000"/>
                <a:satMod val="130000"/>
              </a:schemeClr>
            </a:gs>
            <a:gs pos="80000">
              <a:schemeClr val="accent5">
                <a:hueOff val="-152640"/>
                <a:satOff val="-14590"/>
                <a:lumOff val="-14667"/>
                <a:alphaOff val="0"/>
                <a:shade val="93000"/>
                <a:satMod val="130000"/>
              </a:schemeClr>
            </a:gs>
            <a:gs pos="100000">
              <a:schemeClr val="accent5">
                <a:hueOff val="-152640"/>
                <a:satOff val="-14590"/>
                <a:lumOff val="-14667"/>
                <a:alphaOff val="0"/>
                <a:shade val="94000"/>
                <a:satMod val="135000"/>
              </a:schemeClr>
            </a:gs>
          </a:gsLst>
          <a:lin ang="16200000" scaled="0"/>
        </a:gradFill>
        <a:ln w="9525" cap="flat" cmpd="sng" algn="ctr">
          <a:solidFill>
            <a:schemeClr val="accent5">
              <a:hueOff val="-152640"/>
              <a:satOff val="-14590"/>
              <a:lumOff val="-1466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DF12684-D102-4CFB-BB42-F48D96D4A3F0}">
      <dsp:nvSpPr>
        <dsp:cNvPr id="0" name=""/>
        <dsp:cNvSpPr/>
      </dsp:nvSpPr>
      <dsp:spPr>
        <a:xfrm>
          <a:off x="3846322" y="1827003"/>
          <a:ext cx="1118329" cy="885034"/>
        </a:xfrm>
        <a:prstGeom prst="chevron">
          <a:avLst>
            <a:gd name="adj" fmla="val 70610"/>
          </a:avLst>
        </a:prstGeom>
        <a:gradFill rotWithShape="0">
          <a:gsLst>
            <a:gs pos="0">
              <a:schemeClr val="accent5">
                <a:hueOff val="-166516"/>
                <a:satOff val="-15916"/>
                <a:lumOff val="-16001"/>
                <a:alphaOff val="0"/>
                <a:shade val="51000"/>
                <a:satMod val="130000"/>
              </a:schemeClr>
            </a:gs>
            <a:gs pos="80000">
              <a:schemeClr val="accent5">
                <a:hueOff val="-166516"/>
                <a:satOff val="-15916"/>
                <a:lumOff val="-16001"/>
                <a:alphaOff val="0"/>
                <a:shade val="93000"/>
                <a:satMod val="130000"/>
              </a:schemeClr>
            </a:gs>
            <a:gs pos="100000">
              <a:schemeClr val="accent5">
                <a:hueOff val="-166516"/>
                <a:satOff val="-15916"/>
                <a:lumOff val="-16001"/>
                <a:alphaOff val="0"/>
                <a:shade val="94000"/>
                <a:satMod val="135000"/>
              </a:schemeClr>
            </a:gs>
          </a:gsLst>
          <a:lin ang="16200000" scaled="0"/>
        </a:gradFill>
        <a:ln w="9525" cap="flat" cmpd="sng" algn="ctr">
          <a:solidFill>
            <a:schemeClr val="accent5">
              <a:hueOff val="-166516"/>
              <a:satOff val="-15916"/>
              <a:lumOff val="-1600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6F57336F-BCE7-4535-A12D-17F9A0A7FB11}">
      <dsp:nvSpPr>
        <dsp:cNvPr id="0" name=""/>
        <dsp:cNvSpPr/>
      </dsp:nvSpPr>
      <dsp:spPr>
        <a:xfrm>
          <a:off x="4518594" y="1827003"/>
          <a:ext cx="1118329" cy="885034"/>
        </a:xfrm>
        <a:prstGeom prst="chevron">
          <a:avLst>
            <a:gd name="adj" fmla="val 70610"/>
          </a:avLst>
        </a:prstGeom>
        <a:solidFill>
          <a:srgbClr val="92D050"/>
        </a:solidFill>
        <a:ln w="9525" cap="flat" cmpd="sng" algn="ctr">
          <a:solidFill>
            <a:schemeClr val="accent5">
              <a:hueOff val="-180393"/>
              <a:satOff val="-17243"/>
              <a:lumOff val="-17334"/>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35583FE6-FB1F-41FC-91C8-25407E201355}">
      <dsp:nvSpPr>
        <dsp:cNvPr id="0" name=""/>
        <dsp:cNvSpPr/>
      </dsp:nvSpPr>
      <dsp:spPr>
        <a:xfrm>
          <a:off x="1240396" y="1915506"/>
          <a:ext cx="3769640" cy="708027"/>
        </a:xfrm>
        <a:prstGeom prst="rect">
          <a:avLst/>
        </a:prstGeom>
        <a:solidFill>
          <a:schemeClr val="lt1">
            <a:hueOff val="0"/>
            <a:satOff val="0"/>
            <a:lumOff val="0"/>
            <a:alphaOff val="0"/>
          </a:schemeClr>
        </a:solidFill>
        <a:ln w="9525" cap="flat" cmpd="sng" algn="ctr">
          <a:solidFill>
            <a:schemeClr val="accent5">
              <a:hueOff val="-138764"/>
              <a:satOff val="-13263"/>
              <a:lumOff val="-13334"/>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2">
                  <a:lumMod val="50000"/>
                </a:schemeClr>
              </a:solidFill>
            </a:rPr>
            <a:t>Phenotype diversity means the individuals of population are different</a:t>
          </a:r>
        </a:p>
      </dsp:txBody>
      <dsp:txXfrm>
        <a:off x="1240396" y="1915506"/>
        <a:ext cx="3769640" cy="708027"/>
      </dsp:txXfrm>
    </dsp:sp>
    <dsp:sp modelId="{8498C2FB-37EF-4D32-9D7D-591421B9526A}">
      <dsp:nvSpPr>
        <dsp:cNvPr id="0" name=""/>
        <dsp:cNvSpPr/>
      </dsp:nvSpPr>
      <dsp:spPr>
        <a:xfrm>
          <a:off x="486555" y="2783226"/>
          <a:ext cx="4779184" cy="43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marL="0" lvl="0" indent="0" algn="l" defTabSz="933450">
            <a:lnSpc>
              <a:spcPct val="90000"/>
            </a:lnSpc>
            <a:spcBef>
              <a:spcPct val="0"/>
            </a:spcBef>
            <a:spcAft>
              <a:spcPct val="35000"/>
            </a:spcAft>
            <a:buNone/>
          </a:pPr>
          <a:endParaRPr lang="en-US" sz="2100" kern="1200" dirty="0"/>
        </a:p>
      </dsp:txBody>
      <dsp:txXfrm>
        <a:off x="486555" y="2783226"/>
        <a:ext cx="4779184" cy="434471"/>
      </dsp:txXfrm>
    </dsp:sp>
    <dsp:sp modelId="{30F24C7E-A7DE-4518-9614-8B9EA6D4BEA4}">
      <dsp:nvSpPr>
        <dsp:cNvPr id="0" name=""/>
        <dsp:cNvSpPr/>
      </dsp:nvSpPr>
      <dsp:spPr>
        <a:xfrm>
          <a:off x="486555" y="3217697"/>
          <a:ext cx="1118329" cy="885034"/>
        </a:xfrm>
        <a:prstGeom prst="chevron">
          <a:avLst>
            <a:gd name="adj" fmla="val 70610"/>
          </a:avLst>
        </a:prstGeom>
        <a:solidFill>
          <a:srgbClr val="92D050"/>
        </a:solidFill>
        <a:ln w="9525" cap="flat" cmpd="sng" algn="ctr">
          <a:solidFill>
            <a:schemeClr val="accent5">
              <a:hueOff val="-194269"/>
              <a:satOff val="-18569"/>
              <a:lumOff val="-18668"/>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01CBEA1-BA78-4727-9513-17E85363DD59}">
      <dsp:nvSpPr>
        <dsp:cNvPr id="0" name=""/>
        <dsp:cNvSpPr/>
      </dsp:nvSpPr>
      <dsp:spPr>
        <a:xfrm>
          <a:off x="1158296" y="3217697"/>
          <a:ext cx="1118329" cy="885034"/>
        </a:xfrm>
        <a:prstGeom prst="chevron">
          <a:avLst>
            <a:gd name="adj" fmla="val 70610"/>
          </a:avLst>
        </a:prstGeom>
        <a:solidFill>
          <a:srgbClr val="FFFF00"/>
        </a:solidFill>
        <a:ln w="9525" cap="flat" cmpd="sng" algn="ctr">
          <a:solidFill>
            <a:schemeClr val="accent5">
              <a:hueOff val="-208146"/>
              <a:satOff val="-19895"/>
              <a:lumOff val="-2000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A5AEDF68-CD13-4AE0-826E-13AF7DCFF4E9}">
      <dsp:nvSpPr>
        <dsp:cNvPr id="0" name=""/>
        <dsp:cNvSpPr/>
      </dsp:nvSpPr>
      <dsp:spPr>
        <a:xfrm>
          <a:off x="1830568" y="3217697"/>
          <a:ext cx="1118329" cy="885034"/>
        </a:xfrm>
        <a:prstGeom prst="chevron">
          <a:avLst>
            <a:gd name="adj" fmla="val 70610"/>
          </a:avLst>
        </a:prstGeom>
        <a:solidFill>
          <a:schemeClr val="accent4">
            <a:lumMod val="40000"/>
            <a:lumOff val="60000"/>
          </a:schemeClr>
        </a:solidFill>
        <a:ln w="9525" cap="flat" cmpd="sng" algn="ctr">
          <a:solidFill>
            <a:schemeClr val="accent5">
              <a:hueOff val="-222022"/>
              <a:satOff val="-21222"/>
              <a:lumOff val="-21334"/>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7BEE974-38F5-4E3F-867D-8D224E4BC193}">
      <dsp:nvSpPr>
        <dsp:cNvPr id="0" name=""/>
        <dsp:cNvSpPr/>
      </dsp:nvSpPr>
      <dsp:spPr>
        <a:xfrm>
          <a:off x="2502309" y="3217697"/>
          <a:ext cx="1118329" cy="885034"/>
        </a:xfrm>
        <a:prstGeom prst="chevron">
          <a:avLst>
            <a:gd name="adj" fmla="val 70610"/>
          </a:avLst>
        </a:prstGeom>
        <a:solidFill>
          <a:srgbClr val="FFFF00"/>
        </a:solidFill>
        <a:ln w="9525" cap="flat" cmpd="sng" algn="ctr">
          <a:solidFill>
            <a:schemeClr val="accent5">
              <a:hueOff val="-235898"/>
              <a:satOff val="-22548"/>
              <a:lumOff val="-22668"/>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1C200D73-5C6F-41BD-AA2F-18A8DE13357D}">
      <dsp:nvSpPr>
        <dsp:cNvPr id="0" name=""/>
        <dsp:cNvSpPr/>
      </dsp:nvSpPr>
      <dsp:spPr>
        <a:xfrm>
          <a:off x="3174581" y="3217697"/>
          <a:ext cx="1118329" cy="885034"/>
        </a:xfrm>
        <a:prstGeom prst="chevron">
          <a:avLst>
            <a:gd name="adj" fmla="val 70610"/>
          </a:avLst>
        </a:prstGeom>
        <a:solidFill>
          <a:schemeClr val="accent4">
            <a:lumMod val="20000"/>
            <a:lumOff val="80000"/>
          </a:schemeClr>
        </a:solidFill>
        <a:ln w="9525" cap="flat" cmpd="sng" algn="ctr">
          <a:solidFill>
            <a:schemeClr val="accent5">
              <a:hueOff val="-249775"/>
              <a:satOff val="-23874"/>
              <a:lumOff val="-2400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132E9B6-9789-402A-ABC8-5BAB47B6075D}">
      <dsp:nvSpPr>
        <dsp:cNvPr id="0" name=""/>
        <dsp:cNvSpPr/>
      </dsp:nvSpPr>
      <dsp:spPr>
        <a:xfrm>
          <a:off x="3846322" y="3217697"/>
          <a:ext cx="1118329" cy="885034"/>
        </a:xfrm>
        <a:prstGeom prst="chevron">
          <a:avLst>
            <a:gd name="adj" fmla="val 70610"/>
          </a:avLst>
        </a:prstGeom>
        <a:solidFill>
          <a:schemeClr val="accent3">
            <a:lumMod val="20000"/>
            <a:lumOff val="80000"/>
          </a:schemeClr>
        </a:solidFill>
        <a:ln w="9525" cap="flat" cmpd="sng" algn="ctr">
          <a:solidFill>
            <a:schemeClr val="accent5">
              <a:hueOff val="-263651"/>
              <a:satOff val="-25201"/>
              <a:lumOff val="-25335"/>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677A543-33F1-44E4-BE6F-2F6F59601173}">
      <dsp:nvSpPr>
        <dsp:cNvPr id="0" name=""/>
        <dsp:cNvSpPr/>
      </dsp:nvSpPr>
      <dsp:spPr>
        <a:xfrm>
          <a:off x="4518594" y="3217697"/>
          <a:ext cx="1118329" cy="885034"/>
        </a:xfrm>
        <a:prstGeom prst="chevron">
          <a:avLst>
            <a:gd name="adj" fmla="val 70610"/>
          </a:avLst>
        </a:prstGeom>
        <a:solidFill>
          <a:schemeClr val="accent1">
            <a:lumMod val="75000"/>
          </a:schemeClr>
        </a:solidFill>
        <a:ln w="9525" cap="flat" cmpd="sng" algn="ctr">
          <a:solidFill>
            <a:schemeClr val="accent5">
              <a:hueOff val="-277527"/>
              <a:satOff val="-26527"/>
              <a:lumOff val="-26668"/>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936038DE-BEF6-49F8-9F8C-877992BC7498}">
      <dsp:nvSpPr>
        <dsp:cNvPr id="0" name=""/>
        <dsp:cNvSpPr/>
      </dsp:nvSpPr>
      <dsp:spPr>
        <a:xfrm>
          <a:off x="1240396" y="3306201"/>
          <a:ext cx="3769640" cy="708027"/>
        </a:xfrm>
        <a:prstGeom prst="rect">
          <a:avLst/>
        </a:prstGeom>
        <a:solidFill>
          <a:schemeClr val="lt1">
            <a:hueOff val="0"/>
            <a:satOff val="0"/>
            <a:lumOff val="0"/>
            <a:alphaOff val="0"/>
          </a:schemeClr>
        </a:solidFill>
        <a:ln w="9525" cap="flat" cmpd="sng" algn="ctr">
          <a:solidFill>
            <a:schemeClr val="accent5">
              <a:hueOff val="-277527"/>
              <a:satOff val="-26527"/>
              <a:lumOff val="-2666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2">
                  <a:lumMod val="50000"/>
                </a:schemeClr>
              </a:solidFill>
            </a:rPr>
            <a:t>Genotype diversity means the DNA of individuals are different</a:t>
          </a:r>
        </a:p>
      </dsp:txBody>
      <dsp:txXfrm>
        <a:off x="1240396" y="3306201"/>
        <a:ext cx="3769640" cy="70802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AA5CD-E1B0-423B-9291-83AE2767FB13}">
      <dsp:nvSpPr>
        <dsp:cNvPr id="0" name=""/>
        <dsp:cNvSpPr/>
      </dsp:nvSpPr>
      <dsp:spPr>
        <a:xfrm>
          <a:off x="1080276" y="522072"/>
          <a:ext cx="1566217" cy="1566217"/>
        </a:xfrm>
        <a:prstGeom prst="ellipse">
          <a:avLst/>
        </a:prstGeom>
        <a:solidFill>
          <a:srgbClr val="F8C0F4"/>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95B02675-0534-44A5-83BD-93FB33546105}">
      <dsp:nvSpPr>
        <dsp:cNvPr id="0" name=""/>
        <dsp:cNvSpPr/>
      </dsp:nvSpPr>
      <dsp:spPr>
        <a:xfrm>
          <a:off x="1393520" y="835316"/>
          <a:ext cx="939730" cy="939730"/>
        </a:xfrm>
        <a:prstGeom prst="ellipse">
          <a:avLst/>
        </a:prstGeom>
        <a:solidFill>
          <a:srgbClr val="FF93FF"/>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A4A3AB91-8396-42E0-BCF4-3139BEB7C8B2}">
      <dsp:nvSpPr>
        <dsp:cNvPr id="0" name=""/>
        <dsp:cNvSpPr/>
      </dsp:nvSpPr>
      <dsp:spPr>
        <a:xfrm>
          <a:off x="1706763" y="1148559"/>
          <a:ext cx="313243" cy="313243"/>
        </a:xfrm>
        <a:prstGeom prst="ellipse">
          <a:avLst/>
        </a:prstGeom>
        <a:solidFill>
          <a:srgbClr val="E729D9"/>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FBB7CCFB-D36F-4E21-BA7E-5478DA8DAA10}">
      <dsp:nvSpPr>
        <dsp:cNvPr id="0" name=""/>
        <dsp:cNvSpPr/>
      </dsp:nvSpPr>
      <dsp:spPr>
        <a:xfrm>
          <a:off x="2883817" y="0"/>
          <a:ext cx="2386946" cy="45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kern="1200" dirty="0"/>
            <a:t>Genotype diversity</a:t>
          </a:r>
        </a:p>
      </dsp:txBody>
      <dsp:txXfrm>
        <a:off x="2883817" y="0"/>
        <a:ext cx="2386946" cy="456813"/>
      </dsp:txXfrm>
    </dsp:sp>
    <dsp:sp modelId="{4B5DFA57-52D4-461C-87C2-95ED64757E78}">
      <dsp:nvSpPr>
        <dsp:cNvPr id="0" name=""/>
        <dsp:cNvSpPr/>
      </dsp:nvSpPr>
      <dsp:spPr>
        <a:xfrm>
          <a:off x="2711753" y="228406"/>
          <a:ext cx="19577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13204B89-C927-425E-99B3-F2CD8345EB19}">
      <dsp:nvSpPr>
        <dsp:cNvPr id="0" name=""/>
        <dsp:cNvSpPr/>
      </dsp:nvSpPr>
      <dsp:spPr>
        <a:xfrm rot="5400000">
          <a:off x="1748921" y="343132"/>
          <a:ext cx="1076513" cy="847584"/>
        </a:xfrm>
        <a:prstGeom prst="line">
          <a:avLst/>
        </a:prstGeom>
        <a:solidFill>
          <a:schemeClr val="accent1">
            <a:hueOff val="0"/>
            <a:satOff val="0"/>
            <a:lumOff val="0"/>
            <a:alphaOff val="0"/>
          </a:schemeClr>
        </a:solidFill>
        <a:ln w="25400" cap="flat" cmpd="sng" algn="ctr">
          <a:solidFill>
            <a:srgbClr val="CC00CC"/>
          </a:solidFill>
          <a:prstDash val="solid"/>
        </a:ln>
        <a:effectLst/>
        <a:sp3d z="127000" prstMaterial="matte"/>
      </dsp:spPr>
      <dsp:style>
        <a:lnRef idx="2">
          <a:scrgbClr r="0" g="0" b="0"/>
        </a:lnRef>
        <a:fillRef idx="1">
          <a:scrgbClr r="0" g="0" b="0"/>
        </a:fillRef>
        <a:effectRef idx="0">
          <a:scrgbClr r="0" g="0" b="0"/>
        </a:effectRef>
        <a:fontRef idx="minor"/>
      </dsp:style>
    </dsp:sp>
    <dsp:sp modelId="{FA65098F-206F-4A31-A383-2BBAEA4D70BB}">
      <dsp:nvSpPr>
        <dsp:cNvPr id="0" name=""/>
        <dsp:cNvSpPr/>
      </dsp:nvSpPr>
      <dsp:spPr>
        <a:xfrm>
          <a:off x="2925917" y="449417"/>
          <a:ext cx="2618856" cy="45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kern="1200" dirty="0"/>
            <a:t>Phenotype diversity</a:t>
          </a:r>
        </a:p>
      </dsp:txBody>
      <dsp:txXfrm>
        <a:off x="2925917" y="449417"/>
        <a:ext cx="2618856" cy="456813"/>
      </dsp:txXfrm>
    </dsp:sp>
    <dsp:sp modelId="{BC8B2E1F-0E73-4E89-9A9D-702907B0650C}">
      <dsp:nvSpPr>
        <dsp:cNvPr id="0" name=""/>
        <dsp:cNvSpPr/>
      </dsp:nvSpPr>
      <dsp:spPr>
        <a:xfrm>
          <a:off x="2711753" y="685220"/>
          <a:ext cx="195777" cy="0"/>
        </a:xfrm>
        <a:prstGeom prst="line">
          <a:avLst/>
        </a:prstGeom>
        <a:solidFill>
          <a:schemeClr val="accent1">
            <a:hueOff val="0"/>
            <a:satOff val="0"/>
            <a:lumOff val="0"/>
            <a:alphaOff val="0"/>
          </a:schemeClr>
        </a:solidFill>
        <a:ln w="25400" cap="flat" cmpd="sng" algn="ctr">
          <a:solidFill>
            <a:srgbClr val="00D661"/>
          </a:solidFill>
          <a:prstDash val="solid"/>
        </a:ln>
        <a:effectLst/>
        <a:sp3d z="127000" prstMaterial="matte"/>
      </dsp:spPr>
      <dsp:style>
        <a:lnRef idx="2">
          <a:scrgbClr r="0" g="0" b="0"/>
        </a:lnRef>
        <a:fillRef idx="1">
          <a:scrgbClr r="0" g="0" b="0"/>
        </a:fillRef>
        <a:effectRef idx="0">
          <a:scrgbClr r="0" g="0" b="0"/>
        </a:effectRef>
        <a:fontRef idx="minor"/>
      </dsp:style>
    </dsp:sp>
    <dsp:sp modelId="{8EF903E2-24E0-4583-871D-904EC2872220}">
      <dsp:nvSpPr>
        <dsp:cNvPr id="0" name=""/>
        <dsp:cNvSpPr/>
      </dsp:nvSpPr>
      <dsp:spPr>
        <a:xfrm rot="5400000">
          <a:off x="1979990" y="792819"/>
          <a:ext cx="838866" cy="623093"/>
        </a:xfrm>
        <a:prstGeom prst="line">
          <a:avLst/>
        </a:prstGeom>
        <a:solidFill>
          <a:schemeClr val="accent1">
            <a:hueOff val="0"/>
            <a:satOff val="0"/>
            <a:lumOff val="0"/>
            <a:alphaOff val="0"/>
          </a:schemeClr>
        </a:solidFill>
        <a:ln w="25400" cap="flat" cmpd="sng" algn="ctr">
          <a:solidFill>
            <a:srgbClr val="00D661"/>
          </a:solidFill>
          <a:prstDash val="solid"/>
        </a:ln>
        <a:effectLst/>
        <a:sp3d z="127000" prstMaterial="matte"/>
      </dsp:spPr>
      <dsp:style>
        <a:lnRef idx="2">
          <a:scrgbClr r="0" g="0" b="0"/>
        </a:lnRef>
        <a:fillRef idx="1">
          <a:scrgbClr r="0" g="0" b="0"/>
        </a:fillRef>
        <a:effectRef idx="0">
          <a:scrgbClr r="0" g="0" b="0"/>
        </a:effectRef>
        <a:fontRef idx="minor"/>
      </dsp:style>
    </dsp:sp>
    <dsp:sp modelId="{73D7E49E-A07D-4D50-9D37-C214EF630569}">
      <dsp:nvSpPr>
        <dsp:cNvPr id="0" name=""/>
        <dsp:cNvSpPr/>
      </dsp:nvSpPr>
      <dsp:spPr>
        <a:xfrm>
          <a:off x="2956733" y="864122"/>
          <a:ext cx="2444019" cy="45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kern="1200" dirty="0"/>
            <a:t>Fitness diversity</a:t>
          </a:r>
        </a:p>
      </dsp:txBody>
      <dsp:txXfrm>
        <a:off x="2956733" y="864122"/>
        <a:ext cx="2444019" cy="456813"/>
      </dsp:txXfrm>
    </dsp:sp>
    <dsp:sp modelId="{B45370BB-1102-4D1E-B831-0614D7F643BE}">
      <dsp:nvSpPr>
        <dsp:cNvPr id="0" name=""/>
        <dsp:cNvSpPr/>
      </dsp:nvSpPr>
      <dsp:spPr>
        <a:xfrm>
          <a:off x="2711753" y="1142033"/>
          <a:ext cx="19577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749B93C3-E5FE-414A-9F59-502B1F93EF21}">
      <dsp:nvSpPr>
        <dsp:cNvPr id="0" name=""/>
        <dsp:cNvSpPr/>
      </dsp:nvSpPr>
      <dsp:spPr>
        <a:xfrm rot="5400000">
          <a:off x="2211346" y="1242140"/>
          <a:ext cx="599339" cy="398602"/>
        </a:xfrm>
        <a:prstGeom prst="line">
          <a:avLst/>
        </a:prstGeom>
        <a:solidFill>
          <a:schemeClr val="accent1">
            <a:hueOff val="0"/>
            <a:satOff val="0"/>
            <a:lumOff val="0"/>
            <a:alphaOff val="0"/>
          </a:schemeClr>
        </a:solidFill>
        <a:ln w="25400" cap="flat" cmpd="sng" algn="ctr">
          <a:solidFill>
            <a:srgbClr val="0070C0"/>
          </a:solidFill>
          <a:prstDash val="solid"/>
        </a:ln>
        <a:effectLst/>
        <a:sp3d z="127000" prstMaterial="matte"/>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E1078-2285-4200-B823-4161BF5C8580}">
      <dsp:nvSpPr>
        <dsp:cNvPr id="0" name=""/>
        <dsp:cNvSpPr/>
      </dsp:nvSpPr>
      <dsp:spPr>
        <a:xfrm>
          <a:off x="3365" y="1989806"/>
          <a:ext cx="3419893" cy="804486"/>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dirty="0"/>
            <a:t>Binary GAs – background operator responsible for preserving and introducing diversity</a:t>
          </a:r>
          <a:endParaRPr lang="en-US" sz="1400" b="1" kern="1200" dirty="0"/>
        </a:p>
      </dsp:txBody>
      <dsp:txXfrm>
        <a:off x="405608" y="1989806"/>
        <a:ext cx="2615407" cy="804486"/>
      </dsp:txXfrm>
    </dsp:sp>
    <dsp:sp modelId="{9E90B89F-9335-403F-915F-4B09F41F91EC}">
      <dsp:nvSpPr>
        <dsp:cNvPr id="0" name=""/>
        <dsp:cNvSpPr/>
      </dsp:nvSpPr>
      <dsp:spPr>
        <a:xfrm>
          <a:off x="3240450" y="1975712"/>
          <a:ext cx="2453443" cy="804486"/>
        </a:xfrm>
        <a:prstGeom prst="chevron">
          <a:avLst/>
        </a:prstGeom>
        <a:gradFill rotWithShape="0">
          <a:gsLst>
            <a:gs pos="0">
              <a:schemeClr val="accent3">
                <a:hueOff val="1187685"/>
                <a:satOff val="6397"/>
                <a:lumOff val="8726"/>
                <a:alphaOff val="0"/>
                <a:shade val="51000"/>
                <a:satMod val="130000"/>
              </a:schemeClr>
            </a:gs>
            <a:gs pos="80000">
              <a:schemeClr val="accent3">
                <a:hueOff val="1187685"/>
                <a:satOff val="6397"/>
                <a:lumOff val="8726"/>
                <a:alphaOff val="0"/>
                <a:shade val="93000"/>
                <a:satMod val="130000"/>
              </a:schemeClr>
            </a:gs>
            <a:gs pos="100000">
              <a:schemeClr val="accent3">
                <a:hueOff val="1187685"/>
                <a:satOff val="6397"/>
                <a:lumOff val="87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kern="1200" dirty="0"/>
            <a:t>EP for FSM’s/ continuous variables – only search operator</a:t>
          </a:r>
          <a:endParaRPr lang="en-US" sz="1400" kern="1200" dirty="0"/>
        </a:p>
      </dsp:txBody>
      <dsp:txXfrm>
        <a:off x="3642693" y="1975712"/>
        <a:ext cx="1648957" cy="804486"/>
      </dsp:txXfrm>
    </dsp:sp>
    <dsp:sp modelId="{AA5FEACD-DC29-4540-AD62-948BC9718381}">
      <dsp:nvSpPr>
        <dsp:cNvPr id="0" name=""/>
        <dsp:cNvSpPr/>
      </dsp:nvSpPr>
      <dsp:spPr>
        <a:xfrm>
          <a:off x="5474458" y="1989806"/>
          <a:ext cx="2011216" cy="804486"/>
        </a:xfrm>
        <a:prstGeom prst="chevron">
          <a:avLst/>
        </a:prstGeom>
        <a:gradFill rotWithShape="0">
          <a:gsLst>
            <a:gs pos="0">
              <a:schemeClr val="accent3">
                <a:hueOff val="2375371"/>
                <a:satOff val="12794"/>
                <a:lumOff val="17452"/>
                <a:alphaOff val="0"/>
                <a:shade val="51000"/>
                <a:satMod val="130000"/>
              </a:schemeClr>
            </a:gs>
            <a:gs pos="80000">
              <a:schemeClr val="accent3">
                <a:hueOff val="2375371"/>
                <a:satOff val="12794"/>
                <a:lumOff val="17452"/>
                <a:alphaOff val="0"/>
                <a:shade val="93000"/>
                <a:satMod val="130000"/>
              </a:schemeClr>
            </a:gs>
            <a:gs pos="100000">
              <a:schemeClr val="accent3">
                <a:hueOff val="2375371"/>
                <a:satOff val="12794"/>
                <a:lumOff val="174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GP </a:t>
          </a:r>
          <a:r>
            <a:rPr lang="en-GB" sz="1400" kern="1200" dirty="0"/>
            <a:t>–</a:t>
          </a:r>
          <a:r>
            <a:rPr lang="en-US" sz="1400" kern="1200" dirty="0"/>
            <a:t> hardly used</a:t>
          </a:r>
        </a:p>
      </dsp:txBody>
      <dsp:txXfrm>
        <a:off x="5876701" y="1989806"/>
        <a:ext cx="1206730" cy="8044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5A3AA-78F2-4B6A-8235-254DCD473FA3}">
      <dsp:nvSpPr>
        <dsp:cNvPr id="0" name=""/>
        <dsp:cNvSpPr/>
      </dsp:nvSpPr>
      <dsp:spPr>
        <a:xfrm>
          <a:off x="0" y="283414"/>
          <a:ext cx="8353160" cy="23247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8298" tIns="374904" rIns="64829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Insert new genetic material</a:t>
          </a:r>
        </a:p>
        <a:p>
          <a:pPr marL="171450" lvl="1" indent="-171450" algn="l" defTabSz="800100">
            <a:lnSpc>
              <a:spcPct val="90000"/>
            </a:lnSpc>
            <a:spcBef>
              <a:spcPct val="0"/>
            </a:spcBef>
            <a:spcAft>
              <a:spcPct val="15000"/>
            </a:spcAft>
            <a:buChar char="•"/>
          </a:pPr>
          <a:r>
            <a:rPr lang="en-US" sz="1800" kern="1200" dirty="0"/>
            <a:t>The  new born child have lower hamming distance with its parents since it change just one or two gens of chromosome</a:t>
          </a:r>
        </a:p>
        <a:p>
          <a:pPr marL="171450" lvl="1" indent="-171450" algn="l" defTabSz="800100">
            <a:lnSpc>
              <a:spcPct val="90000"/>
            </a:lnSpc>
            <a:spcBef>
              <a:spcPct val="0"/>
            </a:spcBef>
            <a:spcAft>
              <a:spcPct val="15000"/>
            </a:spcAft>
            <a:buChar char="•"/>
          </a:pPr>
          <a:r>
            <a:rPr lang="en-US" sz="1800" kern="1200" dirty="0"/>
            <a:t>A random search operator</a:t>
          </a:r>
        </a:p>
        <a:p>
          <a:pPr marL="171450" lvl="1" indent="-171450" algn="l" defTabSz="800100">
            <a:lnSpc>
              <a:spcPct val="90000"/>
            </a:lnSpc>
            <a:spcBef>
              <a:spcPct val="0"/>
            </a:spcBef>
            <a:spcAft>
              <a:spcPct val="15000"/>
            </a:spcAft>
            <a:buChar char="•"/>
          </a:pPr>
          <a:r>
            <a:rPr lang="en-US" sz="1800" kern="1200" dirty="0"/>
            <a:t> the lower genotypic distance leads to preserve the Continuity of the search space</a:t>
          </a:r>
        </a:p>
        <a:p>
          <a:pPr marL="171450" lvl="1" indent="-171450" algn="l" defTabSz="800100">
            <a:lnSpc>
              <a:spcPct val="90000"/>
            </a:lnSpc>
            <a:spcBef>
              <a:spcPct val="0"/>
            </a:spcBef>
            <a:spcAft>
              <a:spcPct val="15000"/>
            </a:spcAft>
            <a:buChar char="•"/>
          </a:pPr>
          <a:r>
            <a:rPr lang="en-US" sz="1800" kern="1200" dirty="0"/>
            <a:t>Take short search steps in search space</a:t>
          </a:r>
        </a:p>
      </dsp:txBody>
      <dsp:txXfrm>
        <a:off x="0" y="283414"/>
        <a:ext cx="8353160" cy="2324700"/>
      </dsp:txXfrm>
    </dsp:sp>
    <dsp:sp modelId="{0F6A2BCD-B37F-43E0-934C-CDB5B8B558C2}">
      <dsp:nvSpPr>
        <dsp:cNvPr id="0" name=""/>
        <dsp:cNvSpPr/>
      </dsp:nvSpPr>
      <dsp:spPr>
        <a:xfrm>
          <a:off x="417658" y="17734"/>
          <a:ext cx="5847212" cy="5313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1011" tIns="0" rIns="221011" bIns="0" numCol="1" spcCol="1270" anchor="ctr" anchorCtr="0">
          <a:noAutofit/>
        </a:bodyPr>
        <a:lstStyle/>
        <a:p>
          <a:pPr marL="0" lvl="0" indent="0" algn="l" defTabSz="1022350">
            <a:lnSpc>
              <a:spcPct val="90000"/>
            </a:lnSpc>
            <a:spcBef>
              <a:spcPct val="0"/>
            </a:spcBef>
            <a:spcAft>
              <a:spcPct val="35000"/>
            </a:spcAft>
            <a:buNone/>
          </a:pPr>
          <a:r>
            <a:rPr lang="en-US" sz="2300" kern="1200" dirty="0"/>
            <a:t>mutation</a:t>
          </a:r>
        </a:p>
      </dsp:txBody>
      <dsp:txXfrm>
        <a:off x="443597" y="43673"/>
        <a:ext cx="5795334" cy="479482"/>
      </dsp:txXfrm>
    </dsp:sp>
    <dsp:sp modelId="{815E54BA-E21B-4C9C-B7F2-39FE7E44958C}">
      <dsp:nvSpPr>
        <dsp:cNvPr id="0" name=""/>
        <dsp:cNvSpPr/>
      </dsp:nvSpPr>
      <dsp:spPr>
        <a:xfrm>
          <a:off x="0" y="2970995"/>
          <a:ext cx="8353160" cy="2268000"/>
        </a:xfrm>
        <a:prstGeom prst="rect">
          <a:avLst/>
        </a:prstGeom>
        <a:solidFill>
          <a:schemeClr val="lt1">
            <a:alpha val="90000"/>
            <a:hueOff val="0"/>
            <a:satOff val="0"/>
            <a:lumOff val="0"/>
            <a:alphaOff val="0"/>
          </a:schemeClr>
        </a:solidFill>
        <a:ln w="9525" cap="flat" cmpd="sng" algn="ctr">
          <a:solidFill>
            <a:schemeClr val="accent3">
              <a:hueOff val="2375371"/>
              <a:satOff val="12794"/>
              <a:lumOff val="17452"/>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8298" tIns="374904" rIns="648298" bIns="128016" numCol="1" spcCol="1270" anchor="t" anchorCtr="0">
          <a:noAutofit/>
        </a:bodyPr>
        <a:lstStyle/>
        <a:p>
          <a:pPr marL="171450" lvl="1" indent="-171450" algn="just" defTabSz="800100">
            <a:lnSpc>
              <a:spcPct val="90000"/>
            </a:lnSpc>
            <a:spcBef>
              <a:spcPct val="0"/>
            </a:spcBef>
            <a:spcAft>
              <a:spcPct val="15000"/>
            </a:spcAft>
            <a:buChar char="•"/>
          </a:pPr>
          <a:r>
            <a:rPr lang="en-US" sz="1800" kern="1200" dirty="0"/>
            <a:t>Combine the genetic material of the parents</a:t>
          </a:r>
          <a:endParaRPr lang="en-US" sz="2300" kern="1200" dirty="0"/>
        </a:p>
        <a:p>
          <a:pPr marL="171450" lvl="1" indent="-171450" algn="just" defTabSz="800100">
            <a:lnSpc>
              <a:spcPct val="90000"/>
            </a:lnSpc>
            <a:spcBef>
              <a:spcPct val="0"/>
            </a:spcBef>
            <a:spcAft>
              <a:spcPct val="15000"/>
            </a:spcAft>
            <a:buChar char="•"/>
          </a:pPr>
          <a:r>
            <a:rPr lang="en-US" sz="1800" kern="1200" dirty="0"/>
            <a:t> The</a:t>
          </a:r>
          <a:r>
            <a:rPr lang="fa-IR" sz="1800" kern="1200" dirty="0"/>
            <a:t> </a:t>
          </a:r>
          <a:r>
            <a:rPr lang="en-US" sz="1800" kern="1200" dirty="0"/>
            <a:t>motivation of x-over is to find different part of the final solution and </a:t>
          </a:r>
          <a:r>
            <a:rPr lang="en-US" sz="1800" kern="1200" dirty="0">
              <a:solidFill>
                <a:srgbClr val="FF0000"/>
              </a:solidFill>
            </a:rPr>
            <a:t>create a chromosome that can solve more part of the problem</a:t>
          </a:r>
          <a:endParaRPr lang="en-US" sz="2300" kern="1200" dirty="0">
            <a:solidFill>
              <a:srgbClr val="FF0000"/>
            </a:solidFill>
          </a:endParaRPr>
        </a:p>
        <a:p>
          <a:pPr marL="171450" lvl="1" indent="-171450" algn="just" defTabSz="800100">
            <a:lnSpc>
              <a:spcPct val="90000"/>
            </a:lnSpc>
            <a:spcBef>
              <a:spcPct val="0"/>
            </a:spcBef>
            <a:spcAft>
              <a:spcPct val="15000"/>
            </a:spcAft>
            <a:buChar char="•"/>
          </a:pPr>
          <a:r>
            <a:rPr lang="en-US" sz="1800" kern="1200" dirty="0"/>
            <a:t>Take long search steps in search space which leads to </a:t>
          </a:r>
          <a:r>
            <a:rPr lang="en-US" sz="1800" kern="1200" dirty="0" err="1"/>
            <a:t>scape</a:t>
          </a:r>
          <a:r>
            <a:rPr lang="en-US" sz="1800" kern="1200" dirty="0"/>
            <a:t> of the local optima and take fast convergence to the optimal point </a:t>
          </a:r>
          <a:br>
            <a:rPr lang="en-US" sz="1800" kern="1200" dirty="0"/>
          </a:br>
          <a:r>
            <a:rPr lang="en-US" sz="1800" kern="1200" dirty="0"/>
            <a:t>Out</a:t>
          </a:r>
        </a:p>
      </dsp:txBody>
      <dsp:txXfrm>
        <a:off x="0" y="2970995"/>
        <a:ext cx="8353160" cy="2268000"/>
      </dsp:txXfrm>
    </dsp:sp>
    <dsp:sp modelId="{805F342B-88F4-47AD-B1F2-6508BEFFEE51}">
      <dsp:nvSpPr>
        <dsp:cNvPr id="0" name=""/>
        <dsp:cNvSpPr/>
      </dsp:nvSpPr>
      <dsp:spPr>
        <a:xfrm>
          <a:off x="417658" y="2705314"/>
          <a:ext cx="5847212" cy="531360"/>
        </a:xfrm>
        <a:prstGeom prst="roundRect">
          <a:avLst/>
        </a:prstGeom>
        <a:gradFill rotWithShape="0">
          <a:gsLst>
            <a:gs pos="0">
              <a:schemeClr val="accent3">
                <a:hueOff val="2375371"/>
                <a:satOff val="12794"/>
                <a:lumOff val="17452"/>
                <a:alphaOff val="0"/>
                <a:shade val="51000"/>
                <a:satMod val="130000"/>
              </a:schemeClr>
            </a:gs>
            <a:gs pos="80000">
              <a:schemeClr val="accent3">
                <a:hueOff val="2375371"/>
                <a:satOff val="12794"/>
                <a:lumOff val="17452"/>
                <a:alphaOff val="0"/>
                <a:shade val="93000"/>
                <a:satMod val="130000"/>
              </a:schemeClr>
            </a:gs>
            <a:gs pos="100000">
              <a:schemeClr val="accent3">
                <a:hueOff val="2375371"/>
                <a:satOff val="12794"/>
                <a:lumOff val="174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1011" tIns="0" rIns="221011" bIns="0" numCol="1" spcCol="1270" anchor="ctr" anchorCtr="0">
          <a:noAutofit/>
        </a:bodyPr>
        <a:lstStyle/>
        <a:p>
          <a:pPr marL="0" lvl="0" indent="0" algn="l" defTabSz="1022350">
            <a:lnSpc>
              <a:spcPct val="90000"/>
            </a:lnSpc>
            <a:spcBef>
              <a:spcPct val="0"/>
            </a:spcBef>
            <a:spcAft>
              <a:spcPct val="35000"/>
            </a:spcAft>
            <a:buNone/>
          </a:pPr>
          <a:r>
            <a:rPr lang="en-US" sz="2300" kern="1200" dirty="0"/>
            <a:t>Cross over</a:t>
          </a:r>
        </a:p>
      </dsp:txBody>
      <dsp:txXfrm>
        <a:off x="443597" y="2731253"/>
        <a:ext cx="5795334" cy="4794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FB0BC-8A77-4703-9267-53C7CA82ABDC}">
      <dsp:nvSpPr>
        <dsp:cNvPr id="0" name=""/>
        <dsp:cNvSpPr/>
      </dsp:nvSpPr>
      <dsp:spPr>
        <a:xfrm>
          <a:off x="2451" y="2381851"/>
          <a:ext cx="2658445" cy="146094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Georgia" pitchFamily="18" charset="0"/>
            </a:rPr>
            <a:t>Crossover as the main variation operator</a:t>
          </a:r>
        </a:p>
      </dsp:txBody>
      <dsp:txXfrm>
        <a:off x="36071" y="2415471"/>
        <a:ext cx="2591205" cy="1080646"/>
      </dsp:txXfrm>
    </dsp:sp>
    <dsp:sp modelId="{3813A96A-2601-46EC-8EDB-0D03BC2BC853}">
      <dsp:nvSpPr>
        <dsp:cNvPr id="0" name=""/>
        <dsp:cNvSpPr/>
      </dsp:nvSpPr>
      <dsp:spPr>
        <a:xfrm>
          <a:off x="1419046" y="2240678"/>
          <a:ext cx="2573364" cy="2573364"/>
        </a:xfrm>
        <a:prstGeom prst="leftCircularArrow">
          <a:avLst>
            <a:gd name="adj1" fmla="val 1655"/>
            <a:gd name="adj2" fmla="val 196737"/>
            <a:gd name="adj3" fmla="val 1972247"/>
            <a:gd name="adj4" fmla="val 9024489"/>
            <a:gd name="adj5" fmla="val 1931"/>
          </a:avLst>
        </a:prstGeom>
        <a:solidFill>
          <a:schemeClr val="bg1"/>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9BC84B3F-9A35-400C-9E51-47F97FE29AE6}">
      <dsp:nvSpPr>
        <dsp:cNvPr id="0" name=""/>
        <dsp:cNvSpPr/>
      </dsp:nvSpPr>
      <dsp:spPr>
        <a:xfrm>
          <a:off x="785497" y="3513843"/>
          <a:ext cx="1682996" cy="62611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effectLst>
                <a:outerShdw blurRad="38100" dist="38100" dir="2700000" algn="tl">
                  <a:srgbClr val="000000">
                    <a:alpha val="43137"/>
                  </a:srgbClr>
                </a:outerShdw>
              </a:effectLst>
              <a:latin typeface="Georgia" pitchFamily="18" charset="0"/>
              <a:sym typeface="Wingdings" pitchFamily="2" charset="2"/>
            </a:rPr>
            <a:t>GP</a:t>
          </a:r>
          <a:endParaRPr lang="en-US" sz="3700" kern="1200" dirty="0">
            <a:effectLst>
              <a:outerShdw blurRad="38100" dist="38100" dir="2700000" algn="tl">
                <a:srgbClr val="000000">
                  <a:alpha val="43137"/>
                </a:srgbClr>
              </a:outerShdw>
            </a:effectLst>
            <a:latin typeface="Georgia" pitchFamily="18" charset="0"/>
          </a:endParaRPr>
        </a:p>
      </dsp:txBody>
      <dsp:txXfrm>
        <a:off x="803835" y="3532181"/>
        <a:ext cx="1646320" cy="589443"/>
      </dsp:txXfrm>
    </dsp:sp>
    <dsp:sp modelId="{00215F5D-6668-4CF2-A6C3-B5E3C20344AE}">
      <dsp:nvSpPr>
        <dsp:cNvPr id="0" name=""/>
        <dsp:cNvSpPr/>
      </dsp:nvSpPr>
      <dsp:spPr>
        <a:xfrm>
          <a:off x="2863816" y="2365956"/>
          <a:ext cx="2608849" cy="146094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1187685"/>
              <a:satOff val="6397"/>
              <a:lumOff val="8726"/>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Georgia" pitchFamily="18" charset="0"/>
            </a:rPr>
            <a:t>Crossover as the main variation operator</a:t>
          </a:r>
        </a:p>
      </dsp:txBody>
      <dsp:txXfrm>
        <a:off x="2897436" y="2712636"/>
        <a:ext cx="2541609" cy="1080646"/>
      </dsp:txXfrm>
    </dsp:sp>
    <dsp:sp modelId="{0CA29E73-C20E-4DDC-BC1A-AF0D34EC5A3B}">
      <dsp:nvSpPr>
        <dsp:cNvPr id="0" name=""/>
        <dsp:cNvSpPr/>
      </dsp:nvSpPr>
      <dsp:spPr>
        <a:xfrm>
          <a:off x="5086436" y="2122603"/>
          <a:ext cx="1171378" cy="1404633"/>
        </a:xfrm>
        <a:prstGeom prst="circularArrow">
          <a:avLst>
            <a:gd name="adj1" fmla="val 1402"/>
            <a:gd name="adj2" fmla="val 165723"/>
            <a:gd name="adj3" fmla="val 19658767"/>
            <a:gd name="adj4" fmla="val 12575511"/>
            <a:gd name="adj5" fmla="val 1636"/>
          </a:avLst>
        </a:prstGeom>
        <a:solidFill>
          <a:schemeClr val="bg1"/>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9A007EC7-380C-4BB3-A6C8-222C9C20C8C0}">
      <dsp:nvSpPr>
        <dsp:cNvPr id="0" name=""/>
        <dsp:cNvSpPr/>
      </dsp:nvSpPr>
      <dsp:spPr>
        <a:xfrm>
          <a:off x="3327254" y="2052896"/>
          <a:ext cx="1947399" cy="626119"/>
        </a:xfrm>
        <a:prstGeom prst="roundRect">
          <a:avLst>
            <a:gd name="adj" fmla="val 10000"/>
          </a:avLst>
        </a:prstGeom>
        <a:solidFill>
          <a:srgbClr val="495AD9"/>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latin typeface="Georgia" pitchFamily="18" charset="0"/>
              <a:sym typeface="Wingdings" pitchFamily="2" charset="2"/>
            </a:rPr>
            <a:t>GA</a:t>
          </a:r>
          <a:endParaRPr lang="en-US" sz="3700" kern="1200" dirty="0">
            <a:latin typeface="Georgia" pitchFamily="18" charset="0"/>
          </a:endParaRPr>
        </a:p>
      </dsp:txBody>
      <dsp:txXfrm>
        <a:off x="3345592" y="2071234"/>
        <a:ext cx="1910723" cy="589443"/>
      </dsp:txXfrm>
    </dsp:sp>
    <dsp:sp modelId="{25A12348-EE41-4340-95E2-DAAF3ACB1D47}">
      <dsp:nvSpPr>
        <dsp:cNvPr id="0" name=""/>
        <dsp:cNvSpPr/>
      </dsp:nvSpPr>
      <dsp:spPr>
        <a:xfrm>
          <a:off x="5675478" y="2365956"/>
          <a:ext cx="2747134" cy="146094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2375371"/>
              <a:satOff val="12794"/>
              <a:lumOff val="17452"/>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Georgia" pitchFamily="18" charset="0"/>
            </a:rPr>
            <a:t>Mutation as the main variation operator</a:t>
          </a:r>
        </a:p>
      </dsp:txBody>
      <dsp:txXfrm>
        <a:off x="5709098" y="2399576"/>
        <a:ext cx="2679894" cy="1080646"/>
      </dsp:txXfrm>
    </dsp:sp>
    <dsp:sp modelId="{20E274E9-643F-4820-9ABC-D87BC6E7DDA4}">
      <dsp:nvSpPr>
        <dsp:cNvPr id="0" name=""/>
        <dsp:cNvSpPr/>
      </dsp:nvSpPr>
      <dsp:spPr>
        <a:xfrm>
          <a:off x="6239446" y="3513843"/>
          <a:ext cx="1968827" cy="626119"/>
        </a:xfrm>
        <a:prstGeom prst="roundRect">
          <a:avLst>
            <a:gd name="adj" fmla="val 10000"/>
          </a:avLst>
        </a:prstGeom>
        <a:solidFill>
          <a:srgbClr val="00B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latin typeface="Georgia" pitchFamily="18" charset="0"/>
              <a:sym typeface="Wingdings" pitchFamily="2" charset="2"/>
            </a:rPr>
            <a:t>ES</a:t>
          </a:r>
          <a:endParaRPr lang="en-US" sz="3700" kern="1200" dirty="0">
            <a:latin typeface="Georgia" pitchFamily="18" charset="0"/>
          </a:endParaRPr>
        </a:p>
      </dsp:txBody>
      <dsp:txXfrm>
        <a:off x="6257784" y="3532181"/>
        <a:ext cx="1932151" cy="5894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A66A6-C869-4649-B750-266CDD507C68}">
      <dsp:nvSpPr>
        <dsp:cNvPr id="0" name=""/>
        <dsp:cNvSpPr/>
      </dsp:nvSpPr>
      <dsp:spPr>
        <a:xfrm>
          <a:off x="588681" y="0"/>
          <a:ext cx="6671726" cy="3847970"/>
        </a:xfrm>
        <a:prstGeom prst="rightArrow">
          <a:avLst/>
        </a:prstGeom>
        <a:gradFill rotWithShape="0">
          <a:gsLst>
            <a:gs pos="0">
              <a:schemeClr val="accent3">
                <a:tint val="40000"/>
                <a:hueOff val="0"/>
                <a:satOff val="0"/>
                <a:lumOff val="0"/>
                <a:alphaOff val="0"/>
                <a:shade val="51000"/>
                <a:satMod val="130000"/>
              </a:schemeClr>
            </a:gs>
            <a:gs pos="80000">
              <a:schemeClr val="accent3">
                <a:tint val="40000"/>
                <a:hueOff val="0"/>
                <a:satOff val="0"/>
                <a:lumOff val="0"/>
                <a:alphaOff val="0"/>
                <a:shade val="93000"/>
                <a:satMod val="130000"/>
              </a:schemeClr>
            </a:gs>
            <a:gs pos="100000">
              <a:schemeClr val="accent3">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C53C84B-B245-4363-8972-9CF392596676}">
      <dsp:nvSpPr>
        <dsp:cNvPr id="0" name=""/>
        <dsp:cNvSpPr/>
      </dsp:nvSpPr>
      <dsp:spPr>
        <a:xfrm>
          <a:off x="1030193" y="1154391"/>
          <a:ext cx="2698124" cy="1539188"/>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Need to ensure even spread and mixture of possible allele values</a:t>
          </a:r>
          <a:endParaRPr lang="en-US" sz="1800" b="1" kern="1200" dirty="0"/>
        </a:p>
      </dsp:txBody>
      <dsp:txXfrm>
        <a:off x="1105330" y="1229528"/>
        <a:ext cx="2547850" cy="1388914"/>
      </dsp:txXfrm>
    </dsp:sp>
    <dsp:sp modelId="{B884CF84-4314-44A8-A598-694DA61EB586}">
      <dsp:nvSpPr>
        <dsp:cNvPr id="0" name=""/>
        <dsp:cNvSpPr/>
      </dsp:nvSpPr>
      <dsp:spPr>
        <a:xfrm>
          <a:off x="4120772" y="1154391"/>
          <a:ext cx="2698124" cy="1539188"/>
        </a:xfrm>
        <a:prstGeom prst="roundRect">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Can include existing solutions, or use problem-specific heuristics, to “seed” the population</a:t>
          </a:r>
          <a:endParaRPr lang="en-US" sz="1800" b="1" kern="1200" dirty="0"/>
        </a:p>
      </dsp:txBody>
      <dsp:txXfrm>
        <a:off x="4195909" y="1229528"/>
        <a:ext cx="2547850" cy="13889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9870A-2C6C-41BB-AA52-EA4983E4AD54}">
      <dsp:nvSpPr>
        <dsp:cNvPr id="0" name=""/>
        <dsp:cNvSpPr/>
      </dsp:nvSpPr>
      <dsp:spPr>
        <a:xfrm>
          <a:off x="1164921" y="0"/>
          <a:ext cx="5105400" cy="5105400"/>
        </a:xfrm>
        <a:prstGeom prst="triangle">
          <a:avLst/>
        </a:prstGeom>
        <a:gradFill rotWithShape="0">
          <a:gsLst>
            <a:gs pos="0">
              <a:schemeClr val="accent3">
                <a:shade val="50000"/>
                <a:hueOff val="0"/>
                <a:satOff val="0"/>
                <a:lumOff val="0"/>
                <a:alphaOff val="0"/>
                <a:shade val="51000"/>
                <a:satMod val="130000"/>
              </a:schemeClr>
            </a:gs>
            <a:gs pos="80000">
              <a:schemeClr val="accent3">
                <a:shade val="50000"/>
                <a:hueOff val="0"/>
                <a:satOff val="0"/>
                <a:lumOff val="0"/>
                <a:alphaOff val="0"/>
                <a:shade val="93000"/>
                <a:satMod val="130000"/>
              </a:schemeClr>
            </a:gs>
            <a:gs pos="100000">
              <a:schemeClr val="accent3">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D8543CF-5740-4462-A207-7E7E825D0563}">
      <dsp:nvSpPr>
        <dsp:cNvPr id="0" name=""/>
        <dsp:cNvSpPr/>
      </dsp:nvSpPr>
      <dsp:spPr>
        <a:xfrm>
          <a:off x="2314306" y="511038"/>
          <a:ext cx="6125139" cy="907405"/>
        </a:xfrm>
        <a:prstGeom prst="roundRect">
          <a:avLst/>
        </a:prstGeom>
        <a:solidFill>
          <a:schemeClr val="lt1">
            <a:alpha val="90000"/>
            <a:hueOff val="0"/>
            <a:satOff val="0"/>
            <a:lumOff val="0"/>
            <a:alphaOff val="0"/>
          </a:schemeClr>
        </a:solidFill>
        <a:ln w="9525" cap="flat" cmpd="sng" algn="ctr">
          <a:solidFill>
            <a:schemeClr val="accent3">
              <a:shade val="5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Reaching some (known/hoped for) fitness</a:t>
          </a:r>
          <a:endParaRPr lang="en-US" sz="2000" kern="1200" dirty="0"/>
        </a:p>
      </dsp:txBody>
      <dsp:txXfrm>
        <a:off x="2358602" y="555334"/>
        <a:ext cx="6036547" cy="818813"/>
      </dsp:txXfrm>
    </dsp:sp>
    <dsp:sp modelId="{03177A96-8C8C-4ADD-9321-C8B2902FC26F}">
      <dsp:nvSpPr>
        <dsp:cNvPr id="0" name=""/>
        <dsp:cNvSpPr/>
      </dsp:nvSpPr>
      <dsp:spPr>
        <a:xfrm>
          <a:off x="2260745" y="1531869"/>
          <a:ext cx="6232261" cy="907405"/>
        </a:xfrm>
        <a:prstGeom prst="roundRect">
          <a:avLst/>
        </a:prstGeom>
        <a:solidFill>
          <a:schemeClr val="lt1">
            <a:alpha val="90000"/>
            <a:hueOff val="0"/>
            <a:satOff val="0"/>
            <a:lumOff val="0"/>
            <a:alphaOff val="0"/>
          </a:schemeClr>
        </a:solidFill>
        <a:ln w="9525" cap="flat" cmpd="sng" algn="ctr">
          <a:solidFill>
            <a:schemeClr val="accent3">
              <a:shade val="50000"/>
              <a:hueOff val="-173110"/>
              <a:satOff val="-24164"/>
              <a:lumOff val="2487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Reaching some maximum allowed number of generations</a:t>
          </a:r>
          <a:endParaRPr lang="en-US" sz="2000" kern="1200" dirty="0"/>
        </a:p>
      </dsp:txBody>
      <dsp:txXfrm>
        <a:off x="2305041" y="1576165"/>
        <a:ext cx="6143669" cy="818813"/>
      </dsp:txXfrm>
    </dsp:sp>
    <dsp:sp modelId="{E6B46649-662D-40E1-9851-02BC3868185B}">
      <dsp:nvSpPr>
        <dsp:cNvPr id="0" name=""/>
        <dsp:cNvSpPr/>
      </dsp:nvSpPr>
      <dsp:spPr>
        <a:xfrm>
          <a:off x="2255767" y="2538414"/>
          <a:ext cx="6289140" cy="907405"/>
        </a:xfrm>
        <a:prstGeom prst="roundRect">
          <a:avLst/>
        </a:prstGeom>
        <a:solidFill>
          <a:schemeClr val="lt1">
            <a:alpha val="90000"/>
            <a:hueOff val="0"/>
            <a:satOff val="0"/>
            <a:lumOff val="0"/>
            <a:alphaOff val="0"/>
          </a:schemeClr>
        </a:solidFill>
        <a:ln w="9525" cap="flat" cmpd="sng" algn="ctr">
          <a:solidFill>
            <a:schemeClr val="accent3">
              <a:shade val="50000"/>
              <a:hueOff val="-346219"/>
              <a:satOff val="-48328"/>
              <a:lumOff val="49739"/>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Reaching some minimum level of diversity</a:t>
          </a:r>
          <a:endParaRPr lang="en-US" sz="2000" kern="1200" dirty="0"/>
        </a:p>
      </dsp:txBody>
      <dsp:txXfrm>
        <a:off x="2300063" y="2582710"/>
        <a:ext cx="6200548" cy="818813"/>
      </dsp:txXfrm>
    </dsp:sp>
    <dsp:sp modelId="{93BEFB3A-F9E5-42F0-87C1-484B169A8EEE}">
      <dsp:nvSpPr>
        <dsp:cNvPr id="0" name=""/>
        <dsp:cNvSpPr/>
      </dsp:nvSpPr>
      <dsp:spPr>
        <a:xfrm>
          <a:off x="2161953" y="3573530"/>
          <a:ext cx="6429845" cy="907405"/>
        </a:xfrm>
        <a:prstGeom prst="roundRect">
          <a:avLst/>
        </a:prstGeom>
        <a:solidFill>
          <a:schemeClr val="lt1">
            <a:alpha val="90000"/>
            <a:hueOff val="0"/>
            <a:satOff val="0"/>
            <a:lumOff val="0"/>
            <a:alphaOff val="0"/>
          </a:schemeClr>
        </a:solidFill>
        <a:ln w="9525" cap="flat" cmpd="sng" algn="ctr">
          <a:solidFill>
            <a:schemeClr val="accent3">
              <a:shade val="50000"/>
              <a:hueOff val="-173110"/>
              <a:satOff val="-24164"/>
              <a:lumOff val="2487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Reaching some specified number of generations without   fitness improvement</a:t>
          </a:r>
          <a:endParaRPr lang="en-US" sz="2000" kern="1200" dirty="0"/>
        </a:p>
      </dsp:txBody>
      <dsp:txXfrm>
        <a:off x="2206249" y="3617826"/>
        <a:ext cx="6341253" cy="81881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68185-54D3-460A-B2DE-B57D4CD0A358}">
      <dsp:nvSpPr>
        <dsp:cNvPr id="0" name=""/>
        <dsp:cNvSpPr/>
      </dsp:nvSpPr>
      <dsp:spPr>
        <a:xfrm>
          <a:off x="49406" y="753"/>
          <a:ext cx="1598432" cy="1598432"/>
        </a:xfrm>
        <a:prstGeom prst="ellipse">
          <a:avLst/>
        </a:prstGeom>
        <a:solidFill>
          <a:srgbClr val="00B050">
            <a:alpha val="50000"/>
          </a:srgb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87967" tIns="15240" rIns="87967" bIns="15240" numCol="1" spcCol="1270" anchor="ctr" anchorCtr="0">
          <a:noAutofit/>
        </a:bodyPr>
        <a:lstStyle/>
        <a:p>
          <a:pPr marL="0" lvl="0" indent="0" algn="ctr" defTabSz="533400">
            <a:lnSpc>
              <a:spcPct val="90000"/>
            </a:lnSpc>
            <a:spcBef>
              <a:spcPct val="0"/>
            </a:spcBef>
            <a:spcAft>
              <a:spcPct val="35000"/>
            </a:spcAft>
            <a:buNone/>
          </a:pPr>
          <a:r>
            <a:rPr lang="en-US" sz="1200" kern="1200" dirty="0"/>
            <a:t>not too fast</a:t>
          </a:r>
        </a:p>
      </dsp:txBody>
      <dsp:txXfrm>
        <a:off x="283491" y="234838"/>
        <a:ext cx="1130262" cy="1130262"/>
      </dsp:txXfrm>
    </dsp:sp>
    <dsp:sp modelId="{FA4EF313-970E-404A-8564-C823E0BEF16D}">
      <dsp:nvSpPr>
        <dsp:cNvPr id="0" name=""/>
        <dsp:cNvSpPr/>
      </dsp:nvSpPr>
      <dsp:spPr>
        <a:xfrm>
          <a:off x="1328151" y="753"/>
          <a:ext cx="1598432" cy="1598432"/>
        </a:xfrm>
        <a:prstGeom prst="ellipse">
          <a:avLst/>
        </a:prstGeom>
        <a:solidFill>
          <a:schemeClr val="bg2">
            <a:lumMod val="90000"/>
            <a:alpha val="5000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87967" tIns="15240" rIns="87967" bIns="15240" numCol="1" spcCol="1270" anchor="ctr" anchorCtr="0">
          <a:noAutofit/>
        </a:bodyPr>
        <a:lstStyle/>
        <a:p>
          <a:pPr marL="0" lvl="0" indent="0" algn="ctr" defTabSz="533400">
            <a:lnSpc>
              <a:spcPct val="90000"/>
            </a:lnSpc>
            <a:spcBef>
              <a:spcPct val="0"/>
            </a:spcBef>
            <a:spcAft>
              <a:spcPct val="35000"/>
            </a:spcAft>
            <a:buNone/>
          </a:pPr>
          <a:r>
            <a:rPr lang="en-US" sz="1200" kern="1200" dirty="0"/>
            <a:t>good heuristic for combinatorial problems</a:t>
          </a:r>
        </a:p>
      </dsp:txBody>
      <dsp:txXfrm>
        <a:off x="1562236" y="234838"/>
        <a:ext cx="1130262" cy="11302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521CF-A394-4833-9312-199F52629510}">
      <dsp:nvSpPr>
        <dsp:cNvPr id="0" name=""/>
        <dsp:cNvSpPr/>
      </dsp:nvSpPr>
      <dsp:spPr>
        <a:xfrm>
          <a:off x="0" y="812799"/>
          <a:ext cx="6096000" cy="2438400"/>
        </a:xfrm>
        <a:prstGeom prst="leftRightRibbon">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6E57F5C-F843-445A-8A78-42AEB9B42C33}">
      <dsp:nvSpPr>
        <dsp:cNvPr id="0" name=""/>
        <dsp:cNvSpPr/>
      </dsp:nvSpPr>
      <dsp:spPr>
        <a:xfrm>
          <a:off x="731520" y="1239519"/>
          <a:ext cx="2011680" cy="1194816"/>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3340" rIns="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Traditionally emphasizes combining information from good parents (crossover)</a:t>
          </a:r>
        </a:p>
      </dsp:txBody>
      <dsp:txXfrm>
        <a:off x="731520" y="1239519"/>
        <a:ext cx="2011680" cy="1194816"/>
      </dsp:txXfrm>
    </dsp:sp>
    <dsp:sp modelId="{008A444B-3360-465A-A35F-1E64B40AFB11}">
      <dsp:nvSpPr>
        <dsp:cNvPr id="0" name=""/>
        <dsp:cNvSpPr/>
      </dsp:nvSpPr>
      <dsp:spPr>
        <a:xfrm>
          <a:off x="3048000" y="1629663"/>
          <a:ext cx="2377440" cy="1194816"/>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3340" rIns="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many variants, e.g., reproduction models, operators</a:t>
          </a:r>
        </a:p>
      </dsp:txBody>
      <dsp:txXfrm>
        <a:off x="3048000" y="1629663"/>
        <a:ext cx="2377440" cy="11948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5BAD4-2C47-4D40-A251-B36F25BB47AF}">
      <dsp:nvSpPr>
        <dsp:cNvPr id="0" name=""/>
        <dsp:cNvSpPr/>
      </dsp:nvSpPr>
      <dsp:spPr>
        <a:xfrm>
          <a:off x="1016000" y="0"/>
          <a:ext cx="4064000" cy="4064000"/>
        </a:xfrm>
        <a:prstGeom prst="diamond">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735E29E-2DBB-4522-AA4F-AF609FECB9A1}">
      <dsp:nvSpPr>
        <dsp:cNvPr id="0" name=""/>
        <dsp:cNvSpPr/>
      </dsp:nvSpPr>
      <dsp:spPr>
        <a:xfrm>
          <a:off x="1402080" y="386080"/>
          <a:ext cx="1584960" cy="1584960"/>
        </a:xfrm>
        <a:prstGeom prst="roundRect">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Choose a random point on the two parents</a:t>
          </a:r>
          <a:endParaRPr lang="en-US" sz="1900" kern="1200" dirty="0"/>
        </a:p>
      </dsp:txBody>
      <dsp:txXfrm>
        <a:off x="1479451" y="463451"/>
        <a:ext cx="1430218" cy="1430218"/>
      </dsp:txXfrm>
    </dsp:sp>
    <dsp:sp modelId="{52C2CD87-029D-405E-9A93-AEC92282A541}">
      <dsp:nvSpPr>
        <dsp:cNvPr id="0" name=""/>
        <dsp:cNvSpPr/>
      </dsp:nvSpPr>
      <dsp:spPr>
        <a:xfrm>
          <a:off x="3108960" y="386080"/>
          <a:ext cx="1584960" cy="1584960"/>
        </a:xfrm>
        <a:prstGeom prst="roundRect">
          <a:avLst/>
        </a:prstGeom>
        <a:solidFill>
          <a:srgbClr val="00B050"/>
        </a:solidFill>
        <a:ln>
          <a:solidFill>
            <a:srgbClr val="00B050"/>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Split parents at this crossover point</a:t>
          </a:r>
          <a:endParaRPr lang="en-US" sz="1900" kern="1200" dirty="0"/>
        </a:p>
      </dsp:txBody>
      <dsp:txXfrm>
        <a:off x="3186331" y="463451"/>
        <a:ext cx="1430218" cy="1430218"/>
      </dsp:txXfrm>
    </dsp:sp>
    <dsp:sp modelId="{B48161C2-08F7-4A7B-B940-474962E57330}">
      <dsp:nvSpPr>
        <dsp:cNvPr id="0" name=""/>
        <dsp:cNvSpPr/>
      </dsp:nvSpPr>
      <dsp:spPr>
        <a:xfrm>
          <a:off x="1402080" y="2092960"/>
          <a:ext cx="1584960" cy="1584960"/>
        </a:xfrm>
        <a:prstGeom prst="roundRect">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Create children by exchanging tails</a:t>
          </a:r>
          <a:endParaRPr lang="en-US" sz="1900" kern="1200" dirty="0"/>
        </a:p>
      </dsp:txBody>
      <dsp:txXfrm>
        <a:off x="1479451" y="2170331"/>
        <a:ext cx="1430218" cy="1430218"/>
      </dsp:txXfrm>
    </dsp:sp>
    <dsp:sp modelId="{54D63AC3-49AA-444A-B6FB-1ADD91F6DA5E}">
      <dsp:nvSpPr>
        <dsp:cNvPr id="0" name=""/>
        <dsp:cNvSpPr/>
      </dsp:nvSpPr>
      <dsp:spPr>
        <a:xfrm>
          <a:off x="3108960" y="2092960"/>
          <a:ext cx="1584960" cy="1584960"/>
        </a:xfrm>
        <a:prstGeom prst="roundRect">
          <a:avLst/>
        </a:prstGeom>
        <a:gradFill rotWithShape="0">
          <a:gsLst>
            <a:gs pos="0">
              <a:schemeClr val="accent3">
                <a:hueOff val="2375371"/>
                <a:satOff val="12794"/>
                <a:lumOff val="17452"/>
                <a:alphaOff val="0"/>
                <a:shade val="51000"/>
                <a:satMod val="130000"/>
              </a:schemeClr>
            </a:gs>
            <a:gs pos="80000">
              <a:schemeClr val="accent3">
                <a:hueOff val="2375371"/>
                <a:satOff val="12794"/>
                <a:lumOff val="17452"/>
                <a:alphaOff val="0"/>
                <a:shade val="93000"/>
                <a:satMod val="130000"/>
              </a:schemeClr>
            </a:gs>
            <a:gs pos="100000">
              <a:schemeClr val="accent3">
                <a:hueOff val="2375371"/>
                <a:satOff val="12794"/>
                <a:lumOff val="174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Pc typically in range (0.6, 0.9)</a:t>
          </a:r>
          <a:endParaRPr lang="en-US" sz="1900" kern="1200" dirty="0"/>
        </a:p>
      </dsp:txBody>
      <dsp:txXfrm>
        <a:off x="3186331" y="2170331"/>
        <a:ext cx="1430218" cy="1430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61572-86E2-462E-8C6A-AAA1AAA6E104}">
      <dsp:nvSpPr>
        <dsp:cNvPr id="0" name=""/>
        <dsp:cNvSpPr/>
      </dsp:nvSpPr>
      <dsp:spPr>
        <a:xfrm rot="5400000">
          <a:off x="-222646" y="223826"/>
          <a:ext cx="1484312" cy="1039018"/>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5400000">
        <a:off x="1" y="520688"/>
        <a:ext cx="1039018" cy="445294"/>
      </dsp:txXfrm>
    </dsp:sp>
    <dsp:sp modelId="{60EE946F-1CE7-49E8-A0E7-E790A7B99CD8}">
      <dsp:nvSpPr>
        <dsp:cNvPr id="0" name=""/>
        <dsp:cNvSpPr/>
      </dsp:nvSpPr>
      <dsp:spPr>
        <a:xfrm rot="5400000">
          <a:off x="4287668" y="-3247470"/>
          <a:ext cx="964803" cy="7462103"/>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An </a:t>
          </a:r>
          <a:r>
            <a:rPr lang="en-US" sz="1700" b="1" kern="1200" dirty="0"/>
            <a:t>intelligent agent</a:t>
          </a:r>
          <a:r>
            <a:rPr lang="en-US" sz="1700" kern="1200" dirty="0"/>
            <a:t> (</a:t>
          </a:r>
          <a:r>
            <a:rPr lang="en-US" sz="1700" b="1" kern="1200" dirty="0"/>
            <a:t>IA</a:t>
          </a:r>
          <a:r>
            <a:rPr lang="en-US" sz="1700" kern="1200" dirty="0"/>
            <a:t>) is an autonomous entity which observes through sensors and acts upon an environment using actuators (i.e. it is an agent) and directs its activity towards achieving goals (i.e. it is rational</a:t>
          </a:r>
        </a:p>
      </dsp:txBody>
      <dsp:txXfrm rot="-5400000">
        <a:off x="1039018" y="48278"/>
        <a:ext cx="7415005" cy="870607"/>
      </dsp:txXfrm>
    </dsp:sp>
    <dsp:sp modelId="{CD4DBFDA-5409-4A45-8537-32CFE09A8275}">
      <dsp:nvSpPr>
        <dsp:cNvPr id="0" name=""/>
        <dsp:cNvSpPr/>
      </dsp:nvSpPr>
      <dsp:spPr>
        <a:xfrm rot="5400000">
          <a:off x="-222646" y="1512490"/>
          <a:ext cx="1484312" cy="1039018"/>
        </a:xfrm>
        <a:prstGeom prst="chevron">
          <a:avLst/>
        </a:prstGeom>
        <a:gradFill rotWithShape="0">
          <a:gsLst>
            <a:gs pos="0">
              <a:schemeClr val="accent3">
                <a:hueOff val="1187685"/>
                <a:satOff val="6397"/>
                <a:lumOff val="8726"/>
                <a:alphaOff val="0"/>
                <a:shade val="51000"/>
                <a:satMod val="130000"/>
              </a:schemeClr>
            </a:gs>
            <a:gs pos="80000">
              <a:schemeClr val="accent3">
                <a:hueOff val="1187685"/>
                <a:satOff val="6397"/>
                <a:lumOff val="8726"/>
                <a:alphaOff val="0"/>
                <a:shade val="93000"/>
                <a:satMod val="130000"/>
              </a:schemeClr>
            </a:gs>
            <a:gs pos="100000">
              <a:schemeClr val="accent3">
                <a:hueOff val="1187685"/>
                <a:satOff val="6397"/>
                <a:lumOff val="8726"/>
                <a:alphaOff val="0"/>
                <a:shade val="94000"/>
                <a:satMod val="135000"/>
              </a:schemeClr>
            </a:gs>
          </a:gsLst>
          <a:lin ang="16200000" scaled="0"/>
        </a:gradFill>
        <a:ln w="9525" cap="flat" cmpd="sng" algn="ctr">
          <a:solidFill>
            <a:schemeClr val="accent3">
              <a:hueOff val="1187685"/>
              <a:satOff val="6397"/>
              <a:lumOff val="872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5400000">
        <a:off x="1" y="1809352"/>
        <a:ext cx="1039018" cy="445294"/>
      </dsp:txXfrm>
    </dsp:sp>
    <dsp:sp modelId="{CB6145CF-39A4-4B84-9F76-F3E707A1B1EF}">
      <dsp:nvSpPr>
        <dsp:cNvPr id="0" name=""/>
        <dsp:cNvSpPr/>
      </dsp:nvSpPr>
      <dsp:spPr>
        <a:xfrm rot="5400000">
          <a:off x="4287668" y="-1958806"/>
          <a:ext cx="964803" cy="7462103"/>
        </a:xfrm>
        <a:prstGeom prst="round2SameRect">
          <a:avLst/>
        </a:prstGeom>
        <a:solidFill>
          <a:schemeClr val="lt1">
            <a:alpha val="90000"/>
            <a:hueOff val="0"/>
            <a:satOff val="0"/>
            <a:lumOff val="0"/>
            <a:alphaOff val="0"/>
          </a:schemeClr>
        </a:solidFill>
        <a:ln w="9525" cap="flat" cmpd="sng" algn="ctr">
          <a:solidFill>
            <a:schemeClr val="accent3">
              <a:hueOff val="1187685"/>
              <a:satOff val="6397"/>
              <a:lumOff val="872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Intelligent agents may also learn or use knowledge to achieve their goals.</a:t>
          </a:r>
        </a:p>
      </dsp:txBody>
      <dsp:txXfrm rot="-5400000">
        <a:off x="1039018" y="1336942"/>
        <a:ext cx="7415005" cy="870607"/>
      </dsp:txXfrm>
    </dsp:sp>
    <dsp:sp modelId="{70FFDE59-413C-41DD-901E-9DC2D86D0B86}">
      <dsp:nvSpPr>
        <dsp:cNvPr id="0" name=""/>
        <dsp:cNvSpPr/>
      </dsp:nvSpPr>
      <dsp:spPr>
        <a:xfrm rot="5400000">
          <a:off x="-222646" y="2801154"/>
          <a:ext cx="1484312" cy="1039018"/>
        </a:xfrm>
        <a:prstGeom prst="chevron">
          <a:avLst/>
        </a:prstGeom>
        <a:gradFill rotWithShape="0">
          <a:gsLst>
            <a:gs pos="0">
              <a:schemeClr val="accent3">
                <a:hueOff val="2375371"/>
                <a:satOff val="12794"/>
                <a:lumOff val="17452"/>
                <a:alphaOff val="0"/>
                <a:shade val="51000"/>
                <a:satMod val="130000"/>
              </a:schemeClr>
            </a:gs>
            <a:gs pos="80000">
              <a:schemeClr val="accent3">
                <a:hueOff val="2375371"/>
                <a:satOff val="12794"/>
                <a:lumOff val="17452"/>
                <a:alphaOff val="0"/>
                <a:shade val="93000"/>
                <a:satMod val="130000"/>
              </a:schemeClr>
            </a:gs>
            <a:gs pos="100000">
              <a:schemeClr val="accent3">
                <a:hueOff val="2375371"/>
                <a:satOff val="12794"/>
                <a:lumOff val="17452"/>
                <a:alphaOff val="0"/>
                <a:shade val="94000"/>
                <a:satMod val="135000"/>
              </a:schemeClr>
            </a:gs>
          </a:gsLst>
          <a:lin ang="16200000" scaled="0"/>
        </a:gradFill>
        <a:ln w="9525" cap="flat" cmpd="sng" algn="ctr">
          <a:solidFill>
            <a:schemeClr val="accent3">
              <a:hueOff val="2375371"/>
              <a:satOff val="12794"/>
              <a:lumOff val="17452"/>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5400000">
        <a:off x="1" y="3098016"/>
        <a:ext cx="1039018" cy="445294"/>
      </dsp:txXfrm>
    </dsp:sp>
    <dsp:sp modelId="{28E54F39-F8BE-46BF-990C-3CC35D4BABF3}">
      <dsp:nvSpPr>
        <dsp:cNvPr id="0" name=""/>
        <dsp:cNvSpPr/>
      </dsp:nvSpPr>
      <dsp:spPr>
        <a:xfrm rot="5400000">
          <a:off x="4287668" y="-670142"/>
          <a:ext cx="964803" cy="7462103"/>
        </a:xfrm>
        <a:prstGeom prst="round2SameRect">
          <a:avLst/>
        </a:prstGeom>
        <a:solidFill>
          <a:schemeClr val="lt1">
            <a:alpha val="90000"/>
            <a:hueOff val="0"/>
            <a:satOff val="0"/>
            <a:lumOff val="0"/>
            <a:alphaOff val="0"/>
          </a:schemeClr>
        </a:solidFill>
        <a:ln w="9525" cap="flat" cmpd="sng" algn="ctr">
          <a:solidFill>
            <a:schemeClr val="accent3">
              <a:hueOff val="2375371"/>
              <a:satOff val="12794"/>
              <a:lumOff val="17452"/>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They may be very simple or very complex: a reflex machine such as a thermostat is an intelligent agent, as is a human being, as is a community of human beings working together towards a goal.</a:t>
          </a:r>
        </a:p>
      </dsp:txBody>
      <dsp:txXfrm rot="-5400000">
        <a:off x="1039018" y="2625606"/>
        <a:ext cx="7415005" cy="87060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E470-A86C-4DB4-8BFE-C91822467726}">
      <dsp:nvSpPr>
        <dsp:cNvPr id="0" name=""/>
        <dsp:cNvSpPr/>
      </dsp:nvSpPr>
      <dsp:spPr>
        <a:xfrm rot="5400000">
          <a:off x="3885326" y="-1624662"/>
          <a:ext cx="519906" cy="3901440"/>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binary code, e.g. 01101 </a:t>
          </a:r>
          <a:r>
            <a:rPr lang="en-US" sz="2200" kern="1200" dirty="0">
              <a:sym typeface="Symbol" pitchFamily="18" charset="2"/>
            </a:rPr>
            <a:t> </a:t>
          </a:r>
          <a:r>
            <a:rPr lang="en-US" sz="2200" kern="1200" dirty="0"/>
            <a:t>13</a:t>
          </a:r>
        </a:p>
      </dsp:txBody>
      <dsp:txXfrm rot="-5400000">
        <a:off x="2194559" y="91485"/>
        <a:ext cx="3876060" cy="469146"/>
      </dsp:txXfrm>
    </dsp:sp>
    <dsp:sp modelId="{D33124FB-7C50-47A8-87BE-A8CE78395FC6}">
      <dsp:nvSpPr>
        <dsp:cNvPr id="0" name=""/>
        <dsp:cNvSpPr/>
      </dsp:nvSpPr>
      <dsp:spPr>
        <a:xfrm>
          <a:off x="0" y="1116"/>
          <a:ext cx="2194560" cy="64988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Representation</a:t>
          </a:r>
        </a:p>
      </dsp:txBody>
      <dsp:txXfrm>
        <a:off x="31725" y="32841"/>
        <a:ext cx="2131110" cy="586432"/>
      </dsp:txXfrm>
    </dsp:sp>
    <dsp:sp modelId="{E96253F5-31DA-4E9E-BDC6-DA75360F8686}">
      <dsp:nvSpPr>
        <dsp:cNvPr id="0" name=""/>
        <dsp:cNvSpPr/>
      </dsp:nvSpPr>
      <dsp:spPr>
        <a:xfrm rot="5400000">
          <a:off x="3885326" y="-942285"/>
          <a:ext cx="519906" cy="3901440"/>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4</a:t>
          </a:r>
        </a:p>
      </dsp:txBody>
      <dsp:txXfrm rot="-5400000">
        <a:off x="2194559" y="773862"/>
        <a:ext cx="3876060" cy="469146"/>
      </dsp:txXfrm>
    </dsp:sp>
    <dsp:sp modelId="{A520967E-8E2B-4635-B669-5EE7F32B1C03}">
      <dsp:nvSpPr>
        <dsp:cNvPr id="0" name=""/>
        <dsp:cNvSpPr/>
      </dsp:nvSpPr>
      <dsp:spPr>
        <a:xfrm>
          <a:off x="0" y="683493"/>
          <a:ext cx="2194560" cy="64988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Population size</a:t>
          </a:r>
        </a:p>
      </dsp:txBody>
      <dsp:txXfrm>
        <a:off x="31725" y="715218"/>
        <a:ext cx="2131110" cy="586432"/>
      </dsp:txXfrm>
    </dsp:sp>
    <dsp:sp modelId="{A7728076-B6A7-4342-BB73-7DEC082FD2FD}">
      <dsp:nvSpPr>
        <dsp:cNvPr id="0" name=""/>
        <dsp:cNvSpPr/>
      </dsp:nvSpPr>
      <dsp:spPr>
        <a:xfrm rot="5400000">
          <a:off x="3885326" y="-259908"/>
          <a:ext cx="519906" cy="3901440"/>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1-point</a:t>
          </a:r>
        </a:p>
      </dsp:txBody>
      <dsp:txXfrm rot="-5400000">
        <a:off x="2194559" y="1456239"/>
        <a:ext cx="3876060" cy="469146"/>
      </dsp:txXfrm>
    </dsp:sp>
    <dsp:sp modelId="{AF365FB9-69AB-4FA0-B731-8379CCC41E08}">
      <dsp:nvSpPr>
        <dsp:cNvPr id="0" name=""/>
        <dsp:cNvSpPr/>
      </dsp:nvSpPr>
      <dsp:spPr>
        <a:xfrm>
          <a:off x="0" y="1365870"/>
          <a:ext cx="2194560" cy="64988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Cross over</a:t>
          </a:r>
        </a:p>
      </dsp:txBody>
      <dsp:txXfrm>
        <a:off x="31725" y="1397595"/>
        <a:ext cx="2131110" cy="586432"/>
      </dsp:txXfrm>
    </dsp:sp>
    <dsp:sp modelId="{1EB839D3-6367-4DD5-A18A-3987EF45077F}">
      <dsp:nvSpPr>
        <dsp:cNvPr id="0" name=""/>
        <dsp:cNvSpPr/>
      </dsp:nvSpPr>
      <dsp:spPr>
        <a:xfrm rot="5400000">
          <a:off x="3885326" y="422468"/>
          <a:ext cx="519906" cy="3901440"/>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bitwise</a:t>
          </a:r>
        </a:p>
      </dsp:txBody>
      <dsp:txXfrm rot="-5400000">
        <a:off x="2194559" y="2138615"/>
        <a:ext cx="3876060" cy="469146"/>
      </dsp:txXfrm>
    </dsp:sp>
    <dsp:sp modelId="{B8A89EDE-FBF7-4E47-9DF5-BF07B1E61357}">
      <dsp:nvSpPr>
        <dsp:cNvPr id="0" name=""/>
        <dsp:cNvSpPr/>
      </dsp:nvSpPr>
      <dsp:spPr>
        <a:xfrm>
          <a:off x="0" y="2048247"/>
          <a:ext cx="2194560" cy="64988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mutation</a:t>
          </a:r>
        </a:p>
      </dsp:txBody>
      <dsp:txXfrm>
        <a:off x="31725" y="2079972"/>
        <a:ext cx="2131110" cy="586432"/>
      </dsp:txXfrm>
    </dsp:sp>
    <dsp:sp modelId="{E1C4DEA1-84A4-48F4-9F14-043B5DA72F55}">
      <dsp:nvSpPr>
        <dsp:cNvPr id="0" name=""/>
        <dsp:cNvSpPr/>
      </dsp:nvSpPr>
      <dsp:spPr>
        <a:xfrm rot="5400000">
          <a:off x="3885326" y="1104845"/>
          <a:ext cx="519906" cy="3901440"/>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Roulette wheel </a:t>
          </a:r>
          <a:endParaRPr lang="en-US" sz="2200" kern="1200" dirty="0"/>
        </a:p>
      </dsp:txBody>
      <dsp:txXfrm rot="-5400000">
        <a:off x="2194559" y="2820992"/>
        <a:ext cx="3876060" cy="469146"/>
      </dsp:txXfrm>
    </dsp:sp>
    <dsp:sp modelId="{2A14E1E8-69F9-4EDE-8848-2D0B9231F74C}">
      <dsp:nvSpPr>
        <dsp:cNvPr id="0" name=""/>
        <dsp:cNvSpPr/>
      </dsp:nvSpPr>
      <dsp:spPr>
        <a:xfrm>
          <a:off x="0" y="2730624"/>
          <a:ext cx="2194560" cy="64988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Selection</a:t>
          </a:r>
        </a:p>
      </dsp:txBody>
      <dsp:txXfrm>
        <a:off x="31725" y="2762349"/>
        <a:ext cx="2131110" cy="586432"/>
      </dsp:txXfrm>
    </dsp:sp>
    <dsp:sp modelId="{2A999685-E76A-4FC9-92B9-BA6253AC5281}">
      <dsp:nvSpPr>
        <dsp:cNvPr id="0" name=""/>
        <dsp:cNvSpPr/>
      </dsp:nvSpPr>
      <dsp:spPr>
        <a:xfrm rot="5400000">
          <a:off x="3885326" y="1787222"/>
          <a:ext cx="519906" cy="3901440"/>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Random</a:t>
          </a:r>
        </a:p>
      </dsp:txBody>
      <dsp:txXfrm rot="-5400000">
        <a:off x="2194559" y="3503369"/>
        <a:ext cx="3876060" cy="469146"/>
      </dsp:txXfrm>
    </dsp:sp>
    <dsp:sp modelId="{44EBD696-8505-4C14-9058-93FF6662942D}">
      <dsp:nvSpPr>
        <dsp:cNvPr id="0" name=""/>
        <dsp:cNvSpPr/>
      </dsp:nvSpPr>
      <dsp:spPr>
        <a:xfrm>
          <a:off x="0" y="3413000"/>
          <a:ext cx="2194560" cy="64988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Initialization</a:t>
          </a:r>
        </a:p>
      </dsp:txBody>
      <dsp:txXfrm>
        <a:off x="31725" y="3444725"/>
        <a:ext cx="2131110" cy="58643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54A2E-943C-42A5-984D-7A1822B749AD}">
      <dsp:nvSpPr>
        <dsp:cNvPr id="0" name=""/>
        <dsp:cNvSpPr/>
      </dsp:nvSpPr>
      <dsp:spPr>
        <a:xfrm rot="5400000">
          <a:off x="-140319" y="141207"/>
          <a:ext cx="935461" cy="654822"/>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1</a:t>
          </a:r>
        </a:p>
      </dsp:txBody>
      <dsp:txXfrm rot="-5400000">
        <a:off x="1" y="328298"/>
        <a:ext cx="654822" cy="280639"/>
      </dsp:txXfrm>
    </dsp:sp>
    <dsp:sp modelId="{26A7BB48-9740-413F-818C-61E6BEB57B6E}">
      <dsp:nvSpPr>
        <dsp:cNvPr id="0" name=""/>
        <dsp:cNvSpPr/>
      </dsp:nvSpPr>
      <dsp:spPr>
        <a:xfrm rot="5400000">
          <a:off x="3035667" y="-2379956"/>
          <a:ext cx="608049" cy="5369739"/>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Binary representation</a:t>
          </a:r>
        </a:p>
      </dsp:txBody>
      <dsp:txXfrm rot="-5400000">
        <a:off x="654823" y="30571"/>
        <a:ext cx="5340056" cy="548683"/>
      </dsp:txXfrm>
    </dsp:sp>
    <dsp:sp modelId="{AC65AF6E-5B1A-4021-BE6F-6E3DD2E36FF3}">
      <dsp:nvSpPr>
        <dsp:cNvPr id="0" name=""/>
        <dsp:cNvSpPr/>
      </dsp:nvSpPr>
      <dsp:spPr>
        <a:xfrm rot="5400000">
          <a:off x="-140319" y="924177"/>
          <a:ext cx="935461" cy="654822"/>
        </a:xfrm>
        <a:prstGeom prst="chevron">
          <a:avLst/>
        </a:prstGeom>
        <a:gradFill rotWithShape="0">
          <a:gsLst>
            <a:gs pos="0">
              <a:schemeClr val="accent3">
                <a:hueOff val="791790"/>
                <a:satOff val="4265"/>
                <a:lumOff val="5817"/>
                <a:alphaOff val="0"/>
                <a:shade val="51000"/>
                <a:satMod val="130000"/>
              </a:schemeClr>
            </a:gs>
            <a:gs pos="80000">
              <a:schemeClr val="accent3">
                <a:hueOff val="791790"/>
                <a:satOff val="4265"/>
                <a:lumOff val="5817"/>
                <a:alphaOff val="0"/>
                <a:shade val="93000"/>
                <a:satMod val="130000"/>
              </a:schemeClr>
            </a:gs>
            <a:gs pos="100000">
              <a:schemeClr val="accent3">
                <a:hueOff val="791790"/>
                <a:satOff val="4265"/>
                <a:lumOff val="5817"/>
                <a:alphaOff val="0"/>
                <a:shade val="94000"/>
                <a:satMod val="135000"/>
              </a:schemeClr>
            </a:gs>
          </a:gsLst>
          <a:lin ang="16200000" scaled="0"/>
        </a:gradFill>
        <a:ln w="9525" cap="flat" cmpd="sng" algn="ctr">
          <a:solidFill>
            <a:schemeClr val="accent3">
              <a:hueOff val="791790"/>
              <a:satOff val="4265"/>
              <a:lumOff val="5817"/>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2</a:t>
          </a:r>
        </a:p>
      </dsp:txBody>
      <dsp:txXfrm rot="-5400000">
        <a:off x="1" y="1111268"/>
        <a:ext cx="654822" cy="280639"/>
      </dsp:txXfrm>
    </dsp:sp>
    <dsp:sp modelId="{B0076042-E3C9-48AF-A817-75109E2A9861}">
      <dsp:nvSpPr>
        <dsp:cNvPr id="0" name=""/>
        <dsp:cNvSpPr/>
      </dsp:nvSpPr>
      <dsp:spPr>
        <a:xfrm rot="5400000">
          <a:off x="3035667" y="-1596986"/>
          <a:ext cx="608049" cy="5369739"/>
        </a:xfrm>
        <a:prstGeom prst="round2SameRect">
          <a:avLst/>
        </a:prstGeom>
        <a:solidFill>
          <a:schemeClr val="lt1">
            <a:alpha val="90000"/>
            <a:hueOff val="0"/>
            <a:satOff val="0"/>
            <a:lumOff val="0"/>
            <a:alphaOff val="0"/>
          </a:schemeClr>
        </a:solidFill>
        <a:ln w="9525" cap="flat" cmpd="sng" algn="ctr">
          <a:solidFill>
            <a:schemeClr val="accent3">
              <a:hueOff val="791790"/>
              <a:satOff val="4265"/>
              <a:lumOff val="5817"/>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Integer representation</a:t>
          </a:r>
        </a:p>
      </dsp:txBody>
      <dsp:txXfrm rot="-5400000">
        <a:off x="654823" y="813541"/>
        <a:ext cx="5340056" cy="548683"/>
      </dsp:txXfrm>
    </dsp:sp>
    <dsp:sp modelId="{72B9B221-13B2-4094-A194-9066EE44ED2E}">
      <dsp:nvSpPr>
        <dsp:cNvPr id="0" name=""/>
        <dsp:cNvSpPr/>
      </dsp:nvSpPr>
      <dsp:spPr>
        <a:xfrm rot="5400000">
          <a:off x="-140319" y="1707147"/>
          <a:ext cx="935461" cy="654822"/>
        </a:xfrm>
        <a:prstGeom prst="chevron">
          <a:avLst/>
        </a:prstGeom>
        <a:gradFill rotWithShape="0">
          <a:gsLst>
            <a:gs pos="0">
              <a:schemeClr val="accent3">
                <a:hueOff val="1583581"/>
                <a:satOff val="8529"/>
                <a:lumOff val="11635"/>
                <a:alphaOff val="0"/>
                <a:shade val="51000"/>
                <a:satMod val="130000"/>
              </a:schemeClr>
            </a:gs>
            <a:gs pos="80000">
              <a:schemeClr val="accent3">
                <a:hueOff val="1583581"/>
                <a:satOff val="8529"/>
                <a:lumOff val="11635"/>
                <a:alphaOff val="0"/>
                <a:shade val="93000"/>
                <a:satMod val="130000"/>
              </a:schemeClr>
            </a:gs>
            <a:gs pos="100000">
              <a:schemeClr val="accent3">
                <a:hueOff val="1583581"/>
                <a:satOff val="8529"/>
                <a:lumOff val="11635"/>
                <a:alphaOff val="0"/>
                <a:shade val="94000"/>
                <a:satMod val="135000"/>
              </a:schemeClr>
            </a:gs>
          </a:gsLst>
          <a:lin ang="16200000" scaled="0"/>
        </a:gradFill>
        <a:ln w="9525" cap="flat" cmpd="sng" algn="ctr">
          <a:solidFill>
            <a:schemeClr val="accent3">
              <a:hueOff val="1583581"/>
              <a:satOff val="8529"/>
              <a:lumOff val="11635"/>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3</a:t>
          </a:r>
        </a:p>
      </dsp:txBody>
      <dsp:txXfrm rot="-5400000">
        <a:off x="1" y="1894238"/>
        <a:ext cx="654822" cy="280639"/>
      </dsp:txXfrm>
    </dsp:sp>
    <dsp:sp modelId="{AA097E05-ADA8-442B-8694-42A41E516D0E}">
      <dsp:nvSpPr>
        <dsp:cNvPr id="0" name=""/>
        <dsp:cNvSpPr/>
      </dsp:nvSpPr>
      <dsp:spPr>
        <a:xfrm rot="5400000">
          <a:off x="3035667" y="-814016"/>
          <a:ext cx="608049" cy="5369739"/>
        </a:xfrm>
        <a:prstGeom prst="round2SameRect">
          <a:avLst/>
        </a:prstGeom>
        <a:solidFill>
          <a:schemeClr val="lt1">
            <a:alpha val="90000"/>
            <a:hueOff val="0"/>
            <a:satOff val="0"/>
            <a:lumOff val="0"/>
            <a:alphaOff val="0"/>
          </a:schemeClr>
        </a:solidFill>
        <a:ln w="9525" cap="flat" cmpd="sng" algn="ctr">
          <a:solidFill>
            <a:schemeClr val="accent3">
              <a:hueOff val="1583581"/>
              <a:satOff val="8529"/>
              <a:lumOff val="11635"/>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Real-valued representation </a:t>
          </a:r>
        </a:p>
      </dsp:txBody>
      <dsp:txXfrm rot="-5400000">
        <a:off x="654823" y="1596511"/>
        <a:ext cx="5340056" cy="548683"/>
      </dsp:txXfrm>
    </dsp:sp>
    <dsp:sp modelId="{5EAD3D46-FF5F-49A6-BE9C-FAD97E0D9E84}">
      <dsp:nvSpPr>
        <dsp:cNvPr id="0" name=""/>
        <dsp:cNvSpPr/>
      </dsp:nvSpPr>
      <dsp:spPr>
        <a:xfrm rot="5400000">
          <a:off x="-140319" y="2490117"/>
          <a:ext cx="935461" cy="654822"/>
        </a:xfrm>
        <a:prstGeom prst="chevron">
          <a:avLst/>
        </a:prstGeom>
        <a:gradFill rotWithShape="0">
          <a:gsLst>
            <a:gs pos="0">
              <a:schemeClr val="accent3">
                <a:hueOff val="2375371"/>
                <a:satOff val="12794"/>
                <a:lumOff val="17452"/>
                <a:alphaOff val="0"/>
                <a:shade val="51000"/>
                <a:satMod val="130000"/>
              </a:schemeClr>
            </a:gs>
            <a:gs pos="80000">
              <a:schemeClr val="accent3">
                <a:hueOff val="2375371"/>
                <a:satOff val="12794"/>
                <a:lumOff val="17452"/>
                <a:alphaOff val="0"/>
                <a:shade val="93000"/>
                <a:satMod val="130000"/>
              </a:schemeClr>
            </a:gs>
            <a:gs pos="100000">
              <a:schemeClr val="accent3">
                <a:hueOff val="2375371"/>
                <a:satOff val="12794"/>
                <a:lumOff val="17452"/>
                <a:alphaOff val="0"/>
                <a:shade val="94000"/>
                <a:satMod val="135000"/>
              </a:schemeClr>
            </a:gs>
          </a:gsLst>
          <a:lin ang="16200000" scaled="0"/>
        </a:gradFill>
        <a:ln w="9525" cap="flat" cmpd="sng" algn="ctr">
          <a:solidFill>
            <a:schemeClr val="accent3">
              <a:hueOff val="2375371"/>
              <a:satOff val="12794"/>
              <a:lumOff val="17452"/>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4</a:t>
          </a:r>
        </a:p>
      </dsp:txBody>
      <dsp:txXfrm rot="-5400000">
        <a:off x="1" y="2677208"/>
        <a:ext cx="654822" cy="280639"/>
      </dsp:txXfrm>
    </dsp:sp>
    <dsp:sp modelId="{D47C7BC6-A1CB-4E1E-96A5-3156E1AF1C35}">
      <dsp:nvSpPr>
        <dsp:cNvPr id="0" name=""/>
        <dsp:cNvSpPr/>
      </dsp:nvSpPr>
      <dsp:spPr>
        <a:xfrm rot="5400000">
          <a:off x="3035667" y="-31046"/>
          <a:ext cx="608049" cy="5369739"/>
        </a:xfrm>
        <a:prstGeom prst="round2SameRect">
          <a:avLst/>
        </a:prstGeom>
        <a:solidFill>
          <a:schemeClr val="lt1">
            <a:alpha val="90000"/>
            <a:hueOff val="0"/>
            <a:satOff val="0"/>
            <a:lumOff val="0"/>
            <a:alphaOff val="0"/>
          </a:schemeClr>
        </a:solidFill>
        <a:ln w="9525" cap="flat" cmpd="sng" algn="ctr">
          <a:solidFill>
            <a:schemeClr val="accent3">
              <a:hueOff val="2375371"/>
              <a:satOff val="12794"/>
              <a:lumOff val="17452"/>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Permutations representation</a:t>
          </a:r>
        </a:p>
      </dsp:txBody>
      <dsp:txXfrm rot="-5400000">
        <a:off x="654823" y="2379481"/>
        <a:ext cx="5340056" cy="54868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2327C-7024-47D1-A141-F1375FCFE7CA}">
      <dsp:nvSpPr>
        <dsp:cNvPr id="0" name=""/>
        <dsp:cNvSpPr/>
      </dsp:nvSpPr>
      <dsp:spPr>
        <a:xfrm>
          <a:off x="121764" y="1368194"/>
          <a:ext cx="1823842" cy="911921"/>
        </a:xfrm>
        <a:prstGeom prst="roundRect">
          <a:avLst>
            <a:gd name="adj" fmla="val 10000"/>
          </a:avLst>
        </a:prstGeom>
        <a:gradFill rotWithShape="0">
          <a:gsLst>
            <a:gs pos="0">
              <a:schemeClr val="accent2">
                <a:shade val="80000"/>
                <a:hueOff val="0"/>
                <a:satOff val="0"/>
                <a:lumOff val="0"/>
                <a:alphaOff val="0"/>
                <a:tint val="50000"/>
                <a:satMod val="300000"/>
              </a:schemeClr>
            </a:gs>
            <a:gs pos="35000">
              <a:schemeClr val="accent2">
                <a:shade val="80000"/>
                <a:hueOff val="0"/>
                <a:satOff val="0"/>
                <a:lumOff val="0"/>
                <a:alphaOff val="0"/>
                <a:tint val="37000"/>
                <a:satMod val="300000"/>
              </a:schemeClr>
            </a:gs>
            <a:gs pos="100000">
              <a:schemeClr val="accent2">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1 Point Crossover </a:t>
          </a:r>
          <a:endParaRPr lang="en-US" sz="2800" kern="1200" dirty="0"/>
        </a:p>
      </dsp:txBody>
      <dsp:txXfrm>
        <a:off x="148473" y="1394903"/>
        <a:ext cx="1770424" cy="858503"/>
      </dsp:txXfrm>
    </dsp:sp>
    <dsp:sp modelId="{1411D2CE-1505-4902-8913-B527D24123AA}">
      <dsp:nvSpPr>
        <dsp:cNvPr id="0" name=""/>
        <dsp:cNvSpPr/>
      </dsp:nvSpPr>
      <dsp:spPr>
        <a:xfrm rot="17887132">
          <a:off x="1536416" y="1121350"/>
          <a:ext cx="1547916" cy="40390"/>
        </a:xfrm>
        <a:custGeom>
          <a:avLst/>
          <a:gdLst/>
          <a:ahLst/>
          <a:cxnLst/>
          <a:rect l="0" t="0" r="0" b="0"/>
          <a:pathLst>
            <a:path>
              <a:moveTo>
                <a:pt x="0" y="20195"/>
              </a:moveTo>
              <a:lnTo>
                <a:pt x="1547916" y="20195"/>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71677" y="1102847"/>
        <a:ext cx="77395" cy="77395"/>
      </dsp:txXfrm>
    </dsp:sp>
    <dsp:sp modelId="{667BCD14-4ECB-4D9B-BD09-379A24E706FA}">
      <dsp:nvSpPr>
        <dsp:cNvPr id="0" name=""/>
        <dsp:cNvSpPr/>
      </dsp:nvSpPr>
      <dsp:spPr>
        <a:xfrm>
          <a:off x="2675143" y="2975"/>
          <a:ext cx="4352818" cy="911921"/>
        </a:xfrm>
        <a:prstGeom prst="roundRect">
          <a:avLst>
            <a:gd name="adj" fmla="val 10000"/>
          </a:avLst>
        </a:prstGeom>
        <a:gradFill rotWithShape="0">
          <a:gsLst>
            <a:gs pos="0">
              <a:schemeClr val="accent2">
                <a:tint val="99000"/>
                <a:hueOff val="0"/>
                <a:satOff val="0"/>
                <a:lumOff val="0"/>
                <a:alphaOff val="0"/>
                <a:tint val="50000"/>
                <a:satMod val="300000"/>
              </a:schemeClr>
            </a:gs>
            <a:gs pos="35000">
              <a:schemeClr val="accent2">
                <a:tint val="99000"/>
                <a:hueOff val="0"/>
                <a:satOff val="0"/>
                <a:lumOff val="0"/>
                <a:alphaOff val="0"/>
                <a:tint val="37000"/>
                <a:satMod val="300000"/>
              </a:schemeClr>
            </a:gs>
            <a:gs pos="100000">
              <a:schemeClr val="accent2">
                <a:tint val="99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more likely to keep together genes that are near each other</a:t>
          </a:r>
          <a:endParaRPr lang="en-US" sz="1800" kern="1200" dirty="0"/>
        </a:p>
      </dsp:txBody>
      <dsp:txXfrm>
        <a:off x="2701852" y="29684"/>
        <a:ext cx="4299400" cy="858503"/>
      </dsp:txXfrm>
    </dsp:sp>
    <dsp:sp modelId="{0DC28C68-B7AE-4A1A-A069-81608B9CA447}">
      <dsp:nvSpPr>
        <dsp:cNvPr id="0" name=""/>
        <dsp:cNvSpPr/>
      </dsp:nvSpPr>
      <dsp:spPr>
        <a:xfrm rot="20192783">
          <a:off x="1912756" y="1645705"/>
          <a:ext cx="795237" cy="40390"/>
        </a:xfrm>
        <a:custGeom>
          <a:avLst/>
          <a:gdLst/>
          <a:ahLst/>
          <a:cxnLst/>
          <a:rect l="0" t="0" r="0" b="0"/>
          <a:pathLst>
            <a:path>
              <a:moveTo>
                <a:pt x="0" y="20195"/>
              </a:moveTo>
              <a:lnTo>
                <a:pt x="795237" y="20195"/>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90494" y="1646019"/>
        <a:ext cx="39761" cy="39761"/>
      </dsp:txXfrm>
    </dsp:sp>
    <dsp:sp modelId="{5DD378FF-ED2B-4861-8E61-28BAC6EAAEA7}">
      <dsp:nvSpPr>
        <dsp:cNvPr id="0" name=""/>
        <dsp:cNvSpPr/>
      </dsp:nvSpPr>
      <dsp:spPr>
        <a:xfrm>
          <a:off x="2675143" y="1051684"/>
          <a:ext cx="5935511" cy="911921"/>
        </a:xfrm>
        <a:prstGeom prst="roundRect">
          <a:avLst>
            <a:gd name="adj" fmla="val 10000"/>
          </a:avLst>
        </a:prstGeom>
        <a:gradFill rotWithShape="0">
          <a:gsLst>
            <a:gs pos="0">
              <a:schemeClr val="accent2">
                <a:tint val="99000"/>
                <a:hueOff val="0"/>
                <a:satOff val="0"/>
                <a:lumOff val="0"/>
                <a:alphaOff val="0"/>
                <a:tint val="50000"/>
                <a:satMod val="300000"/>
              </a:schemeClr>
            </a:gs>
            <a:gs pos="35000">
              <a:schemeClr val="accent2">
                <a:tint val="99000"/>
                <a:hueOff val="0"/>
                <a:satOff val="0"/>
                <a:lumOff val="0"/>
                <a:alphaOff val="0"/>
                <a:tint val="37000"/>
                <a:satMod val="300000"/>
              </a:schemeClr>
            </a:gs>
            <a:gs pos="100000">
              <a:schemeClr val="accent2">
                <a:tint val="99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Can never keep together genes from opposite ends of string</a:t>
          </a:r>
          <a:endParaRPr lang="en-US" sz="1800" kern="1200" dirty="0"/>
        </a:p>
      </dsp:txBody>
      <dsp:txXfrm>
        <a:off x="2701852" y="1078393"/>
        <a:ext cx="5882093" cy="858503"/>
      </dsp:txXfrm>
    </dsp:sp>
    <dsp:sp modelId="{2F990E3C-A22E-41E1-8401-541258B36E05}">
      <dsp:nvSpPr>
        <dsp:cNvPr id="0" name=""/>
        <dsp:cNvSpPr/>
      </dsp:nvSpPr>
      <dsp:spPr>
        <a:xfrm rot="2706262">
          <a:off x="1793572" y="2170059"/>
          <a:ext cx="1033605" cy="40390"/>
        </a:xfrm>
        <a:custGeom>
          <a:avLst/>
          <a:gdLst/>
          <a:ahLst/>
          <a:cxnLst/>
          <a:rect l="0" t="0" r="0" b="0"/>
          <a:pathLst>
            <a:path>
              <a:moveTo>
                <a:pt x="0" y="20195"/>
              </a:moveTo>
              <a:lnTo>
                <a:pt x="1033605" y="20195"/>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4534" y="2164414"/>
        <a:ext cx="51680" cy="51680"/>
      </dsp:txXfrm>
    </dsp:sp>
    <dsp:sp modelId="{475501D6-5521-4494-AE85-552550D38DF8}">
      <dsp:nvSpPr>
        <dsp:cNvPr id="0" name=""/>
        <dsp:cNvSpPr/>
      </dsp:nvSpPr>
      <dsp:spPr>
        <a:xfrm>
          <a:off x="2675143" y="2100394"/>
          <a:ext cx="3921187" cy="911921"/>
        </a:xfrm>
        <a:prstGeom prst="roundRect">
          <a:avLst>
            <a:gd name="adj" fmla="val 10000"/>
          </a:avLst>
        </a:prstGeom>
        <a:gradFill rotWithShape="0">
          <a:gsLst>
            <a:gs pos="0">
              <a:schemeClr val="accent2">
                <a:tint val="99000"/>
                <a:hueOff val="0"/>
                <a:satOff val="0"/>
                <a:lumOff val="0"/>
                <a:alphaOff val="0"/>
                <a:tint val="50000"/>
                <a:satMod val="300000"/>
              </a:schemeClr>
            </a:gs>
            <a:gs pos="35000">
              <a:schemeClr val="accent2">
                <a:tint val="99000"/>
                <a:hueOff val="0"/>
                <a:satOff val="0"/>
                <a:lumOff val="0"/>
                <a:alphaOff val="0"/>
                <a:tint val="37000"/>
                <a:satMod val="300000"/>
              </a:schemeClr>
            </a:gs>
            <a:gs pos="100000">
              <a:schemeClr val="accent2">
                <a:tint val="99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This is known as </a:t>
          </a:r>
          <a:r>
            <a:rPr lang="en-GB" sz="1800" i="1" kern="1200" dirty="0"/>
            <a:t>Positional Bias</a:t>
          </a:r>
          <a:endParaRPr lang="en-US" sz="1800" kern="1200" dirty="0"/>
        </a:p>
      </dsp:txBody>
      <dsp:txXfrm>
        <a:off x="2701852" y="2127103"/>
        <a:ext cx="3867769" cy="858503"/>
      </dsp:txXfrm>
    </dsp:sp>
    <dsp:sp modelId="{123078E4-E438-4FFE-A9CA-3B5B32630FE6}">
      <dsp:nvSpPr>
        <dsp:cNvPr id="0" name=""/>
        <dsp:cNvSpPr/>
      </dsp:nvSpPr>
      <dsp:spPr>
        <a:xfrm rot="4063433">
          <a:off x="1348104" y="2694414"/>
          <a:ext cx="1924541" cy="40390"/>
        </a:xfrm>
        <a:custGeom>
          <a:avLst/>
          <a:gdLst/>
          <a:ahLst/>
          <a:cxnLst/>
          <a:rect l="0" t="0" r="0" b="0"/>
          <a:pathLst>
            <a:path>
              <a:moveTo>
                <a:pt x="0" y="20195"/>
              </a:moveTo>
              <a:lnTo>
                <a:pt x="1924541" y="20195"/>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262261" y="2666495"/>
        <a:ext cx="96227" cy="96227"/>
      </dsp:txXfrm>
    </dsp:sp>
    <dsp:sp modelId="{030F713B-D3A7-4FB6-8B86-FBDB467A4D65}">
      <dsp:nvSpPr>
        <dsp:cNvPr id="0" name=""/>
        <dsp:cNvSpPr/>
      </dsp:nvSpPr>
      <dsp:spPr>
        <a:xfrm>
          <a:off x="2675143" y="3149103"/>
          <a:ext cx="5988312" cy="911921"/>
        </a:xfrm>
        <a:prstGeom prst="roundRect">
          <a:avLst>
            <a:gd name="adj" fmla="val 10000"/>
          </a:avLst>
        </a:prstGeom>
        <a:gradFill rotWithShape="0">
          <a:gsLst>
            <a:gs pos="0">
              <a:schemeClr val="accent2">
                <a:tint val="99000"/>
                <a:hueOff val="0"/>
                <a:satOff val="0"/>
                <a:lumOff val="0"/>
                <a:alphaOff val="0"/>
                <a:tint val="50000"/>
                <a:satMod val="300000"/>
              </a:schemeClr>
            </a:gs>
            <a:gs pos="35000">
              <a:schemeClr val="accent2">
                <a:tint val="99000"/>
                <a:hueOff val="0"/>
                <a:satOff val="0"/>
                <a:lumOff val="0"/>
                <a:alphaOff val="0"/>
                <a:tint val="37000"/>
                <a:satMod val="300000"/>
              </a:schemeClr>
            </a:gs>
            <a:gs pos="100000">
              <a:schemeClr val="accent2">
                <a:tint val="99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Can be exploited if we know about the structure of our problem, but this is not usually the case</a:t>
          </a:r>
          <a:endParaRPr lang="en-US" sz="1800" kern="1200" dirty="0"/>
        </a:p>
      </dsp:txBody>
      <dsp:txXfrm>
        <a:off x="2701852" y="3175812"/>
        <a:ext cx="5934894" cy="85850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FB0BC-8A77-4703-9267-53C7CA82ABDC}">
      <dsp:nvSpPr>
        <dsp:cNvPr id="0" name=""/>
        <dsp:cNvSpPr/>
      </dsp:nvSpPr>
      <dsp:spPr>
        <a:xfrm>
          <a:off x="286630" y="1172773"/>
          <a:ext cx="4016773" cy="220741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perspectiveContrastingRightFacing" fov="1200000">
            <a:rot lat="0" lon="19800000" rev="213211"/>
          </a:camera>
          <a:lightRig rig="soft" dir="t"/>
          <a:backdrop>
            <a:anchor x="0" y="0" z="-210000"/>
            <a:norm dx="0" dy="0" dz="914400"/>
            <a:up dx="0" dy="914400" dz="0"/>
          </a:backdrop>
        </a:scene3d>
        <a:sp3d z="-227350" prstMaterial="matte"/>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endParaRPr lang="en-US" sz="2200" kern="1200" dirty="0">
            <a:latin typeface="Georgia" pitchFamily="18" charset="0"/>
          </a:endParaRPr>
        </a:p>
        <a:p>
          <a:pPr marL="228600" lvl="1" indent="-228600" algn="l" defTabSz="977900">
            <a:lnSpc>
              <a:spcPct val="90000"/>
            </a:lnSpc>
            <a:spcBef>
              <a:spcPct val="0"/>
            </a:spcBef>
            <a:spcAft>
              <a:spcPct val="15000"/>
            </a:spcAft>
            <a:buChar char="•"/>
          </a:pPr>
          <a:r>
            <a:rPr lang="en-GB" sz="2200" kern="1200" dirty="0"/>
            <a:t>Discovering promising areas in the search space, i.e. gaining information on the problem</a:t>
          </a:r>
          <a:endParaRPr lang="en-US" sz="2200" kern="1200" dirty="0">
            <a:latin typeface="Georgia" pitchFamily="18" charset="0"/>
          </a:endParaRPr>
        </a:p>
      </dsp:txBody>
      <dsp:txXfrm>
        <a:off x="337429" y="1223572"/>
        <a:ext cx="3915175" cy="1632799"/>
      </dsp:txXfrm>
    </dsp:sp>
    <dsp:sp modelId="{3813A96A-2601-46EC-8EDB-0D03BC2BC853}">
      <dsp:nvSpPr>
        <dsp:cNvPr id="0" name=""/>
        <dsp:cNvSpPr/>
      </dsp:nvSpPr>
      <dsp:spPr>
        <a:xfrm>
          <a:off x="2383888" y="804516"/>
          <a:ext cx="4117130" cy="4117130"/>
        </a:xfrm>
        <a:prstGeom prst="leftCircularArrow">
          <a:avLst>
            <a:gd name="adj1" fmla="val 2291"/>
            <a:gd name="adj2" fmla="val 276253"/>
            <a:gd name="adj3" fmla="val 2051764"/>
            <a:gd name="adj4" fmla="val 9024489"/>
            <a:gd name="adj5" fmla="val 2672"/>
          </a:avLst>
        </a:prstGeom>
        <a:solidFill>
          <a:schemeClr val="accent3">
            <a:hueOff val="0"/>
            <a:satOff val="0"/>
            <a:lumOff val="0"/>
            <a:alpha val="0"/>
          </a:schemeClr>
        </a:solidFill>
        <a:ln>
          <a:noFill/>
        </a:ln>
        <a:effectLst/>
        <a:scene3d>
          <a:camera prst="perspectiveContrastingRightFacing" fov="1200000">
            <a:rot lat="0" lon="19800000" rev="213211"/>
          </a:camera>
          <a:lightRig rig="soft" dir="t"/>
          <a:backdrop>
            <a:anchor x="0" y="0" z="-210000"/>
            <a:norm dx="0" dy="0" dz="914400"/>
            <a:up dx="0" dy="914400" dz="0"/>
          </a:backdrop>
        </a:scene3d>
        <a:sp3d z="-227350" prstMaterial="matte"/>
      </dsp:spPr>
      <dsp:style>
        <a:lnRef idx="0">
          <a:scrgbClr r="0" g="0" b="0"/>
        </a:lnRef>
        <a:fillRef idx="1">
          <a:scrgbClr r="0" g="0" b="0"/>
        </a:fillRef>
        <a:effectRef idx="0">
          <a:scrgbClr r="0" g="0" b="0"/>
        </a:effectRef>
        <a:fontRef idx="minor">
          <a:schemeClr val="lt1"/>
        </a:fontRef>
      </dsp:style>
    </dsp:sp>
    <dsp:sp modelId="{9BC84B3F-9A35-400C-9E51-47F97FE29AE6}">
      <dsp:nvSpPr>
        <dsp:cNvPr id="0" name=""/>
        <dsp:cNvSpPr/>
      </dsp:nvSpPr>
      <dsp:spPr>
        <a:xfrm>
          <a:off x="1469773" y="2883153"/>
          <a:ext cx="2542920" cy="946034"/>
        </a:xfrm>
        <a:prstGeom prst="roundRect">
          <a:avLst>
            <a:gd name="adj" fmla="val 1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perspectiveContrastingRightFacing" fov="1200000">
            <a:rot lat="0" lon="19800000" rev="213211"/>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2865" tIns="41910" rIns="62865" bIns="41910" numCol="1" spcCol="1270" anchor="ctr" anchorCtr="0">
          <a:noAutofit/>
          <a:sp3d extrusionH="28000" prstMaterial="matte"/>
        </a:bodyPr>
        <a:lstStyle/>
        <a:p>
          <a:pPr marL="0" lvl="0" indent="0" algn="ctr" defTabSz="1466850">
            <a:lnSpc>
              <a:spcPct val="90000"/>
            </a:lnSpc>
            <a:spcBef>
              <a:spcPct val="0"/>
            </a:spcBef>
            <a:spcAft>
              <a:spcPct val="35000"/>
            </a:spcAft>
            <a:buNone/>
          </a:pPr>
          <a:r>
            <a:rPr lang="en-US" sz="3300" kern="1200" dirty="0">
              <a:effectLst>
                <a:outerShdw blurRad="38100" dist="38100" dir="2700000" algn="tl">
                  <a:srgbClr val="000000">
                    <a:alpha val="43137"/>
                  </a:srgbClr>
                </a:outerShdw>
              </a:effectLst>
              <a:latin typeface="Georgia" pitchFamily="18" charset="0"/>
              <a:sym typeface="Wingdings" pitchFamily="2" charset="2"/>
            </a:rPr>
            <a:t>Exploration</a:t>
          </a:r>
          <a:endParaRPr lang="en-US" sz="3300" kern="1200" dirty="0">
            <a:effectLst>
              <a:outerShdw blurRad="38100" dist="38100" dir="2700000" algn="tl">
                <a:srgbClr val="000000">
                  <a:alpha val="43137"/>
                </a:srgbClr>
              </a:outerShdw>
            </a:effectLst>
            <a:latin typeface="Georgia" pitchFamily="18" charset="0"/>
          </a:endParaRPr>
        </a:p>
      </dsp:txBody>
      <dsp:txXfrm>
        <a:off x="1497481" y="2910861"/>
        <a:ext cx="2487504" cy="890618"/>
      </dsp:txXfrm>
    </dsp:sp>
    <dsp:sp modelId="{00215F5D-6668-4CF2-A6C3-B5E3C20344AE}">
      <dsp:nvSpPr>
        <dsp:cNvPr id="0" name=""/>
        <dsp:cNvSpPr/>
      </dsp:nvSpPr>
      <dsp:spPr>
        <a:xfrm>
          <a:off x="4752628" y="1148756"/>
          <a:ext cx="3941836" cy="220741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2375371"/>
              <a:satOff val="12794"/>
              <a:lumOff val="17452"/>
              <a:alphaOff val="0"/>
            </a:schemeClr>
          </a:solidFill>
          <a:prstDash val="solid"/>
        </a:ln>
        <a:effectLst/>
        <a:scene3d>
          <a:camera prst="perspectiveContrastingRightFacing" fov="1200000">
            <a:rot lat="0" lon="19800000" rev="213211"/>
          </a:camera>
          <a:lightRig rig="soft" dir="t"/>
          <a:backdrop>
            <a:anchor x="0" y="0" z="-210000"/>
            <a:norm dx="0" dy="0" dz="914400"/>
            <a:up dx="0" dy="914400" dz="0"/>
          </a:backdrop>
        </a:scene3d>
        <a:sp3d z="-227350" prstMaterial="matte"/>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GB" sz="2200" kern="1200" dirty="0"/>
            <a:t> Optimising within a promising area, i.e. using information</a:t>
          </a:r>
          <a:endParaRPr lang="en-US" sz="2200" kern="1200" dirty="0">
            <a:latin typeface="Georgia" pitchFamily="18" charset="0"/>
          </a:endParaRPr>
        </a:p>
      </dsp:txBody>
      <dsp:txXfrm>
        <a:off x="4803427" y="1672573"/>
        <a:ext cx="3840238" cy="1632799"/>
      </dsp:txXfrm>
    </dsp:sp>
    <dsp:sp modelId="{9A007EC7-380C-4BB3-A6C8-222C9C20C8C0}">
      <dsp:nvSpPr>
        <dsp:cNvPr id="0" name=""/>
        <dsp:cNvSpPr/>
      </dsp:nvSpPr>
      <dsp:spPr>
        <a:xfrm>
          <a:off x="5452859" y="675739"/>
          <a:ext cx="2942419" cy="946034"/>
        </a:xfrm>
        <a:prstGeom prst="roundRect">
          <a:avLst>
            <a:gd name="adj" fmla="val 10000"/>
          </a:avLst>
        </a:prstGeom>
        <a:solidFill>
          <a:schemeClr val="accent3">
            <a:hueOff val="2375371"/>
            <a:satOff val="12794"/>
            <a:lumOff val="17452"/>
            <a:alphaOff val="0"/>
          </a:schemeClr>
        </a:solidFill>
        <a:ln>
          <a:noFill/>
        </a:ln>
        <a:effectLst>
          <a:outerShdw blurRad="40000" dist="23000" dir="5400000" rotWithShape="0">
            <a:srgbClr val="000000">
              <a:alpha val="35000"/>
            </a:srgbClr>
          </a:outerShdw>
        </a:effectLst>
        <a:scene3d>
          <a:camera prst="perspectiveContrastingRightFacing" fov="1200000">
            <a:rot lat="0" lon="19800000" rev="213211"/>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0960" tIns="40640" rIns="60960" bIns="4064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US" sz="3200" kern="1200" dirty="0">
              <a:latin typeface="Georgia" pitchFamily="18" charset="0"/>
              <a:sym typeface="Wingdings" pitchFamily="2" charset="2"/>
            </a:rPr>
            <a:t>Exploitation</a:t>
          </a:r>
          <a:endParaRPr lang="en-US" sz="3200" kern="1200" dirty="0">
            <a:latin typeface="Georgia" pitchFamily="18" charset="0"/>
          </a:endParaRPr>
        </a:p>
      </dsp:txBody>
      <dsp:txXfrm>
        <a:off x="5480567" y="703447"/>
        <a:ext cx="2887003" cy="89061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33854-68D7-4838-B0E8-BE1F78284D05}">
      <dsp:nvSpPr>
        <dsp:cNvPr id="0" name=""/>
        <dsp:cNvSpPr/>
      </dsp:nvSpPr>
      <dsp:spPr>
        <a:xfrm rot="5400000">
          <a:off x="-326231" y="326692"/>
          <a:ext cx="2174874" cy="1522412"/>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t>1</a:t>
          </a:r>
        </a:p>
      </dsp:txBody>
      <dsp:txXfrm rot="-5400000">
        <a:off x="0" y="761667"/>
        <a:ext cx="1522412" cy="652462"/>
      </dsp:txXfrm>
    </dsp:sp>
    <dsp:sp modelId="{58DF5352-420B-4131-8750-92093D1E1D76}">
      <dsp:nvSpPr>
        <dsp:cNvPr id="0" name=""/>
        <dsp:cNvSpPr/>
      </dsp:nvSpPr>
      <dsp:spPr>
        <a:xfrm rot="5400000">
          <a:off x="3947742" y="-2424869"/>
          <a:ext cx="1413668" cy="6264329"/>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Exploration: Order One&gt;PMX&gt;Cycle&gt;Edge</a:t>
          </a:r>
        </a:p>
      </dsp:txBody>
      <dsp:txXfrm rot="-5400000">
        <a:off x="1522412" y="69471"/>
        <a:ext cx="6195319" cy="1275648"/>
      </dsp:txXfrm>
    </dsp:sp>
    <dsp:sp modelId="{14A95FE8-ECA3-42C3-B175-E261342BD194}">
      <dsp:nvSpPr>
        <dsp:cNvPr id="0" name=""/>
        <dsp:cNvSpPr/>
      </dsp:nvSpPr>
      <dsp:spPr>
        <a:xfrm rot="5400000">
          <a:off x="-326231" y="2214895"/>
          <a:ext cx="2174874" cy="1522412"/>
        </a:xfrm>
        <a:prstGeom prst="chevron">
          <a:avLst/>
        </a:prstGeom>
        <a:gradFill rotWithShape="0">
          <a:gsLst>
            <a:gs pos="0">
              <a:schemeClr val="accent3">
                <a:hueOff val="2375371"/>
                <a:satOff val="12794"/>
                <a:lumOff val="17452"/>
                <a:alphaOff val="0"/>
                <a:shade val="51000"/>
                <a:satMod val="130000"/>
              </a:schemeClr>
            </a:gs>
            <a:gs pos="80000">
              <a:schemeClr val="accent3">
                <a:hueOff val="2375371"/>
                <a:satOff val="12794"/>
                <a:lumOff val="17452"/>
                <a:alphaOff val="0"/>
                <a:shade val="93000"/>
                <a:satMod val="130000"/>
              </a:schemeClr>
            </a:gs>
            <a:gs pos="100000">
              <a:schemeClr val="accent3">
                <a:hueOff val="2375371"/>
                <a:satOff val="12794"/>
                <a:lumOff val="17452"/>
                <a:alphaOff val="0"/>
                <a:shade val="94000"/>
                <a:satMod val="135000"/>
              </a:schemeClr>
            </a:gs>
          </a:gsLst>
          <a:lin ang="16200000" scaled="0"/>
        </a:gradFill>
        <a:ln w="9525" cap="flat" cmpd="sng" algn="ctr">
          <a:solidFill>
            <a:schemeClr val="accent3">
              <a:hueOff val="2375371"/>
              <a:satOff val="12794"/>
              <a:lumOff val="17452"/>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t>2</a:t>
          </a:r>
        </a:p>
      </dsp:txBody>
      <dsp:txXfrm rot="-5400000">
        <a:off x="0" y="2649870"/>
        <a:ext cx="1522412" cy="652462"/>
      </dsp:txXfrm>
    </dsp:sp>
    <dsp:sp modelId="{EEC6B3F9-0FBA-486B-A86B-CBED8D832B90}">
      <dsp:nvSpPr>
        <dsp:cNvPr id="0" name=""/>
        <dsp:cNvSpPr/>
      </dsp:nvSpPr>
      <dsp:spPr>
        <a:xfrm rot="5400000">
          <a:off x="3947742" y="-536666"/>
          <a:ext cx="1413668" cy="6264329"/>
        </a:xfrm>
        <a:prstGeom prst="round2SameRect">
          <a:avLst/>
        </a:prstGeom>
        <a:solidFill>
          <a:schemeClr val="lt1">
            <a:alpha val="90000"/>
            <a:hueOff val="0"/>
            <a:satOff val="0"/>
            <a:lumOff val="0"/>
            <a:alphaOff val="0"/>
          </a:schemeClr>
        </a:solidFill>
        <a:ln w="9525" cap="flat" cmpd="sng" algn="ctr">
          <a:solidFill>
            <a:schemeClr val="accent3">
              <a:hueOff val="2375371"/>
              <a:satOff val="12794"/>
              <a:lumOff val="17452"/>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Exploitation: Edge&gt;Cycle&gt;PMX&gt;order one</a:t>
          </a:r>
        </a:p>
      </dsp:txBody>
      <dsp:txXfrm rot="-5400000">
        <a:off x="1522412" y="1957674"/>
        <a:ext cx="6195319" cy="127564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E281E-B9C0-401A-855B-009084793F5D}">
      <dsp:nvSpPr>
        <dsp:cNvPr id="0" name=""/>
        <dsp:cNvSpPr/>
      </dsp:nvSpPr>
      <dsp:spPr>
        <a:xfrm>
          <a:off x="3312459" y="496"/>
          <a:ext cx="4968690" cy="1934765"/>
        </a:xfrm>
        <a:prstGeom prst="rightArrow">
          <a:avLst>
            <a:gd name="adj1" fmla="val 75000"/>
            <a:gd name="adj2" fmla="val 5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endParaRPr lang="en-US" sz="2000" b="1" kern="1200" dirty="0">
            <a:solidFill>
              <a:schemeClr val="accent2">
                <a:lumMod val="75000"/>
              </a:schemeClr>
            </a:solidFill>
          </a:endParaRPr>
        </a:p>
        <a:p>
          <a:pPr marL="171450" lvl="1" indent="-171450" algn="l" defTabSz="800100">
            <a:lnSpc>
              <a:spcPct val="90000"/>
            </a:lnSpc>
            <a:spcBef>
              <a:spcPct val="0"/>
            </a:spcBef>
            <a:spcAft>
              <a:spcPct val="15000"/>
            </a:spcAft>
            <a:buChar char="•"/>
          </a:pPr>
          <a:r>
            <a:rPr lang="en-GB" sz="1800" b="1" kern="1200" dirty="0"/>
            <a:t>Crossover is</a:t>
          </a:r>
          <a:r>
            <a:rPr lang="en-GB" sz="1800" kern="1200" dirty="0"/>
            <a:t> </a:t>
          </a:r>
          <a:r>
            <a:rPr lang="en-GB" sz="1800" b="1" kern="1200" dirty="0">
              <a:solidFill>
                <a:schemeClr val="accent2">
                  <a:lumMod val="75000"/>
                </a:schemeClr>
              </a:solidFill>
            </a:rPr>
            <a:t>explorative</a:t>
          </a:r>
          <a:endParaRPr lang="en-US" sz="1800" b="1" kern="1200" dirty="0">
            <a:solidFill>
              <a:schemeClr val="accent2">
                <a:lumMod val="75000"/>
              </a:schemeClr>
            </a:solidFill>
          </a:endParaRPr>
        </a:p>
        <a:p>
          <a:pPr marL="171450" lvl="1" indent="-171450" algn="l" defTabSz="800100">
            <a:lnSpc>
              <a:spcPct val="90000"/>
            </a:lnSpc>
            <a:spcBef>
              <a:spcPct val="0"/>
            </a:spcBef>
            <a:spcAft>
              <a:spcPct val="15000"/>
            </a:spcAft>
            <a:buChar char="•"/>
          </a:pPr>
          <a:r>
            <a:rPr lang="en-GB" sz="1800" kern="1200" dirty="0"/>
            <a:t> </a:t>
          </a:r>
          <a:r>
            <a:rPr lang="en-GB" sz="1800" b="0" kern="1200" dirty="0"/>
            <a:t>It makes a </a:t>
          </a:r>
          <a:r>
            <a:rPr lang="en-GB" sz="1800" b="0" i="0" kern="1200" dirty="0"/>
            <a:t>big</a:t>
          </a:r>
          <a:r>
            <a:rPr lang="en-GB" sz="1800" b="0" kern="1200" dirty="0"/>
            <a:t> jump to an area somewhere “in between” two (parent) areas</a:t>
          </a:r>
          <a:endParaRPr lang="en-US" sz="1800" b="0" kern="1200" dirty="0"/>
        </a:p>
      </dsp:txBody>
      <dsp:txXfrm>
        <a:off x="3312459" y="242342"/>
        <a:ext cx="4243153" cy="1451073"/>
      </dsp:txXfrm>
    </dsp:sp>
    <dsp:sp modelId="{3379DECB-E34D-4FFA-BE1E-1AAEEA95E5E3}">
      <dsp:nvSpPr>
        <dsp:cNvPr id="0" name=""/>
        <dsp:cNvSpPr/>
      </dsp:nvSpPr>
      <dsp:spPr>
        <a:xfrm>
          <a:off x="0" y="496"/>
          <a:ext cx="3312460" cy="193476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GB" sz="2800" b="1" kern="1200" dirty="0"/>
            <a:t>Crossover</a:t>
          </a:r>
          <a:endParaRPr lang="en-US" sz="2800" b="1" kern="1200" dirty="0"/>
        </a:p>
      </dsp:txBody>
      <dsp:txXfrm>
        <a:off x="94447" y="94943"/>
        <a:ext cx="3123566" cy="1745871"/>
      </dsp:txXfrm>
    </dsp:sp>
    <dsp:sp modelId="{97D6CD55-C654-4732-940B-8808D203DD96}">
      <dsp:nvSpPr>
        <dsp:cNvPr id="0" name=""/>
        <dsp:cNvSpPr/>
      </dsp:nvSpPr>
      <dsp:spPr>
        <a:xfrm>
          <a:off x="3312459" y="2128738"/>
          <a:ext cx="4968690" cy="1934765"/>
        </a:xfrm>
        <a:prstGeom prst="rightArrow">
          <a:avLst>
            <a:gd name="adj1" fmla="val 75000"/>
            <a:gd name="adj2" fmla="val 50000"/>
          </a:avLst>
        </a:prstGeom>
        <a:solidFill>
          <a:schemeClr val="accent2">
            <a:tint val="40000"/>
            <a:alpha val="90000"/>
            <a:hueOff val="-13243618"/>
            <a:satOff val="-16747"/>
            <a:lumOff val="-4329"/>
            <a:alphaOff val="0"/>
          </a:schemeClr>
        </a:solidFill>
        <a:ln w="9525" cap="flat" cmpd="sng" algn="ctr">
          <a:solidFill>
            <a:schemeClr val="accent2">
              <a:tint val="40000"/>
              <a:alpha val="90000"/>
              <a:hueOff val="-13243618"/>
              <a:satOff val="-16747"/>
              <a:lumOff val="-4329"/>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endParaRPr lang="en-US" sz="1800" b="1" kern="1200" dirty="0">
            <a:solidFill>
              <a:srgbClr val="C00000"/>
            </a:solidFill>
          </a:endParaRPr>
        </a:p>
        <a:p>
          <a:pPr marL="171450" lvl="1" indent="-171450" algn="l" defTabSz="800100">
            <a:lnSpc>
              <a:spcPct val="90000"/>
            </a:lnSpc>
            <a:spcBef>
              <a:spcPct val="0"/>
            </a:spcBef>
            <a:spcAft>
              <a:spcPct val="15000"/>
            </a:spcAft>
            <a:buChar char="•"/>
          </a:pPr>
          <a:r>
            <a:rPr lang="en-GB" sz="1800" b="1" kern="1200" dirty="0"/>
            <a:t>Mutation is </a:t>
          </a:r>
          <a:r>
            <a:rPr lang="en-GB" sz="1800" b="1" kern="1200" dirty="0">
              <a:solidFill>
                <a:srgbClr val="C00000"/>
              </a:solidFill>
            </a:rPr>
            <a:t>exploitative</a:t>
          </a:r>
          <a:endParaRPr lang="en-US" sz="1800" b="1" kern="1200" dirty="0">
            <a:solidFill>
              <a:srgbClr val="C00000"/>
            </a:solidFill>
          </a:endParaRPr>
        </a:p>
        <a:p>
          <a:pPr marL="171450" lvl="1" indent="-171450" algn="l" defTabSz="800100">
            <a:lnSpc>
              <a:spcPct val="90000"/>
            </a:lnSpc>
            <a:spcBef>
              <a:spcPct val="0"/>
            </a:spcBef>
            <a:spcAft>
              <a:spcPct val="15000"/>
            </a:spcAft>
            <a:buChar char="•"/>
          </a:pPr>
          <a:r>
            <a:rPr lang="en-GB" sz="1800" b="1" kern="1200" dirty="0"/>
            <a:t> </a:t>
          </a:r>
          <a:r>
            <a:rPr lang="en-GB" sz="1800" b="0" kern="1200" dirty="0"/>
            <a:t>It creates random </a:t>
          </a:r>
          <a:r>
            <a:rPr lang="en-GB" sz="1800" b="0" i="0" kern="1200" dirty="0"/>
            <a:t>small</a:t>
          </a:r>
          <a:r>
            <a:rPr lang="en-GB" sz="1800" b="0" kern="1200" dirty="0"/>
            <a:t> diversions, thereby staying near (in the area of ) the parent</a:t>
          </a:r>
          <a:endParaRPr lang="en-US" sz="1800" b="0" kern="1200" dirty="0"/>
        </a:p>
      </dsp:txBody>
      <dsp:txXfrm>
        <a:off x="3312459" y="2370584"/>
        <a:ext cx="4243153" cy="1451073"/>
      </dsp:txXfrm>
    </dsp:sp>
    <dsp:sp modelId="{996C3625-4570-456A-8D83-67B60C2305D9}">
      <dsp:nvSpPr>
        <dsp:cNvPr id="0" name=""/>
        <dsp:cNvSpPr/>
      </dsp:nvSpPr>
      <dsp:spPr>
        <a:xfrm>
          <a:off x="0" y="2128738"/>
          <a:ext cx="3312460" cy="1934765"/>
        </a:xfrm>
        <a:prstGeom prst="roundRect">
          <a:avLst/>
        </a:prstGeom>
        <a:gradFill rotWithShape="0">
          <a:gsLst>
            <a:gs pos="0">
              <a:schemeClr val="accent2">
                <a:hueOff val="-12635355"/>
                <a:satOff val="21297"/>
                <a:lumOff val="-26079"/>
                <a:alphaOff val="0"/>
                <a:shade val="51000"/>
                <a:satMod val="130000"/>
              </a:schemeClr>
            </a:gs>
            <a:gs pos="80000">
              <a:schemeClr val="accent2">
                <a:hueOff val="-12635355"/>
                <a:satOff val="21297"/>
                <a:lumOff val="-26079"/>
                <a:alphaOff val="0"/>
                <a:shade val="93000"/>
                <a:satMod val="130000"/>
              </a:schemeClr>
            </a:gs>
            <a:gs pos="100000">
              <a:schemeClr val="accent2">
                <a:hueOff val="-12635355"/>
                <a:satOff val="21297"/>
                <a:lumOff val="-260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GB" sz="2800" b="1" kern="1200" dirty="0"/>
            <a:t>Mutation</a:t>
          </a:r>
          <a:endParaRPr lang="en-US" sz="2800" b="1" kern="1200" dirty="0"/>
        </a:p>
      </dsp:txBody>
      <dsp:txXfrm>
        <a:off x="94447" y="2223185"/>
        <a:ext cx="3123566" cy="174587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FEF80-C072-47B3-837F-6E4EB86D2F34}">
      <dsp:nvSpPr>
        <dsp:cNvPr id="0" name=""/>
        <dsp:cNvSpPr/>
      </dsp:nvSpPr>
      <dsp:spPr>
        <a:xfrm>
          <a:off x="0" y="0"/>
          <a:ext cx="7643866" cy="1153599"/>
        </a:xfrm>
        <a:prstGeom prst="roundRect">
          <a:avLst/>
        </a:prstGeom>
        <a:solidFill>
          <a:srgbClr val="E729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If the cross over operator : </a:t>
          </a:r>
        </a:p>
      </dsp:txBody>
      <dsp:txXfrm>
        <a:off x="56314" y="56314"/>
        <a:ext cx="7531238" cy="1040971"/>
      </dsp:txXfrm>
    </dsp:sp>
    <dsp:sp modelId="{0CB3ECFA-893D-45BA-B9C4-9C46E103C029}">
      <dsp:nvSpPr>
        <dsp:cNvPr id="0" name=""/>
        <dsp:cNvSpPr/>
      </dsp:nvSpPr>
      <dsp:spPr>
        <a:xfrm>
          <a:off x="0" y="1248275"/>
          <a:ext cx="764386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69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1" kern="1200" dirty="0"/>
            <a:t>conserve the continuity of the search </a:t>
          </a:r>
          <a:r>
            <a:rPr lang="en-US" sz="1800" kern="1200" dirty="0"/>
            <a:t>space and </a:t>
          </a:r>
          <a:r>
            <a:rPr lang="en-US" sz="1800" b="1" kern="1200" dirty="0"/>
            <a:t>generate new gen</a:t>
          </a:r>
          <a:endParaRPr lang="en-US" sz="1800" kern="1200" dirty="0"/>
        </a:p>
        <a:p>
          <a:pPr marL="171450" lvl="1" indent="-171450" algn="l" defTabSz="800100">
            <a:lnSpc>
              <a:spcPct val="90000"/>
            </a:lnSpc>
            <a:spcBef>
              <a:spcPct val="0"/>
            </a:spcBef>
            <a:spcAft>
              <a:spcPct val="20000"/>
            </a:spcAft>
            <a:buChar char="•"/>
          </a:pPr>
          <a:r>
            <a:rPr lang="en-US" sz="1800" kern="1200" dirty="0"/>
            <a:t>there  is no need for mutation operator</a:t>
          </a:r>
        </a:p>
      </dsp:txBody>
      <dsp:txXfrm>
        <a:off x="0" y="1248275"/>
        <a:ext cx="7643866" cy="1076400"/>
      </dsp:txXfrm>
    </dsp:sp>
    <dsp:sp modelId="{CE95029A-AA58-465C-B907-E257A006D5CD}">
      <dsp:nvSpPr>
        <dsp:cNvPr id="0" name=""/>
        <dsp:cNvSpPr/>
      </dsp:nvSpPr>
      <dsp:spPr>
        <a:xfrm>
          <a:off x="0" y="2357589"/>
          <a:ext cx="7643866" cy="1216800"/>
        </a:xfrm>
        <a:prstGeom prst="roundRect">
          <a:avLst/>
        </a:prstGeom>
        <a:solidFill>
          <a:srgbClr val="495A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If the mutation operator : </a:t>
          </a:r>
        </a:p>
      </dsp:txBody>
      <dsp:txXfrm>
        <a:off x="59399" y="2416988"/>
        <a:ext cx="7525068" cy="1098002"/>
      </dsp:txXfrm>
    </dsp:sp>
    <dsp:sp modelId="{52C9E969-4276-4A19-A598-CA8E23F5DBCD}">
      <dsp:nvSpPr>
        <dsp:cNvPr id="0" name=""/>
        <dsp:cNvSpPr/>
      </dsp:nvSpPr>
      <dsp:spPr>
        <a:xfrm>
          <a:off x="0" y="3574389"/>
          <a:ext cx="764386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69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1" kern="1200" dirty="0"/>
            <a:t>Combine the information of parents </a:t>
          </a:r>
          <a:r>
            <a:rPr lang="en-US" sz="1800" kern="1200" dirty="0"/>
            <a:t>and </a:t>
          </a:r>
          <a:r>
            <a:rPr lang="en-US" sz="1800" b="1" kern="1200" dirty="0"/>
            <a:t>take large and small search steps and generate new gen</a:t>
          </a:r>
          <a:endParaRPr lang="en-US" sz="1800" kern="1200" dirty="0"/>
        </a:p>
        <a:p>
          <a:pPr marL="171450" lvl="1" indent="-171450" algn="l" defTabSz="800100">
            <a:lnSpc>
              <a:spcPct val="90000"/>
            </a:lnSpc>
            <a:spcBef>
              <a:spcPct val="0"/>
            </a:spcBef>
            <a:spcAft>
              <a:spcPct val="20000"/>
            </a:spcAft>
            <a:buChar char="•"/>
          </a:pPr>
          <a:r>
            <a:rPr lang="en-US" sz="1800" kern="1200" dirty="0"/>
            <a:t>there  is no need for cross over operator</a:t>
          </a:r>
        </a:p>
      </dsp:txBody>
      <dsp:txXfrm>
        <a:off x="0" y="3574389"/>
        <a:ext cx="7643866" cy="10764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10DF21-8B71-4F98-8C86-FC00BC08D6CE}">
      <dsp:nvSpPr>
        <dsp:cNvPr id="0" name=""/>
        <dsp:cNvSpPr/>
      </dsp:nvSpPr>
      <dsp:spPr>
        <a:xfrm>
          <a:off x="427160" y="1217598"/>
          <a:ext cx="2114597" cy="1057298"/>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scanning techniques</a:t>
          </a:r>
        </a:p>
      </dsp:txBody>
      <dsp:txXfrm>
        <a:off x="458127" y="1248565"/>
        <a:ext cx="2052663" cy="995364"/>
      </dsp:txXfrm>
    </dsp:sp>
    <dsp:sp modelId="{65902937-D1B9-4670-8248-D5A70C9B8B0A}">
      <dsp:nvSpPr>
        <dsp:cNvPr id="0" name=""/>
        <dsp:cNvSpPr/>
      </dsp:nvSpPr>
      <dsp:spPr>
        <a:xfrm rot="18289469">
          <a:off x="2224096" y="1111055"/>
          <a:ext cx="1481161" cy="54492"/>
        </a:xfrm>
        <a:custGeom>
          <a:avLst/>
          <a:gdLst/>
          <a:ahLst/>
          <a:cxnLst/>
          <a:rect l="0" t="0" r="0" b="0"/>
          <a:pathLst>
            <a:path>
              <a:moveTo>
                <a:pt x="0" y="27246"/>
              </a:moveTo>
              <a:lnTo>
                <a:pt x="1481161" y="272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27647" y="1101272"/>
        <a:ext cx="74058" cy="74058"/>
      </dsp:txXfrm>
    </dsp:sp>
    <dsp:sp modelId="{039B497D-6686-4917-AFD6-EAEE71499A06}">
      <dsp:nvSpPr>
        <dsp:cNvPr id="0" name=""/>
        <dsp:cNvSpPr/>
      </dsp:nvSpPr>
      <dsp:spPr>
        <a:xfrm>
          <a:off x="3387596" y="1705"/>
          <a:ext cx="2114597" cy="1057298"/>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kern="1200" dirty="0"/>
            <a:t>Uniform</a:t>
          </a:r>
          <a:endParaRPr lang="en-US" sz="2600" kern="1200" dirty="0"/>
        </a:p>
      </dsp:txBody>
      <dsp:txXfrm>
        <a:off x="3418563" y="32672"/>
        <a:ext cx="2052663" cy="995364"/>
      </dsp:txXfrm>
    </dsp:sp>
    <dsp:sp modelId="{51324E06-AC70-44DE-843D-8515E2C13962}">
      <dsp:nvSpPr>
        <dsp:cNvPr id="0" name=""/>
        <dsp:cNvSpPr/>
      </dsp:nvSpPr>
      <dsp:spPr>
        <a:xfrm>
          <a:off x="2541757" y="1719001"/>
          <a:ext cx="845838" cy="54492"/>
        </a:xfrm>
        <a:custGeom>
          <a:avLst/>
          <a:gdLst/>
          <a:ahLst/>
          <a:cxnLst/>
          <a:rect l="0" t="0" r="0" b="0"/>
          <a:pathLst>
            <a:path>
              <a:moveTo>
                <a:pt x="0" y="27246"/>
              </a:moveTo>
              <a:lnTo>
                <a:pt x="845838" y="272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43531" y="1725102"/>
        <a:ext cx="42291" cy="42291"/>
      </dsp:txXfrm>
    </dsp:sp>
    <dsp:sp modelId="{4F7CADFD-0A7C-4A87-BCAB-F25E1A0656FF}">
      <dsp:nvSpPr>
        <dsp:cNvPr id="0" name=""/>
        <dsp:cNvSpPr/>
      </dsp:nvSpPr>
      <dsp:spPr>
        <a:xfrm>
          <a:off x="3387596" y="1217598"/>
          <a:ext cx="2114597" cy="1057298"/>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kern="1200" dirty="0"/>
            <a:t>Occurrence</a:t>
          </a:r>
        </a:p>
        <a:p>
          <a:pPr marL="0" lvl="0" indent="0" algn="ctr" defTabSz="1155700">
            <a:lnSpc>
              <a:spcPct val="90000"/>
            </a:lnSpc>
            <a:spcBef>
              <a:spcPct val="0"/>
            </a:spcBef>
            <a:spcAft>
              <a:spcPct val="35000"/>
            </a:spcAft>
            <a:buNone/>
          </a:pPr>
          <a:r>
            <a:rPr lang="en-US" sz="2600" b="1" kern="1200" dirty="0"/>
            <a:t>based</a:t>
          </a:r>
          <a:endParaRPr lang="en-US" sz="2600" kern="1200" dirty="0"/>
        </a:p>
      </dsp:txBody>
      <dsp:txXfrm>
        <a:off x="3418563" y="1248565"/>
        <a:ext cx="2052663" cy="995364"/>
      </dsp:txXfrm>
    </dsp:sp>
    <dsp:sp modelId="{6BF45D2D-3697-48D7-9033-142108CB6CCD}">
      <dsp:nvSpPr>
        <dsp:cNvPr id="0" name=""/>
        <dsp:cNvSpPr/>
      </dsp:nvSpPr>
      <dsp:spPr>
        <a:xfrm rot="3310531">
          <a:off x="2224096" y="2326948"/>
          <a:ext cx="1481161" cy="54492"/>
        </a:xfrm>
        <a:custGeom>
          <a:avLst/>
          <a:gdLst/>
          <a:ahLst/>
          <a:cxnLst/>
          <a:rect l="0" t="0" r="0" b="0"/>
          <a:pathLst>
            <a:path>
              <a:moveTo>
                <a:pt x="0" y="27246"/>
              </a:moveTo>
              <a:lnTo>
                <a:pt x="1481161" y="272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27647" y="2317165"/>
        <a:ext cx="74058" cy="74058"/>
      </dsp:txXfrm>
    </dsp:sp>
    <dsp:sp modelId="{5A65CA55-9320-40E1-8D2F-C1EC8565BAC2}">
      <dsp:nvSpPr>
        <dsp:cNvPr id="0" name=""/>
        <dsp:cNvSpPr/>
      </dsp:nvSpPr>
      <dsp:spPr>
        <a:xfrm>
          <a:off x="3387596" y="2433492"/>
          <a:ext cx="2114597" cy="1057298"/>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kern="1200" dirty="0"/>
            <a:t>Fitness based</a:t>
          </a:r>
          <a:endParaRPr lang="en-US" sz="2600" kern="1200" dirty="0"/>
        </a:p>
      </dsp:txBody>
      <dsp:txXfrm>
        <a:off x="3418563" y="2464459"/>
        <a:ext cx="2052663" cy="99536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B8658-8B57-49F8-8CEB-9BFBB7BEE6A4}">
      <dsp:nvSpPr>
        <dsp:cNvPr id="0" name=""/>
        <dsp:cNvSpPr/>
      </dsp:nvSpPr>
      <dsp:spPr>
        <a:xfrm>
          <a:off x="0" y="1397000"/>
          <a:ext cx="2539999" cy="1269999"/>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Population Models</a:t>
          </a:r>
        </a:p>
      </dsp:txBody>
      <dsp:txXfrm>
        <a:off x="37197" y="1434197"/>
        <a:ext cx="2465605" cy="1195605"/>
      </dsp:txXfrm>
    </dsp:sp>
    <dsp:sp modelId="{8D5CCE7F-246A-4F4A-8F50-0D29228A0C69}">
      <dsp:nvSpPr>
        <dsp:cNvPr id="0" name=""/>
        <dsp:cNvSpPr/>
      </dsp:nvSpPr>
      <dsp:spPr>
        <a:xfrm rot="19457599">
          <a:off x="2422396" y="1638750"/>
          <a:ext cx="1251207" cy="56250"/>
        </a:xfrm>
        <a:custGeom>
          <a:avLst/>
          <a:gdLst/>
          <a:ahLst/>
          <a:cxnLst/>
          <a:rect l="0" t="0" r="0" b="0"/>
          <a:pathLst>
            <a:path>
              <a:moveTo>
                <a:pt x="0" y="28125"/>
              </a:moveTo>
              <a:lnTo>
                <a:pt x="1251207" y="28125"/>
              </a:lnTo>
            </a:path>
          </a:pathLst>
        </a:custGeom>
        <a:noFill/>
        <a:ln w="38100" cap="flat" cmpd="sng" algn="ctr">
          <a:solidFill>
            <a:schemeClr val="accent2"/>
          </a:solidFill>
          <a:prstDash val="solid"/>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6719" y="1635594"/>
        <a:ext cx="62560" cy="62560"/>
      </dsp:txXfrm>
    </dsp:sp>
    <dsp:sp modelId="{437D3C94-F20C-488E-A292-8076922F17EC}">
      <dsp:nvSpPr>
        <dsp:cNvPr id="0" name=""/>
        <dsp:cNvSpPr/>
      </dsp:nvSpPr>
      <dsp:spPr>
        <a:xfrm>
          <a:off x="3556000" y="666750"/>
          <a:ext cx="2539999" cy="1269999"/>
        </a:xfrm>
        <a:prstGeom prst="roundRect">
          <a:avLst>
            <a:gd name="adj" fmla="val 10000"/>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Generational</a:t>
          </a:r>
          <a:r>
            <a:rPr lang="en-US" sz="2800" kern="1200" dirty="0"/>
            <a:t> </a:t>
          </a:r>
          <a:r>
            <a:rPr lang="en-US" sz="2800" b="1" kern="1200" dirty="0"/>
            <a:t>model</a:t>
          </a:r>
        </a:p>
      </dsp:txBody>
      <dsp:txXfrm>
        <a:off x="3593197" y="703947"/>
        <a:ext cx="2465605" cy="1195605"/>
      </dsp:txXfrm>
    </dsp:sp>
    <dsp:sp modelId="{8CF11752-EDFF-4C23-AFC7-EC0F84A3BA5F}">
      <dsp:nvSpPr>
        <dsp:cNvPr id="0" name=""/>
        <dsp:cNvSpPr/>
      </dsp:nvSpPr>
      <dsp:spPr>
        <a:xfrm rot="2142401">
          <a:off x="2422396" y="2368999"/>
          <a:ext cx="1251207" cy="56250"/>
        </a:xfrm>
        <a:custGeom>
          <a:avLst/>
          <a:gdLst/>
          <a:ahLst/>
          <a:cxnLst/>
          <a:rect l="0" t="0" r="0" b="0"/>
          <a:pathLst>
            <a:path>
              <a:moveTo>
                <a:pt x="0" y="28125"/>
              </a:moveTo>
              <a:lnTo>
                <a:pt x="1251207" y="28125"/>
              </a:lnTo>
            </a:path>
          </a:pathLst>
        </a:custGeom>
        <a:noFill/>
        <a:ln w="38100" cap="flat" cmpd="sng" algn="ctr">
          <a:solidFill>
            <a:schemeClr val="accent2"/>
          </a:solidFill>
          <a:prstDash val="solid"/>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6719" y="2365844"/>
        <a:ext cx="62560" cy="62560"/>
      </dsp:txXfrm>
    </dsp:sp>
    <dsp:sp modelId="{35C9FBC4-51CF-46C6-A79C-1E4966BE6A73}">
      <dsp:nvSpPr>
        <dsp:cNvPr id="0" name=""/>
        <dsp:cNvSpPr/>
      </dsp:nvSpPr>
      <dsp:spPr>
        <a:xfrm>
          <a:off x="3556000" y="2127250"/>
          <a:ext cx="2539999" cy="1269999"/>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Steady state model</a:t>
          </a:r>
        </a:p>
      </dsp:txBody>
      <dsp:txXfrm>
        <a:off x="3593197" y="2164447"/>
        <a:ext cx="2465605" cy="119560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33CBC-C664-4E04-BFCC-65E189DAA335}">
      <dsp:nvSpPr>
        <dsp:cNvPr id="0" name=""/>
        <dsp:cNvSpPr/>
      </dsp:nvSpPr>
      <dsp:spPr>
        <a:xfrm>
          <a:off x="2116335" y="1372"/>
          <a:ext cx="1863328" cy="1211163"/>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SGA uses a Generational model</a:t>
          </a:r>
          <a:endParaRPr lang="en-US" sz="1600" b="1" kern="1200" dirty="0"/>
        </a:p>
      </dsp:txBody>
      <dsp:txXfrm>
        <a:off x="2175459" y="60496"/>
        <a:ext cx="1745080" cy="1092915"/>
      </dsp:txXfrm>
    </dsp:sp>
    <dsp:sp modelId="{35E07DC8-628C-4FC3-A01C-2E2B7419E229}">
      <dsp:nvSpPr>
        <dsp:cNvPr id="0" name=""/>
        <dsp:cNvSpPr/>
      </dsp:nvSpPr>
      <dsp:spPr>
        <a:xfrm>
          <a:off x="1296948" y="500498"/>
          <a:ext cx="3232073" cy="3232073"/>
        </a:xfrm>
        <a:custGeom>
          <a:avLst/>
          <a:gdLst/>
          <a:ahLst/>
          <a:cxnLst/>
          <a:rect l="0" t="0" r="0" b="0"/>
          <a:pathLst>
            <a:path>
              <a:moveTo>
                <a:pt x="2867245" y="593270"/>
              </a:moveTo>
              <a:arcTo wR="1616036" hR="1616036" stAng="19244199" swAng="1784489"/>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A92DBBF-6419-4F03-A4E3-5F7F39E02308}">
      <dsp:nvSpPr>
        <dsp:cNvPr id="0" name=""/>
        <dsp:cNvSpPr/>
      </dsp:nvSpPr>
      <dsp:spPr>
        <a:xfrm>
          <a:off x="3515866" y="2114010"/>
          <a:ext cx="1863328" cy="1211163"/>
        </a:xfrm>
        <a:prstGeom prst="roundRect">
          <a:avLst/>
        </a:prstGeom>
        <a:gradFill rotWithShape="0">
          <a:gsLst>
            <a:gs pos="0">
              <a:schemeClr val="accent3">
                <a:hueOff val="1187685"/>
                <a:satOff val="6397"/>
                <a:lumOff val="8726"/>
                <a:alphaOff val="0"/>
                <a:shade val="51000"/>
                <a:satMod val="130000"/>
              </a:schemeClr>
            </a:gs>
            <a:gs pos="80000">
              <a:schemeClr val="accent3">
                <a:hueOff val="1187685"/>
                <a:satOff val="6397"/>
                <a:lumOff val="8726"/>
                <a:alphaOff val="0"/>
                <a:shade val="93000"/>
                <a:satMod val="130000"/>
              </a:schemeClr>
            </a:gs>
            <a:gs pos="100000">
              <a:schemeClr val="accent3">
                <a:hueOff val="1187685"/>
                <a:satOff val="6397"/>
                <a:lumOff val="87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At the other end of the scale are Steady-State models:</a:t>
          </a:r>
          <a:endParaRPr lang="en-US" sz="1600" b="1" kern="1200" dirty="0"/>
        </a:p>
      </dsp:txBody>
      <dsp:txXfrm>
        <a:off x="3574990" y="2173134"/>
        <a:ext cx="1745080" cy="1092915"/>
      </dsp:txXfrm>
    </dsp:sp>
    <dsp:sp modelId="{5CFA00D8-F251-4433-A729-A6BE93E42F4F}">
      <dsp:nvSpPr>
        <dsp:cNvPr id="0" name=""/>
        <dsp:cNvSpPr/>
      </dsp:nvSpPr>
      <dsp:spPr>
        <a:xfrm>
          <a:off x="1431963" y="435919"/>
          <a:ext cx="3232073" cy="3232073"/>
        </a:xfrm>
        <a:custGeom>
          <a:avLst/>
          <a:gdLst/>
          <a:ahLst/>
          <a:cxnLst/>
          <a:rect l="0" t="0" r="0" b="0"/>
          <a:pathLst>
            <a:path>
              <a:moveTo>
                <a:pt x="2270745" y="3093511"/>
              </a:moveTo>
              <a:arcTo wR="1616036" hR="1616036" stAng="3966035" swAng="2867931"/>
            </a:path>
          </a:pathLst>
        </a:custGeom>
        <a:noFill/>
        <a:ln w="9525" cap="flat" cmpd="sng" algn="ctr">
          <a:solidFill>
            <a:schemeClr val="accent3">
              <a:hueOff val="1187685"/>
              <a:satOff val="6397"/>
              <a:lumOff val="8726"/>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26E9343D-0273-446D-B365-E4F17FE01AB4}">
      <dsp:nvSpPr>
        <dsp:cNvPr id="0" name=""/>
        <dsp:cNvSpPr/>
      </dsp:nvSpPr>
      <dsp:spPr>
        <a:xfrm>
          <a:off x="716805" y="2114010"/>
          <a:ext cx="1863328" cy="1211163"/>
        </a:xfrm>
        <a:prstGeom prst="roundRect">
          <a:avLst/>
        </a:prstGeom>
        <a:gradFill rotWithShape="0">
          <a:gsLst>
            <a:gs pos="0">
              <a:schemeClr val="accent3">
                <a:hueOff val="2375371"/>
                <a:satOff val="12794"/>
                <a:lumOff val="17452"/>
                <a:alphaOff val="0"/>
                <a:shade val="51000"/>
                <a:satMod val="130000"/>
              </a:schemeClr>
            </a:gs>
            <a:gs pos="80000">
              <a:schemeClr val="accent3">
                <a:hueOff val="2375371"/>
                <a:satOff val="12794"/>
                <a:lumOff val="17452"/>
                <a:alphaOff val="0"/>
                <a:shade val="93000"/>
                <a:satMod val="130000"/>
              </a:schemeClr>
            </a:gs>
            <a:gs pos="100000">
              <a:schemeClr val="accent3">
                <a:hueOff val="2375371"/>
                <a:satOff val="12794"/>
                <a:lumOff val="174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tx1"/>
              </a:solidFill>
            </a:rPr>
            <a:t>Generation Gap </a:t>
          </a:r>
          <a:endParaRPr lang="en-US" sz="1600" b="1" kern="1200" dirty="0">
            <a:solidFill>
              <a:schemeClr val="tx1"/>
            </a:solidFill>
          </a:endParaRPr>
        </a:p>
      </dsp:txBody>
      <dsp:txXfrm>
        <a:off x="775929" y="2173134"/>
        <a:ext cx="1745080" cy="1092915"/>
      </dsp:txXfrm>
    </dsp:sp>
    <dsp:sp modelId="{040C7D4C-7E57-4025-AD91-D90775A84F6E}">
      <dsp:nvSpPr>
        <dsp:cNvPr id="0" name=""/>
        <dsp:cNvSpPr/>
      </dsp:nvSpPr>
      <dsp:spPr>
        <a:xfrm>
          <a:off x="1566977" y="500498"/>
          <a:ext cx="3232073" cy="3232073"/>
        </a:xfrm>
        <a:custGeom>
          <a:avLst/>
          <a:gdLst/>
          <a:ahLst/>
          <a:cxnLst/>
          <a:rect l="0" t="0" r="0" b="0"/>
          <a:pathLst>
            <a:path>
              <a:moveTo>
                <a:pt x="22264" y="1348705"/>
              </a:moveTo>
              <a:arcTo wR="1616036" hR="1616036" stAng="11371312" swAng="1784489"/>
            </a:path>
          </a:pathLst>
        </a:custGeom>
        <a:noFill/>
        <a:ln w="9525" cap="flat" cmpd="sng" algn="ctr">
          <a:solidFill>
            <a:schemeClr val="bg1"/>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A516B-A5F8-4BE2-ABDD-E746C5A5D13E}">
      <dsp:nvSpPr>
        <dsp:cNvPr id="0" name=""/>
        <dsp:cNvSpPr/>
      </dsp:nvSpPr>
      <dsp:spPr>
        <a:xfrm>
          <a:off x="1828799" y="50799"/>
          <a:ext cx="2438400" cy="243840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X-over</a:t>
          </a:r>
        </a:p>
      </dsp:txBody>
      <dsp:txXfrm>
        <a:off x="2153920" y="477519"/>
        <a:ext cx="1788160" cy="1097280"/>
      </dsp:txXfrm>
    </dsp:sp>
    <dsp:sp modelId="{1F9F1C2B-3CBA-4568-A0D8-069258A9C487}">
      <dsp:nvSpPr>
        <dsp:cNvPr id="0" name=""/>
        <dsp:cNvSpPr/>
      </dsp:nvSpPr>
      <dsp:spPr>
        <a:xfrm>
          <a:off x="2708656" y="1574800"/>
          <a:ext cx="2438400" cy="2438400"/>
        </a:xfrm>
        <a:prstGeom prst="ellipse">
          <a:avLst/>
        </a:prstGeom>
        <a:solidFill>
          <a:schemeClr val="accent2">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selection</a:t>
          </a:r>
        </a:p>
      </dsp:txBody>
      <dsp:txXfrm>
        <a:off x="3454400" y="2204720"/>
        <a:ext cx="1463040" cy="1341120"/>
      </dsp:txXfrm>
    </dsp:sp>
    <dsp:sp modelId="{790D03D3-ED68-4A8F-93DC-FE3D56577D07}">
      <dsp:nvSpPr>
        <dsp:cNvPr id="0" name=""/>
        <dsp:cNvSpPr/>
      </dsp:nvSpPr>
      <dsp:spPr>
        <a:xfrm>
          <a:off x="948943" y="1574800"/>
          <a:ext cx="2438400" cy="2438400"/>
        </a:xfrm>
        <a:prstGeom prst="ellipse">
          <a:avLst/>
        </a:prstGeom>
        <a:solidFill>
          <a:srgbClr val="F8C0F4">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mutation</a:t>
          </a:r>
        </a:p>
      </dsp:txBody>
      <dsp:txXfrm>
        <a:off x="1178560" y="2204720"/>
        <a:ext cx="1463040" cy="134112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FBB90-B00C-4DEF-AB82-EFD27AC6FD45}">
      <dsp:nvSpPr>
        <dsp:cNvPr id="0" name=""/>
        <dsp:cNvSpPr/>
      </dsp:nvSpPr>
      <dsp:spPr>
        <a:xfrm>
          <a:off x="4164" y="0"/>
          <a:ext cx="2498901" cy="1950720"/>
        </a:xfrm>
        <a:prstGeom prst="upArrow">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3204F2-6463-4A50-9594-4ADA855CE1ED}">
      <dsp:nvSpPr>
        <dsp:cNvPr id="0" name=""/>
        <dsp:cNvSpPr/>
      </dsp:nvSpPr>
      <dsp:spPr>
        <a:xfrm>
          <a:off x="2578033" y="0"/>
          <a:ext cx="4240559"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0" lvl="0" indent="0" algn="l" defTabSz="889000">
            <a:lnSpc>
              <a:spcPct val="90000"/>
            </a:lnSpc>
            <a:spcBef>
              <a:spcPct val="0"/>
            </a:spcBef>
            <a:spcAft>
              <a:spcPct val="35000"/>
            </a:spcAft>
            <a:buNone/>
          </a:pPr>
          <a:r>
            <a:rPr lang="en-GB" sz="2000" kern="1200" dirty="0"/>
            <a:t>(parent selection) </a:t>
          </a:r>
        </a:p>
        <a:p>
          <a:pPr marL="0" lvl="0" indent="0" algn="l" defTabSz="889000">
            <a:lnSpc>
              <a:spcPct val="90000"/>
            </a:lnSpc>
            <a:spcBef>
              <a:spcPct val="0"/>
            </a:spcBef>
            <a:spcAft>
              <a:spcPct val="35000"/>
            </a:spcAft>
            <a:buNone/>
          </a:pPr>
          <a:r>
            <a:rPr lang="en-GB" sz="2000" kern="1200" dirty="0"/>
            <a:t>Selection from current generation to take part in mating</a:t>
          </a:r>
          <a:endParaRPr lang="en-US" sz="2000" kern="1200" dirty="0"/>
        </a:p>
      </dsp:txBody>
      <dsp:txXfrm>
        <a:off x="2578033" y="0"/>
        <a:ext cx="4240559" cy="1950720"/>
      </dsp:txXfrm>
    </dsp:sp>
    <dsp:sp modelId="{BF1E4F1E-C48F-41D2-8868-60271F4FE6C5}">
      <dsp:nvSpPr>
        <dsp:cNvPr id="0" name=""/>
        <dsp:cNvSpPr/>
      </dsp:nvSpPr>
      <dsp:spPr>
        <a:xfrm>
          <a:off x="753835" y="2113280"/>
          <a:ext cx="2498901" cy="1950720"/>
        </a:xfrm>
        <a:prstGeom prst="downArrow">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31A142-B2BB-4CC7-B4D2-FFC4A514F34F}">
      <dsp:nvSpPr>
        <dsp:cNvPr id="0" name=""/>
        <dsp:cNvSpPr/>
      </dsp:nvSpPr>
      <dsp:spPr>
        <a:xfrm>
          <a:off x="3327703" y="2113280"/>
          <a:ext cx="4240559"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0" lvl="0" indent="0" algn="l" defTabSz="889000">
            <a:lnSpc>
              <a:spcPct val="90000"/>
            </a:lnSpc>
            <a:spcBef>
              <a:spcPct val="0"/>
            </a:spcBef>
            <a:spcAft>
              <a:spcPct val="35000"/>
            </a:spcAft>
            <a:buNone/>
          </a:pPr>
          <a:r>
            <a:rPr lang="en-GB" sz="2000" kern="1200" dirty="0"/>
            <a:t>(survivor selection)</a:t>
          </a:r>
        </a:p>
        <a:p>
          <a:pPr marL="0" lvl="0" indent="0" algn="l" defTabSz="889000">
            <a:lnSpc>
              <a:spcPct val="90000"/>
            </a:lnSpc>
            <a:spcBef>
              <a:spcPct val="0"/>
            </a:spcBef>
            <a:spcAft>
              <a:spcPct val="35000"/>
            </a:spcAft>
            <a:buNone/>
          </a:pPr>
          <a:r>
            <a:rPr lang="en-GB" sz="2000" kern="1200" dirty="0"/>
            <a:t>Selection from parents + offspring to go into next generation</a:t>
          </a:r>
          <a:endParaRPr lang="en-US" sz="2000" kern="1200" dirty="0"/>
        </a:p>
      </dsp:txBody>
      <dsp:txXfrm>
        <a:off x="3327703" y="2113280"/>
        <a:ext cx="4240559" cy="195072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3E9A7-B05F-4686-AF6D-FD992826B9C4}">
      <dsp:nvSpPr>
        <dsp:cNvPr id="0" name=""/>
        <dsp:cNvSpPr/>
      </dsp:nvSpPr>
      <dsp:spPr>
        <a:xfrm>
          <a:off x="1055294" y="3100"/>
          <a:ext cx="1708546" cy="85427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b="1" kern="1200" dirty="0"/>
            <a:t>Selection</a:t>
          </a:r>
        </a:p>
      </dsp:txBody>
      <dsp:txXfrm>
        <a:off x="1080315" y="28121"/>
        <a:ext cx="1658504" cy="804231"/>
      </dsp:txXfrm>
    </dsp:sp>
    <dsp:sp modelId="{0907BB57-BBA3-4EB5-9DCF-2FBADD130BDC}">
      <dsp:nvSpPr>
        <dsp:cNvPr id="0" name=""/>
        <dsp:cNvSpPr/>
      </dsp:nvSpPr>
      <dsp:spPr>
        <a:xfrm>
          <a:off x="1226149" y="857374"/>
          <a:ext cx="170854" cy="640705"/>
        </a:xfrm>
        <a:custGeom>
          <a:avLst/>
          <a:gdLst/>
          <a:ahLst/>
          <a:cxnLst/>
          <a:rect l="0" t="0" r="0" b="0"/>
          <a:pathLst>
            <a:path>
              <a:moveTo>
                <a:pt x="0" y="0"/>
              </a:moveTo>
              <a:lnTo>
                <a:pt x="0" y="640705"/>
              </a:lnTo>
              <a:lnTo>
                <a:pt x="170854" y="640705"/>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2FBAD7-57CA-45B8-9D5C-5C28E90FE20F}">
      <dsp:nvSpPr>
        <dsp:cNvPr id="0" name=""/>
        <dsp:cNvSpPr/>
      </dsp:nvSpPr>
      <dsp:spPr>
        <a:xfrm>
          <a:off x="1397003" y="1070942"/>
          <a:ext cx="3643688" cy="85427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Fitness-Proportionate Selection</a:t>
          </a:r>
          <a:endParaRPr lang="en-US" sz="2000" b="1" kern="1200" dirty="0"/>
        </a:p>
      </dsp:txBody>
      <dsp:txXfrm>
        <a:off x="1422024" y="1095963"/>
        <a:ext cx="3593646" cy="804231"/>
      </dsp:txXfrm>
    </dsp:sp>
    <dsp:sp modelId="{06242CF2-15B0-4669-87E1-E073771AD12A}">
      <dsp:nvSpPr>
        <dsp:cNvPr id="0" name=""/>
        <dsp:cNvSpPr/>
      </dsp:nvSpPr>
      <dsp:spPr>
        <a:xfrm>
          <a:off x="1226149" y="857374"/>
          <a:ext cx="170854" cy="1708546"/>
        </a:xfrm>
        <a:custGeom>
          <a:avLst/>
          <a:gdLst/>
          <a:ahLst/>
          <a:cxnLst/>
          <a:rect l="0" t="0" r="0" b="0"/>
          <a:pathLst>
            <a:path>
              <a:moveTo>
                <a:pt x="0" y="0"/>
              </a:moveTo>
              <a:lnTo>
                <a:pt x="0" y="1708546"/>
              </a:lnTo>
              <a:lnTo>
                <a:pt x="170854" y="17085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0D474A-47A9-451D-8261-88661F0B0094}">
      <dsp:nvSpPr>
        <dsp:cNvPr id="0" name=""/>
        <dsp:cNvSpPr/>
      </dsp:nvSpPr>
      <dsp:spPr>
        <a:xfrm>
          <a:off x="1397003" y="2138784"/>
          <a:ext cx="3211630" cy="85427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Rank – Based Selection</a:t>
          </a:r>
          <a:endParaRPr lang="en-US" sz="2000" b="1" kern="1200" dirty="0"/>
        </a:p>
      </dsp:txBody>
      <dsp:txXfrm>
        <a:off x="1422024" y="2163805"/>
        <a:ext cx="3161588" cy="804231"/>
      </dsp:txXfrm>
    </dsp:sp>
    <dsp:sp modelId="{A030CF8B-3B68-40EF-8382-26E888CB80D1}">
      <dsp:nvSpPr>
        <dsp:cNvPr id="0" name=""/>
        <dsp:cNvSpPr/>
      </dsp:nvSpPr>
      <dsp:spPr>
        <a:xfrm>
          <a:off x="1226149" y="857374"/>
          <a:ext cx="170854" cy="2776388"/>
        </a:xfrm>
        <a:custGeom>
          <a:avLst/>
          <a:gdLst/>
          <a:ahLst/>
          <a:cxnLst/>
          <a:rect l="0" t="0" r="0" b="0"/>
          <a:pathLst>
            <a:path>
              <a:moveTo>
                <a:pt x="0" y="0"/>
              </a:moveTo>
              <a:lnTo>
                <a:pt x="0" y="2776388"/>
              </a:lnTo>
              <a:lnTo>
                <a:pt x="170854" y="2776388"/>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513D82-DDA7-4B9D-AD91-C4534E65B19B}">
      <dsp:nvSpPr>
        <dsp:cNvPr id="0" name=""/>
        <dsp:cNvSpPr/>
      </dsp:nvSpPr>
      <dsp:spPr>
        <a:xfrm>
          <a:off x="1397003" y="3206625"/>
          <a:ext cx="3643701" cy="85427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Tournament Selection</a:t>
          </a:r>
          <a:endParaRPr lang="en-US" sz="2000" b="1" kern="1200" dirty="0"/>
        </a:p>
      </dsp:txBody>
      <dsp:txXfrm>
        <a:off x="1422024" y="3231646"/>
        <a:ext cx="3593659" cy="80423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4B97C-27DB-4A49-A5CA-76579E4A7194}">
      <dsp:nvSpPr>
        <dsp:cNvPr id="0" name=""/>
        <dsp:cNvSpPr/>
      </dsp:nvSpPr>
      <dsp:spPr>
        <a:xfrm>
          <a:off x="0" y="1397000"/>
          <a:ext cx="2539999" cy="1269999"/>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Two implementation</a:t>
          </a:r>
        </a:p>
      </dsp:txBody>
      <dsp:txXfrm>
        <a:off x="37197" y="1434197"/>
        <a:ext cx="2465605" cy="1195605"/>
      </dsp:txXfrm>
    </dsp:sp>
    <dsp:sp modelId="{AEDAD93C-14D8-4DF8-BB1F-EC20E580A64C}">
      <dsp:nvSpPr>
        <dsp:cNvPr id="0" name=""/>
        <dsp:cNvSpPr/>
      </dsp:nvSpPr>
      <dsp:spPr>
        <a:xfrm rot="19457599">
          <a:off x="2422396" y="1638750"/>
          <a:ext cx="1251207" cy="56250"/>
        </a:xfrm>
        <a:custGeom>
          <a:avLst/>
          <a:gdLst/>
          <a:ahLst/>
          <a:cxnLst/>
          <a:rect l="0" t="0" r="0" b="0"/>
          <a:pathLst>
            <a:path>
              <a:moveTo>
                <a:pt x="0" y="28125"/>
              </a:moveTo>
              <a:lnTo>
                <a:pt x="1251207" y="28125"/>
              </a:lnTo>
            </a:path>
          </a:pathLst>
        </a:custGeom>
        <a:noFill/>
        <a:ln w="25400" cap="flat" cmpd="sng" algn="ctr">
          <a:solidFill>
            <a:srgbClr val="495AD9"/>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6719" y="1635594"/>
        <a:ext cx="62560" cy="62560"/>
      </dsp:txXfrm>
    </dsp:sp>
    <dsp:sp modelId="{F1DE0CB9-AB0C-4817-89A8-8980332DFDA0}">
      <dsp:nvSpPr>
        <dsp:cNvPr id="0" name=""/>
        <dsp:cNvSpPr/>
      </dsp:nvSpPr>
      <dsp:spPr>
        <a:xfrm>
          <a:off x="3556000" y="666750"/>
          <a:ext cx="2539999" cy="1269999"/>
        </a:xfrm>
        <a:prstGeom prst="roundRect">
          <a:avLst>
            <a:gd name="adj" fmla="val 10000"/>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Roulete</a:t>
          </a:r>
          <a:r>
            <a:rPr lang="en-US" sz="2000" kern="1200" dirty="0"/>
            <a:t> wheel</a:t>
          </a:r>
        </a:p>
      </dsp:txBody>
      <dsp:txXfrm>
        <a:off x="3593197" y="703947"/>
        <a:ext cx="2465605" cy="1195605"/>
      </dsp:txXfrm>
    </dsp:sp>
    <dsp:sp modelId="{7F997AAA-7870-45E8-B91E-CF0685A03A3A}">
      <dsp:nvSpPr>
        <dsp:cNvPr id="0" name=""/>
        <dsp:cNvSpPr/>
      </dsp:nvSpPr>
      <dsp:spPr>
        <a:xfrm rot="2142401">
          <a:off x="2422396" y="2368999"/>
          <a:ext cx="1251207" cy="56250"/>
        </a:xfrm>
        <a:custGeom>
          <a:avLst/>
          <a:gdLst/>
          <a:ahLst/>
          <a:cxnLst/>
          <a:rect l="0" t="0" r="0" b="0"/>
          <a:pathLst>
            <a:path>
              <a:moveTo>
                <a:pt x="0" y="28125"/>
              </a:moveTo>
              <a:lnTo>
                <a:pt x="1251207" y="28125"/>
              </a:lnTo>
            </a:path>
          </a:pathLst>
        </a:custGeom>
        <a:noFill/>
        <a:ln w="25400" cap="flat" cmpd="sng" algn="ctr">
          <a:solidFill>
            <a:srgbClr val="495AD9"/>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6719" y="2365844"/>
        <a:ext cx="62560" cy="62560"/>
      </dsp:txXfrm>
    </dsp:sp>
    <dsp:sp modelId="{28AE16E6-7CC1-439B-A48D-5A27F2A33E52}">
      <dsp:nvSpPr>
        <dsp:cNvPr id="0" name=""/>
        <dsp:cNvSpPr/>
      </dsp:nvSpPr>
      <dsp:spPr>
        <a:xfrm>
          <a:off x="3556000" y="2127250"/>
          <a:ext cx="2539999" cy="1269999"/>
        </a:xfrm>
        <a:prstGeom prst="roundRect">
          <a:avLst>
            <a:gd name="adj" fmla="val 10000"/>
          </a:avLst>
        </a:prstGeom>
        <a:solidFill>
          <a:srgbClr val="495AD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SUS</a:t>
          </a:r>
        </a:p>
      </dsp:txBody>
      <dsp:txXfrm>
        <a:off x="3593197" y="2164447"/>
        <a:ext cx="2465605" cy="119560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B84F1-7D5F-417A-9DB6-F3FC1B3107B4}">
      <dsp:nvSpPr>
        <dsp:cNvPr id="0" name=""/>
        <dsp:cNvSpPr/>
      </dsp:nvSpPr>
      <dsp:spPr>
        <a:xfrm>
          <a:off x="0" y="335299"/>
          <a:ext cx="8065120" cy="5544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D8A02D8-0C0A-4FDB-A447-74A7E00741FC}">
      <dsp:nvSpPr>
        <dsp:cNvPr id="0" name=""/>
        <dsp:cNvSpPr/>
      </dsp:nvSpPr>
      <dsp:spPr>
        <a:xfrm>
          <a:off x="396167" y="10579"/>
          <a:ext cx="7668654" cy="649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90" tIns="0" rIns="213390" bIns="0" numCol="1" spcCol="1270" anchor="ctr" anchorCtr="0">
          <a:noAutofit/>
        </a:bodyPr>
        <a:lstStyle/>
        <a:p>
          <a:pPr marL="0" lvl="0" indent="0" algn="l" defTabSz="889000">
            <a:lnSpc>
              <a:spcPct val="90000"/>
            </a:lnSpc>
            <a:spcBef>
              <a:spcPct val="0"/>
            </a:spcBef>
            <a:spcAft>
              <a:spcPct val="35000"/>
            </a:spcAft>
            <a:buNone/>
          </a:pPr>
          <a:r>
            <a:rPr lang="en-GB" sz="2000" b="1" kern="1200" dirty="0">
              <a:solidFill>
                <a:schemeClr val="tx1"/>
              </a:solidFill>
            </a:rPr>
            <a:t>Linear Ranking is limited to selection pressure</a:t>
          </a:r>
          <a:endParaRPr lang="en-US" sz="2000" b="1" kern="1200" dirty="0">
            <a:solidFill>
              <a:schemeClr val="tx1"/>
            </a:solidFill>
          </a:endParaRPr>
        </a:p>
      </dsp:txBody>
      <dsp:txXfrm>
        <a:off x="427870" y="42282"/>
        <a:ext cx="7605248" cy="586034"/>
      </dsp:txXfrm>
    </dsp:sp>
    <dsp:sp modelId="{8C8D5818-E8AC-4761-8EE6-B0AE03A6A046}">
      <dsp:nvSpPr>
        <dsp:cNvPr id="0" name=""/>
        <dsp:cNvSpPr/>
      </dsp:nvSpPr>
      <dsp:spPr>
        <a:xfrm>
          <a:off x="0" y="1333219"/>
          <a:ext cx="8065120" cy="554400"/>
        </a:xfrm>
        <a:prstGeom prst="rect">
          <a:avLst/>
        </a:prstGeom>
        <a:solidFill>
          <a:schemeClr val="lt1">
            <a:alpha val="90000"/>
            <a:hueOff val="0"/>
            <a:satOff val="0"/>
            <a:lumOff val="0"/>
            <a:alphaOff val="0"/>
          </a:schemeClr>
        </a:solidFill>
        <a:ln w="9525" cap="flat" cmpd="sng" algn="ctr">
          <a:solidFill>
            <a:schemeClr val="accent2">
              <a:hueOff val="-6317677"/>
              <a:satOff val="10648"/>
              <a:lumOff val="-13040"/>
              <a:alphaOff val="0"/>
            </a:schemeClr>
          </a:solidFill>
          <a:prstDash val="solid"/>
        </a:ln>
        <a:effectLst/>
      </dsp:spPr>
      <dsp:style>
        <a:lnRef idx="1">
          <a:scrgbClr r="0" g="0" b="0"/>
        </a:lnRef>
        <a:fillRef idx="1">
          <a:scrgbClr r="0" g="0" b="0"/>
        </a:fillRef>
        <a:effectRef idx="0">
          <a:scrgbClr r="0" g="0" b="0"/>
        </a:effectRef>
        <a:fontRef idx="minor"/>
      </dsp:style>
    </dsp:sp>
    <dsp:sp modelId="{81954A62-05AB-4463-B823-55376B5F6C0A}">
      <dsp:nvSpPr>
        <dsp:cNvPr id="0" name=""/>
        <dsp:cNvSpPr/>
      </dsp:nvSpPr>
      <dsp:spPr>
        <a:xfrm>
          <a:off x="398924" y="1008499"/>
          <a:ext cx="7665048" cy="649440"/>
        </a:xfrm>
        <a:prstGeom prst="roundRect">
          <a:avLst/>
        </a:prstGeom>
        <a:gradFill rotWithShape="0">
          <a:gsLst>
            <a:gs pos="0">
              <a:schemeClr val="accent2">
                <a:hueOff val="-6317677"/>
                <a:satOff val="10648"/>
                <a:lumOff val="-13040"/>
                <a:alphaOff val="0"/>
                <a:shade val="51000"/>
                <a:satMod val="130000"/>
              </a:schemeClr>
            </a:gs>
            <a:gs pos="80000">
              <a:schemeClr val="accent2">
                <a:hueOff val="-6317677"/>
                <a:satOff val="10648"/>
                <a:lumOff val="-13040"/>
                <a:alphaOff val="0"/>
                <a:shade val="93000"/>
                <a:satMod val="130000"/>
              </a:schemeClr>
            </a:gs>
            <a:gs pos="100000">
              <a:schemeClr val="accent2">
                <a:hueOff val="-6317677"/>
                <a:satOff val="10648"/>
                <a:lumOff val="-1304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90" tIns="0" rIns="213390" bIns="0" numCol="1" spcCol="1270" anchor="ctr" anchorCtr="0">
          <a:noAutofit/>
        </a:bodyPr>
        <a:lstStyle/>
        <a:p>
          <a:pPr marL="0" lvl="0" indent="0" algn="l" defTabSz="889000">
            <a:lnSpc>
              <a:spcPct val="90000"/>
            </a:lnSpc>
            <a:spcBef>
              <a:spcPct val="0"/>
            </a:spcBef>
            <a:spcAft>
              <a:spcPct val="35000"/>
            </a:spcAft>
            <a:buNone/>
          </a:pPr>
          <a:r>
            <a:rPr lang="en-GB" sz="2000" b="1" kern="1200" dirty="0">
              <a:solidFill>
                <a:schemeClr val="tx1"/>
              </a:solidFill>
            </a:rPr>
            <a:t>Exponential Ranking can allocate more than 2 copies to fittest individual</a:t>
          </a:r>
          <a:endParaRPr lang="en-US" sz="2000" b="1" kern="1200" dirty="0">
            <a:solidFill>
              <a:schemeClr val="tx1"/>
            </a:solidFill>
          </a:endParaRPr>
        </a:p>
      </dsp:txBody>
      <dsp:txXfrm>
        <a:off x="430627" y="1040202"/>
        <a:ext cx="7601642" cy="586034"/>
      </dsp:txXfrm>
    </dsp:sp>
    <dsp:sp modelId="{9DF36F6F-ABD4-40AB-A8A1-0869D9DB64E0}">
      <dsp:nvSpPr>
        <dsp:cNvPr id="0" name=""/>
        <dsp:cNvSpPr/>
      </dsp:nvSpPr>
      <dsp:spPr>
        <a:xfrm>
          <a:off x="0" y="2331140"/>
          <a:ext cx="8065120" cy="554400"/>
        </a:xfrm>
        <a:prstGeom prst="rect">
          <a:avLst/>
        </a:prstGeom>
        <a:solidFill>
          <a:schemeClr val="lt1">
            <a:alpha val="90000"/>
            <a:hueOff val="0"/>
            <a:satOff val="0"/>
            <a:lumOff val="0"/>
            <a:alphaOff val="0"/>
          </a:schemeClr>
        </a:solidFill>
        <a:ln w="9525" cap="flat" cmpd="sng" algn="ctr">
          <a:solidFill>
            <a:schemeClr val="accent2">
              <a:hueOff val="-12635355"/>
              <a:satOff val="21297"/>
              <a:lumOff val="-26079"/>
              <a:alphaOff val="0"/>
            </a:schemeClr>
          </a:solidFill>
          <a:prstDash val="solid"/>
        </a:ln>
        <a:effectLst/>
      </dsp:spPr>
      <dsp:style>
        <a:lnRef idx="1">
          <a:scrgbClr r="0" g="0" b="0"/>
        </a:lnRef>
        <a:fillRef idx="1">
          <a:scrgbClr r="0" g="0" b="0"/>
        </a:fillRef>
        <a:effectRef idx="0">
          <a:scrgbClr r="0" g="0" b="0"/>
        </a:effectRef>
        <a:fontRef idx="minor"/>
      </dsp:style>
    </dsp:sp>
    <dsp:sp modelId="{49784061-264C-4A72-8224-9D8E7D633FE7}">
      <dsp:nvSpPr>
        <dsp:cNvPr id="0" name=""/>
        <dsp:cNvSpPr/>
      </dsp:nvSpPr>
      <dsp:spPr>
        <a:xfrm>
          <a:off x="402862" y="2006420"/>
          <a:ext cx="7654421" cy="649440"/>
        </a:xfrm>
        <a:prstGeom prst="roundRect">
          <a:avLst/>
        </a:prstGeom>
        <a:gradFill rotWithShape="0">
          <a:gsLst>
            <a:gs pos="0">
              <a:schemeClr val="accent2">
                <a:hueOff val="-12635355"/>
                <a:satOff val="21297"/>
                <a:lumOff val="-26079"/>
                <a:alphaOff val="0"/>
                <a:shade val="51000"/>
                <a:satMod val="130000"/>
              </a:schemeClr>
            </a:gs>
            <a:gs pos="80000">
              <a:schemeClr val="accent2">
                <a:hueOff val="-12635355"/>
                <a:satOff val="21297"/>
                <a:lumOff val="-26079"/>
                <a:alphaOff val="0"/>
                <a:shade val="93000"/>
                <a:satMod val="130000"/>
              </a:schemeClr>
            </a:gs>
            <a:gs pos="100000">
              <a:schemeClr val="accent2">
                <a:hueOff val="-12635355"/>
                <a:satOff val="21297"/>
                <a:lumOff val="-2607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90" tIns="0" rIns="213390" bIns="0" numCol="1" spcCol="1270" anchor="ctr" anchorCtr="0">
          <a:noAutofit/>
        </a:bodyPr>
        <a:lstStyle/>
        <a:p>
          <a:pPr marL="0" lvl="0" indent="0" algn="l" defTabSz="844550">
            <a:lnSpc>
              <a:spcPct val="90000"/>
            </a:lnSpc>
            <a:spcBef>
              <a:spcPct val="0"/>
            </a:spcBef>
            <a:spcAft>
              <a:spcPct val="35000"/>
            </a:spcAft>
            <a:buNone/>
          </a:pPr>
          <a:r>
            <a:rPr lang="en-GB" sz="1900" b="1" kern="1200"/>
            <a:t>Normalise constant factor </a:t>
          </a:r>
          <a:r>
            <a:rPr lang="en-GB" sz="1900" b="1" i="1" kern="1200"/>
            <a:t>c</a:t>
          </a:r>
          <a:r>
            <a:rPr lang="en-GB" sz="1900" b="1" kern="1200"/>
            <a:t> according to population size</a:t>
          </a:r>
          <a:endParaRPr lang="en-US" sz="1900" b="1" kern="1200" dirty="0"/>
        </a:p>
      </dsp:txBody>
      <dsp:txXfrm>
        <a:off x="434565" y="2038123"/>
        <a:ext cx="7591015" cy="58603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74496-A42F-41D5-A8B0-4772227635E7}">
      <dsp:nvSpPr>
        <dsp:cNvPr id="0" name=""/>
        <dsp:cNvSpPr/>
      </dsp:nvSpPr>
      <dsp:spPr>
        <a:xfrm>
          <a:off x="6010748" y="3139924"/>
          <a:ext cx="91440" cy="1111505"/>
        </a:xfrm>
        <a:custGeom>
          <a:avLst/>
          <a:gdLst/>
          <a:ahLst/>
          <a:cxnLst/>
          <a:rect l="0" t="0" r="0" b="0"/>
          <a:pathLst>
            <a:path>
              <a:moveTo>
                <a:pt x="120241" y="0"/>
              </a:moveTo>
              <a:lnTo>
                <a:pt x="45720" y="1111505"/>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CD6A6E-68D0-4B96-BA93-D0AEECAD8028}">
      <dsp:nvSpPr>
        <dsp:cNvPr id="0" name=""/>
        <dsp:cNvSpPr/>
      </dsp:nvSpPr>
      <dsp:spPr>
        <a:xfrm>
          <a:off x="4468441" y="1529083"/>
          <a:ext cx="506813" cy="1032973"/>
        </a:xfrm>
        <a:custGeom>
          <a:avLst/>
          <a:gdLst/>
          <a:ahLst/>
          <a:cxnLst/>
          <a:rect l="0" t="0" r="0" b="0"/>
          <a:pathLst>
            <a:path>
              <a:moveTo>
                <a:pt x="0" y="0"/>
              </a:moveTo>
              <a:lnTo>
                <a:pt x="0" y="1032973"/>
              </a:lnTo>
              <a:lnTo>
                <a:pt x="506813" y="1032973"/>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C6E340E-0607-40D9-86EF-ADFDA8DA9F59}">
      <dsp:nvSpPr>
        <dsp:cNvPr id="0" name=""/>
        <dsp:cNvSpPr/>
      </dsp:nvSpPr>
      <dsp:spPr>
        <a:xfrm>
          <a:off x="2827297" y="3170227"/>
          <a:ext cx="242704" cy="1063276"/>
        </a:xfrm>
        <a:custGeom>
          <a:avLst/>
          <a:gdLst/>
          <a:ahLst/>
          <a:cxnLst/>
          <a:rect l="0" t="0" r="0" b="0"/>
          <a:pathLst>
            <a:path>
              <a:moveTo>
                <a:pt x="242704" y="0"/>
              </a:moveTo>
              <a:lnTo>
                <a:pt x="242704" y="1063276"/>
              </a:lnTo>
              <a:lnTo>
                <a:pt x="0" y="1063276"/>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6A1117-080C-4353-B895-89F45D66CBBE}">
      <dsp:nvSpPr>
        <dsp:cNvPr id="0" name=""/>
        <dsp:cNvSpPr/>
      </dsp:nvSpPr>
      <dsp:spPr>
        <a:xfrm>
          <a:off x="4225737" y="1529083"/>
          <a:ext cx="242704" cy="1063276"/>
        </a:xfrm>
        <a:custGeom>
          <a:avLst/>
          <a:gdLst/>
          <a:ahLst/>
          <a:cxnLst/>
          <a:rect l="0" t="0" r="0" b="0"/>
          <a:pathLst>
            <a:path>
              <a:moveTo>
                <a:pt x="242704" y="0"/>
              </a:moveTo>
              <a:lnTo>
                <a:pt x="242704" y="1063276"/>
              </a:lnTo>
              <a:lnTo>
                <a:pt x="0" y="1063276"/>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9DB889-FD1A-4AE2-B7B7-A57549B3D074}">
      <dsp:nvSpPr>
        <dsp:cNvPr id="0" name=""/>
        <dsp:cNvSpPr/>
      </dsp:nvSpPr>
      <dsp:spPr>
        <a:xfrm>
          <a:off x="3312706" y="373347"/>
          <a:ext cx="2311470" cy="115573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dirty="0"/>
            <a:t>Survivor Selection</a:t>
          </a:r>
          <a:endParaRPr lang="en-US" sz="2000" b="1" kern="1200" dirty="0"/>
        </a:p>
      </dsp:txBody>
      <dsp:txXfrm>
        <a:off x="3312706" y="373347"/>
        <a:ext cx="2311470" cy="1155735"/>
      </dsp:txXfrm>
    </dsp:sp>
    <dsp:sp modelId="{C565DA3C-9E6B-4855-8EB6-BDC060A3D450}">
      <dsp:nvSpPr>
        <dsp:cNvPr id="0" name=""/>
        <dsp:cNvSpPr/>
      </dsp:nvSpPr>
      <dsp:spPr>
        <a:xfrm>
          <a:off x="1914266" y="2014492"/>
          <a:ext cx="2311470" cy="1155735"/>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t>Age-Based Selection</a:t>
          </a:r>
          <a:endParaRPr lang="en-US" sz="1800" b="1" kern="1200" dirty="0"/>
        </a:p>
      </dsp:txBody>
      <dsp:txXfrm>
        <a:off x="1914266" y="2014492"/>
        <a:ext cx="2311470" cy="1155735"/>
      </dsp:txXfrm>
    </dsp:sp>
    <dsp:sp modelId="{E1649EE8-1EB6-4350-ABFA-40351E6BC7A6}">
      <dsp:nvSpPr>
        <dsp:cNvPr id="0" name=""/>
        <dsp:cNvSpPr/>
      </dsp:nvSpPr>
      <dsp:spPr>
        <a:xfrm>
          <a:off x="4113" y="3655636"/>
          <a:ext cx="2823184" cy="1155735"/>
        </a:xfrm>
        <a:prstGeom prst="rect">
          <a:avLst/>
        </a:prstGeom>
        <a:solidFill>
          <a:schemeClr val="accent4">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tx1"/>
              </a:solidFill>
            </a:rPr>
            <a:t>  *  </a:t>
          </a:r>
          <a:r>
            <a:rPr lang="en-GB" sz="1400" b="1" kern="1200" dirty="0">
              <a:solidFill>
                <a:schemeClr val="tx1"/>
              </a:solidFill>
            </a:rPr>
            <a:t>e.g. SGA</a:t>
          </a:r>
        </a:p>
        <a:p>
          <a:pPr marL="0" lvl="0" indent="0" algn="ctr" defTabSz="622300">
            <a:lnSpc>
              <a:spcPct val="90000"/>
            </a:lnSpc>
            <a:spcBef>
              <a:spcPct val="0"/>
            </a:spcBef>
            <a:spcAft>
              <a:spcPct val="35000"/>
            </a:spcAft>
            <a:buNone/>
          </a:pPr>
          <a:r>
            <a:rPr lang="en-GB" sz="1400" b="1" kern="1200" dirty="0">
              <a:solidFill>
                <a:schemeClr val="tx1"/>
              </a:solidFill>
            </a:rPr>
            <a:t> *   In SSGA can implement as “delete-random” (not recommended) or as first-in-first-out (a.k.a. delete-oldest</a:t>
          </a:r>
          <a:r>
            <a:rPr lang="en-GB" sz="1400" kern="1200" dirty="0"/>
            <a:t>)   </a:t>
          </a:r>
          <a:endParaRPr lang="en-US" sz="1400" kern="1200" dirty="0"/>
        </a:p>
      </dsp:txBody>
      <dsp:txXfrm>
        <a:off x="4113" y="3655636"/>
        <a:ext cx="2823184" cy="1155735"/>
      </dsp:txXfrm>
    </dsp:sp>
    <dsp:sp modelId="{76B832AA-AD77-44DC-AF78-56C88AAFD565}">
      <dsp:nvSpPr>
        <dsp:cNvPr id="0" name=""/>
        <dsp:cNvSpPr/>
      </dsp:nvSpPr>
      <dsp:spPr>
        <a:xfrm>
          <a:off x="4975254" y="1984188"/>
          <a:ext cx="2311470" cy="1155735"/>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t>Fitness-Based Selection</a:t>
          </a:r>
          <a:endParaRPr lang="en-US" sz="1400" b="1" kern="1200" dirty="0"/>
        </a:p>
      </dsp:txBody>
      <dsp:txXfrm>
        <a:off x="4975254" y="1984188"/>
        <a:ext cx="2311470" cy="1155735"/>
      </dsp:txXfrm>
    </dsp:sp>
    <dsp:sp modelId="{FA4B6770-FD18-4B3B-8F9C-3F1CE8E907D8}">
      <dsp:nvSpPr>
        <dsp:cNvPr id="0" name=""/>
        <dsp:cNvSpPr/>
      </dsp:nvSpPr>
      <dsp:spPr>
        <a:xfrm>
          <a:off x="6056468" y="3673562"/>
          <a:ext cx="2311470" cy="1155735"/>
        </a:xfrm>
        <a:prstGeom prst="rect">
          <a:avLst/>
        </a:prstGeom>
        <a:solidFill>
          <a:schemeClr val="accent4">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Using one of the methods </a:t>
          </a:r>
          <a:endParaRPr lang="en-US" sz="1400" b="1" kern="1200" dirty="0">
            <a:solidFill>
              <a:schemeClr val="tx1"/>
            </a:solidFill>
          </a:endParaRPr>
        </a:p>
      </dsp:txBody>
      <dsp:txXfrm>
        <a:off x="6056468" y="3673562"/>
        <a:ext cx="2311470" cy="115573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5A3AA-78F2-4B6A-8235-254DCD473FA3}">
      <dsp:nvSpPr>
        <dsp:cNvPr id="0" name=""/>
        <dsp:cNvSpPr/>
      </dsp:nvSpPr>
      <dsp:spPr>
        <a:xfrm>
          <a:off x="0" y="653975"/>
          <a:ext cx="8077200" cy="1521449"/>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26880" tIns="874776" rIns="626880"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Widely used in both population models (GGA, SSGA)</a:t>
          </a:r>
          <a:endParaRPr lang="en-US" sz="1800" kern="1200" dirty="0"/>
        </a:p>
        <a:p>
          <a:pPr marL="171450" lvl="1" indent="-171450" algn="l" defTabSz="800100">
            <a:lnSpc>
              <a:spcPct val="90000"/>
            </a:lnSpc>
            <a:spcBef>
              <a:spcPct val="0"/>
            </a:spcBef>
            <a:spcAft>
              <a:spcPct val="15000"/>
            </a:spcAft>
            <a:buChar char="•"/>
          </a:pPr>
          <a:r>
            <a:rPr lang="en-GB" sz="1800" kern="1200"/>
            <a:t>Always keep at least one copy of the fittest solution so far</a:t>
          </a:r>
          <a:endParaRPr lang="en-US" sz="1800" kern="1200" dirty="0"/>
        </a:p>
      </dsp:txBody>
      <dsp:txXfrm>
        <a:off x="0" y="653975"/>
        <a:ext cx="8077200" cy="1521449"/>
      </dsp:txXfrm>
    </dsp:sp>
    <dsp:sp modelId="{0F6A2BCD-B37F-43E0-934C-CDB5B8B558C2}">
      <dsp:nvSpPr>
        <dsp:cNvPr id="0" name=""/>
        <dsp:cNvSpPr/>
      </dsp:nvSpPr>
      <dsp:spPr>
        <a:xfrm>
          <a:off x="403860" y="34055"/>
          <a:ext cx="5654040" cy="123984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l" defTabSz="1022350">
            <a:lnSpc>
              <a:spcPct val="90000"/>
            </a:lnSpc>
            <a:spcBef>
              <a:spcPct val="0"/>
            </a:spcBef>
            <a:spcAft>
              <a:spcPct val="35000"/>
            </a:spcAft>
            <a:buNone/>
          </a:pPr>
          <a:r>
            <a:rPr lang="en-GB" sz="2300" kern="1200"/>
            <a:t>Elitism</a:t>
          </a:r>
          <a:endParaRPr lang="en-US" sz="2300" kern="1200" dirty="0"/>
        </a:p>
      </dsp:txBody>
      <dsp:txXfrm>
        <a:off x="464384" y="94579"/>
        <a:ext cx="5532992" cy="1118792"/>
      </dsp:txXfrm>
    </dsp:sp>
    <dsp:sp modelId="{815E54BA-E21B-4C9C-B7F2-39FE7E44958C}">
      <dsp:nvSpPr>
        <dsp:cNvPr id="0" name=""/>
        <dsp:cNvSpPr/>
      </dsp:nvSpPr>
      <dsp:spPr>
        <a:xfrm>
          <a:off x="0" y="3022145"/>
          <a:ext cx="8077200" cy="1984500"/>
        </a:xfrm>
        <a:prstGeom prst="rect">
          <a:avLst/>
        </a:prstGeom>
        <a:solidFill>
          <a:schemeClr val="lt1">
            <a:alpha val="90000"/>
            <a:hueOff val="0"/>
            <a:satOff val="0"/>
            <a:lumOff val="0"/>
            <a:alphaOff val="0"/>
          </a:schemeClr>
        </a:solidFill>
        <a:ln w="9525" cap="flat" cmpd="sng" algn="ctr">
          <a:solidFill>
            <a:schemeClr val="accent3">
              <a:hueOff val="2375371"/>
              <a:satOff val="12794"/>
              <a:lumOff val="17452"/>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26880" tIns="874776" rIns="626880" bIns="128016" numCol="1" spcCol="1270" anchor="t" anchorCtr="0">
          <a:noAutofit/>
        </a:bodyPr>
        <a:lstStyle/>
        <a:p>
          <a:pPr marL="171450" lvl="1" indent="-171450" algn="just" defTabSz="800100">
            <a:lnSpc>
              <a:spcPct val="90000"/>
            </a:lnSpc>
            <a:spcBef>
              <a:spcPct val="0"/>
            </a:spcBef>
            <a:spcAft>
              <a:spcPct val="15000"/>
            </a:spcAft>
            <a:buChar char="•"/>
          </a:pPr>
          <a:r>
            <a:rPr lang="en-GB" sz="1800" kern="1200"/>
            <a:t>From Whitley’s original Steady-State algorithm (he also used linear ranki</a:t>
          </a:r>
          <a:r>
            <a:rPr lang="en-US" sz="1800" kern="1200"/>
            <a:t>n</a:t>
          </a:r>
          <a:r>
            <a:rPr lang="en-GB" sz="1800" kern="1200"/>
            <a:t>g for parent selection)</a:t>
          </a:r>
          <a:endParaRPr lang="en-US" sz="1800" kern="1200" dirty="0"/>
        </a:p>
        <a:p>
          <a:pPr marL="171450" lvl="1" indent="-171450" algn="just" defTabSz="800100">
            <a:lnSpc>
              <a:spcPct val="90000"/>
            </a:lnSpc>
            <a:spcBef>
              <a:spcPct val="0"/>
            </a:spcBef>
            <a:spcAft>
              <a:spcPct val="15000"/>
            </a:spcAft>
            <a:buChar char="•"/>
          </a:pPr>
          <a:r>
            <a:rPr lang="en-GB" sz="1800" kern="1200"/>
            <a:t>Rapid takeover : use with large populations or “no duplicates” policy</a:t>
          </a:r>
          <a:endParaRPr lang="en-US" sz="1800" kern="1200" dirty="0"/>
        </a:p>
      </dsp:txBody>
      <dsp:txXfrm>
        <a:off x="0" y="3022145"/>
        <a:ext cx="8077200" cy="1984500"/>
      </dsp:txXfrm>
    </dsp:sp>
    <dsp:sp modelId="{805F342B-88F4-47AD-B1F2-6508BEFFEE51}">
      <dsp:nvSpPr>
        <dsp:cNvPr id="0" name=""/>
        <dsp:cNvSpPr/>
      </dsp:nvSpPr>
      <dsp:spPr>
        <a:xfrm>
          <a:off x="576078" y="2376324"/>
          <a:ext cx="5654040" cy="1239840"/>
        </a:xfrm>
        <a:prstGeom prst="roundRect">
          <a:avLst/>
        </a:prstGeom>
        <a:gradFill rotWithShape="0">
          <a:gsLst>
            <a:gs pos="0">
              <a:schemeClr val="accent3">
                <a:hueOff val="2375371"/>
                <a:satOff val="12794"/>
                <a:lumOff val="17452"/>
                <a:alphaOff val="0"/>
                <a:shade val="51000"/>
                <a:satMod val="130000"/>
              </a:schemeClr>
            </a:gs>
            <a:gs pos="80000">
              <a:schemeClr val="accent3">
                <a:hueOff val="2375371"/>
                <a:satOff val="12794"/>
                <a:lumOff val="17452"/>
                <a:alphaOff val="0"/>
                <a:shade val="93000"/>
                <a:satMod val="130000"/>
              </a:schemeClr>
            </a:gs>
            <a:gs pos="100000">
              <a:schemeClr val="accent3">
                <a:hueOff val="2375371"/>
                <a:satOff val="12794"/>
                <a:lumOff val="174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l" defTabSz="1022350">
            <a:lnSpc>
              <a:spcPct val="90000"/>
            </a:lnSpc>
            <a:spcBef>
              <a:spcPct val="0"/>
            </a:spcBef>
            <a:spcAft>
              <a:spcPct val="35000"/>
            </a:spcAft>
            <a:buNone/>
          </a:pPr>
          <a:r>
            <a:rPr lang="en-GB" sz="2300" kern="1200" dirty="0"/>
            <a:t>GENITOR: a</a:t>
          </a:r>
          <a:r>
            <a:rPr lang="en-US" sz="2300" kern="1200" dirty="0"/>
            <a:t>.</a:t>
          </a:r>
          <a:r>
            <a:rPr lang="en-GB" sz="2300" kern="1200" dirty="0"/>
            <a:t>k</a:t>
          </a:r>
          <a:r>
            <a:rPr lang="en-US" sz="2300" kern="1200" dirty="0"/>
            <a:t>.</a:t>
          </a:r>
          <a:r>
            <a:rPr lang="en-GB" sz="2300" kern="1200" dirty="0"/>
            <a:t>a</a:t>
          </a:r>
          <a:r>
            <a:rPr lang="en-US" sz="2300" kern="1200" dirty="0"/>
            <a:t>.</a:t>
          </a:r>
          <a:r>
            <a:rPr lang="en-GB" sz="2300" kern="1200" dirty="0"/>
            <a:t> “delete-worst”</a:t>
          </a:r>
          <a:endParaRPr lang="en-US" sz="2300" kern="1200" dirty="0">
            <a:solidFill>
              <a:schemeClr val="tx1"/>
            </a:solidFill>
          </a:endParaRPr>
        </a:p>
      </dsp:txBody>
      <dsp:txXfrm>
        <a:off x="636602" y="2436848"/>
        <a:ext cx="5532992" cy="111879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A8684-A25B-4B5E-AB83-70CEF1898B47}">
      <dsp:nvSpPr>
        <dsp:cNvPr id="0" name=""/>
        <dsp:cNvSpPr/>
      </dsp:nvSpPr>
      <dsp:spPr>
        <a:xfrm>
          <a:off x="441992" y="0"/>
          <a:ext cx="5009247" cy="4101231"/>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3474589-BAD9-42ED-ACFD-F39F90B1B2F0}">
      <dsp:nvSpPr>
        <dsp:cNvPr id="0" name=""/>
        <dsp:cNvSpPr/>
      </dsp:nvSpPr>
      <dsp:spPr>
        <a:xfrm>
          <a:off x="2793" y="1204744"/>
          <a:ext cx="5887645" cy="1640492"/>
        </a:xfrm>
        <a:prstGeom prst="roundRect">
          <a:avLst/>
        </a:prstGeom>
        <a:solidFill>
          <a:srgbClr val="CC00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Britannic Bold" pitchFamily="34" charset="0"/>
              <a:cs typeface="B Nazanin" pitchFamily="2" charset="-78"/>
            </a:rPr>
            <a:t>What Problems are HARD for GA?</a:t>
          </a:r>
          <a:endParaRPr lang="en-US" sz="4400" b="1" kern="1200" dirty="0">
            <a:latin typeface="Britannic Bold" pitchFamily="34" charset="0"/>
            <a:cs typeface="B Nazanin" pitchFamily="2" charset="-78"/>
          </a:endParaRPr>
        </a:p>
      </dsp:txBody>
      <dsp:txXfrm>
        <a:off x="82875" y="1284826"/>
        <a:ext cx="5727481" cy="148032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510FA-F14E-427C-B20B-19B3C3F45A13}">
      <dsp:nvSpPr>
        <dsp:cNvPr id="0" name=""/>
        <dsp:cNvSpPr/>
      </dsp:nvSpPr>
      <dsp:spPr>
        <a:xfrm>
          <a:off x="571497" y="1143"/>
          <a:ext cx="1220585" cy="1220585"/>
        </a:xfrm>
        <a:prstGeom prst="ellipse">
          <a:avLst/>
        </a:prstGeom>
        <a:solidFill>
          <a:srgbClr val="495AD9"/>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b="1" i="1" kern="1200" dirty="0"/>
            <a:t>Order</a:t>
          </a:r>
          <a:endParaRPr lang="en-US" sz="1400" kern="1200" dirty="0"/>
        </a:p>
      </dsp:txBody>
      <dsp:txXfrm>
        <a:off x="750248" y="179894"/>
        <a:ext cx="863083" cy="863083"/>
      </dsp:txXfrm>
    </dsp:sp>
    <dsp:sp modelId="{4B76F0C2-A458-4F28-B1D0-F529C3C9D3B7}">
      <dsp:nvSpPr>
        <dsp:cNvPr id="0" name=""/>
        <dsp:cNvSpPr/>
      </dsp:nvSpPr>
      <dsp:spPr>
        <a:xfrm>
          <a:off x="827820" y="1320840"/>
          <a:ext cx="707939" cy="707939"/>
        </a:xfrm>
        <a:prstGeom prst="mathPlus">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921657" y="1591556"/>
        <a:ext cx="520265" cy="166507"/>
      </dsp:txXfrm>
    </dsp:sp>
    <dsp:sp modelId="{F8757B2E-4CB5-4B3F-B54B-C1D384F7355B}">
      <dsp:nvSpPr>
        <dsp:cNvPr id="0" name=""/>
        <dsp:cNvSpPr/>
      </dsp:nvSpPr>
      <dsp:spPr>
        <a:xfrm>
          <a:off x="571497" y="2127891"/>
          <a:ext cx="1220585" cy="1220585"/>
        </a:xfrm>
        <a:prstGeom prst="ellipse">
          <a:avLst/>
        </a:prstGeom>
        <a:solidFill>
          <a:srgbClr val="CC00CC"/>
        </a:solidFill>
        <a:ln>
          <a:solidFill>
            <a:srgbClr val="7030A0"/>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b="1" i="1" kern="1200" dirty="0"/>
            <a:t>Defining Length</a:t>
          </a:r>
          <a:r>
            <a:rPr lang="en-GB" sz="1400" kern="1200" dirty="0"/>
            <a:t> </a:t>
          </a:r>
          <a:endParaRPr lang="en-US" sz="1400" kern="1200" dirty="0"/>
        </a:p>
      </dsp:txBody>
      <dsp:txXfrm>
        <a:off x="750248" y="2306642"/>
        <a:ext cx="863083" cy="863083"/>
      </dsp:txXfrm>
    </dsp:sp>
    <dsp:sp modelId="{EB936551-5C09-4A99-AD95-94AFD23D539E}">
      <dsp:nvSpPr>
        <dsp:cNvPr id="0" name=""/>
        <dsp:cNvSpPr/>
      </dsp:nvSpPr>
      <dsp:spPr>
        <a:xfrm>
          <a:off x="1975170" y="1447781"/>
          <a:ext cx="388146" cy="45405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975170" y="1538592"/>
        <a:ext cx="271702" cy="272435"/>
      </dsp:txXfrm>
    </dsp:sp>
    <dsp:sp modelId="{11312B11-E8E7-4AB3-968C-D751F9A7BE81}">
      <dsp:nvSpPr>
        <dsp:cNvPr id="0" name=""/>
        <dsp:cNvSpPr/>
      </dsp:nvSpPr>
      <dsp:spPr>
        <a:xfrm>
          <a:off x="2524433" y="928690"/>
          <a:ext cx="2047604" cy="1492238"/>
        </a:xfrm>
        <a:prstGeom prst="ellipse">
          <a:avLst/>
        </a:prstGeom>
        <a:solidFill>
          <a:srgbClr val="F0F00A"/>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rgbClr val="7030A0"/>
              </a:solidFill>
            </a:rPr>
            <a:t>schemata</a:t>
          </a:r>
          <a:endParaRPr lang="en-US" sz="2200" b="1" kern="1200" dirty="0">
            <a:solidFill>
              <a:srgbClr val="7030A0"/>
            </a:solidFill>
          </a:endParaRPr>
        </a:p>
      </dsp:txBody>
      <dsp:txXfrm>
        <a:off x="2824298" y="1147223"/>
        <a:ext cx="1447874" cy="105517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F7BF2-5F37-491E-A7EF-1A7FC0F8E126}">
      <dsp:nvSpPr>
        <dsp:cNvPr id="0" name=""/>
        <dsp:cNvSpPr/>
      </dsp:nvSpPr>
      <dsp:spPr>
        <a:xfrm>
          <a:off x="0" y="812799"/>
          <a:ext cx="6096000" cy="2438400"/>
        </a:xfrm>
        <a:prstGeom prst="leftRightRibbon">
          <a:avLst/>
        </a:prstGeom>
        <a:solidFill>
          <a:srgbClr val="43FF98"/>
        </a:solidFill>
        <a:ln w="98425" cap="flat" cmpd="sng" algn="ctr">
          <a:solidFill>
            <a:srgbClr val="495AD9"/>
          </a:solidFill>
          <a:prstDash val="solid"/>
        </a:ln>
        <a:effectLst/>
      </dsp:spPr>
      <dsp:style>
        <a:lnRef idx="2">
          <a:scrgbClr r="0" g="0" b="0"/>
        </a:lnRef>
        <a:fillRef idx="1">
          <a:scrgbClr r="0" g="0" b="0"/>
        </a:fillRef>
        <a:effectRef idx="0">
          <a:scrgbClr r="0" g="0" b="0"/>
        </a:effectRef>
        <a:fontRef idx="minor">
          <a:schemeClr val="lt1"/>
        </a:fontRef>
      </dsp:style>
    </dsp:sp>
    <dsp:sp modelId="{33259C04-0744-49E7-AFBD-77ABCA28A350}">
      <dsp:nvSpPr>
        <dsp:cNvPr id="0" name=""/>
        <dsp:cNvSpPr/>
      </dsp:nvSpPr>
      <dsp:spPr>
        <a:xfrm>
          <a:off x="731520" y="1239519"/>
          <a:ext cx="2011680" cy="119481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Discovering new schemata via     X-Over</a:t>
          </a:r>
        </a:p>
      </dsp:txBody>
      <dsp:txXfrm>
        <a:off x="731520" y="1239519"/>
        <a:ext cx="2011680" cy="1194816"/>
      </dsp:txXfrm>
    </dsp:sp>
    <dsp:sp modelId="{FC152503-CA33-437A-A8FF-C69A983ADF68}">
      <dsp:nvSpPr>
        <dsp:cNvPr id="0" name=""/>
        <dsp:cNvSpPr/>
      </dsp:nvSpPr>
      <dsp:spPr>
        <a:xfrm>
          <a:off x="3048000" y="1629663"/>
          <a:ext cx="2377440" cy="119481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Combining Partial Solutions</a:t>
          </a:r>
        </a:p>
      </dsp:txBody>
      <dsp:txXfrm>
        <a:off x="3048000" y="1629663"/>
        <a:ext cx="2377440" cy="119481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35B45-FA9C-4F25-BA2F-9E9851C001D0}">
      <dsp:nvSpPr>
        <dsp:cNvPr id="0" name=""/>
        <dsp:cNvSpPr/>
      </dsp:nvSpPr>
      <dsp:spPr>
        <a:xfrm>
          <a:off x="0" y="0"/>
          <a:ext cx="4343400" cy="1670567"/>
        </a:xfrm>
        <a:prstGeom prst="rect">
          <a:avLst/>
        </a:prstGeom>
        <a:solidFill>
          <a:srgbClr val="CC00CC"/>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1">
            <a:lnSpc>
              <a:spcPct val="90000"/>
            </a:lnSpc>
            <a:spcBef>
              <a:spcPct val="0"/>
            </a:spcBef>
            <a:spcAft>
              <a:spcPct val="35000"/>
            </a:spcAft>
            <a:buNone/>
          </a:pPr>
          <a:r>
            <a:rPr lang="en-US" sz="2200" b="1" kern="1200" dirty="0"/>
            <a:t>Examine ST and BB theorems</a:t>
          </a:r>
        </a:p>
      </dsp:txBody>
      <dsp:txXfrm>
        <a:off x="0" y="0"/>
        <a:ext cx="4343400" cy="902106"/>
      </dsp:txXfrm>
    </dsp:sp>
    <dsp:sp modelId="{655EC3B5-C621-44B5-B3BF-86CD4AC11DA4}">
      <dsp:nvSpPr>
        <dsp:cNvPr id="0" name=""/>
        <dsp:cNvSpPr/>
      </dsp:nvSpPr>
      <dsp:spPr>
        <a:xfrm>
          <a:off x="0" y="868695"/>
          <a:ext cx="2171700" cy="768461"/>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1">
            <a:lnSpc>
              <a:spcPct val="90000"/>
            </a:lnSpc>
            <a:spcBef>
              <a:spcPct val="0"/>
            </a:spcBef>
            <a:spcAft>
              <a:spcPct val="35000"/>
            </a:spcAft>
            <a:buNone/>
          </a:pPr>
          <a:r>
            <a:rPr lang="en-US" sz="1500" b="1" kern="1200" dirty="0"/>
            <a:t>Features which are more relevant to landscape</a:t>
          </a:r>
        </a:p>
      </dsp:txBody>
      <dsp:txXfrm>
        <a:off x="0" y="868695"/>
        <a:ext cx="2171700" cy="768461"/>
      </dsp:txXfrm>
    </dsp:sp>
    <dsp:sp modelId="{CF934B9A-D3A2-43D2-AB79-3EF28870529F}">
      <dsp:nvSpPr>
        <dsp:cNvPr id="0" name=""/>
        <dsp:cNvSpPr/>
      </dsp:nvSpPr>
      <dsp:spPr>
        <a:xfrm>
          <a:off x="2171700" y="868695"/>
          <a:ext cx="2171700" cy="768461"/>
        </a:xfrm>
        <a:prstGeom prst="rect">
          <a:avLst/>
        </a:prstGeom>
        <a:solidFill>
          <a:schemeClr val="accent4">
            <a:tint val="40000"/>
            <a:alpha val="90000"/>
            <a:hueOff val="10892175"/>
            <a:satOff val="-57311"/>
            <a:lumOff val="2050"/>
            <a:alphaOff val="0"/>
          </a:schemeClr>
        </a:solidFill>
        <a:ln w="9525" cap="flat" cmpd="sng" algn="ctr">
          <a:solidFill>
            <a:schemeClr val="accent4">
              <a:tint val="40000"/>
              <a:alpha val="90000"/>
              <a:hueOff val="10892175"/>
              <a:satOff val="-57311"/>
              <a:lumOff val="205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1">
            <a:lnSpc>
              <a:spcPct val="90000"/>
            </a:lnSpc>
            <a:spcBef>
              <a:spcPct val="0"/>
            </a:spcBef>
            <a:spcAft>
              <a:spcPct val="35000"/>
            </a:spcAft>
            <a:buNone/>
          </a:pPr>
          <a:r>
            <a:rPr lang="en-US" sz="1500" b="1" kern="1200" dirty="0"/>
            <a:t>Test Function must be defined in terms of above criteria</a:t>
          </a:r>
        </a:p>
      </dsp:txBody>
      <dsp:txXfrm>
        <a:off x="2171700" y="868695"/>
        <a:ext cx="2171700" cy="7684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4AEFA9-C97D-4EEB-9B32-01C83197EF0A}">
      <dsp:nvSpPr>
        <dsp:cNvPr id="0" name=""/>
        <dsp:cNvSpPr/>
      </dsp:nvSpPr>
      <dsp:spPr>
        <a:xfrm>
          <a:off x="0" y="78581"/>
          <a:ext cx="4843496" cy="4843496"/>
        </a:xfrm>
        <a:prstGeom prst="pie">
          <a:avLst>
            <a:gd name="adj1" fmla="val 5400000"/>
            <a:gd name="adj2" fmla="val 16200000"/>
          </a:avLst>
        </a:prstGeom>
        <a:solidFill>
          <a:srgbClr val="495AD9"/>
        </a:solidFill>
        <a:ln w="381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3">
          <a:scrgbClr r="0" g="0" b="0"/>
        </a:lnRef>
        <a:fillRef idx="1">
          <a:scrgbClr r="0" g="0" b="0"/>
        </a:fillRef>
        <a:effectRef idx="1">
          <a:scrgbClr r="0" g="0" b="0"/>
        </a:effectRef>
        <a:fontRef idx="minor">
          <a:schemeClr val="lt1"/>
        </a:fontRef>
      </dsp:style>
    </dsp:sp>
    <dsp:sp modelId="{DF95CBD2-694E-478F-BECA-F6E8F2B2CBD2}">
      <dsp:nvSpPr>
        <dsp:cNvPr id="0" name=""/>
        <dsp:cNvSpPr/>
      </dsp:nvSpPr>
      <dsp:spPr>
        <a:xfrm>
          <a:off x="2421748" y="78581"/>
          <a:ext cx="5650745" cy="4843496"/>
        </a:xfrm>
        <a:prstGeom prst="rect">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de-DE" sz="1800" kern="1200" dirty="0"/>
            <a:t>Evolution used to create optimization procedures or methodologies that are used to solve problems.</a:t>
          </a:r>
        </a:p>
        <a:p>
          <a:pPr marL="0" lvl="0" indent="0" algn="ctr" defTabSz="800100">
            <a:lnSpc>
              <a:spcPct val="90000"/>
            </a:lnSpc>
            <a:spcBef>
              <a:spcPct val="0"/>
            </a:spcBef>
            <a:spcAft>
              <a:spcPct val="35000"/>
            </a:spcAft>
            <a:buNone/>
          </a:pPr>
          <a:r>
            <a:rPr lang="en-US" altLang="de-DE" sz="1800" kern="1200" dirty="0"/>
            <a:t>Evolution has optimized biological processes</a:t>
          </a:r>
          <a:endParaRPr lang="en-US" sz="1800" kern="1200" dirty="0"/>
        </a:p>
      </dsp:txBody>
      <dsp:txXfrm>
        <a:off x="2421748" y="78581"/>
        <a:ext cx="5650745" cy="1453052"/>
      </dsp:txXfrm>
    </dsp:sp>
    <dsp:sp modelId="{716DD4E3-5562-4795-A235-99BB0D06FF58}">
      <dsp:nvSpPr>
        <dsp:cNvPr id="0" name=""/>
        <dsp:cNvSpPr/>
      </dsp:nvSpPr>
      <dsp:spPr>
        <a:xfrm>
          <a:off x="847613" y="1531633"/>
          <a:ext cx="3148269" cy="3148269"/>
        </a:xfrm>
        <a:prstGeom prst="pie">
          <a:avLst>
            <a:gd name="adj1" fmla="val 5400000"/>
            <a:gd name="adj2" fmla="val 16200000"/>
          </a:avLst>
        </a:prstGeom>
        <a:solidFill>
          <a:srgbClr val="CC00CC"/>
        </a:solidFill>
        <a:ln w="381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3">
          <a:scrgbClr r="0" g="0" b="0"/>
        </a:lnRef>
        <a:fillRef idx="1">
          <a:scrgbClr r="0" g="0" b="0"/>
        </a:fillRef>
        <a:effectRef idx="1">
          <a:scrgbClr r="0" g="0" b="0"/>
        </a:effectRef>
        <a:fontRef idx="minor">
          <a:schemeClr val="lt1"/>
        </a:fontRef>
      </dsp:style>
    </dsp:sp>
    <dsp:sp modelId="{167ABDFB-7968-4C83-BE06-3EED433A6BCD}">
      <dsp:nvSpPr>
        <dsp:cNvPr id="0" name=""/>
        <dsp:cNvSpPr/>
      </dsp:nvSpPr>
      <dsp:spPr>
        <a:xfrm>
          <a:off x="2421748" y="1531633"/>
          <a:ext cx="5650745" cy="3148269"/>
        </a:xfrm>
        <a:prstGeom prst="rect">
          <a:avLst/>
        </a:prstGeom>
        <a:solidFill>
          <a:schemeClr val="lt1">
            <a:alpha val="90000"/>
            <a:hueOff val="0"/>
            <a:satOff val="0"/>
            <a:lumOff val="0"/>
            <a:alphaOff val="0"/>
          </a:schemeClr>
        </a:solidFill>
        <a:ln w="25400" cap="flat" cmpd="sng" algn="ctr">
          <a:solidFill>
            <a:srgbClr val="00B050"/>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de-DE" sz="1800" kern="1200" dirty="0"/>
            <a:t>Therefore , Adoption of the evolutionary paradigm to computation and other problems can help us to find optimal solutions.</a:t>
          </a:r>
          <a:endParaRPr lang="en-US" sz="1800" kern="1200" dirty="0"/>
        </a:p>
      </dsp:txBody>
      <dsp:txXfrm>
        <a:off x="2421748" y="1531633"/>
        <a:ext cx="5650745" cy="1453047"/>
      </dsp:txXfrm>
    </dsp:sp>
    <dsp:sp modelId="{3315952F-9DC5-4DFF-B0A5-542EC2F5F47F}">
      <dsp:nvSpPr>
        <dsp:cNvPr id="0" name=""/>
        <dsp:cNvSpPr/>
      </dsp:nvSpPr>
      <dsp:spPr>
        <a:xfrm>
          <a:off x="1695224" y="2984681"/>
          <a:ext cx="1453047" cy="1453047"/>
        </a:xfrm>
        <a:prstGeom prst="pie">
          <a:avLst>
            <a:gd name="adj1" fmla="val 5400000"/>
            <a:gd name="adj2" fmla="val 16200000"/>
          </a:avLst>
        </a:prstGeom>
        <a:solidFill>
          <a:schemeClr val="accent4">
            <a:lumMod val="60000"/>
            <a:lumOff val="40000"/>
          </a:schemeClr>
        </a:solidFill>
        <a:ln w="381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3">
          <a:scrgbClr r="0" g="0" b="0"/>
        </a:lnRef>
        <a:fillRef idx="1">
          <a:scrgbClr r="0" g="0" b="0"/>
        </a:fillRef>
        <a:effectRef idx="1">
          <a:scrgbClr r="0" g="0" b="0"/>
        </a:effectRef>
        <a:fontRef idx="minor">
          <a:schemeClr val="lt1"/>
        </a:fontRef>
      </dsp:style>
    </dsp:sp>
    <dsp:sp modelId="{AD16009E-CAFD-4F2A-A9C0-832DFAD6DC05}">
      <dsp:nvSpPr>
        <dsp:cNvPr id="0" name=""/>
        <dsp:cNvSpPr/>
      </dsp:nvSpPr>
      <dsp:spPr>
        <a:xfrm>
          <a:off x="2421748" y="2984681"/>
          <a:ext cx="5650745" cy="1453047"/>
        </a:xfrm>
        <a:prstGeom prst="rect">
          <a:avLst/>
        </a:prstGeom>
        <a:solidFill>
          <a:schemeClr val="lt1">
            <a:alpha val="90000"/>
            <a:hueOff val="0"/>
            <a:satOff val="0"/>
            <a:lumOff val="0"/>
            <a:alphaOff val="0"/>
          </a:schemeClr>
        </a:solidFill>
        <a:ln w="25400" cap="flat" cmpd="sng" algn="ctr">
          <a:solidFill>
            <a:srgbClr val="E729D9"/>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Adaptation leads the individuals  to adapt to </a:t>
          </a:r>
          <a:r>
            <a:rPr lang="en-GB" sz="1800" kern="1200" dirty="0"/>
            <a:t>its environment</a:t>
          </a:r>
          <a:r>
            <a:rPr lang="en-US" sz="1800" kern="1200" dirty="0"/>
            <a:t> </a:t>
          </a:r>
        </a:p>
      </dsp:txBody>
      <dsp:txXfrm>
        <a:off x="2421748" y="2984681"/>
        <a:ext cx="5650745" cy="145304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17273-8757-4C11-80EE-873B9424D811}">
      <dsp:nvSpPr>
        <dsp:cNvPr id="0" name=""/>
        <dsp:cNvSpPr/>
      </dsp:nvSpPr>
      <dsp:spPr>
        <a:xfrm>
          <a:off x="6626589" y="-838644"/>
          <a:ext cx="6347636" cy="6347636"/>
        </a:xfrm>
        <a:prstGeom prst="blockArc">
          <a:avLst>
            <a:gd name="adj1" fmla="val 8100000"/>
            <a:gd name="adj2" fmla="val 13500000"/>
            <a:gd name="adj3" fmla="val 34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611D4F-14AC-476B-A518-DEA1CC6B6D4F}">
      <dsp:nvSpPr>
        <dsp:cNvPr id="0" name=""/>
        <dsp:cNvSpPr/>
      </dsp:nvSpPr>
      <dsp:spPr>
        <a:xfrm>
          <a:off x="65065" y="471490"/>
          <a:ext cx="6924371" cy="942981"/>
        </a:xfrm>
        <a:prstGeom prst="rect">
          <a:avLst/>
        </a:prstGeom>
        <a:solidFill>
          <a:srgbClr val="7030A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3">
          <a:scrgbClr r="0" g="0" b="0"/>
        </a:effectRef>
        <a:fontRef idx="minor">
          <a:schemeClr val="lt1"/>
        </a:fontRef>
      </dsp:style>
      <dsp:txBody>
        <a:bodyPr spcFirstLastPara="0" vert="horz" wrap="square" lIns="50800" tIns="50800" rIns="748492" bIns="50800" numCol="1" spcCol="1270" anchor="ctr" anchorCtr="0">
          <a:noAutofit/>
        </a:bodyPr>
        <a:lstStyle/>
        <a:p>
          <a:pPr marL="0" lvl="0" indent="0" algn="ctr" defTabSz="889000">
            <a:lnSpc>
              <a:spcPct val="90000"/>
            </a:lnSpc>
            <a:spcBef>
              <a:spcPct val="0"/>
            </a:spcBef>
            <a:spcAft>
              <a:spcPct val="35000"/>
            </a:spcAft>
            <a:buNone/>
          </a:pPr>
          <a:r>
            <a:rPr lang="en-US" sz="2000" b="1" kern="1200" dirty="0"/>
            <a:t>Tree of increasingly higher-order  schemas</a:t>
          </a:r>
        </a:p>
      </dsp:txBody>
      <dsp:txXfrm>
        <a:off x="65065" y="471490"/>
        <a:ext cx="6924371" cy="942981"/>
      </dsp:txXfrm>
    </dsp:sp>
    <dsp:sp modelId="{1DB1B718-A170-4AD8-B2E4-84615652FD82}">
      <dsp:nvSpPr>
        <dsp:cNvPr id="0" name=""/>
        <dsp:cNvSpPr/>
      </dsp:nvSpPr>
      <dsp:spPr>
        <a:xfrm>
          <a:off x="6400073" y="353618"/>
          <a:ext cx="1178726" cy="1178726"/>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7AC0651-9C8B-41EB-8E3E-A4D5165795A1}">
      <dsp:nvSpPr>
        <dsp:cNvPr id="0" name=""/>
        <dsp:cNvSpPr/>
      </dsp:nvSpPr>
      <dsp:spPr>
        <a:xfrm>
          <a:off x="65065" y="1885963"/>
          <a:ext cx="6581597" cy="942981"/>
        </a:xfrm>
        <a:prstGeom prst="rect">
          <a:avLst/>
        </a:prstGeom>
        <a:solidFill>
          <a:schemeClr val="accent2">
            <a:lumMod val="75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3">
          <a:scrgbClr r="0" g="0" b="0"/>
        </a:effectRef>
        <a:fontRef idx="minor">
          <a:schemeClr val="lt1"/>
        </a:fontRef>
      </dsp:style>
      <dsp:txBody>
        <a:bodyPr spcFirstLastPara="0" vert="horz" wrap="square" lIns="50800" tIns="50800" rIns="748492" bIns="50800" numCol="1" spcCol="1270" anchor="ctr" anchorCtr="0">
          <a:noAutofit/>
        </a:bodyPr>
        <a:lstStyle/>
        <a:p>
          <a:pPr marL="0" lvl="0" indent="0" algn="ctr" defTabSz="889000">
            <a:lnSpc>
              <a:spcPct val="90000"/>
            </a:lnSpc>
            <a:spcBef>
              <a:spcPct val="0"/>
            </a:spcBef>
            <a:spcAft>
              <a:spcPct val="35000"/>
            </a:spcAft>
            <a:buNone/>
          </a:pPr>
          <a:r>
            <a:rPr lang="en-US" sz="2000" b="1" kern="1200" dirty="0"/>
            <a:t>X-over potentially can find higher-order schemas quickly from lower-order ones</a:t>
          </a:r>
        </a:p>
      </dsp:txBody>
      <dsp:txXfrm>
        <a:off x="65065" y="1885963"/>
        <a:ext cx="6581597" cy="942981"/>
      </dsp:txXfrm>
    </dsp:sp>
    <dsp:sp modelId="{B816B3A4-0955-4FA7-94BC-2104E43DDB34}">
      <dsp:nvSpPr>
        <dsp:cNvPr id="0" name=""/>
        <dsp:cNvSpPr/>
      </dsp:nvSpPr>
      <dsp:spPr>
        <a:xfrm>
          <a:off x="6057299" y="1768090"/>
          <a:ext cx="1178726" cy="1178726"/>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3EA2F75-E53E-4482-8C04-4E39AB76A205}">
      <dsp:nvSpPr>
        <dsp:cNvPr id="0" name=""/>
        <dsp:cNvSpPr/>
      </dsp:nvSpPr>
      <dsp:spPr>
        <a:xfrm>
          <a:off x="65065" y="3186132"/>
          <a:ext cx="6924371" cy="1171588"/>
        </a:xfrm>
        <a:prstGeom prst="rect">
          <a:avLst/>
        </a:prstGeom>
        <a:solidFill>
          <a:srgbClr val="CC00CC"/>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3">
          <a:scrgbClr r="0" g="0" b="0"/>
        </a:effectRef>
        <a:fontRef idx="minor">
          <a:schemeClr val="lt1"/>
        </a:fontRef>
      </dsp:style>
      <dsp:txBody>
        <a:bodyPr spcFirstLastPara="0" vert="horz" wrap="square" lIns="50800" tIns="50800" rIns="748492" bIns="50800" numCol="1" spcCol="1270" anchor="ctr" anchorCtr="0">
          <a:noAutofit/>
        </a:bodyPr>
        <a:lstStyle/>
        <a:p>
          <a:pPr marL="0" lvl="0" indent="0" algn="ctr" defTabSz="889000">
            <a:lnSpc>
              <a:spcPct val="90000"/>
            </a:lnSpc>
            <a:spcBef>
              <a:spcPct val="0"/>
            </a:spcBef>
            <a:spcAft>
              <a:spcPct val="35000"/>
            </a:spcAft>
            <a:buNone/>
          </a:pPr>
          <a:r>
            <a:rPr lang="en-US" sz="2000" b="1" kern="1200" dirty="0"/>
            <a:t>Because of long hamming distance between different fitness levels, GA potentially can handle RR better than hill climbing family</a:t>
          </a:r>
        </a:p>
      </dsp:txBody>
      <dsp:txXfrm>
        <a:off x="65065" y="3186132"/>
        <a:ext cx="6924371" cy="1171588"/>
      </dsp:txXfrm>
    </dsp:sp>
    <dsp:sp modelId="{1E4C402A-2453-4C03-AD0F-D5B3BA568310}">
      <dsp:nvSpPr>
        <dsp:cNvPr id="0" name=""/>
        <dsp:cNvSpPr/>
      </dsp:nvSpPr>
      <dsp:spPr>
        <a:xfrm>
          <a:off x="6437144" y="3183446"/>
          <a:ext cx="1178726" cy="1178726"/>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9CF29-6759-42A1-B40D-44D058650C21}">
      <dsp:nvSpPr>
        <dsp:cNvPr id="0" name=""/>
        <dsp:cNvSpPr/>
      </dsp:nvSpPr>
      <dsp:spPr>
        <a:xfrm rot="5400000">
          <a:off x="557596" y="967589"/>
          <a:ext cx="1670451" cy="2779594"/>
        </a:xfrm>
        <a:prstGeom prst="corner">
          <a:avLst>
            <a:gd name="adj1" fmla="val 16120"/>
            <a:gd name="adj2" fmla="val 16110"/>
          </a:avLst>
        </a:prstGeom>
        <a:solidFill>
          <a:srgbClr val="7030A0"/>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a:schemeClr val="lt1"/>
        </a:fontRef>
      </dsp:style>
    </dsp:sp>
    <dsp:sp modelId="{8103BDA4-A29B-446C-8E6C-D634CB9CB768}">
      <dsp:nvSpPr>
        <dsp:cNvPr id="0" name=""/>
        <dsp:cNvSpPr/>
      </dsp:nvSpPr>
      <dsp:spPr>
        <a:xfrm>
          <a:off x="278756" y="1798088"/>
          <a:ext cx="2509433" cy="2199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3)Introduce Gaps Harder, because of  waiting time for build Schemas</a:t>
          </a:r>
          <a:endParaRPr lang="en-US" sz="2000" b="1" kern="1200" dirty="0">
            <a:solidFill>
              <a:schemeClr val="accent3">
                <a:lumMod val="75000"/>
              </a:schemeClr>
            </a:solidFill>
            <a:latin typeface="+mj-lt"/>
            <a:ea typeface="+mj-ea"/>
            <a:cs typeface="B Kamran" panose="00000400000000000000" pitchFamily="2" charset="-78"/>
          </a:endParaRPr>
        </a:p>
      </dsp:txBody>
      <dsp:txXfrm>
        <a:off x="278756" y="1798088"/>
        <a:ext cx="2509433" cy="2199665"/>
      </dsp:txXfrm>
    </dsp:sp>
    <dsp:sp modelId="{DE49FAA4-233A-418B-A344-6E5763EA2A6D}">
      <dsp:nvSpPr>
        <dsp:cNvPr id="0" name=""/>
        <dsp:cNvSpPr/>
      </dsp:nvSpPr>
      <dsp:spPr>
        <a:xfrm>
          <a:off x="2314712" y="762952"/>
          <a:ext cx="473477" cy="473477"/>
        </a:xfrm>
        <a:prstGeom prst="triangle">
          <a:avLst>
            <a:gd name="adj" fmla="val 100000"/>
          </a:avLst>
        </a:prstGeom>
        <a:solidFill>
          <a:srgbClr val="0070C0"/>
        </a:solidFill>
        <a:ln w="25400" cap="flat" cmpd="sng" algn="ctr">
          <a:solidFill>
            <a:srgbClr val="495AD9"/>
          </a:solidFill>
          <a:prstDash val="solid"/>
        </a:ln>
        <a:effectLst/>
      </dsp:spPr>
      <dsp:style>
        <a:lnRef idx="2">
          <a:scrgbClr r="0" g="0" b="0"/>
        </a:lnRef>
        <a:fillRef idx="1">
          <a:scrgbClr r="0" g="0" b="0"/>
        </a:fillRef>
        <a:effectRef idx="0">
          <a:scrgbClr r="0" g="0" b="0"/>
        </a:effectRef>
        <a:fontRef idx="minor">
          <a:schemeClr val="lt1"/>
        </a:fontRef>
      </dsp:style>
    </dsp:sp>
    <dsp:sp modelId="{A7A19FB3-A83E-4342-89DC-CF00BEDF6402}">
      <dsp:nvSpPr>
        <dsp:cNvPr id="0" name=""/>
        <dsp:cNvSpPr/>
      </dsp:nvSpPr>
      <dsp:spPr>
        <a:xfrm rot="5400000">
          <a:off x="3629633" y="207410"/>
          <a:ext cx="1670451" cy="2779594"/>
        </a:xfrm>
        <a:prstGeom prst="corner">
          <a:avLst>
            <a:gd name="adj1" fmla="val 16120"/>
            <a:gd name="adj2" fmla="val 16110"/>
          </a:avLst>
        </a:prstGeom>
        <a:solidFill>
          <a:srgbClr val="00B0F0"/>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sp>
    <dsp:sp modelId="{C5EB70AF-0022-4F80-A1AB-C3E84D9A268D}">
      <dsp:nvSpPr>
        <dsp:cNvPr id="0" name=""/>
        <dsp:cNvSpPr/>
      </dsp:nvSpPr>
      <dsp:spPr>
        <a:xfrm>
          <a:off x="3350793" y="1037910"/>
          <a:ext cx="2509433" cy="2199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2)Modify Steepness</a:t>
          </a:r>
        </a:p>
      </dsp:txBody>
      <dsp:txXfrm>
        <a:off x="3350793" y="1037910"/>
        <a:ext cx="2509433" cy="2199665"/>
      </dsp:txXfrm>
    </dsp:sp>
    <dsp:sp modelId="{A4873BC5-283A-4BA0-94B2-3DE255462583}">
      <dsp:nvSpPr>
        <dsp:cNvPr id="0" name=""/>
        <dsp:cNvSpPr/>
      </dsp:nvSpPr>
      <dsp:spPr>
        <a:xfrm>
          <a:off x="5386748" y="2773"/>
          <a:ext cx="473477" cy="473477"/>
        </a:xfrm>
        <a:prstGeom prst="triangle">
          <a:avLst>
            <a:gd name="adj" fmla="val 100000"/>
          </a:avLst>
        </a:prstGeom>
        <a:solidFill>
          <a:srgbClr val="7030A0"/>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a:schemeClr val="lt1"/>
        </a:fontRef>
      </dsp:style>
    </dsp:sp>
    <dsp:sp modelId="{E60A819B-A57C-4CE0-8FB4-6CA25FD49524}">
      <dsp:nvSpPr>
        <dsp:cNvPr id="0" name=""/>
        <dsp:cNvSpPr/>
      </dsp:nvSpPr>
      <dsp:spPr>
        <a:xfrm rot="5400000">
          <a:off x="6701669" y="-63100"/>
          <a:ext cx="1670451" cy="2779594"/>
        </a:xfrm>
        <a:prstGeom prst="corner">
          <a:avLst>
            <a:gd name="adj1" fmla="val 16120"/>
            <a:gd name="adj2" fmla="val 16110"/>
          </a:avLst>
        </a:prstGeom>
        <a:solidFill>
          <a:srgbClr val="43FF98"/>
        </a:solidFill>
        <a:ln w="25400" cap="flat" cmpd="sng" algn="ctr">
          <a:solidFill>
            <a:srgbClr val="43FF98"/>
          </a:solidFill>
          <a:prstDash val="solid"/>
        </a:ln>
        <a:effectLst/>
      </dsp:spPr>
      <dsp:style>
        <a:lnRef idx="2">
          <a:scrgbClr r="0" g="0" b="0"/>
        </a:lnRef>
        <a:fillRef idx="1">
          <a:scrgbClr r="0" g="0" b="0"/>
        </a:fillRef>
        <a:effectRef idx="0">
          <a:scrgbClr r="0" g="0" b="0"/>
        </a:effectRef>
        <a:fontRef idx="minor">
          <a:schemeClr val="lt1"/>
        </a:fontRef>
      </dsp:style>
    </dsp:sp>
    <dsp:sp modelId="{941D95D3-41F3-4B8F-8993-C8B71CB556CE}">
      <dsp:nvSpPr>
        <dsp:cNvPr id="0" name=""/>
        <dsp:cNvSpPr/>
      </dsp:nvSpPr>
      <dsp:spPr>
        <a:xfrm>
          <a:off x="6463472" y="763418"/>
          <a:ext cx="2466245" cy="1220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1)Modify Levels harder because of waiting time for appearing schemas</a:t>
          </a:r>
        </a:p>
      </dsp:txBody>
      <dsp:txXfrm>
        <a:off x="6463472" y="763418"/>
        <a:ext cx="2466245" cy="122033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40211-0199-4EFF-A01A-02E6D165C1D1}">
      <dsp:nvSpPr>
        <dsp:cNvPr id="0" name=""/>
        <dsp:cNvSpPr/>
      </dsp:nvSpPr>
      <dsp:spPr>
        <a:xfrm>
          <a:off x="0" y="2389996"/>
          <a:ext cx="6905652" cy="78445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A suitable GA representation can be developed</a:t>
          </a:r>
        </a:p>
      </dsp:txBody>
      <dsp:txXfrm>
        <a:off x="0" y="2389996"/>
        <a:ext cx="6905652" cy="784450"/>
      </dsp:txXfrm>
    </dsp:sp>
    <dsp:sp modelId="{ACD1AB13-4407-46D7-9A56-A2E9D58EBD4C}">
      <dsp:nvSpPr>
        <dsp:cNvPr id="0" name=""/>
        <dsp:cNvSpPr/>
      </dsp:nvSpPr>
      <dsp:spPr>
        <a:xfrm rot="10800000">
          <a:off x="0" y="1195278"/>
          <a:ext cx="6905652" cy="1206484"/>
        </a:xfrm>
        <a:prstGeom prst="upArrowCallout">
          <a:avLst/>
        </a:prstGeom>
        <a:solidFill>
          <a:schemeClr val="accent3">
            <a:hueOff val="1187685"/>
            <a:satOff val="6397"/>
            <a:lumOff val="8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Special purpose algorithm is not found</a:t>
          </a:r>
        </a:p>
      </dsp:txBody>
      <dsp:txXfrm rot="10800000">
        <a:off x="0" y="1195278"/>
        <a:ext cx="6905652" cy="783937"/>
      </dsp:txXfrm>
    </dsp:sp>
    <dsp:sp modelId="{049807E6-DDB6-411C-BCED-4CD5BC30029F}">
      <dsp:nvSpPr>
        <dsp:cNvPr id="0" name=""/>
        <dsp:cNvSpPr/>
      </dsp:nvSpPr>
      <dsp:spPr>
        <a:xfrm rot="10800000">
          <a:off x="0" y="561"/>
          <a:ext cx="6905652" cy="1206484"/>
        </a:xfrm>
        <a:prstGeom prst="upArrowCallout">
          <a:avLst/>
        </a:prstGeom>
        <a:solidFill>
          <a:schemeClr val="accent3">
            <a:hueOff val="2375371"/>
            <a:satOff val="12794"/>
            <a:lumOff val="174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The space is not well-understood</a:t>
          </a:r>
        </a:p>
      </dsp:txBody>
      <dsp:txXfrm rot="10800000">
        <a:off x="0" y="561"/>
        <a:ext cx="6905652" cy="78393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D6B9E-6AC8-44E4-9215-5F851BB07AF7}">
      <dsp:nvSpPr>
        <dsp:cNvPr id="0" name=""/>
        <dsp:cNvSpPr/>
      </dsp:nvSpPr>
      <dsp:spPr>
        <a:xfrm>
          <a:off x="0" y="601488"/>
          <a:ext cx="2177518" cy="233200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It makes progressively deeper estimates of what F’s Walsh coefficients are</a:t>
          </a:r>
        </a:p>
      </dsp:txBody>
      <dsp:txXfrm>
        <a:off x="348403" y="601488"/>
        <a:ext cx="1829115" cy="2332005"/>
      </dsp:txXfrm>
    </dsp:sp>
    <dsp:sp modelId="{D91CF8BD-561E-4F46-A06E-CBDD463D3BE4}">
      <dsp:nvSpPr>
        <dsp:cNvPr id="0" name=""/>
        <dsp:cNvSpPr/>
      </dsp:nvSpPr>
      <dsp:spPr>
        <a:xfrm>
          <a:off x="0" y="165965"/>
          <a:ext cx="874193" cy="831918"/>
        </a:xfrm>
        <a:prstGeom prst="ellipse">
          <a:avLst/>
        </a:prstGeom>
        <a:solidFill>
          <a:srgbClr val="CC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dirty="0"/>
            <a:t>1</a:t>
          </a:r>
        </a:p>
      </dsp:txBody>
      <dsp:txXfrm>
        <a:off x="128023" y="287797"/>
        <a:ext cx="618147" cy="588254"/>
      </dsp:txXfrm>
    </dsp:sp>
    <dsp:sp modelId="{03CD3039-0A49-4B39-9977-B81B46573041}">
      <dsp:nvSpPr>
        <dsp:cNvPr id="0" name=""/>
        <dsp:cNvSpPr/>
      </dsp:nvSpPr>
      <dsp:spPr>
        <a:xfrm>
          <a:off x="2830659" y="601488"/>
          <a:ext cx="2756820" cy="234786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biases the search towards partitions </a:t>
          </a:r>
          <a:r>
            <a:rPr lang="en-US" sz="1800" i="1" kern="1200" dirty="0"/>
            <a:t>j</a:t>
          </a:r>
          <a:r>
            <a:rPr lang="en-US" sz="1800" kern="1200" dirty="0"/>
            <a:t> with high-magnitude </a:t>
          </a:r>
          <a:r>
            <a:rPr lang="en-US" sz="1800" i="1" kern="1200" dirty="0" err="1"/>
            <a:t>w</a:t>
          </a:r>
          <a:r>
            <a:rPr lang="en-US" sz="1800" i="1" kern="1200" baseline="-25000" dirty="0" err="1"/>
            <a:t>i</a:t>
          </a:r>
          <a:r>
            <a:rPr lang="en-US" sz="1800" i="1" kern="1200" dirty="0"/>
            <a:t> </a:t>
          </a:r>
          <a:r>
            <a:rPr lang="en-US" sz="1800" kern="1200" dirty="0"/>
            <a:t>and to the partition elements (schemas) for which these correction terms are positive.</a:t>
          </a:r>
        </a:p>
      </dsp:txBody>
      <dsp:txXfrm>
        <a:off x="3271751" y="601488"/>
        <a:ext cx="2315728" cy="2347868"/>
      </dsp:txXfrm>
    </dsp:sp>
    <dsp:sp modelId="{7B861B4A-DA34-4D26-87C6-9F687B61BDCE}">
      <dsp:nvSpPr>
        <dsp:cNvPr id="0" name=""/>
        <dsp:cNvSpPr/>
      </dsp:nvSpPr>
      <dsp:spPr>
        <a:xfrm>
          <a:off x="2501796" y="165965"/>
          <a:ext cx="874193" cy="831918"/>
        </a:xfrm>
        <a:prstGeom prst="ellipse">
          <a:avLst/>
        </a:prstGeom>
        <a:solidFill>
          <a:srgbClr val="CC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US" sz="4500" kern="1200" dirty="0"/>
            <a:t>2</a:t>
          </a:r>
        </a:p>
      </dsp:txBody>
      <dsp:txXfrm>
        <a:off x="2629819" y="287797"/>
        <a:ext cx="618147" cy="58825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C0DA1-A1EA-4D6F-B603-B27BDA632A8F}">
      <dsp:nvSpPr>
        <dsp:cNvPr id="0" name=""/>
        <dsp:cNvSpPr/>
      </dsp:nvSpPr>
      <dsp:spPr>
        <a:xfrm>
          <a:off x="376283" y="320229"/>
          <a:ext cx="4394398" cy="1373441"/>
        </a:xfrm>
        <a:prstGeom prst="round2SameRect">
          <a:avLst>
            <a:gd name="adj1" fmla="val 8000"/>
            <a:gd name="adj2" fmla="val 0"/>
          </a:avLst>
        </a:prstGeom>
        <a:solidFill>
          <a:schemeClr val="lt1">
            <a:alpha val="90000"/>
            <a:hueOff val="0"/>
            <a:satOff val="0"/>
            <a:lumOff val="0"/>
            <a:alphaOff val="0"/>
          </a:schemeClr>
        </a:solidFill>
        <a:ln w="25400" cap="flat" cmpd="sng" algn="ctr">
          <a:solidFill>
            <a:srgbClr val="495AD9"/>
          </a:solidFill>
          <a:prstDash val="solid"/>
        </a:ln>
        <a:effectLst/>
      </dsp:spPr>
      <dsp:style>
        <a:lnRef idx="2">
          <a:scrgbClr r="0" g="0" b="0"/>
        </a:lnRef>
        <a:fillRef idx="1">
          <a:scrgbClr r="0" g="0" b="0"/>
        </a:fillRef>
        <a:effectRef idx="0">
          <a:scrgbClr r="0" g="0" b="0"/>
        </a:effectRef>
        <a:fontRef idx="minor"/>
      </dsp:style>
    </dsp:sp>
    <dsp:sp modelId="{6F797147-C253-4990-BE19-2EDF0FE90D56}">
      <dsp:nvSpPr>
        <dsp:cNvPr id="0" name=""/>
        <dsp:cNvSpPr/>
      </dsp:nvSpPr>
      <dsp:spPr>
        <a:xfrm>
          <a:off x="376415" y="600295"/>
          <a:ext cx="4390705" cy="2328185"/>
        </a:xfrm>
        <a:prstGeom prst="rect">
          <a:avLst/>
        </a:prstGeom>
        <a:solidFill>
          <a:schemeClr val="accent2">
            <a:lumMod val="75000"/>
          </a:schemeClr>
        </a:solidFill>
        <a:ln w="25400" cap="flat" cmpd="sng" algn="ctr">
          <a:solidFill>
            <a:srgbClr val="495A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ctr" defTabSz="800100">
            <a:lnSpc>
              <a:spcPct val="90000"/>
            </a:lnSpc>
            <a:spcBef>
              <a:spcPct val="0"/>
            </a:spcBef>
            <a:spcAft>
              <a:spcPct val="35000"/>
            </a:spcAft>
            <a:buNone/>
          </a:pPr>
          <a:r>
            <a:rPr lang="en-US" sz="1800" i="1" kern="1200" dirty="0"/>
            <a:t>u(s)</a:t>
          </a:r>
          <a:r>
            <a:rPr lang="en-US" sz="1800" kern="1200" dirty="0"/>
            <a:t> is the average value of fitness of all chromosomes belong to schema </a:t>
          </a:r>
          <a:r>
            <a:rPr lang="en-US" sz="1800" i="1" kern="1200" dirty="0"/>
            <a:t>s</a:t>
          </a:r>
          <a:r>
            <a:rPr lang="en-US" sz="1800" kern="1200" dirty="0"/>
            <a:t> (fitness function has been transformed under Walsh transformation)</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kern="1200" dirty="0"/>
            <a:t>u(s) only depends on the terms which </a:t>
          </a:r>
          <a:r>
            <a:rPr lang="en-US" sz="1800" i="1" kern="1200" dirty="0"/>
            <a:t>j</a:t>
          </a:r>
          <a:r>
            <a:rPr lang="en-US" sz="1800" kern="1200" dirty="0"/>
            <a:t> subsumes </a:t>
          </a:r>
          <a:r>
            <a:rPr lang="en-US" sz="1800" i="1" kern="1200" dirty="0"/>
            <a:t>s</a:t>
          </a:r>
          <a:r>
            <a:rPr lang="en-US" sz="1400" i="1" kern="1200" dirty="0"/>
            <a:t>.</a:t>
          </a:r>
          <a:endParaRPr lang="en-US" sz="1400" kern="1200" dirty="0"/>
        </a:p>
      </dsp:txBody>
      <dsp:txXfrm>
        <a:off x="376415" y="600295"/>
        <a:ext cx="3092046" cy="2328185"/>
      </dsp:txXfrm>
    </dsp:sp>
    <dsp:sp modelId="{A109FBA2-F406-4D6F-9C14-3946951E7A1C}">
      <dsp:nvSpPr>
        <dsp:cNvPr id="0" name=""/>
        <dsp:cNvSpPr/>
      </dsp:nvSpPr>
      <dsp:spPr>
        <a:xfrm>
          <a:off x="4132012" y="2222579"/>
          <a:ext cx="706378" cy="706378"/>
        </a:xfrm>
        <a:prstGeom prst="ellipse">
          <a:avLst/>
        </a:prstGeom>
        <a:solidFill>
          <a:srgbClr val="E4FCD2">
            <a:alpha val="89804"/>
          </a:srgbClr>
        </a:solidFill>
        <a:ln w="25400" cap="flat" cmpd="sng" algn="ctr">
          <a:solidFill>
            <a:srgbClr val="495AD9"/>
          </a:solidFill>
          <a:prstDash val="solid"/>
        </a:ln>
        <a:effectLst/>
      </dsp:spPr>
      <dsp:style>
        <a:lnRef idx="2">
          <a:scrgbClr r="0" g="0" b="0"/>
        </a:lnRef>
        <a:fillRef idx="1">
          <a:scrgbClr r="0" g="0" b="0"/>
        </a:fillRef>
        <a:effectRef idx="0">
          <a:scrgbClr r="0" g="0" b="0"/>
        </a:effectRef>
        <a:fontRef idx="minor"/>
      </dsp:style>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EB3AB-19E7-4D19-898C-02D172EB4C3B}">
      <dsp:nvSpPr>
        <dsp:cNvPr id="0" name=""/>
        <dsp:cNvSpPr/>
      </dsp:nvSpPr>
      <dsp:spPr>
        <a:xfrm>
          <a:off x="0" y="0"/>
          <a:ext cx="6600871" cy="931548"/>
        </a:xfrm>
        <a:prstGeom prst="roundRect">
          <a:avLst>
            <a:gd name="adj" fmla="val 10000"/>
          </a:avLst>
        </a:prstGeom>
        <a:solidFill>
          <a:srgbClr val="7030A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Many fitness  functions could not be transformed under Walsh transform easily even through “Fast Walsh Transform”</a:t>
          </a:r>
        </a:p>
      </dsp:txBody>
      <dsp:txXfrm>
        <a:off x="27284" y="27284"/>
        <a:ext cx="5486666" cy="876980"/>
      </dsp:txXfrm>
    </dsp:sp>
    <dsp:sp modelId="{9A507A73-8BAB-4464-9360-A8CFFCB6A24D}">
      <dsp:nvSpPr>
        <dsp:cNvPr id="0" name=""/>
        <dsp:cNvSpPr/>
      </dsp:nvSpPr>
      <dsp:spPr>
        <a:xfrm>
          <a:off x="492922" y="1124583"/>
          <a:ext cx="6600871" cy="931548"/>
        </a:xfrm>
        <a:prstGeom prst="roundRect">
          <a:avLst>
            <a:gd name="adj" fmla="val 10000"/>
          </a:avLst>
        </a:prstGeom>
        <a:solidFill>
          <a:srgbClr val="0070C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Some functions are defined in Walsh form from scratch</a:t>
          </a:r>
        </a:p>
      </dsp:txBody>
      <dsp:txXfrm>
        <a:off x="520206" y="1151867"/>
        <a:ext cx="5447874" cy="876980"/>
      </dsp:txXfrm>
    </dsp:sp>
    <dsp:sp modelId="{E0969E29-A1DF-4F46-A836-69093E48C3E2}">
      <dsp:nvSpPr>
        <dsp:cNvPr id="0" name=""/>
        <dsp:cNvSpPr/>
      </dsp:nvSpPr>
      <dsp:spPr>
        <a:xfrm>
          <a:off x="985844" y="2185514"/>
          <a:ext cx="6600871" cy="931548"/>
        </a:xfrm>
        <a:prstGeom prst="roundRect">
          <a:avLst>
            <a:gd name="adj" fmla="val 10000"/>
          </a:avLst>
        </a:prstGeom>
        <a:solidFill>
          <a:srgbClr val="00B0F0"/>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They can be used as useful tools let us theoretically analyze the behavior of GA deeply.</a:t>
          </a:r>
        </a:p>
      </dsp:txBody>
      <dsp:txXfrm>
        <a:off x="1013128" y="2212798"/>
        <a:ext cx="5447874" cy="876980"/>
      </dsp:txXfrm>
    </dsp:sp>
    <dsp:sp modelId="{CACC5EE2-43B8-4573-B6B7-35C131E34E77}">
      <dsp:nvSpPr>
        <dsp:cNvPr id="0" name=""/>
        <dsp:cNvSpPr/>
      </dsp:nvSpPr>
      <dsp:spPr>
        <a:xfrm>
          <a:off x="1478766" y="3246445"/>
          <a:ext cx="6600871" cy="931548"/>
        </a:xfrm>
        <a:prstGeom prst="roundRect">
          <a:avLst>
            <a:gd name="adj" fmla="val 10000"/>
          </a:avLst>
        </a:prstGeom>
        <a:solidFill>
          <a:srgbClr val="495AD9"/>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They can be provide us an artificial fitness functions which can be deceptive, based on BB theorem or with any desired features </a:t>
          </a:r>
        </a:p>
      </dsp:txBody>
      <dsp:txXfrm>
        <a:off x="1506050" y="3273729"/>
        <a:ext cx="5447874" cy="876980"/>
      </dsp:txXfrm>
    </dsp:sp>
    <dsp:sp modelId="{9037E912-1200-4EF6-98D3-866D590B3CD3}">
      <dsp:nvSpPr>
        <dsp:cNvPr id="0" name=""/>
        <dsp:cNvSpPr/>
      </dsp:nvSpPr>
      <dsp:spPr>
        <a:xfrm>
          <a:off x="1971688" y="4243723"/>
          <a:ext cx="6600871" cy="931548"/>
        </a:xfrm>
        <a:prstGeom prst="roundRect">
          <a:avLst>
            <a:gd name="adj" fmla="val 10000"/>
          </a:avLst>
        </a:prstGeom>
        <a:solidFill>
          <a:schemeClr val="accent2">
            <a:lumMod val="5000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One of these test beds is </a:t>
          </a:r>
          <a:r>
            <a:rPr lang="en-US" sz="1800" b="1" kern="1200" dirty="0" err="1"/>
            <a:t>Tanese</a:t>
          </a:r>
          <a:r>
            <a:rPr lang="en-US" sz="1800" b="1" kern="1200" dirty="0"/>
            <a:t> Functions</a:t>
          </a:r>
          <a:endParaRPr lang="en-US" sz="1800" kern="1200" dirty="0"/>
        </a:p>
      </dsp:txBody>
      <dsp:txXfrm>
        <a:off x="1998972" y="4271007"/>
        <a:ext cx="5447874" cy="876980"/>
      </dsp:txXfrm>
    </dsp:sp>
    <dsp:sp modelId="{8447E8D2-4BD0-420C-AC2E-ED75CA517791}">
      <dsp:nvSpPr>
        <dsp:cNvPr id="0" name=""/>
        <dsp:cNvSpPr/>
      </dsp:nvSpPr>
      <dsp:spPr>
        <a:xfrm>
          <a:off x="5995364" y="744205"/>
          <a:ext cx="605506" cy="605506"/>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6131603" y="744205"/>
        <a:ext cx="333028" cy="455643"/>
      </dsp:txXfrm>
    </dsp:sp>
    <dsp:sp modelId="{96C83A07-32C1-48EB-B4CE-CC77A44B5B5B}">
      <dsp:nvSpPr>
        <dsp:cNvPr id="0" name=""/>
        <dsp:cNvSpPr/>
      </dsp:nvSpPr>
      <dsp:spPr>
        <a:xfrm>
          <a:off x="6488286" y="1805135"/>
          <a:ext cx="605506" cy="605506"/>
        </a:xfrm>
        <a:prstGeom prst="downArrow">
          <a:avLst>
            <a:gd name="adj1" fmla="val 55000"/>
            <a:gd name="adj2" fmla="val 45000"/>
          </a:avLst>
        </a:prstGeom>
        <a:solidFill>
          <a:schemeClr val="accent3">
            <a:tint val="40000"/>
            <a:alpha val="90000"/>
            <a:hueOff val="774894"/>
            <a:satOff val="17855"/>
            <a:lumOff val="1541"/>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6624525" y="1805135"/>
        <a:ext cx="333028" cy="455643"/>
      </dsp:txXfrm>
    </dsp:sp>
    <dsp:sp modelId="{2120CA52-B50F-419F-BEBE-EA7C6E2718F6}">
      <dsp:nvSpPr>
        <dsp:cNvPr id="0" name=""/>
        <dsp:cNvSpPr/>
      </dsp:nvSpPr>
      <dsp:spPr>
        <a:xfrm>
          <a:off x="6981208" y="2850540"/>
          <a:ext cx="605506" cy="605506"/>
        </a:xfrm>
        <a:prstGeom prst="downArrow">
          <a:avLst>
            <a:gd name="adj1" fmla="val 55000"/>
            <a:gd name="adj2" fmla="val 45000"/>
          </a:avLst>
        </a:prstGeom>
        <a:solidFill>
          <a:schemeClr val="accent3">
            <a:tint val="40000"/>
            <a:alpha val="90000"/>
            <a:hueOff val="1549788"/>
            <a:satOff val="35711"/>
            <a:lumOff val="3081"/>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117447" y="2850540"/>
        <a:ext cx="333028" cy="455643"/>
      </dsp:txXfrm>
    </dsp:sp>
    <dsp:sp modelId="{30A3A3D5-4F7A-4C48-B53A-682E9A7EBE5D}">
      <dsp:nvSpPr>
        <dsp:cNvPr id="0" name=""/>
        <dsp:cNvSpPr/>
      </dsp:nvSpPr>
      <dsp:spPr>
        <a:xfrm>
          <a:off x="7474130" y="3858165"/>
          <a:ext cx="605506" cy="605506"/>
        </a:xfrm>
        <a:prstGeom prst="downArrow">
          <a:avLst>
            <a:gd name="adj1" fmla="val 55000"/>
            <a:gd name="adj2" fmla="val 45000"/>
          </a:avLst>
        </a:prstGeom>
        <a:solidFill>
          <a:schemeClr val="accent3">
            <a:tint val="40000"/>
            <a:alpha val="90000"/>
            <a:hueOff val="2324682"/>
            <a:satOff val="53566"/>
            <a:lumOff val="4622"/>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610369" y="3858165"/>
        <a:ext cx="333028" cy="455643"/>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A70A4-4046-4D1B-BC61-736A6F46AB88}">
      <dsp:nvSpPr>
        <dsp:cNvPr id="0" name=""/>
        <dsp:cNvSpPr/>
      </dsp:nvSpPr>
      <dsp:spPr>
        <a:xfrm>
          <a:off x="4006" y="1469458"/>
          <a:ext cx="1845285" cy="152197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Easy to construct</a:t>
          </a:r>
        </a:p>
      </dsp:txBody>
      <dsp:txXfrm>
        <a:off x="39031" y="1504483"/>
        <a:ext cx="1775235" cy="1125787"/>
      </dsp:txXfrm>
    </dsp:sp>
    <dsp:sp modelId="{3B871701-4CA7-47F1-B668-1BF9AF999241}">
      <dsp:nvSpPr>
        <dsp:cNvPr id="0" name=""/>
        <dsp:cNvSpPr/>
      </dsp:nvSpPr>
      <dsp:spPr>
        <a:xfrm>
          <a:off x="1063758" y="1913652"/>
          <a:ext cx="1914302" cy="1914302"/>
        </a:xfrm>
        <a:prstGeom prst="leftCircularArrow">
          <a:avLst>
            <a:gd name="adj1" fmla="val 2528"/>
            <a:gd name="adj2" fmla="val 306607"/>
            <a:gd name="adj3" fmla="val 2082118"/>
            <a:gd name="adj4" fmla="val 9024489"/>
            <a:gd name="adj5" fmla="val 295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0EDD628-DE8C-4AF6-9488-D3C9AEF4C46C}">
      <dsp:nvSpPr>
        <dsp:cNvPr id="0" name=""/>
        <dsp:cNvSpPr/>
      </dsp:nvSpPr>
      <dsp:spPr>
        <a:xfrm>
          <a:off x="414069" y="2665295"/>
          <a:ext cx="1640253" cy="65227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1</a:t>
          </a:r>
        </a:p>
      </dsp:txBody>
      <dsp:txXfrm>
        <a:off x="433173" y="2684399"/>
        <a:ext cx="1602045" cy="614066"/>
      </dsp:txXfrm>
    </dsp:sp>
    <dsp:sp modelId="{75BFD58A-2BFC-4C4D-B27C-60B2F4C21A57}">
      <dsp:nvSpPr>
        <dsp:cNvPr id="0" name=""/>
        <dsp:cNvSpPr/>
      </dsp:nvSpPr>
      <dsp:spPr>
        <a:xfrm>
          <a:off x="2284791" y="1469458"/>
          <a:ext cx="1845285" cy="152197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5206173"/>
              <a:satOff val="-29601"/>
              <a:lumOff val="951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Low-ordered function are easier than higher-order ones.</a:t>
          </a:r>
        </a:p>
      </dsp:txBody>
      <dsp:txXfrm>
        <a:off x="2319816" y="1830621"/>
        <a:ext cx="1775235" cy="1125787"/>
      </dsp:txXfrm>
    </dsp:sp>
    <dsp:sp modelId="{C9D6EC46-8A40-46E6-9A71-5D1D567754B6}">
      <dsp:nvSpPr>
        <dsp:cNvPr id="0" name=""/>
        <dsp:cNvSpPr/>
      </dsp:nvSpPr>
      <dsp:spPr>
        <a:xfrm>
          <a:off x="3329165" y="573261"/>
          <a:ext cx="2150089" cy="2150089"/>
        </a:xfrm>
        <a:prstGeom prst="circularArrow">
          <a:avLst>
            <a:gd name="adj1" fmla="val 2251"/>
            <a:gd name="adj2" fmla="val 271240"/>
            <a:gd name="adj3" fmla="val 19553249"/>
            <a:gd name="adj4" fmla="val 12575511"/>
            <a:gd name="adj5" fmla="val 2626"/>
          </a:avLst>
        </a:prstGeom>
        <a:gradFill rotWithShape="0">
          <a:gsLst>
            <a:gs pos="0">
              <a:schemeClr val="accent4">
                <a:hueOff val="10412346"/>
                <a:satOff val="-59202"/>
                <a:lumOff val="19020"/>
                <a:alphaOff val="0"/>
                <a:shade val="51000"/>
                <a:satMod val="130000"/>
              </a:schemeClr>
            </a:gs>
            <a:gs pos="80000">
              <a:schemeClr val="accent4">
                <a:hueOff val="10412346"/>
                <a:satOff val="-59202"/>
                <a:lumOff val="19020"/>
                <a:alphaOff val="0"/>
                <a:shade val="93000"/>
                <a:satMod val="130000"/>
              </a:schemeClr>
            </a:gs>
            <a:gs pos="100000">
              <a:schemeClr val="accent4">
                <a:hueOff val="10412346"/>
                <a:satOff val="-59202"/>
                <a:lumOff val="1902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601920AE-C73F-4394-9ABC-A9C27D9E933C}">
      <dsp:nvSpPr>
        <dsp:cNvPr id="0" name=""/>
        <dsp:cNvSpPr/>
      </dsp:nvSpPr>
      <dsp:spPr>
        <a:xfrm>
          <a:off x="2694854" y="1143321"/>
          <a:ext cx="1640253" cy="652274"/>
        </a:xfrm>
        <a:prstGeom prst="roundRect">
          <a:avLst>
            <a:gd name="adj" fmla="val 10000"/>
          </a:avLst>
        </a:prstGeom>
        <a:gradFill rotWithShape="0">
          <a:gsLst>
            <a:gs pos="0">
              <a:schemeClr val="accent4">
                <a:hueOff val="5206173"/>
                <a:satOff val="-29601"/>
                <a:lumOff val="9510"/>
                <a:alphaOff val="0"/>
                <a:shade val="51000"/>
                <a:satMod val="130000"/>
              </a:schemeClr>
            </a:gs>
            <a:gs pos="80000">
              <a:schemeClr val="accent4">
                <a:hueOff val="5206173"/>
                <a:satOff val="-29601"/>
                <a:lumOff val="9510"/>
                <a:alphaOff val="0"/>
                <a:shade val="93000"/>
                <a:satMod val="130000"/>
              </a:schemeClr>
            </a:gs>
            <a:gs pos="100000">
              <a:schemeClr val="accent4">
                <a:hueOff val="5206173"/>
                <a:satOff val="-29601"/>
                <a:lumOff val="951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2</a:t>
          </a:r>
        </a:p>
      </dsp:txBody>
      <dsp:txXfrm>
        <a:off x="2713958" y="1162425"/>
        <a:ext cx="1602045" cy="614066"/>
      </dsp:txXfrm>
    </dsp:sp>
    <dsp:sp modelId="{E464312F-D767-4719-8A95-E0CB3F5B9935}">
      <dsp:nvSpPr>
        <dsp:cNvPr id="0" name=""/>
        <dsp:cNvSpPr/>
      </dsp:nvSpPr>
      <dsp:spPr>
        <a:xfrm>
          <a:off x="4565576" y="1469458"/>
          <a:ext cx="1845285" cy="152197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0412346"/>
              <a:satOff val="-59202"/>
              <a:lumOff val="1902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 Global optimum is known</a:t>
          </a:r>
        </a:p>
      </dsp:txBody>
      <dsp:txXfrm>
        <a:off x="4600601" y="1504483"/>
        <a:ext cx="1775235" cy="1125787"/>
      </dsp:txXfrm>
    </dsp:sp>
    <dsp:sp modelId="{D3FBF020-7C17-484B-A8AA-ED56203D163E}">
      <dsp:nvSpPr>
        <dsp:cNvPr id="0" name=""/>
        <dsp:cNvSpPr/>
      </dsp:nvSpPr>
      <dsp:spPr>
        <a:xfrm>
          <a:off x="4975640" y="2665295"/>
          <a:ext cx="1640253" cy="652274"/>
        </a:xfrm>
        <a:prstGeom prst="roundRect">
          <a:avLst>
            <a:gd name="adj" fmla="val 10000"/>
          </a:avLst>
        </a:prstGeom>
        <a:gradFill rotWithShape="0">
          <a:gsLst>
            <a:gs pos="0">
              <a:schemeClr val="accent4">
                <a:hueOff val="10412346"/>
                <a:satOff val="-59202"/>
                <a:lumOff val="19020"/>
                <a:alphaOff val="0"/>
                <a:shade val="51000"/>
                <a:satMod val="130000"/>
              </a:schemeClr>
            </a:gs>
            <a:gs pos="80000">
              <a:schemeClr val="accent4">
                <a:hueOff val="10412346"/>
                <a:satOff val="-59202"/>
                <a:lumOff val="19020"/>
                <a:alphaOff val="0"/>
                <a:shade val="93000"/>
                <a:satMod val="130000"/>
              </a:schemeClr>
            </a:gs>
            <a:gs pos="100000">
              <a:schemeClr val="accent4">
                <a:hueOff val="10412346"/>
                <a:satOff val="-59202"/>
                <a:lumOff val="1902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3</a:t>
          </a:r>
        </a:p>
      </dsp:txBody>
      <dsp:txXfrm>
        <a:off x="4994744" y="2684399"/>
        <a:ext cx="1602045" cy="61406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53EFC-AFA0-4DE3-8571-4E37404DBF6B}">
      <dsp:nvSpPr>
        <dsp:cNvPr id="0" name=""/>
        <dsp:cNvSpPr/>
      </dsp:nvSpPr>
      <dsp:spPr>
        <a:xfrm>
          <a:off x="1928810" y="0"/>
          <a:ext cx="5072098" cy="5072098"/>
        </a:xfrm>
        <a:prstGeom prst="quadArrow">
          <a:avLst>
            <a:gd name="adj1" fmla="val 2000"/>
            <a:gd name="adj2" fmla="val 4000"/>
            <a:gd name="adj3" fmla="val 5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C602B462-BC29-4FF7-A20F-82250CE5DCF3}">
      <dsp:nvSpPr>
        <dsp:cNvPr id="0" name=""/>
        <dsp:cNvSpPr/>
      </dsp:nvSpPr>
      <dsp:spPr>
        <a:xfrm>
          <a:off x="2258496" y="329686"/>
          <a:ext cx="2028839" cy="2028839"/>
        </a:xfrm>
        <a:prstGeom prst="roundRect">
          <a:avLst/>
        </a:prstGeom>
        <a:solidFill>
          <a:srgbClr val="E729D9"/>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Chosen Performance Criteria</a:t>
          </a:r>
        </a:p>
      </dsp:txBody>
      <dsp:txXfrm>
        <a:off x="2357536" y="428726"/>
        <a:ext cx="1830759" cy="1830759"/>
      </dsp:txXfrm>
    </dsp:sp>
    <dsp:sp modelId="{9BC8EB2E-F510-454E-918F-EB7220F7BEA8}">
      <dsp:nvSpPr>
        <dsp:cNvPr id="0" name=""/>
        <dsp:cNvSpPr/>
      </dsp:nvSpPr>
      <dsp:spPr>
        <a:xfrm>
          <a:off x="4642382" y="329686"/>
          <a:ext cx="2028839" cy="2028839"/>
        </a:xfrm>
        <a:prstGeom prst="roundRect">
          <a:avLst/>
        </a:prstGeom>
        <a:solidFill>
          <a:srgbClr val="C00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Lack of low order building blocks (inefficient crossover)</a:t>
          </a:r>
        </a:p>
      </dsp:txBody>
      <dsp:txXfrm>
        <a:off x="4741422" y="428726"/>
        <a:ext cx="1830759" cy="1830759"/>
      </dsp:txXfrm>
    </dsp:sp>
    <dsp:sp modelId="{E3B9A836-C0A1-4B1C-AAEF-740F81BC9B84}">
      <dsp:nvSpPr>
        <dsp:cNvPr id="0" name=""/>
        <dsp:cNvSpPr/>
      </dsp:nvSpPr>
      <dsp:spPr>
        <a:xfrm>
          <a:off x="2258496" y="2713572"/>
          <a:ext cx="2028839" cy="2028839"/>
        </a:xfrm>
        <a:prstGeom prst="roundRect">
          <a:avLst/>
        </a:prstGeom>
        <a:solidFill>
          <a:srgbClr val="FFFF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Long average schema length (disruptive crossover)</a:t>
          </a:r>
        </a:p>
      </dsp:txBody>
      <dsp:txXfrm>
        <a:off x="2357536" y="2812612"/>
        <a:ext cx="1830759" cy="1830759"/>
      </dsp:txXfrm>
    </dsp:sp>
    <dsp:sp modelId="{2B9CC662-FAE6-4076-B772-CA102A435C49}">
      <dsp:nvSpPr>
        <dsp:cNvPr id="0" name=""/>
        <dsp:cNvSpPr/>
      </dsp:nvSpPr>
      <dsp:spPr>
        <a:xfrm>
          <a:off x="4642382" y="2713572"/>
          <a:ext cx="2028839" cy="2028839"/>
        </a:xfrm>
        <a:prstGeom prst="roundRect">
          <a:avLst/>
        </a:prstGeom>
        <a:solidFill>
          <a:srgbClr val="495AD9"/>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Large hidden schema order</a:t>
          </a:r>
        </a:p>
      </dsp:txBody>
      <dsp:txXfrm>
        <a:off x="4741422" y="2812612"/>
        <a:ext cx="1830759" cy="1830759"/>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97345-7D06-4893-90B9-712076A08C37}">
      <dsp:nvSpPr>
        <dsp:cNvPr id="0" name=""/>
        <dsp:cNvSpPr/>
      </dsp:nvSpPr>
      <dsp:spPr>
        <a:xfrm>
          <a:off x="2386013" y="68759"/>
          <a:ext cx="3300435" cy="3300435"/>
        </a:xfrm>
        <a:prstGeom prst="ellipse">
          <a:avLst/>
        </a:prstGeom>
        <a:solidFill>
          <a:srgbClr val="FF66FF">
            <a:alpha val="50000"/>
          </a:srgb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rtl="0">
            <a:lnSpc>
              <a:spcPct val="90000"/>
            </a:lnSpc>
            <a:spcBef>
              <a:spcPct val="0"/>
            </a:spcBef>
            <a:spcAft>
              <a:spcPct val="35000"/>
            </a:spcAft>
            <a:buNone/>
          </a:pPr>
          <a:r>
            <a:rPr kumimoji="0" lang="en-US" sz="1600" b="0" i="0" u="none" strike="noStrike" kern="1200" cap="none" spc="0" normalizeH="0" baseline="0" noProof="0" dirty="0">
              <a:ln/>
              <a:effectLst/>
              <a:uLnTx/>
              <a:uFillTx/>
              <a:latin typeface="+mn-lt"/>
            </a:rPr>
            <a:t>Mutation is more effective in smaller populations than larger ones. Because mutation can decrease chance of replication for fitter chromosomes.</a:t>
          </a:r>
          <a:endParaRPr lang="en-US" sz="1600" kern="1200" dirty="0"/>
        </a:p>
      </dsp:txBody>
      <dsp:txXfrm>
        <a:off x="2826071" y="646335"/>
        <a:ext cx="2420319" cy="1485196"/>
      </dsp:txXfrm>
    </dsp:sp>
    <dsp:sp modelId="{14AB1961-3D74-4297-9B56-E4F739FB5BFA}">
      <dsp:nvSpPr>
        <dsp:cNvPr id="0" name=""/>
        <dsp:cNvSpPr/>
      </dsp:nvSpPr>
      <dsp:spPr>
        <a:xfrm>
          <a:off x="3576920" y="2131531"/>
          <a:ext cx="3300435" cy="3300435"/>
        </a:xfrm>
        <a:prstGeom prst="ellipse">
          <a:avLst/>
        </a:prstGeom>
        <a:solidFill>
          <a:schemeClr val="accent4">
            <a:alpha val="50000"/>
            <a:hueOff val="5206173"/>
            <a:satOff val="-29601"/>
            <a:lumOff val="951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kumimoji="0" lang="en-US" sz="1600" b="0" i="0" u="none" strike="noStrike" kern="1200" cap="none" spc="0" normalizeH="0" baseline="0" noProof="0" dirty="0">
              <a:ln/>
              <a:effectLst/>
              <a:uLnTx/>
              <a:uFillTx/>
              <a:latin typeface="+mn-lt"/>
            </a:rPr>
            <a:t>Fit mutations in smaller populations are less likely to be destroyed by crossover</a:t>
          </a:r>
          <a:endParaRPr lang="en-US" sz="1600" kern="1200" dirty="0"/>
        </a:p>
      </dsp:txBody>
      <dsp:txXfrm>
        <a:off x="4586303" y="2984143"/>
        <a:ext cx="1980261" cy="1815239"/>
      </dsp:txXfrm>
    </dsp:sp>
    <dsp:sp modelId="{AA80273D-8995-47F0-A8B1-FB1BDBF2270E}">
      <dsp:nvSpPr>
        <dsp:cNvPr id="0" name=""/>
        <dsp:cNvSpPr/>
      </dsp:nvSpPr>
      <dsp:spPr>
        <a:xfrm>
          <a:off x="1195106" y="2131531"/>
          <a:ext cx="3300435" cy="3300435"/>
        </a:xfrm>
        <a:prstGeom prst="ellipse">
          <a:avLst/>
        </a:prstGeom>
        <a:solidFill>
          <a:srgbClr val="FFFF66">
            <a:alpha val="50000"/>
          </a:srgb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kumimoji="0" lang="en-US" sz="1600" b="0" i="0" u="none" strike="noStrike" kern="1200" cap="none" spc="0" normalizeH="0" baseline="0" noProof="0" dirty="0">
              <a:ln/>
              <a:effectLst/>
              <a:uLnTx/>
              <a:uFillTx/>
              <a:latin typeface="+mn-lt"/>
            </a:rPr>
            <a:t>Converge to different Local Optima so their combination  perform better</a:t>
          </a:r>
          <a:endParaRPr lang="en-US" sz="1600" kern="1200" dirty="0"/>
        </a:p>
      </dsp:txBody>
      <dsp:txXfrm>
        <a:off x="1505897" y="2984143"/>
        <a:ext cx="1980261" cy="1815239"/>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A90DB-CA81-466E-BFB3-88512E779CE2}">
      <dsp:nvSpPr>
        <dsp:cNvPr id="0" name=""/>
        <dsp:cNvSpPr/>
      </dsp:nvSpPr>
      <dsp:spPr>
        <a:xfrm rot="5400000">
          <a:off x="-222646" y="223826"/>
          <a:ext cx="1484312" cy="1039018"/>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1</a:t>
          </a:r>
        </a:p>
      </dsp:txBody>
      <dsp:txXfrm rot="-5400000">
        <a:off x="1" y="520688"/>
        <a:ext cx="1039018" cy="445294"/>
      </dsp:txXfrm>
    </dsp:sp>
    <dsp:sp modelId="{F95AE8F5-8A47-4344-9A58-78CD406D42CE}">
      <dsp:nvSpPr>
        <dsp:cNvPr id="0" name=""/>
        <dsp:cNvSpPr/>
      </dsp:nvSpPr>
      <dsp:spPr>
        <a:xfrm rot="5400000">
          <a:off x="4180511" y="-3140313"/>
          <a:ext cx="964803" cy="7247789"/>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Problem </a:t>
          </a:r>
          <a:r>
            <a:rPr lang="en-US" sz="1800" b="1" kern="1200" dirty="0"/>
            <a:t>is Deceptive</a:t>
          </a:r>
          <a:r>
            <a:rPr lang="en-US" sz="1800" kern="1200" dirty="0"/>
            <a:t> if Winner of a partition has different bit string than global optima,</a:t>
          </a:r>
        </a:p>
      </dsp:txBody>
      <dsp:txXfrm rot="-5400000">
        <a:off x="1039018" y="48278"/>
        <a:ext cx="7200691" cy="870607"/>
      </dsp:txXfrm>
    </dsp:sp>
    <dsp:sp modelId="{74A405E4-847F-4F77-9892-51C5657A0072}">
      <dsp:nvSpPr>
        <dsp:cNvPr id="0" name=""/>
        <dsp:cNvSpPr/>
      </dsp:nvSpPr>
      <dsp:spPr>
        <a:xfrm rot="5400000">
          <a:off x="-222646" y="1512490"/>
          <a:ext cx="1484312" cy="1039018"/>
        </a:xfrm>
        <a:prstGeom prst="chevron">
          <a:avLst/>
        </a:prstGeom>
        <a:gradFill rotWithShape="0">
          <a:gsLst>
            <a:gs pos="0">
              <a:schemeClr val="accent3">
                <a:hueOff val="1187685"/>
                <a:satOff val="6397"/>
                <a:lumOff val="8726"/>
                <a:alphaOff val="0"/>
                <a:shade val="51000"/>
                <a:satMod val="130000"/>
              </a:schemeClr>
            </a:gs>
            <a:gs pos="80000">
              <a:schemeClr val="accent3">
                <a:hueOff val="1187685"/>
                <a:satOff val="6397"/>
                <a:lumOff val="8726"/>
                <a:alphaOff val="0"/>
                <a:shade val="93000"/>
                <a:satMod val="130000"/>
              </a:schemeClr>
            </a:gs>
            <a:gs pos="100000">
              <a:schemeClr val="accent3">
                <a:hueOff val="1187685"/>
                <a:satOff val="6397"/>
                <a:lumOff val="8726"/>
                <a:alphaOff val="0"/>
                <a:shade val="94000"/>
                <a:satMod val="135000"/>
              </a:schemeClr>
            </a:gs>
          </a:gsLst>
          <a:lin ang="16200000" scaled="0"/>
        </a:gradFill>
        <a:ln w="9525" cap="flat" cmpd="sng" algn="ctr">
          <a:solidFill>
            <a:schemeClr val="accent3">
              <a:hueOff val="1187685"/>
              <a:satOff val="6397"/>
              <a:lumOff val="8726"/>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2</a:t>
          </a:r>
        </a:p>
      </dsp:txBody>
      <dsp:txXfrm rot="-5400000">
        <a:off x="1" y="1809352"/>
        <a:ext cx="1039018" cy="445294"/>
      </dsp:txXfrm>
    </dsp:sp>
    <dsp:sp modelId="{673F3B40-A588-482F-B18D-72D1CC5E0207}">
      <dsp:nvSpPr>
        <dsp:cNvPr id="0" name=""/>
        <dsp:cNvSpPr/>
      </dsp:nvSpPr>
      <dsp:spPr>
        <a:xfrm rot="5400000">
          <a:off x="4180511" y="-1851649"/>
          <a:ext cx="964803" cy="7247789"/>
        </a:xfrm>
        <a:prstGeom prst="round2SameRect">
          <a:avLst/>
        </a:prstGeom>
        <a:solidFill>
          <a:schemeClr val="lt1">
            <a:alpha val="90000"/>
            <a:hueOff val="0"/>
            <a:satOff val="0"/>
            <a:lumOff val="0"/>
            <a:alphaOff val="0"/>
          </a:schemeClr>
        </a:solidFill>
        <a:ln w="9525" cap="flat" cmpd="sng" algn="ctr">
          <a:solidFill>
            <a:schemeClr val="accent3">
              <a:hueOff val="1187685"/>
              <a:satOff val="6397"/>
              <a:lumOff val="8726"/>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 Problem is N-Ordered  </a:t>
          </a:r>
          <a:r>
            <a:rPr lang="en-US" sz="1800" b="1" kern="1200" dirty="0"/>
            <a:t>Fully Deceptive</a:t>
          </a:r>
          <a:r>
            <a:rPr lang="en-US" sz="1800" kern="1200" dirty="0"/>
            <a:t> if in a N-order partition P, if the winner of </a:t>
          </a:r>
          <a:r>
            <a:rPr lang="en-US" sz="1800" b="1" kern="1200" dirty="0"/>
            <a:t>all</a:t>
          </a:r>
          <a:r>
            <a:rPr lang="en-US" sz="1800" kern="1200" dirty="0"/>
            <a:t> subsuming schemas lead to different than the partition contains winner of P</a:t>
          </a:r>
        </a:p>
      </dsp:txBody>
      <dsp:txXfrm rot="-5400000">
        <a:off x="1039018" y="1336942"/>
        <a:ext cx="7200691" cy="870607"/>
      </dsp:txXfrm>
    </dsp:sp>
    <dsp:sp modelId="{D9C4B898-8894-43CC-B762-F200F22EE800}">
      <dsp:nvSpPr>
        <dsp:cNvPr id="0" name=""/>
        <dsp:cNvSpPr/>
      </dsp:nvSpPr>
      <dsp:spPr>
        <a:xfrm rot="5400000">
          <a:off x="-222646" y="2801154"/>
          <a:ext cx="1484312" cy="1039018"/>
        </a:xfrm>
        <a:prstGeom prst="chevron">
          <a:avLst/>
        </a:prstGeom>
        <a:gradFill rotWithShape="0">
          <a:gsLst>
            <a:gs pos="0">
              <a:schemeClr val="accent3">
                <a:hueOff val="2375371"/>
                <a:satOff val="12794"/>
                <a:lumOff val="17452"/>
                <a:alphaOff val="0"/>
                <a:shade val="51000"/>
                <a:satMod val="130000"/>
              </a:schemeClr>
            </a:gs>
            <a:gs pos="80000">
              <a:schemeClr val="accent3">
                <a:hueOff val="2375371"/>
                <a:satOff val="12794"/>
                <a:lumOff val="17452"/>
                <a:alphaOff val="0"/>
                <a:shade val="93000"/>
                <a:satMod val="130000"/>
              </a:schemeClr>
            </a:gs>
            <a:gs pos="100000">
              <a:schemeClr val="accent3">
                <a:hueOff val="2375371"/>
                <a:satOff val="12794"/>
                <a:lumOff val="17452"/>
                <a:alphaOff val="0"/>
                <a:shade val="94000"/>
                <a:satMod val="135000"/>
              </a:schemeClr>
            </a:gs>
          </a:gsLst>
          <a:lin ang="16200000" scaled="0"/>
        </a:gradFill>
        <a:ln w="9525" cap="flat" cmpd="sng" algn="ctr">
          <a:solidFill>
            <a:schemeClr val="accent3">
              <a:hueOff val="2375371"/>
              <a:satOff val="12794"/>
              <a:lumOff val="17452"/>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3</a:t>
          </a:r>
        </a:p>
      </dsp:txBody>
      <dsp:txXfrm rot="-5400000">
        <a:off x="1" y="3098016"/>
        <a:ext cx="1039018" cy="445294"/>
      </dsp:txXfrm>
    </dsp:sp>
    <dsp:sp modelId="{D14A4318-15C0-49E8-B9C2-A14E39750C93}">
      <dsp:nvSpPr>
        <dsp:cNvPr id="0" name=""/>
        <dsp:cNvSpPr/>
      </dsp:nvSpPr>
      <dsp:spPr>
        <a:xfrm rot="5400000">
          <a:off x="4180511" y="-562985"/>
          <a:ext cx="964803" cy="7247789"/>
        </a:xfrm>
        <a:prstGeom prst="round2SameRect">
          <a:avLst/>
        </a:prstGeom>
        <a:solidFill>
          <a:schemeClr val="lt1">
            <a:alpha val="90000"/>
            <a:hueOff val="0"/>
            <a:satOff val="0"/>
            <a:lumOff val="0"/>
            <a:alphaOff val="0"/>
          </a:schemeClr>
        </a:solidFill>
        <a:ln w="9525" cap="flat" cmpd="sng" algn="ctr">
          <a:solidFill>
            <a:schemeClr val="accent3">
              <a:hueOff val="2375371"/>
              <a:satOff val="12794"/>
              <a:lumOff val="17452"/>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 Problem is N-Ordered  </a:t>
          </a:r>
          <a:r>
            <a:rPr lang="en-US" sz="1800" b="1" kern="1200" dirty="0"/>
            <a:t>Consistently Deceptive</a:t>
          </a:r>
          <a:r>
            <a:rPr lang="en-US" sz="1800" kern="1200" dirty="0"/>
            <a:t> if in a N-order partition P, if the winner of </a:t>
          </a:r>
          <a:r>
            <a:rPr lang="en-US" sz="1800" b="1" kern="1200" dirty="0"/>
            <a:t>some</a:t>
          </a:r>
          <a:r>
            <a:rPr lang="en-US" sz="1800" kern="1200" dirty="0"/>
            <a:t> subsuming schemas lead to different than the partition contains winner of P.</a:t>
          </a:r>
        </a:p>
      </dsp:txBody>
      <dsp:txXfrm rot="-5400000">
        <a:off x="1039018" y="2625606"/>
        <a:ext cx="7200691" cy="8706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ED9EC-A54A-4D8C-A601-379E7ED7D0B0}">
      <dsp:nvSpPr>
        <dsp:cNvPr id="0" name=""/>
        <dsp:cNvSpPr/>
      </dsp:nvSpPr>
      <dsp:spPr>
        <a:xfrm>
          <a:off x="3681984" y="2763519"/>
          <a:ext cx="2007616" cy="1300480"/>
        </a:xfrm>
        <a:prstGeom prst="roundRect">
          <a:avLst>
            <a:gd name="adj" fmla="val 10000"/>
          </a:avLst>
        </a:prstGeom>
        <a:solidFill>
          <a:srgbClr val="92D050">
            <a:alpha val="90000"/>
          </a:srgb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EP</a:t>
          </a:r>
        </a:p>
      </dsp:txBody>
      <dsp:txXfrm>
        <a:off x="4312835" y="3117206"/>
        <a:ext cx="1348197" cy="918226"/>
      </dsp:txXfrm>
    </dsp:sp>
    <dsp:sp modelId="{F0DD25B6-FDD4-4689-837A-7209D08A8FF6}">
      <dsp:nvSpPr>
        <dsp:cNvPr id="0" name=""/>
        <dsp:cNvSpPr/>
      </dsp:nvSpPr>
      <dsp:spPr>
        <a:xfrm>
          <a:off x="406400" y="2763519"/>
          <a:ext cx="2007616" cy="1300480"/>
        </a:xfrm>
        <a:prstGeom prst="roundRect">
          <a:avLst>
            <a:gd name="adj" fmla="val 10000"/>
          </a:avLst>
        </a:prstGeom>
        <a:solidFill>
          <a:srgbClr val="495AD9"/>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GP</a:t>
          </a:r>
          <a:endParaRPr lang="en-US" sz="3900" b="1" kern="1200" dirty="0"/>
        </a:p>
      </dsp:txBody>
      <dsp:txXfrm>
        <a:off x="434967" y="3117206"/>
        <a:ext cx="1348197" cy="918226"/>
      </dsp:txXfrm>
    </dsp:sp>
    <dsp:sp modelId="{9AD36279-E3E5-48AD-8CB0-A206CD96A870}">
      <dsp:nvSpPr>
        <dsp:cNvPr id="0" name=""/>
        <dsp:cNvSpPr/>
      </dsp:nvSpPr>
      <dsp:spPr>
        <a:xfrm>
          <a:off x="3681984" y="0"/>
          <a:ext cx="2007616" cy="1300480"/>
        </a:xfrm>
        <a:prstGeom prst="roundRect">
          <a:avLst>
            <a:gd name="adj" fmla="val 10000"/>
          </a:avLst>
        </a:prstGeom>
        <a:solidFill>
          <a:schemeClr val="bg2">
            <a:lumMod val="90000"/>
            <a:alpha val="9000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ES</a:t>
          </a:r>
        </a:p>
      </dsp:txBody>
      <dsp:txXfrm>
        <a:off x="4312835" y="28567"/>
        <a:ext cx="1348197" cy="918226"/>
      </dsp:txXfrm>
    </dsp:sp>
    <dsp:sp modelId="{6A1210BD-5553-4152-8BC0-F726B60AE5A2}">
      <dsp:nvSpPr>
        <dsp:cNvPr id="0" name=""/>
        <dsp:cNvSpPr/>
      </dsp:nvSpPr>
      <dsp:spPr>
        <a:xfrm>
          <a:off x="406400" y="0"/>
          <a:ext cx="2007616" cy="1300480"/>
        </a:xfrm>
        <a:prstGeom prst="roundRect">
          <a:avLst>
            <a:gd name="adj" fmla="val 10000"/>
          </a:avLst>
        </a:prstGeom>
        <a:solidFill>
          <a:srgbClr val="E729D9">
            <a:alpha val="90000"/>
          </a:srgb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GA</a:t>
          </a:r>
        </a:p>
      </dsp:txBody>
      <dsp:txXfrm>
        <a:off x="434967" y="28567"/>
        <a:ext cx="1348197" cy="918226"/>
      </dsp:txXfrm>
    </dsp:sp>
    <dsp:sp modelId="{962274BB-0A48-4441-8CC1-E80A8FF2A39B}">
      <dsp:nvSpPr>
        <dsp:cNvPr id="0" name=""/>
        <dsp:cNvSpPr/>
      </dsp:nvSpPr>
      <dsp:spPr>
        <a:xfrm>
          <a:off x="1247648" y="231647"/>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Genetic Algorithm</a:t>
          </a:r>
        </a:p>
      </dsp:txBody>
      <dsp:txXfrm>
        <a:off x="1763056" y="747055"/>
        <a:ext cx="1244304" cy="1244304"/>
      </dsp:txXfrm>
    </dsp:sp>
    <dsp:sp modelId="{EDC22E34-319D-4324-900D-3A8065CAD1EB}">
      <dsp:nvSpPr>
        <dsp:cNvPr id="0" name=""/>
        <dsp:cNvSpPr/>
      </dsp:nvSpPr>
      <dsp:spPr>
        <a:xfrm rot="5400000">
          <a:off x="3088640" y="231647"/>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Evolutionary Strategy</a:t>
          </a:r>
        </a:p>
      </dsp:txBody>
      <dsp:txXfrm rot="-5400000">
        <a:off x="3088640" y="747055"/>
        <a:ext cx="1244304" cy="1244304"/>
      </dsp:txXfrm>
    </dsp:sp>
    <dsp:sp modelId="{9A55D57B-C24C-44B0-B68F-EC6A8CF31884}">
      <dsp:nvSpPr>
        <dsp:cNvPr id="0" name=""/>
        <dsp:cNvSpPr/>
      </dsp:nvSpPr>
      <dsp:spPr>
        <a:xfrm rot="10800000">
          <a:off x="3088640" y="2072640"/>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Evolutionary Programming</a:t>
          </a:r>
        </a:p>
      </dsp:txBody>
      <dsp:txXfrm rot="10800000">
        <a:off x="3088640" y="2072640"/>
        <a:ext cx="1244304" cy="1244304"/>
      </dsp:txXfrm>
    </dsp:sp>
    <dsp:sp modelId="{C61E496B-6FF7-4117-A7CB-D1E98781BC9B}">
      <dsp:nvSpPr>
        <dsp:cNvPr id="0" name=""/>
        <dsp:cNvSpPr/>
      </dsp:nvSpPr>
      <dsp:spPr>
        <a:xfrm rot="16200000">
          <a:off x="1247648" y="2072640"/>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t>Genetic Programming</a:t>
          </a:r>
        </a:p>
      </dsp:txBody>
      <dsp:txXfrm rot="5400000">
        <a:off x="1763056" y="2072640"/>
        <a:ext cx="1244304" cy="1244304"/>
      </dsp:txXfrm>
    </dsp:sp>
    <dsp:sp modelId="{077D4901-D728-44B2-A40A-0A58879EE0A9}">
      <dsp:nvSpPr>
        <dsp:cNvPr id="0" name=""/>
        <dsp:cNvSpPr/>
      </dsp:nvSpPr>
      <dsp:spPr>
        <a:xfrm>
          <a:off x="2744216" y="1666240"/>
          <a:ext cx="607568" cy="528320"/>
        </a:xfrm>
        <a:prstGeom prst="circularArrow">
          <a:avLst/>
        </a:prstGeom>
        <a:solidFill>
          <a:srgbClr val="C00000"/>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66353563-A097-46DB-8587-345CC05BAFFF}">
      <dsp:nvSpPr>
        <dsp:cNvPr id="0" name=""/>
        <dsp:cNvSpPr/>
      </dsp:nvSpPr>
      <dsp:spPr>
        <a:xfrm rot="10800000">
          <a:off x="2744216" y="1869440"/>
          <a:ext cx="607568" cy="528320"/>
        </a:xfrm>
        <a:prstGeom prst="circularArrow">
          <a:avLst/>
        </a:prstGeom>
        <a:solidFill>
          <a:srgbClr val="C00000"/>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B91B8-5CEE-4431-ADD3-45BA62D687FF}">
      <dsp:nvSpPr>
        <dsp:cNvPr id="0" name=""/>
        <dsp:cNvSpPr/>
      </dsp:nvSpPr>
      <dsp:spPr>
        <a:xfrm>
          <a:off x="1600200" y="0"/>
          <a:ext cx="4572000" cy="4572000"/>
        </a:xfrm>
        <a:prstGeom prst="diamond">
          <a:avLst/>
        </a:prstGeom>
        <a:solidFill>
          <a:schemeClr val="accent4">
            <a:lumMod val="20000"/>
            <a:lumOff val="8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C6224EB-F694-456B-B410-76CBC8E3F7A1}">
      <dsp:nvSpPr>
        <dsp:cNvPr id="0" name=""/>
        <dsp:cNvSpPr/>
      </dsp:nvSpPr>
      <dsp:spPr>
        <a:xfrm>
          <a:off x="2034540" y="434340"/>
          <a:ext cx="1783080" cy="178308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Overlap</a:t>
          </a:r>
          <a:endParaRPr lang="en-US" sz="2000" b="1" kern="1200" dirty="0"/>
        </a:p>
      </dsp:txBody>
      <dsp:txXfrm>
        <a:off x="2121583" y="521383"/>
        <a:ext cx="1608994" cy="1608994"/>
      </dsp:txXfrm>
    </dsp:sp>
    <dsp:sp modelId="{9462B94F-04B5-47E0-9F51-112B1CC7079E}">
      <dsp:nvSpPr>
        <dsp:cNvPr id="0" name=""/>
        <dsp:cNvSpPr/>
      </dsp:nvSpPr>
      <dsp:spPr>
        <a:xfrm>
          <a:off x="3954780" y="434340"/>
          <a:ext cx="1783080" cy="1783080"/>
        </a:xfrm>
        <a:prstGeom prst="roundRect">
          <a:avLst/>
        </a:prstGeom>
        <a:solidFill>
          <a:srgbClr val="7030A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Lower ordered Schemas’ Role</a:t>
          </a:r>
        </a:p>
      </dsp:txBody>
      <dsp:txXfrm>
        <a:off x="4041823" y="521383"/>
        <a:ext cx="1608994" cy="1608994"/>
      </dsp:txXfrm>
    </dsp:sp>
    <dsp:sp modelId="{DF21CFC7-9CB6-4566-8104-7717B024D2B5}">
      <dsp:nvSpPr>
        <dsp:cNvPr id="0" name=""/>
        <dsp:cNvSpPr/>
      </dsp:nvSpPr>
      <dsp:spPr>
        <a:xfrm>
          <a:off x="2034540" y="2354580"/>
          <a:ext cx="1783080" cy="1783080"/>
        </a:xfrm>
        <a:prstGeom prst="roundRect">
          <a:avLst/>
        </a:prstGeom>
        <a:solidFill>
          <a:srgbClr val="E729D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Long Schema Length</a:t>
          </a:r>
        </a:p>
      </dsp:txBody>
      <dsp:txXfrm>
        <a:off x="2121583" y="2441623"/>
        <a:ext cx="1608994" cy="1608994"/>
      </dsp:txXfrm>
    </dsp:sp>
    <dsp:sp modelId="{040F53C9-07CE-47D0-806F-472F16A6C15A}">
      <dsp:nvSpPr>
        <dsp:cNvPr id="0" name=""/>
        <dsp:cNvSpPr/>
      </dsp:nvSpPr>
      <dsp:spPr>
        <a:xfrm>
          <a:off x="3954780" y="2354580"/>
          <a:ext cx="1783080" cy="1783080"/>
        </a:xfrm>
        <a:prstGeom prst="roundRect">
          <a:avLst/>
        </a:prstGeom>
        <a:gradFill rotWithShape="0">
          <a:gsLst>
            <a:gs pos="0">
              <a:schemeClr val="accent3">
                <a:hueOff val="2375371"/>
                <a:satOff val="12794"/>
                <a:lumOff val="17452"/>
                <a:alphaOff val="0"/>
                <a:shade val="51000"/>
                <a:satMod val="130000"/>
              </a:schemeClr>
            </a:gs>
            <a:gs pos="80000">
              <a:schemeClr val="accent3">
                <a:hueOff val="2375371"/>
                <a:satOff val="12794"/>
                <a:lumOff val="17452"/>
                <a:alphaOff val="0"/>
                <a:shade val="93000"/>
                <a:satMod val="130000"/>
              </a:schemeClr>
            </a:gs>
            <a:gs pos="100000">
              <a:schemeClr val="accent3">
                <a:hueOff val="2375371"/>
                <a:satOff val="12794"/>
                <a:lumOff val="1745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Deception</a:t>
          </a:r>
        </a:p>
      </dsp:txBody>
      <dsp:txXfrm>
        <a:off x="4041823" y="2441623"/>
        <a:ext cx="1608994" cy="160899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ED9EC-A54A-4D8C-A601-379E7ED7D0B0}">
      <dsp:nvSpPr>
        <dsp:cNvPr id="0" name=""/>
        <dsp:cNvSpPr/>
      </dsp:nvSpPr>
      <dsp:spPr>
        <a:xfrm>
          <a:off x="3681984" y="2763519"/>
          <a:ext cx="2007616" cy="1300480"/>
        </a:xfrm>
        <a:prstGeom prst="roundRect">
          <a:avLst>
            <a:gd name="adj" fmla="val 10000"/>
          </a:avLst>
        </a:prstGeom>
        <a:solidFill>
          <a:srgbClr val="92D050">
            <a:alpha val="90000"/>
          </a:srgb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EP</a:t>
          </a:r>
        </a:p>
      </dsp:txBody>
      <dsp:txXfrm>
        <a:off x="4312835" y="3117206"/>
        <a:ext cx="1348197" cy="918226"/>
      </dsp:txXfrm>
    </dsp:sp>
    <dsp:sp modelId="{F0DD25B6-FDD4-4689-837A-7209D08A8FF6}">
      <dsp:nvSpPr>
        <dsp:cNvPr id="0" name=""/>
        <dsp:cNvSpPr/>
      </dsp:nvSpPr>
      <dsp:spPr>
        <a:xfrm>
          <a:off x="406400" y="2763519"/>
          <a:ext cx="2007616" cy="1300480"/>
        </a:xfrm>
        <a:prstGeom prst="roundRect">
          <a:avLst>
            <a:gd name="adj" fmla="val 10000"/>
          </a:avLst>
        </a:prstGeom>
        <a:solidFill>
          <a:srgbClr val="495AD9"/>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GP</a:t>
          </a:r>
          <a:endParaRPr lang="en-US" sz="3900" b="1" kern="1200" dirty="0"/>
        </a:p>
      </dsp:txBody>
      <dsp:txXfrm>
        <a:off x="434967" y="3117206"/>
        <a:ext cx="1348197" cy="918226"/>
      </dsp:txXfrm>
    </dsp:sp>
    <dsp:sp modelId="{9AD36279-E3E5-48AD-8CB0-A206CD96A870}">
      <dsp:nvSpPr>
        <dsp:cNvPr id="0" name=""/>
        <dsp:cNvSpPr/>
      </dsp:nvSpPr>
      <dsp:spPr>
        <a:xfrm>
          <a:off x="3681984" y="0"/>
          <a:ext cx="2007616" cy="1300480"/>
        </a:xfrm>
        <a:prstGeom prst="roundRect">
          <a:avLst>
            <a:gd name="adj" fmla="val 10000"/>
          </a:avLst>
        </a:prstGeom>
        <a:solidFill>
          <a:schemeClr val="bg2">
            <a:lumMod val="90000"/>
            <a:alpha val="9000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ES</a:t>
          </a:r>
        </a:p>
      </dsp:txBody>
      <dsp:txXfrm>
        <a:off x="4312835" y="28567"/>
        <a:ext cx="1348197" cy="918226"/>
      </dsp:txXfrm>
    </dsp:sp>
    <dsp:sp modelId="{6A1210BD-5553-4152-8BC0-F726B60AE5A2}">
      <dsp:nvSpPr>
        <dsp:cNvPr id="0" name=""/>
        <dsp:cNvSpPr/>
      </dsp:nvSpPr>
      <dsp:spPr>
        <a:xfrm>
          <a:off x="406400" y="0"/>
          <a:ext cx="2007616" cy="1300480"/>
        </a:xfrm>
        <a:prstGeom prst="roundRect">
          <a:avLst>
            <a:gd name="adj" fmla="val 10000"/>
          </a:avLst>
        </a:prstGeom>
        <a:solidFill>
          <a:srgbClr val="E729D9">
            <a:alpha val="90000"/>
          </a:srgb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GA</a:t>
          </a:r>
        </a:p>
      </dsp:txBody>
      <dsp:txXfrm>
        <a:off x="434967" y="28567"/>
        <a:ext cx="1348197" cy="918226"/>
      </dsp:txXfrm>
    </dsp:sp>
    <dsp:sp modelId="{962274BB-0A48-4441-8CC1-E80A8FF2A39B}">
      <dsp:nvSpPr>
        <dsp:cNvPr id="0" name=""/>
        <dsp:cNvSpPr/>
      </dsp:nvSpPr>
      <dsp:spPr>
        <a:xfrm>
          <a:off x="1247648" y="231647"/>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Genetic Algorithm</a:t>
          </a:r>
        </a:p>
      </dsp:txBody>
      <dsp:txXfrm>
        <a:off x="1763056" y="747055"/>
        <a:ext cx="1244304" cy="1244304"/>
      </dsp:txXfrm>
    </dsp:sp>
    <dsp:sp modelId="{EDC22E34-319D-4324-900D-3A8065CAD1EB}">
      <dsp:nvSpPr>
        <dsp:cNvPr id="0" name=""/>
        <dsp:cNvSpPr/>
      </dsp:nvSpPr>
      <dsp:spPr>
        <a:xfrm rot="5400000">
          <a:off x="3088640" y="231647"/>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Evolutionary Strategy</a:t>
          </a:r>
        </a:p>
      </dsp:txBody>
      <dsp:txXfrm rot="-5400000">
        <a:off x="3088640" y="747055"/>
        <a:ext cx="1244304" cy="1244304"/>
      </dsp:txXfrm>
    </dsp:sp>
    <dsp:sp modelId="{9A55D57B-C24C-44B0-B68F-EC6A8CF31884}">
      <dsp:nvSpPr>
        <dsp:cNvPr id="0" name=""/>
        <dsp:cNvSpPr/>
      </dsp:nvSpPr>
      <dsp:spPr>
        <a:xfrm rot="10800000">
          <a:off x="3088640" y="2072640"/>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Evolutionary Programming</a:t>
          </a:r>
        </a:p>
      </dsp:txBody>
      <dsp:txXfrm rot="10800000">
        <a:off x="3088640" y="2072640"/>
        <a:ext cx="1244304" cy="1244304"/>
      </dsp:txXfrm>
    </dsp:sp>
    <dsp:sp modelId="{C61E496B-6FF7-4117-A7CB-D1E98781BC9B}">
      <dsp:nvSpPr>
        <dsp:cNvPr id="0" name=""/>
        <dsp:cNvSpPr/>
      </dsp:nvSpPr>
      <dsp:spPr>
        <a:xfrm rot="16200000">
          <a:off x="1247648" y="2072640"/>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t>Genetic Programming</a:t>
          </a:r>
        </a:p>
      </dsp:txBody>
      <dsp:txXfrm rot="5400000">
        <a:off x="1763056" y="2072640"/>
        <a:ext cx="1244304" cy="1244304"/>
      </dsp:txXfrm>
    </dsp:sp>
    <dsp:sp modelId="{077D4901-D728-44B2-A40A-0A58879EE0A9}">
      <dsp:nvSpPr>
        <dsp:cNvPr id="0" name=""/>
        <dsp:cNvSpPr/>
      </dsp:nvSpPr>
      <dsp:spPr>
        <a:xfrm>
          <a:off x="2744216" y="1666240"/>
          <a:ext cx="607568" cy="528320"/>
        </a:xfrm>
        <a:prstGeom prst="circularArrow">
          <a:avLst/>
        </a:prstGeom>
        <a:solidFill>
          <a:srgbClr val="C00000"/>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66353563-A097-46DB-8587-345CC05BAFFF}">
      <dsp:nvSpPr>
        <dsp:cNvPr id="0" name=""/>
        <dsp:cNvSpPr/>
      </dsp:nvSpPr>
      <dsp:spPr>
        <a:xfrm rot="10800000">
          <a:off x="2744216" y="1869440"/>
          <a:ext cx="607568" cy="528320"/>
        </a:xfrm>
        <a:prstGeom prst="circularArrow">
          <a:avLst/>
        </a:prstGeom>
        <a:solidFill>
          <a:srgbClr val="C00000"/>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3F316-3404-4039-B99D-2DB5B779FAE8}">
      <dsp:nvSpPr>
        <dsp:cNvPr id="0" name=""/>
        <dsp:cNvSpPr/>
      </dsp:nvSpPr>
      <dsp:spPr>
        <a:xfrm>
          <a:off x="0" y="0"/>
          <a:ext cx="5738810" cy="792961"/>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kumimoji="0" lang="en-GB" sz="3600" b="0" i="0" u="none" strike="noStrike" kern="1200" cap="none" spc="0" normalizeH="0" baseline="0" noProof="0" dirty="0">
              <a:ln/>
              <a:effectLst/>
              <a:uLnTx/>
              <a:uFillTx/>
              <a:latin typeface="+mn-lt"/>
              <a:ea typeface="+mn-ea"/>
              <a:cs typeface="+mn-cs"/>
            </a:rPr>
            <a:t>Attributed features:</a:t>
          </a:r>
          <a:endParaRPr lang="en-US" sz="3600" kern="1200" dirty="0"/>
        </a:p>
      </dsp:txBody>
      <dsp:txXfrm>
        <a:off x="0" y="0"/>
        <a:ext cx="5738810" cy="792961"/>
      </dsp:txXfrm>
    </dsp:sp>
    <dsp:sp modelId="{ED04F2BE-7FF4-4FB3-B7EB-46B23F8D44FB}">
      <dsp:nvSpPr>
        <dsp:cNvPr id="0" name=""/>
        <dsp:cNvSpPr/>
      </dsp:nvSpPr>
      <dsp:spPr>
        <a:xfrm>
          <a:off x="2802" y="792961"/>
          <a:ext cx="1911068" cy="1665219"/>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kumimoji="0" lang="en-GB" sz="1800" b="1" i="0" u="none" strike="noStrike" kern="1200" cap="none" spc="0" normalizeH="0" baseline="0" noProof="0" dirty="0">
              <a:ln/>
              <a:effectLst/>
              <a:uLnTx/>
              <a:uFillTx/>
              <a:latin typeface="+mn-lt"/>
            </a:rPr>
            <a:t>Fas</a:t>
          </a:r>
          <a:r>
            <a:rPr kumimoji="0" lang="en-GB" sz="2000" b="1" i="0" u="none" strike="noStrike" kern="1200" cap="none" spc="0" normalizeH="0" baseline="0" noProof="0" dirty="0">
              <a:ln/>
              <a:effectLst/>
              <a:uLnTx/>
              <a:uFillTx/>
              <a:latin typeface="+mn-lt"/>
            </a:rPr>
            <a:t>t</a:t>
          </a:r>
          <a:endParaRPr lang="en-US" sz="2000" b="1" kern="1200" dirty="0"/>
        </a:p>
      </dsp:txBody>
      <dsp:txXfrm>
        <a:off x="2802" y="792961"/>
        <a:ext cx="1911068" cy="1665219"/>
      </dsp:txXfrm>
    </dsp:sp>
    <dsp:sp modelId="{206B092B-1563-4AD0-B65F-E5310378C3D3}">
      <dsp:nvSpPr>
        <dsp:cNvPr id="0" name=""/>
        <dsp:cNvSpPr/>
      </dsp:nvSpPr>
      <dsp:spPr>
        <a:xfrm>
          <a:off x="1913870" y="792961"/>
          <a:ext cx="1911068" cy="1665219"/>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kumimoji="0" lang="en-GB" sz="1600" b="1" i="0" u="none" strike="noStrike" kern="1200" cap="none" spc="0" normalizeH="0" baseline="0" noProof="0" dirty="0">
              <a:ln/>
              <a:effectLst/>
              <a:uLnTx/>
              <a:uFillTx/>
              <a:latin typeface="+mn-lt"/>
            </a:rPr>
            <a:t>Good optimizer for real-valued optimisation</a:t>
          </a:r>
          <a:endParaRPr kumimoji="0" lang="en-US" sz="1600" b="1" i="0" u="none" strike="noStrike" kern="1200" cap="none" spc="0" normalizeH="0" baseline="0" noProof="0" dirty="0">
            <a:ln/>
            <a:effectLst/>
            <a:uLnTx/>
            <a:uFillTx/>
            <a:latin typeface="+mn-lt"/>
          </a:endParaRPr>
        </a:p>
      </dsp:txBody>
      <dsp:txXfrm>
        <a:off x="1913870" y="792961"/>
        <a:ext cx="1911068" cy="1665219"/>
      </dsp:txXfrm>
    </dsp:sp>
    <dsp:sp modelId="{215E3FD2-A15B-4B2A-A672-F5988FAE5580}">
      <dsp:nvSpPr>
        <dsp:cNvPr id="0" name=""/>
        <dsp:cNvSpPr/>
      </dsp:nvSpPr>
      <dsp:spPr>
        <a:xfrm>
          <a:off x="3824939" y="792961"/>
          <a:ext cx="1911068" cy="1665219"/>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kumimoji="0" lang="en-GB" sz="1800" b="1" i="0" u="none" strike="noStrike" kern="1200" cap="none" spc="0" normalizeH="0" baseline="0" noProof="0" dirty="0">
              <a:ln/>
              <a:effectLst/>
              <a:uLnTx/>
              <a:uFillTx/>
              <a:latin typeface="+mn-lt"/>
            </a:rPr>
            <a:t>Relatively much theory</a:t>
          </a:r>
          <a:endParaRPr lang="en-US" sz="1800" b="1" kern="1200" dirty="0"/>
        </a:p>
      </dsp:txBody>
      <dsp:txXfrm>
        <a:off x="3824939" y="792961"/>
        <a:ext cx="1911068" cy="1665219"/>
      </dsp:txXfrm>
    </dsp:sp>
    <dsp:sp modelId="{EC5DDA46-D834-4569-9606-D6785620625F}">
      <dsp:nvSpPr>
        <dsp:cNvPr id="0" name=""/>
        <dsp:cNvSpPr/>
      </dsp:nvSpPr>
      <dsp:spPr>
        <a:xfrm>
          <a:off x="0" y="2458181"/>
          <a:ext cx="5738810" cy="185024"/>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D7F93-CA59-45A7-86EF-2DA52BADE178}">
      <dsp:nvSpPr>
        <dsp:cNvPr id="0" name=""/>
        <dsp:cNvSpPr/>
      </dsp:nvSpPr>
      <dsp:spPr>
        <a:xfrm>
          <a:off x="8" y="1467323"/>
          <a:ext cx="2031030" cy="1129353"/>
        </a:xfrm>
        <a:prstGeom prst="homePlat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ctr" defTabSz="1066800" rtl="0">
            <a:lnSpc>
              <a:spcPct val="90000"/>
            </a:lnSpc>
            <a:spcBef>
              <a:spcPct val="0"/>
            </a:spcBef>
            <a:spcAft>
              <a:spcPct val="35000"/>
            </a:spcAft>
            <a:buNone/>
          </a:pPr>
          <a:r>
            <a:rPr kumimoji="0" lang="en-GB" sz="2400" b="0" i="0" u="none" strike="noStrike" kern="1200" cap="none" spc="0" normalizeH="0" baseline="0" noProof="0" dirty="0">
              <a:ln/>
              <a:effectLst/>
              <a:uLnTx/>
              <a:uFillTx/>
              <a:latin typeface="+mn-lt"/>
            </a:rPr>
            <a:t>Object variables: x</a:t>
          </a:r>
          <a:r>
            <a:rPr kumimoji="0" lang="en-GB" sz="2400" b="0" i="0" u="none" strike="noStrike" kern="1200" cap="none" spc="0" normalizeH="0" baseline="-25000" noProof="0" dirty="0">
              <a:ln/>
              <a:effectLst/>
              <a:uLnTx/>
              <a:uFillTx/>
              <a:latin typeface="+mn-lt"/>
            </a:rPr>
            <a:t>1</a:t>
          </a:r>
          <a:r>
            <a:rPr kumimoji="0" lang="en-GB" sz="2400" b="0" i="0" u="none" strike="noStrike" kern="1200" cap="none" spc="0" normalizeH="0" baseline="0" noProof="0" dirty="0">
              <a:ln/>
              <a:effectLst/>
              <a:uLnTx/>
              <a:uFillTx/>
              <a:latin typeface="+mn-lt"/>
            </a:rPr>
            <a:t>,…,</a:t>
          </a:r>
          <a:r>
            <a:rPr kumimoji="0" lang="en-GB" sz="2400" b="0" i="0" u="none" strike="noStrike" kern="1200" cap="none" spc="0" normalizeH="0" baseline="0" noProof="0" dirty="0" err="1">
              <a:ln/>
              <a:effectLst/>
              <a:uLnTx/>
              <a:uFillTx/>
              <a:latin typeface="+mn-lt"/>
            </a:rPr>
            <a:t>x</a:t>
          </a:r>
          <a:r>
            <a:rPr kumimoji="0" lang="en-GB" sz="2400" b="0" i="0" u="none" strike="noStrike" kern="1200" cap="none" spc="0" normalizeH="0" baseline="-25000" noProof="0" dirty="0" err="1">
              <a:ln/>
              <a:effectLst/>
              <a:uLnTx/>
              <a:uFillTx/>
              <a:latin typeface="+mn-lt"/>
            </a:rPr>
            <a:t>n</a:t>
          </a:r>
          <a:endParaRPr lang="en-US" sz="2400" kern="1200" dirty="0"/>
        </a:p>
      </dsp:txBody>
      <dsp:txXfrm>
        <a:off x="8" y="1467323"/>
        <a:ext cx="1748692" cy="1129353"/>
      </dsp:txXfrm>
    </dsp:sp>
    <dsp:sp modelId="{E0029CBF-3FC4-4B0E-B733-0269E5DC4273}">
      <dsp:nvSpPr>
        <dsp:cNvPr id="0" name=""/>
        <dsp:cNvSpPr/>
      </dsp:nvSpPr>
      <dsp:spPr>
        <a:xfrm>
          <a:off x="1466361" y="1467323"/>
          <a:ext cx="2823384" cy="1129353"/>
        </a:xfrm>
        <a:prstGeom prst="chevron">
          <a:avLst/>
        </a:prstGeom>
        <a:gradFill rotWithShape="0">
          <a:gsLst>
            <a:gs pos="0">
              <a:schemeClr val="accent2">
                <a:hueOff val="-6317677"/>
                <a:satOff val="10648"/>
                <a:lumOff val="-13040"/>
                <a:alphaOff val="0"/>
                <a:shade val="51000"/>
                <a:satMod val="130000"/>
              </a:schemeClr>
            </a:gs>
            <a:gs pos="80000">
              <a:schemeClr val="accent2">
                <a:hueOff val="-6317677"/>
                <a:satOff val="10648"/>
                <a:lumOff val="-13040"/>
                <a:alphaOff val="0"/>
                <a:shade val="93000"/>
                <a:satMod val="130000"/>
              </a:schemeClr>
            </a:gs>
            <a:gs pos="100000">
              <a:schemeClr val="accent2">
                <a:hueOff val="-6317677"/>
                <a:satOff val="10648"/>
                <a:lumOff val="-1304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rtl="0">
            <a:lnSpc>
              <a:spcPct val="90000"/>
            </a:lnSpc>
            <a:spcBef>
              <a:spcPct val="0"/>
            </a:spcBef>
            <a:spcAft>
              <a:spcPct val="35000"/>
            </a:spcAft>
            <a:buNone/>
          </a:pPr>
          <a:r>
            <a:rPr kumimoji="0" lang="en-GB" sz="2400" b="0" i="0" u="none" strike="noStrike" kern="1200" cap="none" spc="0" normalizeH="0" baseline="0" noProof="0" dirty="0">
              <a:ln/>
              <a:effectLst/>
              <a:uLnTx/>
              <a:uFillTx/>
              <a:latin typeface="+mn-lt"/>
            </a:rPr>
            <a:t>Mutation step sizes: </a:t>
          </a:r>
          <a:r>
            <a:rPr kumimoji="0" lang="en-GB" sz="2400" b="0" i="0" u="none" strike="noStrike" kern="1200" cap="none" spc="0" normalizeH="0" baseline="0" noProof="0" dirty="0">
              <a:ln/>
              <a:effectLst/>
              <a:uLnTx/>
              <a:uFillTx/>
              <a:latin typeface="+mn-lt"/>
              <a:sym typeface="Symbol" pitchFamily="18" charset="2"/>
            </a:rPr>
            <a:t></a:t>
          </a:r>
          <a:r>
            <a:rPr kumimoji="0" lang="en-GB" sz="2400" b="0" i="0" u="none" strike="noStrike" kern="1200" cap="none" spc="0" normalizeH="0" baseline="-25000" noProof="0" dirty="0">
              <a:ln/>
              <a:effectLst/>
              <a:uLnTx/>
              <a:uFillTx/>
              <a:latin typeface="+mn-lt"/>
            </a:rPr>
            <a:t>1</a:t>
          </a:r>
          <a:r>
            <a:rPr kumimoji="0" lang="en-GB" sz="2400" b="0" i="0" u="none" strike="noStrike" kern="1200" cap="none" spc="0" normalizeH="0" baseline="0" noProof="0" dirty="0">
              <a:ln/>
              <a:effectLst/>
              <a:uLnTx/>
              <a:uFillTx/>
              <a:latin typeface="+mn-lt"/>
            </a:rPr>
            <a:t>,…,</a:t>
          </a:r>
          <a:r>
            <a:rPr kumimoji="0" lang="en-GB" sz="2400" b="0" i="0" u="none" strike="noStrike" kern="1200" cap="none" spc="0" normalizeH="0" baseline="0" noProof="0" dirty="0">
              <a:ln/>
              <a:effectLst/>
              <a:uLnTx/>
              <a:uFillTx/>
              <a:latin typeface="+mn-lt"/>
              <a:sym typeface="Symbol" pitchFamily="18" charset="2"/>
            </a:rPr>
            <a:t></a:t>
          </a:r>
          <a:r>
            <a:rPr kumimoji="0" lang="en-GB" sz="2400" b="0" i="0" u="none" strike="noStrike" kern="1200" cap="none" spc="0" normalizeH="0" baseline="-25000" noProof="0" dirty="0">
              <a:ln/>
              <a:effectLst/>
              <a:uLnTx/>
              <a:uFillTx/>
              <a:latin typeface="+mn-lt"/>
            </a:rPr>
            <a:t>n</a:t>
          </a:r>
          <a:r>
            <a:rPr kumimoji="0" lang="en-GB" sz="2400" b="0" i="0" u="none" strike="noStrike" kern="1200" cap="none" spc="0" normalizeH="0" baseline="-40000" noProof="0" dirty="0">
              <a:ln/>
              <a:effectLst/>
              <a:uLnTx/>
              <a:uFillTx/>
              <a:latin typeface="+mn-lt"/>
              <a:sym typeface="Symbol" pitchFamily="18" charset="2"/>
            </a:rPr>
            <a:t></a:t>
          </a:r>
          <a:endParaRPr lang="en-US" sz="2400" kern="1200" dirty="0"/>
        </a:p>
      </dsp:txBody>
      <dsp:txXfrm>
        <a:off x="2031038" y="1467323"/>
        <a:ext cx="1694031" cy="1129353"/>
      </dsp:txXfrm>
    </dsp:sp>
    <dsp:sp modelId="{F5C92A5E-B92A-4680-AF4A-07D7B417B4EE}">
      <dsp:nvSpPr>
        <dsp:cNvPr id="0" name=""/>
        <dsp:cNvSpPr/>
      </dsp:nvSpPr>
      <dsp:spPr>
        <a:xfrm>
          <a:off x="3725069" y="1467323"/>
          <a:ext cx="2823384" cy="1129353"/>
        </a:xfrm>
        <a:prstGeom prst="chevron">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rtl="0">
            <a:lnSpc>
              <a:spcPct val="90000"/>
            </a:lnSpc>
            <a:spcBef>
              <a:spcPct val="0"/>
            </a:spcBef>
            <a:spcAft>
              <a:spcPct val="35000"/>
            </a:spcAft>
            <a:buNone/>
          </a:pPr>
          <a:r>
            <a:rPr kumimoji="0" lang="en-GB" sz="2400" b="0" i="0" u="none" strike="noStrike" kern="1200" cap="none" spc="0" normalizeH="0" baseline="0" noProof="0">
              <a:ln/>
              <a:effectLst/>
              <a:uLnTx/>
              <a:uFillTx/>
              <a:latin typeface="+mn-lt"/>
            </a:rPr>
            <a:t>Rotation angles: </a:t>
          </a:r>
          <a:r>
            <a:rPr kumimoji="0" lang="en-GB" sz="2400" b="0" i="0" u="none" strike="noStrike" kern="1200" cap="none" spc="0" normalizeH="0" baseline="0" noProof="0">
              <a:ln/>
              <a:effectLst/>
              <a:uLnTx/>
              <a:uFillTx/>
              <a:latin typeface="+mn-lt"/>
              <a:sym typeface="Symbol" pitchFamily="18" charset="2"/>
            </a:rPr>
            <a:t></a:t>
          </a:r>
          <a:r>
            <a:rPr kumimoji="0" lang="en-GB" sz="2400" b="0" i="0" u="none" strike="noStrike" kern="1200" cap="none" spc="0" normalizeH="0" baseline="-25000" noProof="0">
              <a:ln/>
              <a:effectLst/>
              <a:uLnTx/>
              <a:uFillTx/>
              <a:latin typeface="+mn-lt"/>
            </a:rPr>
            <a:t>1</a:t>
          </a:r>
          <a:r>
            <a:rPr kumimoji="0" lang="en-GB" sz="2400" b="0" i="0" u="none" strike="noStrike" kern="1200" cap="none" spc="0" normalizeH="0" baseline="0" noProof="0">
              <a:ln/>
              <a:effectLst/>
              <a:uLnTx/>
              <a:uFillTx/>
              <a:latin typeface="+mn-lt"/>
            </a:rPr>
            <a:t>,…, </a:t>
          </a:r>
          <a:r>
            <a:rPr kumimoji="0" lang="en-GB" sz="2400" b="0" i="0" u="none" strike="noStrike" kern="1200" cap="none" spc="0" normalizeH="0" baseline="0" noProof="0">
              <a:ln/>
              <a:effectLst/>
              <a:uLnTx/>
              <a:uFillTx/>
              <a:latin typeface="+mn-lt"/>
              <a:sym typeface="Symbol" pitchFamily="18" charset="2"/>
            </a:rPr>
            <a:t></a:t>
          </a:r>
          <a:r>
            <a:rPr kumimoji="0" lang="en-GB" sz="2400" b="0" i="0" u="none" strike="noStrike" kern="1200" cap="none" spc="0" normalizeH="0" baseline="-25000" noProof="0">
              <a:ln/>
              <a:effectLst/>
              <a:uLnTx/>
              <a:uFillTx/>
              <a:latin typeface="+mn-lt"/>
            </a:rPr>
            <a:t>n</a:t>
          </a:r>
          <a:r>
            <a:rPr kumimoji="0" lang="en-GB" sz="2400" b="0" i="0" u="none" strike="noStrike" kern="1200" cap="none" spc="0" normalizeH="0" baseline="-40000" noProof="0">
              <a:ln/>
              <a:effectLst/>
              <a:uLnTx/>
              <a:uFillTx/>
              <a:latin typeface="+mn-lt"/>
              <a:sym typeface="Symbol" pitchFamily="18" charset="2"/>
            </a:rPr>
            <a:t></a:t>
          </a:r>
          <a:endParaRPr lang="en-US" sz="2400" kern="1200" dirty="0"/>
        </a:p>
      </dsp:txBody>
      <dsp:txXfrm>
        <a:off x="4289746" y="1467323"/>
        <a:ext cx="1694031" cy="112935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E223-CEA1-447D-B183-1EBFE19D2BC2}">
      <dsp:nvSpPr>
        <dsp:cNvPr id="0" name=""/>
        <dsp:cNvSpPr/>
      </dsp:nvSpPr>
      <dsp:spPr>
        <a:xfrm>
          <a:off x="2012334" y="1484305"/>
          <a:ext cx="1841382" cy="1841382"/>
        </a:xfrm>
        <a:prstGeom prst="ellipse">
          <a:avLst/>
        </a:prstGeom>
        <a:solidFill>
          <a:srgbClr val="FF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kumimoji="0" lang="en-GB" sz="2800" b="1" i="0" u="none" strike="noStrike" kern="1200" cap="none" spc="0" normalizeH="0" baseline="0" noProof="0" dirty="0">
              <a:ln/>
              <a:solidFill>
                <a:srgbClr val="00B0F0"/>
              </a:solidFill>
              <a:effectLst/>
              <a:uLnTx/>
              <a:uFillTx/>
              <a:latin typeface="+mn-lt"/>
              <a:ea typeface="+mn-ea"/>
              <a:cs typeface="+mn-cs"/>
            </a:rPr>
            <a:t>Key idea</a:t>
          </a:r>
          <a:endParaRPr lang="en-US" sz="3200" kern="1200" dirty="0">
            <a:solidFill>
              <a:srgbClr val="00B0F0"/>
            </a:solidFill>
          </a:endParaRPr>
        </a:p>
      </dsp:txBody>
      <dsp:txXfrm>
        <a:off x="2281998" y="1753969"/>
        <a:ext cx="1302054" cy="1302054"/>
      </dsp:txXfrm>
    </dsp:sp>
    <dsp:sp modelId="{10D9D4A0-B862-44C0-B88D-36B5C2BB4B09}">
      <dsp:nvSpPr>
        <dsp:cNvPr id="0" name=""/>
        <dsp:cNvSpPr/>
      </dsp:nvSpPr>
      <dsp:spPr>
        <a:xfrm rot="12900000">
          <a:off x="760630" y="1455225"/>
          <a:ext cx="1481542" cy="524793"/>
        </a:xfrm>
        <a:prstGeom prst="leftArrow">
          <a:avLst>
            <a:gd name="adj1" fmla="val 60000"/>
            <a:gd name="adj2" fmla="val 50000"/>
          </a:avLst>
        </a:prstGeom>
        <a:solidFill>
          <a:srgbClr val="CC00CC"/>
        </a:solidFill>
        <a:ln>
          <a:noFill/>
        </a:ln>
        <a:effectLst/>
      </dsp:spPr>
      <dsp:style>
        <a:lnRef idx="0">
          <a:scrgbClr r="0" g="0" b="0"/>
        </a:lnRef>
        <a:fillRef idx="1">
          <a:scrgbClr r="0" g="0" b="0"/>
        </a:fillRef>
        <a:effectRef idx="0">
          <a:scrgbClr r="0" g="0" b="0"/>
        </a:effectRef>
        <a:fontRef idx="minor">
          <a:schemeClr val="lt1"/>
        </a:fontRef>
      </dsp:style>
    </dsp:sp>
    <dsp:sp modelId="{F45CFCD1-5420-40F5-B90D-D4A4594F0FA0}">
      <dsp:nvSpPr>
        <dsp:cNvPr id="0" name=""/>
        <dsp:cNvSpPr/>
      </dsp:nvSpPr>
      <dsp:spPr>
        <a:xfrm>
          <a:off x="-362432" y="277948"/>
          <a:ext cx="2514060" cy="1399450"/>
        </a:xfrm>
        <a:prstGeom prst="roundRect">
          <a:avLst>
            <a:gd name="adj" fmla="val 10000"/>
          </a:avLst>
        </a:prstGeom>
        <a:solidFill>
          <a:srgbClr val="CC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kumimoji="0" lang="en-GB" sz="2000" b="1" i="0" u="none" strike="noStrike" kern="1200" cap="none" spc="0" normalizeH="0" baseline="0" noProof="0" dirty="0">
              <a:ln/>
              <a:effectLst/>
              <a:uLnTx/>
              <a:uFillTx/>
              <a:latin typeface="+mn-lt"/>
              <a:sym typeface="Symbol" pitchFamily="18" charset="2"/>
            </a:rPr>
            <a:t></a:t>
          </a:r>
          <a:r>
            <a:rPr kumimoji="0" lang="en-GB" sz="2000" b="1" i="0" u="none" strike="noStrike" kern="1200" cap="none" spc="0" normalizeH="0" baseline="0" noProof="0" dirty="0">
              <a:ln/>
              <a:effectLst/>
              <a:uLnTx/>
              <a:uFillTx/>
              <a:latin typeface="+mn-lt"/>
            </a:rPr>
            <a:t> is part of the chromosome</a:t>
          </a:r>
        </a:p>
        <a:p>
          <a:pPr marL="0" lvl="0" indent="0" algn="ctr" defTabSz="889000">
            <a:lnSpc>
              <a:spcPct val="90000"/>
            </a:lnSpc>
            <a:spcBef>
              <a:spcPct val="0"/>
            </a:spcBef>
            <a:spcAft>
              <a:spcPct val="35000"/>
            </a:spcAft>
            <a:buNone/>
          </a:pPr>
          <a:r>
            <a:rPr kumimoji="0" lang="en-GB" sz="2000" b="1" i="0" u="none" strike="noStrike" kern="1200" cap="none" spc="0" normalizeH="0" baseline="0" noProof="0" dirty="0">
              <a:ln/>
              <a:effectLst/>
              <a:uLnTx/>
              <a:uFillTx/>
              <a:latin typeface="+mn-lt"/>
              <a:sym typeface="Symbol" pitchFamily="18" charset="2"/>
            </a:rPr>
            <a:t> </a:t>
          </a:r>
          <a:r>
            <a:rPr kumimoji="0" lang="en-GB" sz="2000" b="1" i="0" u="none" strike="noStrike" kern="1200" cap="none" spc="0" normalizeH="0" baseline="0" noProof="0" dirty="0">
              <a:ln/>
              <a:effectLst/>
              <a:uLnTx/>
              <a:uFillTx/>
              <a:latin typeface="+mn-lt"/>
              <a:sym typeface="Bookshelf Symbol 2" pitchFamily="2" charset="2"/>
            </a:rPr>
            <a:t>x</a:t>
          </a:r>
          <a:r>
            <a:rPr kumimoji="0" lang="en-GB" sz="2000" b="1" i="0" u="none" strike="noStrike" kern="1200" cap="none" spc="0" normalizeH="0" baseline="-25000" noProof="0" dirty="0">
              <a:ln/>
              <a:effectLst/>
              <a:uLnTx/>
              <a:uFillTx/>
              <a:latin typeface="+mn-lt"/>
              <a:sym typeface="Bookshelf Symbol 2" pitchFamily="2" charset="2"/>
            </a:rPr>
            <a:t>1</a:t>
          </a:r>
          <a:r>
            <a:rPr kumimoji="0" lang="en-GB" sz="2000" b="1" i="0" u="none" strike="noStrike" kern="1200" cap="none" spc="0" normalizeH="0" baseline="0" noProof="0" dirty="0">
              <a:ln/>
              <a:effectLst/>
              <a:uLnTx/>
              <a:uFillTx/>
              <a:latin typeface="+mn-lt"/>
              <a:sym typeface="Bookshelf Symbol 2" pitchFamily="2" charset="2"/>
            </a:rPr>
            <a:t>,…,</a:t>
          </a:r>
          <a:r>
            <a:rPr kumimoji="0" lang="en-GB" sz="2000" b="1" i="0" u="none" strike="noStrike" kern="1200" cap="none" spc="0" normalizeH="0" baseline="0" noProof="0" dirty="0" err="1">
              <a:ln/>
              <a:effectLst/>
              <a:uLnTx/>
              <a:uFillTx/>
              <a:latin typeface="+mn-lt"/>
              <a:sym typeface="Bookshelf Symbol 2" pitchFamily="2" charset="2"/>
            </a:rPr>
            <a:t>x</a:t>
          </a:r>
          <a:r>
            <a:rPr kumimoji="0" lang="en-GB" sz="2000" b="1" i="0" u="none" strike="noStrike" kern="1200" cap="none" spc="0" normalizeH="0" baseline="-25000" noProof="0" dirty="0" err="1">
              <a:ln/>
              <a:effectLst/>
              <a:uLnTx/>
              <a:uFillTx/>
              <a:latin typeface="+mn-lt"/>
              <a:sym typeface="Bookshelf Symbol 2" pitchFamily="2" charset="2"/>
            </a:rPr>
            <a:t>n</a:t>
          </a:r>
          <a:r>
            <a:rPr kumimoji="0" lang="en-GB" sz="2000" b="1" i="0" u="none" strike="noStrike" kern="1200" cap="none" spc="0" normalizeH="0" baseline="0" noProof="0" dirty="0">
              <a:ln/>
              <a:effectLst/>
              <a:uLnTx/>
              <a:uFillTx/>
              <a:latin typeface="+mn-lt"/>
              <a:sym typeface="Bookshelf Symbol 2" pitchFamily="2" charset="2"/>
            </a:rPr>
            <a:t>, </a:t>
          </a:r>
          <a:r>
            <a:rPr kumimoji="0" lang="en-GB" sz="2000" b="1" i="0" u="none" strike="noStrike" kern="1200" cap="none" spc="0" normalizeH="0" baseline="0" noProof="0" dirty="0">
              <a:ln/>
              <a:effectLst/>
              <a:uLnTx/>
              <a:uFillTx/>
              <a:latin typeface="+mn-lt"/>
              <a:sym typeface="Symbol" pitchFamily="18" charset="2"/>
            </a:rPr>
            <a:t></a:t>
          </a:r>
          <a:r>
            <a:rPr kumimoji="0" lang="en-GB" sz="2000" b="1" i="0" u="none" strike="noStrike" kern="1200" cap="none" spc="0" normalizeH="0" baseline="0" noProof="0" dirty="0">
              <a:ln/>
              <a:effectLst/>
              <a:uLnTx/>
              <a:uFillTx/>
              <a:latin typeface="+mn-lt"/>
              <a:sym typeface="Bookshelf Symbol 2" pitchFamily="2" charset="2"/>
            </a:rPr>
            <a:t> </a:t>
          </a:r>
          <a:r>
            <a:rPr kumimoji="0" lang="en-GB" sz="2000" b="1" i="0" u="none" strike="noStrike" kern="1200" cap="none" spc="0" normalizeH="0" baseline="0" noProof="0" dirty="0">
              <a:ln/>
              <a:effectLst/>
              <a:uLnTx/>
              <a:uFillTx/>
              <a:latin typeface="+mn-lt"/>
              <a:sym typeface="Symbol" pitchFamily="18" charset="2"/>
            </a:rPr>
            <a:t> </a:t>
          </a:r>
          <a:endParaRPr lang="en-US" sz="2000" b="1" kern="1200" dirty="0"/>
        </a:p>
      </dsp:txBody>
      <dsp:txXfrm>
        <a:off x="-321444" y="318936"/>
        <a:ext cx="2432084" cy="1317474"/>
      </dsp:txXfrm>
    </dsp:sp>
    <dsp:sp modelId="{F7F39163-8F9E-42EB-B141-B71F5C2EF168}">
      <dsp:nvSpPr>
        <dsp:cNvPr id="0" name=""/>
        <dsp:cNvSpPr/>
      </dsp:nvSpPr>
      <dsp:spPr>
        <a:xfrm rot="19500000">
          <a:off x="3623877" y="1598100"/>
          <a:ext cx="1481542" cy="524793"/>
        </a:xfrm>
        <a:prstGeom prst="lef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79E7EFAA-0690-4603-B8CB-2E966BE8D618}">
      <dsp:nvSpPr>
        <dsp:cNvPr id="0" name=""/>
        <dsp:cNvSpPr/>
      </dsp:nvSpPr>
      <dsp:spPr>
        <a:xfrm>
          <a:off x="3746391" y="277948"/>
          <a:ext cx="2450122" cy="1399450"/>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kumimoji="0" lang="en-GB" sz="2000" b="1" i="0" u="none" strike="noStrike" kern="1200" cap="none" spc="0" normalizeH="0" baseline="0" noProof="0" dirty="0">
              <a:ln/>
              <a:effectLst/>
              <a:uLnTx/>
              <a:uFillTx/>
              <a:latin typeface="+mn-lt"/>
              <a:sym typeface="Symbol" pitchFamily="18" charset="2"/>
            </a:rPr>
            <a:t> is also mutated into ’ </a:t>
          </a:r>
        </a:p>
        <a:p>
          <a:pPr marL="0" lvl="0" indent="0" algn="ctr" defTabSz="889000">
            <a:lnSpc>
              <a:spcPct val="90000"/>
            </a:lnSpc>
            <a:spcBef>
              <a:spcPct val="0"/>
            </a:spcBef>
            <a:spcAft>
              <a:spcPct val="35000"/>
            </a:spcAft>
            <a:buNone/>
          </a:pPr>
          <a:r>
            <a:rPr kumimoji="0" lang="en-GB" sz="2000" b="1" i="0" u="none" strike="noStrike" kern="1200" cap="none" spc="0" normalizeH="0" baseline="0" noProof="0" dirty="0">
              <a:ln/>
              <a:effectLst/>
              <a:uLnTx/>
              <a:uFillTx/>
              <a:latin typeface="+mn-lt"/>
              <a:sym typeface="Symbol" pitchFamily="18" charset="2"/>
            </a:rPr>
            <a:t>(see later how)</a:t>
          </a:r>
          <a:endParaRPr lang="en-US" sz="2000" b="1" kern="1200" dirty="0"/>
        </a:p>
      </dsp:txBody>
      <dsp:txXfrm>
        <a:off x="3787379" y="318936"/>
        <a:ext cx="2368146" cy="131747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90513-5D1E-4B90-8ED4-BB105E2A5DE0}">
      <dsp:nvSpPr>
        <dsp:cNvPr id="0" name=""/>
        <dsp:cNvSpPr/>
      </dsp:nvSpPr>
      <dsp:spPr>
        <a:xfrm>
          <a:off x="436066" y="496"/>
          <a:ext cx="2321718" cy="1160859"/>
        </a:xfrm>
        <a:prstGeom prst="roundRect">
          <a:avLst>
            <a:gd name="adj" fmla="val 10000"/>
          </a:avLst>
        </a:prstGeom>
        <a:solidFill>
          <a:srgbClr val="495AD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kumimoji="0" lang="en-GB" sz="2000" b="1" i="0" u="none" strike="noStrike" kern="1200" cap="none" spc="0" normalizeH="0" baseline="0" noProof="0" dirty="0">
              <a:ln/>
              <a:effectLst/>
              <a:uLnTx/>
              <a:uFillTx/>
              <a:latin typeface="+mn-lt"/>
              <a:ea typeface="+mn-ea"/>
              <a:cs typeface="+mn-cs"/>
            </a:rPr>
            <a:t>Acts per variable / position by either</a:t>
          </a:r>
          <a:endParaRPr lang="en-US" sz="2000" b="1" kern="1200" dirty="0"/>
        </a:p>
      </dsp:txBody>
      <dsp:txXfrm>
        <a:off x="470066" y="34496"/>
        <a:ext cx="2253718" cy="1092859"/>
      </dsp:txXfrm>
    </dsp:sp>
    <dsp:sp modelId="{8EA9653D-C915-488E-9D4A-4F5F7D38F209}">
      <dsp:nvSpPr>
        <dsp:cNvPr id="0" name=""/>
        <dsp:cNvSpPr/>
      </dsp:nvSpPr>
      <dsp:spPr>
        <a:xfrm>
          <a:off x="668238" y="1161355"/>
          <a:ext cx="232171" cy="870644"/>
        </a:xfrm>
        <a:custGeom>
          <a:avLst/>
          <a:gdLst/>
          <a:ahLst/>
          <a:cxnLst/>
          <a:rect l="0" t="0" r="0" b="0"/>
          <a:pathLst>
            <a:path>
              <a:moveTo>
                <a:pt x="0" y="0"/>
              </a:moveTo>
              <a:lnTo>
                <a:pt x="0" y="870644"/>
              </a:lnTo>
              <a:lnTo>
                <a:pt x="232171" y="87064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450A62-AD81-4E76-913B-CD44DC282DA3}">
      <dsp:nvSpPr>
        <dsp:cNvPr id="0" name=""/>
        <dsp:cNvSpPr/>
      </dsp:nvSpPr>
      <dsp:spPr>
        <a:xfrm>
          <a:off x="900410" y="1451570"/>
          <a:ext cx="1857374" cy="116085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kumimoji="0" lang="en-GB" sz="1800" b="0" i="0" u="none" strike="noStrike" kern="1200" cap="none" spc="0" normalizeH="0" baseline="0" noProof="0" dirty="0">
              <a:ln/>
              <a:effectLst/>
              <a:uLnTx/>
              <a:uFillTx/>
              <a:latin typeface="+mn-lt"/>
            </a:rPr>
            <a:t>Averaging parental values, or</a:t>
          </a:r>
          <a:endParaRPr lang="en-US" sz="1800" kern="1200" dirty="0"/>
        </a:p>
      </dsp:txBody>
      <dsp:txXfrm>
        <a:off x="934410" y="1485570"/>
        <a:ext cx="1789374" cy="1092859"/>
      </dsp:txXfrm>
    </dsp:sp>
    <dsp:sp modelId="{093ECEDF-3E86-438E-BB5A-1AC6965E05A1}">
      <dsp:nvSpPr>
        <dsp:cNvPr id="0" name=""/>
        <dsp:cNvSpPr/>
      </dsp:nvSpPr>
      <dsp:spPr>
        <a:xfrm>
          <a:off x="668238" y="1161355"/>
          <a:ext cx="232171" cy="2321718"/>
        </a:xfrm>
        <a:custGeom>
          <a:avLst/>
          <a:gdLst/>
          <a:ahLst/>
          <a:cxnLst/>
          <a:rect l="0" t="0" r="0" b="0"/>
          <a:pathLst>
            <a:path>
              <a:moveTo>
                <a:pt x="0" y="0"/>
              </a:moveTo>
              <a:lnTo>
                <a:pt x="0" y="2321718"/>
              </a:lnTo>
              <a:lnTo>
                <a:pt x="232171" y="23217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C91775-5E72-4E85-B4D5-BDDE774E7E22}">
      <dsp:nvSpPr>
        <dsp:cNvPr id="0" name=""/>
        <dsp:cNvSpPr/>
      </dsp:nvSpPr>
      <dsp:spPr>
        <a:xfrm>
          <a:off x="900410" y="2902644"/>
          <a:ext cx="1857374" cy="116085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791790"/>
              <a:satOff val="4265"/>
              <a:lumOff val="58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kumimoji="0" lang="en-GB" sz="1800" b="0" i="0" u="none" strike="noStrike" kern="1200" cap="none" spc="0" normalizeH="0" baseline="0" noProof="0" dirty="0">
              <a:ln/>
              <a:effectLst/>
              <a:uLnTx/>
              <a:uFillTx/>
              <a:latin typeface="+mn-lt"/>
            </a:rPr>
            <a:t>Selecting one of the parental values</a:t>
          </a:r>
          <a:endParaRPr lang="en-US" sz="1800" kern="1200" dirty="0"/>
        </a:p>
      </dsp:txBody>
      <dsp:txXfrm>
        <a:off x="934410" y="2936644"/>
        <a:ext cx="1789374" cy="1092859"/>
      </dsp:txXfrm>
    </dsp:sp>
    <dsp:sp modelId="{663833F4-6E7E-463F-B096-56E309A42DD8}">
      <dsp:nvSpPr>
        <dsp:cNvPr id="0" name=""/>
        <dsp:cNvSpPr/>
      </dsp:nvSpPr>
      <dsp:spPr>
        <a:xfrm>
          <a:off x="3338214" y="496"/>
          <a:ext cx="2321718" cy="1160859"/>
        </a:xfrm>
        <a:prstGeom prst="roundRect">
          <a:avLst>
            <a:gd name="adj" fmla="val 10000"/>
          </a:avLst>
        </a:prstGeom>
        <a:solidFill>
          <a:schemeClr val="accent3">
            <a:hueOff val="2375371"/>
            <a:satOff val="12794"/>
            <a:lumOff val="174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kumimoji="0" lang="en-GB" sz="2000" b="1" i="0" u="none" strike="noStrike" kern="1200" cap="none" spc="0" normalizeH="0" baseline="0" noProof="0" dirty="0">
              <a:ln/>
              <a:effectLst/>
              <a:uLnTx/>
              <a:uFillTx/>
              <a:latin typeface="+mn-lt"/>
              <a:ea typeface="+mn-ea"/>
              <a:cs typeface="+mn-cs"/>
            </a:rPr>
            <a:t>From two or more parents by either:</a:t>
          </a:r>
          <a:endParaRPr lang="en-US" sz="2000" b="1" kern="1200" dirty="0"/>
        </a:p>
      </dsp:txBody>
      <dsp:txXfrm>
        <a:off x="3372214" y="34496"/>
        <a:ext cx="2253718" cy="1092859"/>
      </dsp:txXfrm>
    </dsp:sp>
    <dsp:sp modelId="{5EF169EC-DAD9-411C-AC30-A57710BDBEEB}">
      <dsp:nvSpPr>
        <dsp:cNvPr id="0" name=""/>
        <dsp:cNvSpPr/>
      </dsp:nvSpPr>
      <dsp:spPr>
        <a:xfrm>
          <a:off x="3570386" y="1161355"/>
          <a:ext cx="232171" cy="870644"/>
        </a:xfrm>
        <a:custGeom>
          <a:avLst/>
          <a:gdLst/>
          <a:ahLst/>
          <a:cxnLst/>
          <a:rect l="0" t="0" r="0" b="0"/>
          <a:pathLst>
            <a:path>
              <a:moveTo>
                <a:pt x="0" y="0"/>
              </a:moveTo>
              <a:lnTo>
                <a:pt x="0" y="870644"/>
              </a:lnTo>
              <a:lnTo>
                <a:pt x="232171" y="87064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B092D3-721C-43FE-ACDE-198020303380}">
      <dsp:nvSpPr>
        <dsp:cNvPr id="0" name=""/>
        <dsp:cNvSpPr/>
      </dsp:nvSpPr>
      <dsp:spPr>
        <a:xfrm>
          <a:off x="3802558" y="1451570"/>
          <a:ext cx="1857374" cy="116085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583581"/>
              <a:satOff val="8529"/>
              <a:lumOff val="116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kumimoji="0" lang="en-GB" sz="1800" b="0" i="0" u="none" strike="noStrike" kern="1200" cap="none" spc="0" normalizeH="0" baseline="0" noProof="0" dirty="0">
              <a:ln/>
              <a:effectLst/>
              <a:uLnTx/>
              <a:uFillTx/>
              <a:latin typeface="+mn-lt"/>
            </a:rPr>
            <a:t>Using two selected parents to make a child</a:t>
          </a:r>
          <a:endParaRPr lang="en-US" sz="1800" kern="1200" dirty="0"/>
        </a:p>
      </dsp:txBody>
      <dsp:txXfrm>
        <a:off x="3836558" y="1485570"/>
        <a:ext cx="1789374" cy="1092859"/>
      </dsp:txXfrm>
    </dsp:sp>
    <dsp:sp modelId="{A362FE63-CB37-4659-BDE4-98131D6E6E75}">
      <dsp:nvSpPr>
        <dsp:cNvPr id="0" name=""/>
        <dsp:cNvSpPr/>
      </dsp:nvSpPr>
      <dsp:spPr>
        <a:xfrm>
          <a:off x="3570386" y="1161355"/>
          <a:ext cx="232171" cy="2321718"/>
        </a:xfrm>
        <a:custGeom>
          <a:avLst/>
          <a:gdLst/>
          <a:ahLst/>
          <a:cxnLst/>
          <a:rect l="0" t="0" r="0" b="0"/>
          <a:pathLst>
            <a:path>
              <a:moveTo>
                <a:pt x="0" y="0"/>
              </a:moveTo>
              <a:lnTo>
                <a:pt x="0" y="2321718"/>
              </a:lnTo>
              <a:lnTo>
                <a:pt x="232171" y="23217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A2185B-5324-4220-B013-E63ECC23CAF4}">
      <dsp:nvSpPr>
        <dsp:cNvPr id="0" name=""/>
        <dsp:cNvSpPr/>
      </dsp:nvSpPr>
      <dsp:spPr>
        <a:xfrm>
          <a:off x="3802558" y="2902644"/>
          <a:ext cx="1857374" cy="116085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2375371"/>
              <a:satOff val="12794"/>
              <a:lumOff val="174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kumimoji="0" lang="en-GB" sz="1800" b="0" i="0" u="none" strike="noStrike" kern="1200" cap="none" spc="0" normalizeH="0" baseline="0" noProof="0" dirty="0">
              <a:ln/>
              <a:effectLst/>
              <a:uLnTx/>
              <a:uFillTx/>
              <a:latin typeface="+mn-lt"/>
            </a:rPr>
            <a:t>Selecting two parents for each position anew </a:t>
          </a:r>
          <a:endParaRPr lang="en-US" sz="1800" kern="1200" dirty="0"/>
        </a:p>
      </dsp:txBody>
      <dsp:txXfrm>
        <a:off x="3836558" y="2936644"/>
        <a:ext cx="1789374" cy="1092859"/>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39090-F6F9-4E72-871F-725413CFD81D}">
      <dsp:nvSpPr>
        <dsp:cNvPr id="0" name=""/>
        <dsp:cNvSpPr/>
      </dsp:nvSpPr>
      <dsp:spPr>
        <a:xfrm>
          <a:off x="0" y="610025"/>
          <a:ext cx="7000924" cy="957600"/>
        </a:xfrm>
        <a:prstGeom prst="rect">
          <a:avLst/>
        </a:prstGeom>
        <a:solidFill>
          <a:schemeClr val="lt1">
            <a:alpha val="90000"/>
            <a:hueOff val="0"/>
            <a:satOff val="0"/>
            <a:lumOff val="0"/>
            <a:alphaOff val="0"/>
          </a:schemeClr>
        </a:solidFill>
        <a:ln w="25400" cap="flat" cmpd="sng" algn="ctr">
          <a:solidFill>
            <a:srgbClr val="FF66FF"/>
          </a:solidFill>
          <a:prstDash val="solid"/>
        </a:ln>
        <a:effectLst/>
      </dsp:spPr>
      <dsp:style>
        <a:lnRef idx="2">
          <a:scrgbClr r="0" g="0" b="0"/>
        </a:lnRef>
        <a:fillRef idx="1">
          <a:scrgbClr r="0" g="0" b="0"/>
        </a:fillRef>
        <a:effectRef idx="0">
          <a:scrgbClr r="0" g="0" b="0"/>
        </a:effectRef>
        <a:fontRef idx="minor"/>
      </dsp:style>
    </dsp:sp>
    <dsp:sp modelId="{ABB7B27D-8EC7-4985-BCE6-51CC56658899}">
      <dsp:nvSpPr>
        <dsp:cNvPr id="0" name=""/>
        <dsp:cNvSpPr/>
      </dsp:nvSpPr>
      <dsp:spPr>
        <a:xfrm>
          <a:off x="350046" y="49145"/>
          <a:ext cx="6275572" cy="112176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233" tIns="0" rIns="185233" bIns="0" numCol="1" spcCol="1270" anchor="ctr" anchorCtr="0">
          <a:noAutofit/>
        </a:bodyPr>
        <a:lstStyle/>
        <a:p>
          <a:pPr marL="0" lvl="0" indent="0" algn="l" defTabSz="889000" rtl="0">
            <a:lnSpc>
              <a:spcPct val="90000"/>
            </a:lnSpc>
            <a:spcBef>
              <a:spcPct val="0"/>
            </a:spcBef>
            <a:spcAft>
              <a:spcPct val="35000"/>
            </a:spcAft>
            <a:buNone/>
          </a:pPr>
          <a:r>
            <a:rPr kumimoji="0" lang="en-GB" sz="2000" b="0" i="0" u="none" strike="noStrike" kern="1200" cap="none" spc="0" normalizeH="0" baseline="0" noProof="0" dirty="0">
              <a:ln>
                <a:noFill/>
              </a:ln>
              <a:effectLst/>
              <a:uLnTx/>
              <a:uFillTx/>
              <a:latin typeface="+mn-lt"/>
              <a:ea typeface="+mn-ea"/>
              <a:cs typeface="+mn-cs"/>
            </a:rPr>
            <a:t>Parents are selected by uniform random distribution whenever an operator needs one/some </a:t>
          </a:r>
          <a:endParaRPr lang="en-US" sz="2000" kern="1200" dirty="0"/>
        </a:p>
      </dsp:txBody>
      <dsp:txXfrm>
        <a:off x="404806" y="103905"/>
        <a:ext cx="6166052" cy="1012240"/>
      </dsp:txXfrm>
    </dsp:sp>
    <dsp:sp modelId="{9AC99449-23EB-4F9F-A32C-6FE116E1F097}">
      <dsp:nvSpPr>
        <dsp:cNvPr id="0" name=""/>
        <dsp:cNvSpPr/>
      </dsp:nvSpPr>
      <dsp:spPr>
        <a:xfrm>
          <a:off x="0" y="2333705"/>
          <a:ext cx="7000924" cy="957600"/>
        </a:xfrm>
        <a:prstGeom prst="rect">
          <a:avLst/>
        </a:prstGeom>
        <a:solidFill>
          <a:schemeClr val="lt1">
            <a:alpha val="90000"/>
            <a:hueOff val="0"/>
            <a:satOff val="0"/>
            <a:lumOff val="0"/>
            <a:alphaOff val="0"/>
          </a:schemeClr>
        </a:solidFill>
        <a:ln w="25400" cap="flat" cmpd="sng" algn="ctr">
          <a:solidFill>
            <a:srgbClr val="FF66FF"/>
          </a:solidFill>
          <a:prstDash val="solid"/>
        </a:ln>
        <a:effectLst/>
      </dsp:spPr>
      <dsp:style>
        <a:lnRef idx="2">
          <a:scrgbClr r="0" g="0" b="0"/>
        </a:lnRef>
        <a:fillRef idx="1">
          <a:scrgbClr r="0" g="0" b="0"/>
        </a:fillRef>
        <a:effectRef idx="0">
          <a:scrgbClr r="0" g="0" b="0"/>
        </a:effectRef>
        <a:fontRef idx="minor"/>
      </dsp:style>
    </dsp:sp>
    <dsp:sp modelId="{67623F7E-94AB-4B22-9F1B-E5B82BC98145}">
      <dsp:nvSpPr>
        <dsp:cNvPr id="0" name=""/>
        <dsp:cNvSpPr/>
      </dsp:nvSpPr>
      <dsp:spPr>
        <a:xfrm>
          <a:off x="350046" y="1772825"/>
          <a:ext cx="6410242" cy="1121760"/>
        </a:xfrm>
        <a:prstGeom prst="roundRect">
          <a:avLst/>
        </a:prstGeom>
        <a:solidFill>
          <a:srgbClr val="660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233" tIns="0" rIns="185233" bIns="0" numCol="1" spcCol="1270" anchor="ctr" anchorCtr="0">
          <a:noAutofit/>
        </a:bodyPr>
        <a:lstStyle/>
        <a:p>
          <a:pPr marL="0" lvl="0" indent="0" algn="l" defTabSz="800100" rtl="0">
            <a:lnSpc>
              <a:spcPct val="90000"/>
            </a:lnSpc>
            <a:spcBef>
              <a:spcPct val="0"/>
            </a:spcBef>
            <a:spcAft>
              <a:spcPct val="35000"/>
            </a:spcAft>
            <a:buNone/>
          </a:pPr>
          <a:r>
            <a:rPr kumimoji="0" lang="en-GB" sz="1800" b="0" i="0" u="none" strike="noStrike" kern="1200" cap="none" spc="0" normalizeH="0" baseline="0" noProof="0" dirty="0">
              <a:ln>
                <a:noFill/>
              </a:ln>
              <a:effectLst/>
              <a:uLnTx/>
              <a:uFillTx/>
              <a:latin typeface="+mn-lt"/>
              <a:ea typeface="+mn-ea"/>
              <a:cs typeface="+mn-cs"/>
            </a:rPr>
            <a:t>Thus: ES parent selection is unbiased - every individual has the same probability to be selected</a:t>
          </a:r>
          <a:endParaRPr lang="en-US" sz="1800" kern="1200" dirty="0"/>
        </a:p>
      </dsp:txBody>
      <dsp:txXfrm>
        <a:off x="404806" y="1827585"/>
        <a:ext cx="6300722" cy="1012240"/>
      </dsp:txXfrm>
    </dsp:sp>
    <dsp:sp modelId="{1F4D1B17-438C-457C-A704-18B97E415C9B}">
      <dsp:nvSpPr>
        <dsp:cNvPr id="0" name=""/>
        <dsp:cNvSpPr/>
      </dsp:nvSpPr>
      <dsp:spPr>
        <a:xfrm>
          <a:off x="0" y="4057386"/>
          <a:ext cx="7000924" cy="957600"/>
        </a:xfrm>
        <a:prstGeom prst="rect">
          <a:avLst/>
        </a:prstGeom>
        <a:solidFill>
          <a:schemeClr val="lt1">
            <a:alpha val="90000"/>
            <a:hueOff val="0"/>
            <a:satOff val="0"/>
            <a:lumOff val="0"/>
            <a:alphaOff val="0"/>
          </a:schemeClr>
        </a:solidFill>
        <a:ln w="25400" cap="flat" cmpd="sng" algn="ctr">
          <a:solidFill>
            <a:srgbClr val="FF66FF"/>
          </a:solidFill>
          <a:prstDash val="solid"/>
        </a:ln>
        <a:effectLst/>
      </dsp:spPr>
      <dsp:style>
        <a:lnRef idx="2">
          <a:scrgbClr r="0" g="0" b="0"/>
        </a:lnRef>
        <a:fillRef idx="1">
          <a:scrgbClr r="0" g="0" b="0"/>
        </a:fillRef>
        <a:effectRef idx="0">
          <a:scrgbClr r="0" g="0" b="0"/>
        </a:effectRef>
        <a:fontRef idx="minor"/>
      </dsp:style>
    </dsp:sp>
    <dsp:sp modelId="{0BAAEB1C-66F1-40F9-B4E7-7E282BA2E49B}">
      <dsp:nvSpPr>
        <dsp:cNvPr id="0" name=""/>
        <dsp:cNvSpPr/>
      </dsp:nvSpPr>
      <dsp:spPr>
        <a:xfrm>
          <a:off x="341158" y="3496506"/>
          <a:ext cx="6656087" cy="1121760"/>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233" tIns="0" rIns="185233" bIns="0" numCol="1" spcCol="1270" anchor="ctr" anchorCtr="0">
          <a:noAutofit/>
        </a:bodyPr>
        <a:lstStyle/>
        <a:p>
          <a:pPr marL="0" lvl="0" indent="0" algn="l" defTabSz="800100" rtl="0">
            <a:lnSpc>
              <a:spcPct val="90000"/>
            </a:lnSpc>
            <a:spcBef>
              <a:spcPct val="0"/>
            </a:spcBef>
            <a:spcAft>
              <a:spcPct val="35000"/>
            </a:spcAft>
            <a:buNone/>
          </a:pPr>
          <a:r>
            <a:rPr kumimoji="0" lang="en-GB" sz="1800" b="0" i="0" u="none" strike="noStrike" kern="1200" cap="none" spc="0" normalizeH="0" baseline="0" noProof="0" dirty="0">
              <a:ln>
                <a:noFill/>
              </a:ln>
              <a:effectLst/>
              <a:uLnTx/>
              <a:uFillTx/>
              <a:latin typeface="+mn-lt"/>
              <a:ea typeface="+mn-ea"/>
              <a:cs typeface="+mn-cs"/>
            </a:rPr>
            <a:t>Note that in ES “parent” means a population member (in GA’s: a population member selected to undergo variation)</a:t>
          </a:r>
          <a:endParaRPr lang="en-US" sz="1800" kern="1200" dirty="0"/>
        </a:p>
      </dsp:txBody>
      <dsp:txXfrm>
        <a:off x="395918" y="3551266"/>
        <a:ext cx="6546567" cy="101224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0B5C8-9CCC-4560-8C88-EBD89CE019A9}">
      <dsp:nvSpPr>
        <dsp:cNvPr id="0" name=""/>
        <dsp:cNvSpPr/>
      </dsp:nvSpPr>
      <dsp:spPr>
        <a:xfrm>
          <a:off x="0" y="0"/>
          <a:ext cx="4064000" cy="4064000"/>
        </a:xfrm>
        <a:prstGeom prst="pie">
          <a:avLst>
            <a:gd name="adj1" fmla="val 5400000"/>
            <a:gd name="adj2" fmla="val 16200000"/>
          </a:avLst>
        </a:prstGeom>
        <a:solidFill>
          <a:srgbClr val="CC00CC"/>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B063EEA8-7924-4BC9-99B6-7F0A29AD18DC}">
      <dsp:nvSpPr>
        <dsp:cNvPr id="0" name=""/>
        <dsp:cNvSpPr/>
      </dsp:nvSpPr>
      <dsp:spPr>
        <a:xfrm>
          <a:off x="2032000" y="0"/>
          <a:ext cx="6254808" cy="4064000"/>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224790" tIns="224790" rIns="224790" bIns="224790" numCol="1" spcCol="1270" anchor="ctr" anchorCtr="0">
          <a:noAutofit/>
        </a:bodyPr>
        <a:lstStyle/>
        <a:p>
          <a:pPr marL="0" lvl="0" indent="0" algn="ctr" defTabSz="2622550" rtl="0">
            <a:lnSpc>
              <a:spcPct val="90000"/>
            </a:lnSpc>
            <a:spcBef>
              <a:spcPct val="0"/>
            </a:spcBef>
            <a:spcAft>
              <a:spcPct val="35000"/>
            </a:spcAft>
            <a:buNone/>
          </a:pPr>
          <a:endParaRPr lang="en-US" sz="5900" kern="1200" dirty="0"/>
        </a:p>
      </dsp:txBody>
      <dsp:txXfrm>
        <a:off x="2032000" y="0"/>
        <a:ext cx="6254808" cy="1219202"/>
      </dsp:txXfrm>
    </dsp:sp>
    <dsp:sp modelId="{3050B253-FB8E-49A4-9741-5CB99A06405D}">
      <dsp:nvSpPr>
        <dsp:cNvPr id="0" name=""/>
        <dsp:cNvSpPr/>
      </dsp:nvSpPr>
      <dsp:spPr>
        <a:xfrm>
          <a:off x="711201" y="1219202"/>
          <a:ext cx="2641597" cy="2641597"/>
        </a:xfrm>
        <a:prstGeom prst="pie">
          <a:avLst>
            <a:gd name="adj1" fmla="val 5400000"/>
            <a:gd name="adj2" fmla="val 16200000"/>
          </a:avLst>
        </a:prstGeom>
        <a:solidFill>
          <a:srgbClr val="FF66FF"/>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33A4AB59-7C17-41BF-A7A5-3B4BA00A221D}">
      <dsp:nvSpPr>
        <dsp:cNvPr id="0" name=""/>
        <dsp:cNvSpPr/>
      </dsp:nvSpPr>
      <dsp:spPr>
        <a:xfrm>
          <a:off x="2032000" y="1219202"/>
          <a:ext cx="6254808" cy="2641597"/>
        </a:xfrm>
        <a:prstGeom prst="rect">
          <a:avLst/>
        </a:prstGeom>
        <a:solidFill>
          <a:schemeClr val="lt1">
            <a:alpha val="90000"/>
            <a:hueOff val="0"/>
            <a:satOff val="0"/>
            <a:lumOff val="0"/>
            <a:alphaOff val="0"/>
          </a:schemeClr>
        </a:solidFill>
        <a:ln w="25400" cap="flat" cmpd="sng" algn="ctr">
          <a:solidFill>
            <a:srgbClr val="00FF00"/>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2032000" y="1219202"/>
        <a:ext cx="6254808" cy="1219198"/>
      </dsp:txXfrm>
    </dsp:sp>
    <dsp:sp modelId="{BFB094D4-F493-427C-AAAA-EA4E9C613498}">
      <dsp:nvSpPr>
        <dsp:cNvPr id="0" name=""/>
        <dsp:cNvSpPr/>
      </dsp:nvSpPr>
      <dsp:spPr>
        <a:xfrm>
          <a:off x="1422400" y="2438401"/>
          <a:ext cx="1219198" cy="1219198"/>
        </a:xfrm>
        <a:prstGeom prst="pie">
          <a:avLst>
            <a:gd name="adj1" fmla="val 5400000"/>
            <a:gd name="adj2" fmla="val 16200000"/>
          </a:avLst>
        </a:prstGeom>
        <a:solidFill>
          <a:srgbClr val="FF99FF"/>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87A97943-EC5D-4CC6-8223-5A6295EC12A6}">
      <dsp:nvSpPr>
        <dsp:cNvPr id="0" name=""/>
        <dsp:cNvSpPr/>
      </dsp:nvSpPr>
      <dsp:spPr>
        <a:xfrm>
          <a:off x="2032000" y="2290750"/>
          <a:ext cx="6254808" cy="1514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032000" y="2290750"/>
        <a:ext cx="6254808" cy="151450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C33FD-E033-4D6C-9439-9E814AC83362}">
      <dsp:nvSpPr>
        <dsp:cNvPr id="0" name=""/>
        <dsp:cNvSpPr/>
      </dsp:nvSpPr>
      <dsp:spPr>
        <a:xfrm rot="5400000">
          <a:off x="-136177" y="137878"/>
          <a:ext cx="907851" cy="635496"/>
        </a:xfrm>
        <a:prstGeom prst="chevr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1" y="319448"/>
        <a:ext cx="635496" cy="272355"/>
      </dsp:txXfrm>
    </dsp:sp>
    <dsp:sp modelId="{D2BB5771-9C96-430C-A6AF-4F22CCF08639}">
      <dsp:nvSpPr>
        <dsp:cNvPr id="0" name=""/>
        <dsp:cNvSpPr/>
      </dsp:nvSpPr>
      <dsp:spPr>
        <a:xfrm rot="5400000">
          <a:off x="3070696" y="-2433499"/>
          <a:ext cx="590103" cy="5460503"/>
        </a:xfrm>
        <a:prstGeom prst="round2Same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rtl="0">
            <a:lnSpc>
              <a:spcPct val="90000"/>
            </a:lnSpc>
            <a:spcBef>
              <a:spcPct val="0"/>
            </a:spcBef>
            <a:spcAft>
              <a:spcPct val="15000"/>
            </a:spcAft>
            <a:buChar char="•"/>
          </a:pPr>
          <a:r>
            <a:rPr kumimoji="0" lang="en-GB" sz="1900" b="0" i="0" u="none" strike="noStrike" kern="1200" cap="none" spc="0" normalizeH="0" baseline="0" noProof="0">
              <a:ln/>
              <a:effectLst/>
              <a:uLnTx/>
              <a:uFillTx/>
              <a:latin typeface="+mn-lt"/>
              <a:ea typeface="+mn-ea"/>
              <a:cs typeface="+mn-cs"/>
              <a:sym typeface="Symbol" pitchFamily="18" charset="2"/>
            </a:rPr>
            <a:t></a:t>
          </a:r>
          <a:r>
            <a:rPr kumimoji="0" lang="en-GB" sz="1900" b="0" i="0" u="none" strike="noStrike" kern="1200" cap="none" spc="0" normalizeH="0" baseline="0" noProof="0">
              <a:ln/>
              <a:effectLst/>
              <a:uLnTx/>
              <a:uFillTx/>
              <a:latin typeface="+mn-lt"/>
              <a:ea typeface="+mn-ea"/>
              <a:cs typeface="+mn-cs"/>
            </a:rPr>
            <a:t> &gt; 1 to carry different strategies</a:t>
          </a:r>
          <a:endParaRPr lang="en-US" sz="1900" kern="1200" dirty="0"/>
        </a:p>
      </dsp:txBody>
      <dsp:txXfrm rot="-5400000">
        <a:off x="635496" y="30507"/>
        <a:ext cx="5431697" cy="532491"/>
      </dsp:txXfrm>
    </dsp:sp>
    <dsp:sp modelId="{0515706A-336C-44FC-B982-6005D12B59AF}">
      <dsp:nvSpPr>
        <dsp:cNvPr id="0" name=""/>
        <dsp:cNvSpPr/>
      </dsp:nvSpPr>
      <dsp:spPr>
        <a:xfrm rot="5400000">
          <a:off x="-136177" y="926065"/>
          <a:ext cx="907851" cy="635496"/>
        </a:xfrm>
        <a:prstGeom prst="chevron">
          <a:avLst/>
        </a:prstGeom>
        <a:solidFill>
          <a:srgbClr val="CC00CC"/>
        </a:solidFill>
        <a:ln w="9525" cap="flat" cmpd="sng" algn="ctr">
          <a:solidFill>
            <a:schemeClr val="accent4">
              <a:hueOff val="2603086"/>
              <a:satOff val="-14800"/>
              <a:lumOff val="4755"/>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1" y="1107635"/>
        <a:ext cx="635496" cy="272355"/>
      </dsp:txXfrm>
    </dsp:sp>
    <dsp:sp modelId="{5C46CACF-9EAF-4F66-A12D-7B2FD01CBFF8}">
      <dsp:nvSpPr>
        <dsp:cNvPr id="0" name=""/>
        <dsp:cNvSpPr/>
      </dsp:nvSpPr>
      <dsp:spPr>
        <a:xfrm rot="5400000">
          <a:off x="3070696" y="-1645312"/>
          <a:ext cx="590103" cy="5460503"/>
        </a:xfrm>
        <a:prstGeom prst="round2SameRect">
          <a:avLst/>
        </a:prstGeom>
        <a:solidFill>
          <a:schemeClr val="lt1">
            <a:alpha val="90000"/>
            <a:hueOff val="0"/>
            <a:satOff val="0"/>
            <a:lumOff val="0"/>
            <a:alphaOff val="0"/>
          </a:schemeClr>
        </a:solidFill>
        <a:ln w="9525" cap="flat" cmpd="sng" algn="ctr">
          <a:solidFill>
            <a:schemeClr val="accent4">
              <a:hueOff val="2603086"/>
              <a:satOff val="-14800"/>
              <a:lumOff val="4755"/>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rtl="0">
            <a:lnSpc>
              <a:spcPct val="90000"/>
            </a:lnSpc>
            <a:spcBef>
              <a:spcPct val="0"/>
            </a:spcBef>
            <a:spcAft>
              <a:spcPct val="15000"/>
            </a:spcAft>
            <a:buChar char="•"/>
          </a:pPr>
          <a:r>
            <a:rPr kumimoji="0" lang="en-GB" sz="1900" b="0" i="0" u="none" strike="noStrike" kern="1200" cap="none" spc="0" normalizeH="0" baseline="0" noProof="0">
              <a:ln/>
              <a:effectLst/>
              <a:uLnTx/>
              <a:uFillTx/>
              <a:latin typeface="+mn-lt"/>
              <a:ea typeface="+mn-ea"/>
              <a:cs typeface="+mn-cs"/>
              <a:sym typeface="Symbol" pitchFamily="18" charset="2"/>
            </a:rPr>
            <a:t></a:t>
          </a:r>
          <a:r>
            <a:rPr kumimoji="0" lang="en-GB" sz="1900" b="0" i="0" u="none" strike="noStrike" kern="1200" cap="none" spc="0" normalizeH="0" baseline="0" noProof="0">
              <a:ln/>
              <a:effectLst/>
              <a:uLnTx/>
              <a:uFillTx/>
              <a:latin typeface="+mn-lt"/>
              <a:ea typeface="+mn-ea"/>
              <a:cs typeface="+mn-cs"/>
            </a:rPr>
            <a:t> &gt; </a:t>
          </a:r>
          <a:r>
            <a:rPr kumimoji="0" lang="en-GB" sz="1900" b="0" i="0" u="none" strike="noStrike" kern="1200" cap="none" spc="0" normalizeH="0" baseline="0" noProof="0">
              <a:ln/>
              <a:effectLst/>
              <a:uLnTx/>
              <a:uFillTx/>
              <a:latin typeface="+mn-lt"/>
              <a:ea typeface="+mn-ea"/>
              <a:cs typeface="+mn-cs"/>
              <a:sym typeface="Symbol" pitchFamily="18" charset="2"/>
            </a:rPr>
            <a:t></a:t>
          </a:r>
          <a:r>
            <a:rPr kumimoji="0" lang="en-GB" sz="1900" b="0" i="0" u="none" strike="noStrike" kern="1200" cap="none" spc="0" normalizeH="0" baseline="0" noProof="0">
              <a:ln/>
              <a:effectLst/>
              <a:uLnTx/>
              <a:uFillTx/>
              <a:latin typeface="+mn-lt"/>
              <a:ea typeface="+mn-ea"/>
              <a:cs typeface="+mn-cs"/>
            </a:rPr>
            <a:t> to generate offspring surplus </a:t>
          </a:r>
          <a:endParaRPr lang="en-US" sz="1900" kern="1200" dirty="0"/>
        </a:p>
      </dsp:txBody>
      <dsp:txXfrm rot="-5400000">
        <a:off x="635496" y="818694"/>
        <a:ext cx="5431697" cy="532491"/>
      </dsp:txXfrm>
    </dsp:sp>
    <dsp:sp modelId="{58452D9D-C3C8-44B2-9D2C-194D30D7854D}">
      <dsp:nvSpPr>
        <dsp:cNvPr id="0" name=""/>
        <dsp:cNvSpPr/>
      </dsp:nvSpPr>
      <dsp:spPr>
        <a:xfrm rot="5400000">
          <a:off x="-136177" y="1714251"/>
          <a:ext cx="907851" cy="635496"/>
        </a:xfrm>
        <a:prstGeom prst="chevron">
          <a:avLst/>
        </a:prstGeom>
        <a:solidFill>
          <a:srgbClr val="66FF33"/>
        </a:solidFill>
        <a:ln w="9525" cap="flat" cmpd="sng" algn="ctr">
          <a:solidFill>
            <a:srgbClr val="66FF33"/>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1" y="1895821"/>
        <a:ext cx="635496" cy="272355"/>
      </dsp:txXfrm>
    </dsp:sp>
    <dsp:sp modelId="{B6D1AF1C-2D6A-4B94-979C-53C35A940AAE}">
      <dsp:nvSpPr>
        <dsp:cNvPr id="0" name=""/>
        <dsp:cNvSpPr/>
      </dsp:nvSpPr>
      <dsp:spPr>
        <a:xfrm rot="5400000">
          <a:off x="3070696" y="-857125"/>
          <a:ext cx="590103" cy="5460503"/>
        </a:xfrm>
        <a:prstGeom prst="round2SameRect">
          <a:avLst/>
        </a:prstGeom>
        <a:solidFill>
          <a:schemeClr val="lt1">
            <a:alpha val="90000"/>
            <a:hueOff val="0"/>
            <a:satOff val="0"/>
            <a:lumOff val="0"/>
            <a:alphaOff val="0"/>
          </a:schemeClr>
        </a:solidFill>
        <a:ln w="9525" cap="flat" cmpd="sng" algn="ctr">
          <a:solidFill>
            <a:schemeClr val="accent4">
              <a:hueOff val="5206173"/>
              <a:satOff val="-29601"/>
              <a:lumOff val="951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rtl="0">
            <a:lnSpc>
              <a:spcPct val="90000"/>
            </a:lnSpc>
            <a:spcBef>
              <a:spcPct val="0"/>
            </a:spcBef>
            <a:spcAft>
              <a:spcPct val="15000"/>
            </a:spcAft>
            <a:buChar char="•"/>
          </a:pPr>
          <a:r>
            <a:rPr kumimoji="0" lang="en-GB" sz="1900" b="0" i="0" u="none" strike="noStrike" kern="1200" cap="none" spc="0" normalizeH="0" baseline="0" noProof="0">
              <a:ln/>
              <a:effectLst/>
              <a:uLnTx/>
              <a:uFillTx/>
              <a:latin typeface="+mn-lt"/>
              <a:ea typeface="+mn-ea"/>
              <a:cs typeface="+mn-cs"/>
              <a:sym typeface="Symbol" pitchFamily="18" charset="2"/>
            </a:rPr>
            <a:t>Not “too” strong selection, e.g.,   7 </a:t>
          </a:r>
          <a:r>
            <a:rPr kumimoji="0" lang="en-GB" sz="1900" b="0" i="0" u="none" strike="noStrike" kern="1200" cap="none" spc="0" normalizeH="0" baseline="0" noProof="0">
              <a:ln/>
              <a:effectLst/>
              <a:uLnTx/>
              <a:uFillTx/>
              <a:latin typeface="+mn-lt"/>
              <a:ea typeface="+mn-ea"/>
              <a:cs typeface="Arial" charset="0"/>
              <a:sym typeface="Symbol" pitchFamily="18" charset="2"/>
            </a:rPr>
            <a:t>•</a:t>
          </a:r>
          <a:r>
            <a:rPr kumimoji="0" lang="en-GB" sz="1900" b="0" i="0" u="none" strike="noStrike" kern="1200" cap="none" spc="0" normalizeH="0" baseline="0" noProof="0">
              <a:ln/>
              <a:effectLst/>
              <a:uLnTx/>
              <a:uFillTx/>
              <a:latin typeface="+mn-lt"/>
              <a:ea typeface="+mn-ea"/>
              <a:cs typeface="+mn-cs"/>
              <a:sym typeface="Symbol" pitchFamily="18" charset="2"/>
            </a:rPr>
            <a:t> </a:t>
          </a:r>
          <a:endParaRPr lang="en-US" sz="1900" kern="1200" dirty="0"/>
        </a:p>
      </dsp:txBody>
      <dsp:txXfrm rot="-5400000">
        <a:off x="635496" y="1606881"/>
        <a:ext cx="5431697" cy="532491"/>
      </dsp:txXfrm>
    </dsp:sp>
    <dsp:sp modelId="{77B080E1-0E5A-41EA-9EE5-19DB532A01A1}">
      <dsp:nvSpPr>
        <dsp:cNvPr id="0" name=""/>
        <dsp:cNvSpPr/>
      </dsp:nvSpPr>
      <dsp:spPr>
        <a:xfrm rot="5400000">
          <a:off x="-136177" y="2502438"/>
          <a:ext cx="907851" cy="635496"/>
        </a:xfrm>
        <a:prstGeom prst="chevron">
          <a:avLst/>
        </a:prstGeom>
        <a:solidFill>
          <a:schemeClr val="accent2">
            <a:lumMod val="75000"/>
          </a:schemeClr>
        </a:solidFill>
        <a:ln w="9525" cap="flat" cmpd="sng" algn="ctr">
          <a:solidFill>
            <a:schemeClr val="accent4">
              <a:hueOff val="7809260"/>
              <a:satOff val="-44401"/>
              <a:lumOff val="14265"/>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1" y="2684008"/>
        <a:ext cx="635496" cy="272355"/>
      </dsp:txXfrm>
    </dsp:sp>
    <dsp:sp modelId="{BCD3E5F4-BC30-4103-ADC9-83C53ECA2ED5}">
      <dsp:nvSpPr>
        <dsp:cNvPr id="0" name=""/>
        <dsp:cNvSpPr/>
      </dsp:nvSpPr>
      <dsp:spPr>
        <a:xfrm rot="5400000">
          <a:off x="3070696" y="-68939"/>
          <a:ext cx="590103" cy="5460503"/>
        </a:xfrm>
        <a:prstGeom prst="round2SameRect">
          <a:avLst/>
        </a:prstGeom>
        <a:solidFill>
          <a:schemeClr val="lt1">
            <a:alpha val="90000"/>
            <a:hueOff val="0"/>
            <a:satOff val="0"/>
            <a:lumOff val="0"/>
            <a:alphaOff val="0"/>
          </a:schemeClr>
        </a:solidFill>
        <a:ln w="9525" cap="flat" cmpd="sng" algn="ctr">
          <a:solidFill>
            <a:schemeClr val="accent4">
              <a:hueOff val="7809260"/>
              <a:satOff val="-44401"/>
              <a:lumOff val="14265"/>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rtl="0">
            <a:lnSpc>
              <a:spcPct val="90000"/>
            </a:lnSpc>
            <a:spcBef>
              <a:spcPct val="0"/>
            </a:spcBef>
            <a:spcAft>
              <a:spcPct val="15000"/>
            </a:spcAft>
            <a:buChar char="•"/>
          </a:pPr>
          <a:r>
            <a:rPr kumimoji="0" lang="en-GB" sz="1900" b="0" i="0" u="none" strike="noStrike" kern="1200" cap="none" spc="0" normalizeH="0" baseline="0" noProof="0">
              <a:ln/>
              <a:effectLst/>
              <a:uLnTx/>
              <a:uFillTx/>
              <a:latin typeface="+mn-lt"/>
              <a:ea typeface="+mn-ea"/>
              <a:cs typeface="+mn-cs"/>
            </a:rPr>
            <a:t>(</a:t>
          </a:r>
          <a:r>
            <a:rPr kumimoji="0" lang="en-GB" sz="1900" b="0" i="0" u="none" strike="noStrike" kern="1200" cap="none" spc="0" normalizeH="0" baseline="0" noProof="0">
              <a:ln/>
              <a:effectLst/>
              <a:uLnTx/>
              <a:uFillTx/>
              <a:latin typeface="+mn-lt"/>
              <a:ea typeface="+mn-ea"/>
              <a:cs typeface="+mn-cs"/>
              <a:sym typeface="Symbol" pitchFamily="18" charset="2"/>
            </a:rPr>
            <a:t>,)-selection to get rid of misadapted ‘s</a:t>
          </a:r>
          <a:endParaRPr lang="en-US" sz="1900" kern="1200" dirty="0"/>
        </a:p>
      </dsp:txBody>
      <dsp:txXfrm rot="-5400000">
        <a:off x="635496" y="2395067"/>
        <a:ext cx="5431697" cy="532491"/>
      </dsp:txXfrm>
    </dsp:sp>
    <dsp:sp modelId="{7468FFDF-37CF-48F7-9984-235C75620522}">
      <dsp:nvSpPr>
        <dsp:cNvPr id="0" name=""/>
        <dsp:cNvSpPr/>
      </dsp:nvSpPr>
      <dsp:spPr>
        <a:xfrm rot="5400000">
          <a:off x="-136177" y="3290625"/>
          <a:ext cx="907851" cy="635496"/>
        </a:xfrm>
        <a:prstGeom prst="chevron">
          <a:avLst/>
        </a:prstGeom>
        <a:solidFill>
          <a:schemeClr val="accent6">
            <a:lumMod val="75000"/>
          </a:schemeClr>
        </a:solidFill>
        <a:ln w="9525" cap="flat" cmpd="sng" algn="ctr">
          <a:solidFill>
            <a:schemeClr val="accent4">
              <a:hueOff val="10412346"/>
              <a:satOff val="-59202"/>
              <a:lumOff val="1902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1" y="3472195"/>
        <a:ext cx="635496" cy="272355"/>
      </dsp:txXfrm>
    </dsp:sp>
    <dsp:sp modelId="{4F96BB81-F1FB-47B9-9184-23B20B43BC48}">
      <dsp:nvSpPr>
        <dsp:cNvPr id="0" name=""/>
        <dsp:cNvSpPr/>
      </dsp:nvSpPr>
      <dsp:spPr>
        <a:xfrm rot="5400000">
          <a:off x="3070696" y="719247"/>
          <a:ext cx="590103" cy="5460503"/>
        </a:xfrm>
        <a:prstGeom prst="round2SameRect">
          <a:avLst/>
        </a:prstGeom>
        <a:solidFill>
          <a:schemeClr val="lt1">
            <a:alpha val="90000"/>
            <a:hueOff val="0"/>
            <a:satOff val="0"/>
            <a:lumOff val="0"/>
            <a:alphaOff val="0"/>
          </a:schemeClr>
        </a:solidFill>
        <a:ln w="9525" cap="flat" cmpd="sng" algn="ctr">
          <a:solidFill>
            <a:schemeClr val="accent4">
              <a:hueOff val="10412346"/>
              <a:satOff val="-59202"/>
              <a:lumOff val="1902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rtl="0">
            <a:lnSpc>
              <a:spcPct val="90000"/>
            </a:lnSpc>
            <a:spcBef>
              <a:spcPct val="0"/>
            </a:spcBef>
            <a:spcAft>
              <a:spcPct val="15000"/>
            </a:spcAft>
            <a:buChar char="•"/>
          </a:pPr>
          <a:r>
            <a:rPr kumimoji="0" lang="en-GB" sz="1900" b="0" i="0" u="none" strike="noStrike" kern="1200" cap="none" spc="0" normalizeH="0" baseline="0" noProof="0" dirty="0">
              <a:ln/>
              <a:effectLst/>
              <a:uLnTx/>
              <a:uFillTx/>
              <a:latin typeface="+mn-lt"/>
              <a:ea typeface="+mn-ea"/>
              <a:cs typeface="+mn-cs"/>
              <a:sym typeface="Symbol" pitchFamily="18" charset="2"/>
            </a:rPr>
            <a:t>Mixing strategy parameters by (intermediary) recombination on them</a:t>
          </a:r>
          <a:endParaRPr lang="en-US" sz="1900" kern="1200" dirty="0"/>
        </a:p>
      </dsp:txBody>
      <dsp:txXfrm rot="-5400000">
        <a:off x="635496" y="3183253"/>
        <a:ext cx="5431697" cy="53249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ED9EC-A54A-4D8C-A601-379E7ED7D0B0}">
      <dsp:nvSpPr>
        <dsp:cNvPr id="0" name=""/>
        <dsp:cNvSpPr/>
      </dsp:nvSpPr>
      <dsp:spPr>
        <a:xfrm>
          <a:off x="3681984" y="2763519"/>
          <a:ext cx="2007616" cy="1300480"/>
        </a:xfrm>
        <a:prstGeom prst="roundRect">
          <a:avLst>
            <a:gd name="adj" fmla="val 10000"/>
          </a:avLst>
        </a:prstGeom>
        <a:solidFill>
          <a:srgbClr val="92D050">
            <a:alpha val="90000"/>
          </a:srgb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EP</a:t>
          </a:r>
        </a:p>
      </dsp:txBody>
      <dsp:txXfrm>
        <a:off x="4312835" y="3117206"/>
        <a:ext cx="1348197" cy="918226"/>
      </dsp:txXfrm>
    </dsp:sp>
    <dsp:sp modelId="{F0DD25B6-FDD4-4689-837A-7209D08A8FF6}">
      <dsp:nvSpPr>
        <dsp:cNvPr id="0" name=""/>
        <dsp:cNvSpPr/>
      </dsp:nvSpPr>
      <dsp:spPr>
        <a:xfrm>
          <a:off x="406400" y="2763519"/>
          <a:ext cx="2007616" cy="1300480"/>
        </a:xfrm>
        <a:prstGeom prst="roundRect">
          <a:avLst>
            <a:gd name="adj" fmla="val 10000"/>
          </a:avLst>
        </a:prstGeom>
        <a:solidFill>
          <a:srgbClr val="495AD9"/>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GP</a:t>
          </a:r>
          <a:endParaRPr lang="en-US" sz="3900" b="1" kern="1200" dirty="0"/>
        </a:p>
      </dsp:txBody>
      <dsp:txXfrm>
        <a:off x="434967" y="3117206"/>
        <a:ext cx="1348197" cy="918226"/>
      </dsp:txXfrm>
    </dsp:sp>
    <dsp:sp modelId="{9AD36279-E3E5-48AD-8CB0-A206CD96A870}">
      <dsp:nvSpPr>
        <dsp:cNvPr id="0" name=""/>
        <dsp:cNvSpPr/>
      </dsp:nvSpPr>
      <dsp:spPr>
        <a:xfrm>
          <a:off x="3681984" y="0"/>
          <a:ext cx="2007616" cy="1300480"/>
        </a:xfrm>
        <a:prstGeom prst="roundRect">
          <a:avLst>
            <a:gd name="adj" fmla="val 10000"/>
          </a:avLst>
        </a:prstGeom>
        <a:solidFill>
          <a:schemeClr val="bg2">
            <a:lumMod val="90000"/>
            <a:alpha val="9000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ES</a:t>
          </a:r>
        </a:p>
      </dsp:txBody>
      <dsp:txXfrm>
        <a:off x="4312835" y="28567"/>
        <a:ext cx="1348197" cy="918226"/>
      </dsp:txXfrm>
    </dsp:sp>
    <dsp:sp modelId="{6A1210BD-5553-4152-8BC0-F726B60AE5A2}">
      <dsp:nvSpPr>
        <dsp:cNvPr id="0" name=""/>
        <dsp:cNvSpPr/>
      </dsp:nvSpPr>
      <dsp:spPr>
        <a:xfrm>
          <a:off x="406400" y="0"/>
          <a:ext cx="2007616" cy="1300480"/>
        </a:xfrm>
        <a:prstGeom prst="roundRect">
          <a:avLst>
            <a:gd name="adj" fmla="val 10000"/>
          </a:avLst>
        </a:prstGeom>
        <a:solidFill>
          <a:srgbClr val="E729D9">
            <a:alpha val="90000"/>
          </a:srgb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GA</a:t>
          </a:r>
        </a:p>
      </dsp:txBody>
      <dsp:txXfrm>
        <a:off x="434967" y="28567"/>
        <a:ext cx="1348197" cy="918226"/>
      </dsp:txXfrm>
    </dsp:sp>
    <dsp:sp modelId="{962274BB-0A48-4441-8CC1-E80A8FF2A39B}">
      <dsp:nvSpPr>
        <dsp:cNvPr id="0" name=""/>
        <dsp:cNvSpPr/>
      </dsp:nvSpPr>
      <dsp:spPr>
        <a:xfrm>
          <a:off x="1247648" y="231647"/>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Genetic Algorithm</a:t>
          </a:r>
        </a:p>
      </dsp:txBody>
      <dsp:txXfrm>
        <a:off x="1763056" y="747055"/>
        <a:ext cx="1244304" cy="1244304"/>
      </dsp:txXfrm>
    </dsp:sp>
    <dsp:sp modelId="{EDC22E34-319D-4324-900D-3A8065CAD1EB}">
      <dsp:nvSpPr>
        <dsp:cNvPr id="0" name=""/>
        <dsp:cNvSpPr/>
      </dsp:nvSpPr>
      <dsp:spPr>
        <a:xfrm rot="5400000">
          <a:off x="3088640" y="231647"/>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Evolutionary Strategy</a:t>
          </a:r>
        </a:p>
      </dsp:txBody>
      <dsp:txXfrm rot="-5400000">
        <a:off x="3088640" y="747055"/>
        <a:ext cx="1244304" cy="1244304"/>
      </dsp:txXfrm>
    </dsp:sp>
    <dsp:sp modelId="{9A55D57B-C24C-44B0-B68F-EC6A8CF31884}">
      <dsp:nvSpPr>
        <dsp:cNvPr id="0" name=""/>
        <dsp:cNvSpPr/>
      </dsp:nvSpPr>
      <dsp:spPr>
        <a:xfrm rot="10800000">
          <a:off x="3088640" y="2072640"/>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Evolutionary Programming</a:t>
          </a:r>
        </a:p>
      </dsp:txBody>
      <dsp:txXfrm rot="10800000">
        <a:off x="3088640" y="2072640"/>
        <a:ext cx="1244304" cy="1244304"/>
      </dsp:txXfrm>
    </dsp:sp>
    <dsp:sp modelId="{C61E496B-6FF7-4117-A7CB-D1E98781BC9B}">
      <dsp:nvSpPr>
        <dsp:cNvPr id="0" name=""/>
        <dsp:cNvSpPr/>
      </dsp:nvSpPr>
      <dsp:spPr>
        <a:xfrm rot="16200000">
          <a:off x="1247648" y="2072640"/>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t>Genetic Programming</a:t>
          </a:r>
        </a:p>
      </dsp:txBody>
      <dsp:txXfrm rot="5400000">
        <a:off x="1763056" y="2072640"/>
        <a:ext cx="1244304" cy="1244304"/>
      </dsp:txXfrm>
    </dsp:sp>
    <dsp:sp modelId="{077D4901-D728-44B2-A40A-0A58879EE0A9}">
      <dsp:nvSpPr>
        <dsp:cNvPr id="0" name=""/>
        <dsp:cNvSpPr/>
      </dsp:nvSpPr>
      <dsp:spPr>
        <a:xfrm>
          <a:off x="2744216" y="1666240"/>
          <a:ext cx="607568" cy="528320"/>
        </a:xfrm>
        <a:prstGeom prst="circularArrow">
          <a:avLst/>
        </a:prstGeom>
        <a:solidFill>
          <a:srgbClr val="C00000"/>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66353563-A097-46DB-8587-345CC05BAFFF}">
      <dsp:nvSpPr>
        <dsp:cNvPr id="0" name=""/>
        <dsp:cNvSpPr/>
      </dsp:nvSpPr>
      <dsp:spPr>
        <a:xfrm rot="10800000">
          <a:off x="2744216" y="1869440"/>
          <a:ext cx="607568" cy="528320"/>
        </a:xfrm>
        <a:prstGeom prst="circularArrow">
          <a:avLst/>
        </a:prstGeom>
        <a:solidFill>
          <a:srgbClr val="C00000"/>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123C1-5466-4E0C-AADA-F544923CE1E9}">
      <dsp:nvSpPr>
        <dsp:cNvPr id="0" name=""/>
        <dsp:cNvSpPr/>
      </dsp:nvSpPr>
      <dsp:spPr>
        <a:xfrm>
          <a:off x="0" y="0"/>
          <a:ext cx="4158577" cy="54439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science</a:t>
          </a:r>
        </a:p>
      </dsp:txBody>
      <dsp:txXfrm>
        <a:off x="15945" y="15945"/>
        <a:ext cx="3507437" cy="512505"/>
      </dsp:txXfrm>
    </dsp:sp>
    <dsp:sp modelId="{88988FFF-45C3-4E8B-B78D-E6E49FB44E9B}">
      <dsp:nvSpPr>
        <dsp:cNvPr id="0" name=""/>
        <dsp:cNvSpPr/>
      </dsp:nvSpPr>
      <dsp:spPr>
        <a:xfrm>
          <a:off x="310543" y="620006"/>
          <a:ext cx="4158577" cy="54439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Exact science</a:t>
          </a:r>
        </a:p>
      </dsp:txBody>
      <dsp:txXfrm>
        <a:off x="326488" y="635951"/>
        <a:ext cx="3462287" cy="512505"/>
      </dsp:txXfrm>
    </dsp:sp>
    <dsp:sp modelId="{1362C079-114B-4301-AE20-858018AE358A}">
      <dsp:nvSpPr>
        <dsp:cNvPr id="0" name=""/>
        <dsp:cNvSpPr/>
      </dsp:nvSpPr>
      <dsp:spPr>
        <a:xfrm>
          <a:off x="621086" y="1240012"/>
          <a:ext cx="4158577" cy="54439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Computer science</a:t>
          </a:r>
        </a:p>
      </dsp:txBody>
      <dsp:txXfrm>
        <a:off x="637031" y="1255957"/>
        <a:ext cx="3462287" cy="512505"/>
      </dsp:txXfrm>
    </dsp:sp>
    <dsp:sp modelId="{5922DC61-4F4E-44D6-A0E8-713CB0D50FEE}">
      <dsp:nvSpPr>
        <dsp:cNvPr id="0" name=""/>
        <dsp:cNvSpPr/>
      </dsp:nvSpPr>
      <dsp:spPr>
        <a:xfrm>
          <a:off x="931629" y="1860018"/>
          <a:ext cx="4158577" cy="54439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Computational intelligence</a:t>
          </a:r>
        </a:p>
      </dsp:txBody>
      <dsp:txXfrm>
        <a:off x="947574" y="1875963"/>
        <a:ext cx="3462287" cy="512505"/>
      </dsp:txXfrm>
    </dsp:sp>
    <dsp:sp modelId="{CACB6F28-B6E4-4CCE-932A-1818AED16B33}">
      <dsp:nvSpPr>
        <dsp:cNvPr id="0" name=""/>
        <dsp:cNvSpPr/>
      </dsp:nvSpPr>
      <dsp:spPr>
        <a:xfrm>
          <a:off x="1242172" y="2480024"/>
          <a:ext cx="4158577" cy="54439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Evolutionary computing</a:t>
          </a:r>
        </a:p>
      </dsp:txBody>
      <dsp:txXfrm>
        <a:off x="1258117" y="2495969"/>
        <a:ext cx="3462287" cy="512505"/>
      </dsp:txXfrm>
    </dsp:sp>
    <dsp:sp modelId="{249CBBC1-7724-4A30-85B9-D3A6E1ED5219}">
      <dsp:nvSpPr>
        <dsp:cNvPr id="0" name=""/>
        <dsp:cNvSpPr/>
      </dsp:nvSpPr>
      <dsp:spPr>
        <a:xfrm>
          <a:off x="3804720" y="397711"/>
          <a:ext cx="353857" cy="353857"/>
        </a:xfrm>
        <a:prstGeom prst="downArrow">
          <a:avLst>
            <a:gd name="adj1" fmla="val 55000"/>
            <a:gd name="adj2" fmla="val 45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884338" y="397711"/>
        <a:ext cx="194621" cy="266277"/>
      </dsp:txXfrm>
    </dsp:sp>
    <dsp:sp modelId="{26CC2AC2-2D24-4DFB-8BA6-488F14484DAC}">
      <dsp:nvSpPr>
        <dsp:cNvPr id="0" name=""/>
        <dsp:cNvSpPr/>
      </dsp:nvSpPr>
      <dsp:spPr>
        <a:xfrm>
          <a:off x="4115263" y="1017717"/>
          <a:ext cx="353857" cy="353857"/>
        </a:xfrm>
        <a:prstGeom prst="downArrow">
          <a:avLst>
            <a:gd name="adj1" fmla="val 55000"/>
            <a:gd name="adj2" fmla="val 45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194881" y="1017717"/>
        <a:ext cx="194621" cy="266277"/>
      </dsp:txXfrm>
    </dsp:sp>
    <dsp:sp modelId="{C087EF3F-457E-4D59-B763-369E14A693FD}">
      <dsp:nvSpPr>
        <dsp:cNvPr id="0" name=""/>
        <dsp:cNvSpPr/>
      </dsp:nvSpPr>
      <dsp:spPr>
        <a:xfrm>
          <a:off x="4425806" y="1628650"/>
          <a:ext cx="353857" cy="353857"/>
        </a:xfrm>
        <a:prstGeom prst="downArrow">
          <a:avLst>
            <a:gd name="adj1" fmla="val 55000"/>
            <a:gd name="adj2" fmla="val 45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505424" y="1628650"/>
        <a:ext cx="194621" cy="266277"/>
      </dsp:txXfrm>
    </dsp:sp>
    <dsp:sp modelId="{2E4137A7-3F15-4CB3-8E78-81644D0AE834}">
      <dsp:nvSpPr>
        <dsp:cNvPr id="0" name=""/>
        <dsp:cNvSpPr/>
      </dsp:nvSpPr>
      <dsp:spPr>
        <a:xfrm>
          <a:off x="4736349" y="2254705"/>
          <a:ext cx="353857" cy="353857"/>
        </a:xfrm>
        <a:prstGeom prst="downArrow">
          <a:avLst>
            <a:gd name="adj1" fmla="val 55000"/>
            <a:gd name="adj2" fmla="val 45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815967" y="2254705"/>
        <a:ext cx="194621" cy="26627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8895B-93B4-41E9-9158-90028D3C4F00}">
      <dsp:nvSpPr>
        <dsp:cNvPr id="0" name=""/>
        <dsp:cNvSpPr/>
      </dsp:nvSpPr>
      <dsp:spPr>
        <a:xfrm>
          <a:off x="0" y="0"/>
          <a:ext cx="5181619" cy="90281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0" i="0" u="none" strike="noStrike" kern="1200" cap="none" spc="0" normalizeH="0" baseline="0" noProof="0" dirty="0">
              <a:ln/>
              <a:effectLst/>
              <a:uLnTx/>
              <a:uFillTx/>
              <a:latin typeface="+mn-lt"/>
              <a:ea typeface="+mn-ea"/>
              <a:cs typeface="+mn-cs"/>
            </a:rPr>
            <a:t>No predefined representation in general</a:t>
          </a:r>
          <a:endParaRPr lang="en-US" sz="2000" kern="1200" dirty="0"/>
        </a:p>
      </dsp:txBody>
      <dsp:txXfrm>
        <a:off x="26443" y="26443"/>
        <a:ext cx="4131123" cy="849928"/>
      </dsp:txXfrm>
    </dsp:sp>
    <dsp:sp modelId="{496BACF1-5076-43CA-B5C2-284DE3D52E9C}">
      <dsp:nvSpPr>
        <dsp:cNvPr id="0" name=""/>
        <dsp:cNvSpPr/>
      </dsp:nvSpPr>
      <dsp:spPr>
        <a:xfrm>
          <a:off x="433960" y="1066962"/>
          <a:ext cx="5181619" cy="902814"/>
        </a:xfrm>
        <a:prstGeom prst="roundRect">
          <a:avLst>
            <a:gd name="adj" fmla="val 10000"/>
          </a:avLst>
        </a:prstGeom>
        <a:gradFill rotWithShape="0">
          <a:gsLst>
            <a:gs pos="0">
              <a:schemeClr val="accent2">
                <a:hueOff val="-4211785"/>
                <a:satOff val="7099"/>
                <a:lumOff val="-8693"/>
                <a:alphaOff val="0"/>
                <a:shade val="51000"/>
                <a:satMod val="130000"/>
              </a:schemeClr>
            </a:gs>
            <a:gs pos="80000">
              <a:schemeClr val="accent2">
                <a:hueOff val="-4211785"/>
                <a:satOff val="7099"/>
                <a:lumOff val="-8693"/>
                <a:alphaOff val="0"/>
                <a:shade val="93000"/>
                <a:satMod val="130000"/>
              </a:schemeClr>
            </a:gs>
            <a:gs pos="100000">
              <a:schemeClr val="accent2">
                <a:hueOff val="-4211785"/>
                <a:satOff val="7099"/>
                <a:lumOff val="-869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0" i="0" u="none" strike="noStrike" kern="1200" cap="none" spc="0" normalizeH="0" baseline="0" noProof="0" dirty="0">
              <a:ln/>
              <a:effectLst/>
              <a:uLnTx/>
              <a:uFillTx/>
              <a:latin typeface="+mn-lt"/>
              <a:ea typeface="+mn-ea"/>
              <a:cs typeface="+mn-cs"/>
            </a:rPr>
            <a:t>Thus: no predefined mutation (must match representation)</a:t>
          </a:r>
          <a:endParaRPr lang="en-US" sz="2000" kern="1200" dirty="0"/>
        </a:p>
      </dsp:txBody>
      <dsp:txXfrm>
        <a:off x="460403" y="1093405"/>
        <a:ext cx="4107943" cy="849928"/>
      </dsp:txXfrm>
    </dsp:sp>
    <dsp:sp modelId="{B87FD95E-1B07-4C44-B323-31815B72811D}">
      <dsp:nvSpPr>
        <dsp:cNvPr id="0" name=""/>
        <dsp:cNvSpPr/>
      </dsp:nvSpPr>
      <dsp:spPr>
        <a:xfrm>
          <a:off x="861444" y="2133925"/>
          <a:ext cx="5181619" cy="902814"/>
        </a:xfrm>
        <a:prstGeom prst="roundRect">
          <a:avLst>
            <a:gd name="adj" fmla="val 10000"/>
          </a:avLst>
        </a:prstGeom>
        <a:gradFill rotWithShape="0">
          <a:gsLst>
            <a:gs pos="0">
              <a:schemeClr val="accent2">
                <a:hueOff val="-8423570"/>
                <a:satOff val="14198"/>
                <a:lumOff val="-17386"/>
                <a:alphaOff val="0"/>
                <a:shade val="51000"/>
                <a:satMod val="130000"/>
              </a:schemeClr>
            </a:gs>
            <a:gs pos="80000">
              <a:schemeClr val="accent2">
                <a:hueOff val="-8423570"/>
                <a:satOff val="14198"/>
                <a:lumOff val="-17386"/>
                <a:alphaOff val="0"/>
                <a:shade val="93000"/>
                <a:satMod val="130000"/>
              </a:schemeClr>
            </a:gs>
            <a:gs pos="100000">
              <a:schemeClr val="accent2">
                <a:hueOff val="-8423570"/>
                <a:satOff val="14198"/>
                <a:lumOff val="-173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0" i="0" u="none" strike="noStrike" kern="1200" cap="none" spc="0" normalizeH="0" baseline="0" noProof="0" dirty="0">
              <a:ln/>
              <a:effectLst/>
              <a:uLnTx/>
              <a:uFillTx/>
              <a:latin typeface="+mn-lt"/>
              <a:ea typeface="+mn-ea"/>
              <a:cs typeface="+mn-cs"/>
            </a:rPr>
            <a:t>Often applies self-adaptation of mutation parameters</a:t>
          </a:r>
          <a:endParaRPr lang="en-US" sz="2000" kern="1200" dirty="0"/>
        </a:p>
      </dsp:txBody>
      <dsp:txXfrm>
        <a:off x="887887" y="2160368"/>
        <a:ext cx="4114420" cy="849928"/>
      </dsp:txXfrm>
    </dsp:sp>
    <dsp:sp modelId="{A033A1B7-B336-49EC-AF8F-13A30729346D}">
      <dsp:nvSpPr>
        <dsp:cNvPr id="0" name=""/>
        <dsp:cNvSpPr/>
      </dsp:nvSpPr>
      <dsp:spPr>
        <a:xfrm>
          <a:off x="1295404" y="3200887"/>
          <a:ext cx="5181619" cy="902814"/>
        </a:xfrm>
        <a:prstGeom prst="roundRect">
          <a:avLst>
            <a:gd name="adj" fmla="val 10000"/>
          </a:avLst>
        </a:prstGeom>
        <a:gradFill rotWithShape="0">
          <a:gsLst>
            <a:gs pos="0">
              <a:schemeClr val="accent2">
                <a:hueOff val="-12635355"/>
                <a:satOff val="21297"/>
                <a:lumOff val="-26079"/>
                <a:alphaOff val="0"/>
                <a:shade val="51000"/>
                <a:satMod val="130000"/>
              </a:schemeClr>
            </a:gs>
            <a:gs pos="80000">
              <a:schemeClr val="accent2">
                <a:hueOff val="-12635355"/>
                <a:satOff val="21297"/>
                <a:lumOff val="-26079"/>
                <a:alphaOff val="0"/>
                <a:shade val="93000"/>
                <a:satMod val="130000"/>
              </a:schemeClr>
            </a:gs>
            <a:gs pos="100000">
              <a:schemeClr val="accent2">
                <a:hueOff val="-12635355"/>
                <a:satOff val="21297"/>
                <a:lumOff val="-2607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0" i="0" u="none" strike="noStrike" kern="1200" cap="none" spc="0" normalizeH="0" baseline="0" noProof="0" dirty="0">
              <a:ln/>
              <a:effectLst/>
              <a:uLnTx/>
              <a:uFillTx/>
              <a:latin typeface="+mn-lt"/>
              <a:ea typeface="+mn-ea"/>
              <a:cs typeface="+mn-cs"/>
            </a:rPr>
            <a:t>In the sequel we present </a:t>
          </a:r>
          <a:r>
            <a:rPr kumimoji="0" lang="en-US" sz="2000" b="0" i="1" u="none" strike="noStrike" kern="1200" cap="none" spc="0" normalizeH="0" baseline="0" noProof="0" dirty="0">
              <a:ln/>
              <a:effectLst/>
              <a:uLnTx/>
              <a:uFillTx/>
              <a:latin typeface="+mn-lt"/>
              <a:ea typeface="+mn-ea"/>
              <a:cs typeface="+mn-cs"/>
            </a:rPr>
            <a:t>one EP variant</a:t>
          </a:r>
          <a:r>
            <a:rPr kumimoji="0" lang="en-US" sz="2000" b="0" i="0" u="none" strike="noStrike" kern="1200" cap="none" spc="0" normalizeH="0" baseline="0" noProof="0" dirty="0">
              <a:ln/>
              <a:effectLst/>
              <a:uLnTx/>
              <a:uFillTx/>
              <a:latin typeface="+mn-lt"/>
              <a:ea typeface="+mn-ea"/>
              <a:cs typeface="+mn-cs"/>
            </a:rPr>
            <a:t>, not the canonical EP </a:t>
          </a:r>
          <a:endParaRPr lang="en-US" sz="2000" kern="1200" dirty="0"/>
        </a:p>
      </dsp:txBody>
      <dsp:txXfrm>
        <a:off x="1321847" y="3227330"/>
        <a:ext cx="4107943" cy="849928"/>
      </dsp:txXfrm>
    </dsp:sp>
    <dsp:sp modelId="{C790A5B2-9327-4393-8471-DC558117CEFF}">
      <dsp:nvSpPr>
        <dsp:cNvPr id="0" name=""/>
        <dsp:cNvSpPr/>
      </dsp:nvSpPr>
      <dsp:spPr>
        <a:xfrm>
          <a:off x="4594789" y="691473"/>
          <a:ext cx="586829" cy="586829"/>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726826" y="691473"/>
        <a:ext cx="322755" cy="441589"/>
      </dsp:txXfrm>
    </dsp:sp>
    <dsp:sp modelId="{562EE725-F466-4170-B7DC-CBCA6530794C}">
      <dsp:nvSpPr>
        <dsp:cNvPr id="0" name=""/>
        <dsp:cNvSpPr/>
      </dsp:nvSpPr>
      <dsp:spPr>
        <a:xfrm>
          <a:off x="5028750" y="1758436"/>
          <a:ext cx="586829" cy="586829"/>
        </a:xfrm>
        <a:prstGeom prst="downArrow">
          <a:avLst>
            <a:gd name="adj1" fmla="val 55000"/>
            <a:gd name="adj2" fmla="val 45000"/>
          </a:avLst>
        </a:prstGeom>
        <a:solidFill>
          <a:schemeClr val="accent2">
            <a:tint val="40000"/>
            <a:alpha val="90000"/>
            <a:hueOff val="-6621809"/>
            <a:satOff val="-8373"/>
            <a:lumOff val="-2164"/>
            <a:alphaOff val="0"/>
          </a:schemeClr>
        </a:solidFill>
        <a:ln w="9525" cap="flat" cmpd="sng" algn="ctr">
          <a:solidFill>
            <a:schemeClr val="accent2">
              <a:tint val="40000"/>
              <a:alpha val="90000"/>
              <a:hueOff val="-6621809"/>
              <a:satOff val="-8373"/>
              <a:lumOff val="-216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160787" y="1758436"/>
        <a:ext cx="322755" cy="441589"/>
      </dsp:txXfrm>
    </dsp:sp>
    <dsp:sp modelId="{174295D1-CB69-42CF-872F-F1C36038BB9C}">
      <dsp:nvSpPr>
        <dsp:cNvPr id="0" name=""/>
        <dsp:cNvSpPr/>
      </dsp:nvSpPr>
      <dsp:spPr>
        <a:xfrm>
          <a:off x="5456234" y="2825398"/>
          <a:ext cx="586829" cy="586829"/>
        </a:xfrm>
        <a:prstGeom prst="downArrow">
          <a:avLst>
            <a:gd name="adj1" fmla="val 55000"/>
            <a:gd name="adj2" fmla="val 45000"/>
          </a:avLst>
        </a:prstGeom>
        <a:solidFill>
          <a:schemeClr val="accent2">
            <a:tint val="40000"/>
            <a:alpha val="90000"/>
            <a:hueOff val="-13243618"/>
            <a:satOff val="-16747"/>
            <a:lumOff val="-4329"/>
            <a:alphaOff val="0"/>
          </a:schemeClr>
        </a:solidFill>
        <a:ln w="9525" cap="flat" cmpd="sng" algn="ctr">
          <a:solidFill>
            <a:schemeClr val="accent2">
              <a:tint val="40000"/>
              <a:alpha val="90000"/>
              <a:hueOff val="-13243618"/>
              <a:satOff val="-16747"/>
              <a:lumOff val="-432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588271" y="2825398"/>
        <a:ext cx="322755" cy="441589"/>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D28AC6-2D3D-4584-88D3-D27B6075C2D1}">
      <dsp:nvSpPr>
        <dsp:cNvPr id="0" name=""/>
        <dsp:cNvSpPr/>
      </dsp:nvSpPr>
      <dsp:spPr>
        <a:xfrm>
          <a:off x="0" y="853266"/>
          <a:ext cx="2675611" cy="3210733"/>
        </a:xfrm>
        <a:prstGeom prst="roundRect">
          <a:avLst>
            <a:gd name="adj" fmla="val 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37719" rIns="48895" bIns="0" numCol="1" spcCol="1270" anchor="t" anchorCtr="0">
          <a:noAutofit/>
        </a:bodyPr>
        <a:lstStyle/>
        <a:p>
          <a:pPr marL="0" lvl="0" indent="0" algn="r" defTabSz="466725">
            <a:lnSpc>
              <a:spcPct val="90000"/>
            </a:lnSpc>
            <a:spcBef>
              <a:spcPct val="0"/>
            </a:spcBef>
            <a:spcAft>
              <a:spcPct val="35000"/>
            </a:spcAft>
            <a:buNone/>
          </a:pPr>
          <a:endParaRPr lang="en-US" sz="1050" kern="1200" dirty="0"/>
        </a:p>
      </dsp:txBody>
      <dsp:txXfrm rot="16200000">
        <a:off x="-1048839" y="1902106"/>
        <a:ext cx="2632801" cy="535122"/>
      </dsp:txXfrm>
    </dsp:sp>
    <dsp:sp modelId="{99C6B8BE-58EC-4690-A099-D28EF3E78844}">
      <dsp:nvSpPr>
        <dsp:cNvPr id="0" name=""/>
        <dsp:cNvSpPr/>
      </dsp:nvSpPr>
      <dsp:spPr>
        <a:xfrm>
          <a:off x="535122" y="853266"/>
          <a:ext cx="1993330" cy="3210733"/>
        </a:xfrm>
        <a:prstGeom prst="rect">
          <a:avLst/>
        </a:prstGeom>
        <a:noFill/>
        <a:ln>
          <a:noFill/>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5151" rIns="0" bIns="0" numCol="1" spcCol="1270" anchor="t" anchorCtr="0">
          <a:noAutofit/>
        </a:bodyPr>
        <a:lstStyle/>
        <a:p>
          <a:pPr marL="0" lvl="0" indent="0" algn="ctr" defTabSz="844550" rtl="0">
            <a:lnSpc>
              <a:spcPct val="90000"/>
            </a:lnSpc>
            <a:spcBef>
              <a:spcPct val="0"/>
            </a:spcBef>
            <a:spcAft>
              <a:spcPct val="35000"/>
            </a:spcAft>
            <a:buNone/>
          </a:pPr>
          <a:r>
            <a:rPr kumimoji="0" lang="en-US" sz="1900" b="1" i="0" u="none" strike="noStrike" kern="1200" cap="none" spc="0" normalizeH="0" baseline="0" noProof="0" dirty="0">
              <a:ln/>
              <a:effectLst/>
              <a:uLnTx/>
              <a:uFillTx/>
              <a:latin typeface="+mn-lt"/>
              <a:ea typeface="+mn-ea"/>
              <a:cs typeface="+mn-cs"/>
            </a:rPr>
            <a:t>For continuous parameter </a:t>
          </a:r>
          <a:r>
            <a:rPr kumimoji="0" lang="en-US" sz="1900" b="1" i="0" u="none" strike="noStrike" kern="1200" cap="none" spc="0" normalizeH="0" baseline="0" noProof="0" dirty="0" err="1">
              <a:ln/>
              <a:effectLst/>
              <a:uLnTx/>
              <a:uFillTx/>
              <a:latin typeface="+mn-lt"/>
              <a:ea typeface="+mn-ea"/>
              <a:cs typeface="+mn-cs"/>
            </a:rPr>
            <a:t>optimisation</a:t>
          </a:r>
          <a:endParaRPr lang="en-US" sz="1900" b="1" kern="1200" dirty="0"/>
        </a:p>
      </dsp:txBody>
      <dsp:txXfrm>
        <a:off x="535122" y="853266"/>
        <a:ext cx="1993330" cy="3210733"/>
      </dsp:txXfrm>
    </dsp:sp>
    <dsp:sp modelId="{E3096268-3EAF-4DA2-BD7C-8C02D6B67961}">
      <dsp:nvSpPr>
        <dsp:cNvPr id="0" name=""/>
        <dsp:cNvSpPr/>
      </dsp:nvSpPr>
      <dsp:spPr>
        <a:xfrm>
          <a:off x="2769879" y="426633"/>
          <a:ext cx="2675611" cy="3210733"/>
        </a:xfrm>
        <a:prstGeom prst="roundRect">
          <a:avLst>
            <a:gd name="adj" fmla="val 5000"/>
          </a:avLst>
        </a:prstGeom>
        <a:gradFill rotWithShape="0">
          <a:gsLst>
            <a:gs pos="0">
              <a:schemeClr val="accent3">
                <a:hueOff val="1187685"/>
                <a:satOff val="6397"/>
                <a:lumOff val="8726"/>
                <a:alphaOff val="0"/>
                <a:shade val="51000"/>
                <a:satMod val="130000"/>
              </a:schemeClr>
            </a:gs>
            <a:gs pos="80000">
              <a:schemeClr val="accent3">
                <a:hueOff val="1187685"/>
                <a:satOff val="6397"/>
                <a:lumOff val="8726"/>
                <a:alphaOff val="0"/>
                <a:shade val="93000"/>
                <a:satMod val="130000"/>
              </a:schemeClr>
            </a:gs>
            <a:gs pos="100000">
              <a:schemeClr val="accent3">
                <a:hueOff val="1187685"/>
                <a:satOff val="6397"/>
                <a:lumOff val="87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endParaRPr lang="en-US" sz="1400" kern="1200" dirty="0"/>
        </a:p>
      </dsp:txBody>
      <dsp:txXfrm rot="16200000">
        <a:off x="1721039" y="1475472"/>
        <a:ext cx="2632801" cy="535122"/>
      </dsp:txXfrm>
    </dsp:sp>
    <dsp:sp modelId="{3A661D44-33C9-48C3-8EA6-F5B99414B8A5}">
      <dsp:nvSpPr>
        <dsp:cNvPr id="0" name=""/>
        <dsp:cNvSpPr/>
      </dsp:nvSpPr>
      <dsp:spPr>
        <a:xfrm rot="5400000">
          <a:off x="2547233" y="2979576"/>
          <a:ext cx="472048" cy="401341"/>
        </a:xfrm>
        <a:prstGeom prst="flowChartExtract">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D327215-EBB5-46A5-AED4-6F39F39FDD1D}">
      <dsp:nvSpPr>
        <dsp:cNvPr id="0" name=""/>
        <dsp:cNvSpPr/>
      </dsp:nvSpPr>
      <dsp:spPr>
        <a:xfrm>
          <a:off x="3305001" y="426633"/>
          <a:ext cx="1993330" cy="3210733"/>
        </a:xfrm>
        <a:prstGeom prst="rect">
          <a:avLst/>
        </a:prstGeom>
        <a:noFill/>
        <a:ln>
          <a:noFill/>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rtl="0">
            <a:lnSpc>
              <a:spcPct val="90000"/>
            </a:lnSpc>
            <a:spcBef>
              <a:spcPct val="0"/>
            </a:spcBef>
            <a:spcAft>
              <a:spcPct val="35000"/>
            </a:spcAft>
            <a:buNone/>
          </a:pPr>
          <a:r>
            <a:rPr kumimoji="0" lang="en-GB" sz="1900" b="1" i="0" u="none" strike="noStrike" kern="1200" cap="none" spc="0" normalizeH="0" baseline="0" noProof="0" dirty="0">
              <a:ln/>
              <a:effectLst/>
              <a:uLnTx/>
              <a:uFillTx/>
              <a:latin typeface="+mn-lt"/>
              <a:ea typeface="+mn-ea"/>
              <a:cs typeface="+mn-cs"/>
            </a:rPr>
            <a:t>Chromosomes consist of two parts:</a:t>
          </a:r>
        </a:p>
        <a:p>
          <a:pPr marL="0" lvl="0" indent="0" algn="l" defTabSz="844550" rtl="0">
            <a:lnSpc>
              <a:spcPct val="90000"/>
            </a:lnSpc>
            <a:spcBef>
              <a:spcPct val="0"/>
            </a:spcBef>
            <a:spcAft>
              <a:spcPct val="35000"/>
            </a:spcAft>
            <a:buNone/>
          </a:pPr>
          <a:endParaRPr lang="en-US" sz="1900" kern="1200" dirty="0"/>
        </a:p>
        <a:p>
          <a:pPr marL="0" lvl="0" indent="0" algn="l" defTabSz="844550" rtl="0">
            <a:lnSpc>
              <a:spcPct val="90000"/>
            </a:lnSpc>
            <a:spcBef>
              <a:spcPct val="0"/>
            </a:spcBef>
            <a:spcAft>
              <a:spcPct val="35000"/>
            </a:spcAft>
            <a:buNone/>
          </a:pPr>
          <a:r>
            <a:rPr kumimoji="0" lang="en-GB" sz="1900" b="0" i="0" u="none" strike="noStrike" kern="1200" cap="none" spc="0" normalizeH="0" baseline="0" noProof="0" dirty="0">
              <a:ln/>
              <a:solidFill>
                <a:schemeClr val="tx1"/>
              </a:solidFill>
              <a:effectLst/>
              <a:uLnTx/>
              <a:uFillTx/>
              <a:latin typeface="+mn-lt"/>
            </a:rPr>
            <a:t>1-Object variables</a:t>
          </a:r>
          <a:r>
            <a:rPr kumimoji="0" lang="en-GB" sz="1900" b="0" i="0" u="none" strike="noStrike" kern="1200" cap="none" spc="0" normalizeH="0" baseline="0" noProof="0" dirty="0">
              <a:ln/>
              <a:effectLst/>
              <a:uLnTx/>
              <a:uFillTx/>
              <a:latin typeface="+mn-lt"/>
            </a:rPr>
            <a:t>:   x</a:t>
          </a:r>
          <a:r>
            <a:rPr kumimoji="0" lang="en-GB" sz="1900" b="0" i="0" u="none" strike="noStrike" kern="1200" cap="none" spc="0" normalizeH="0" baseline="-25000" noProof="0" dirty="0">
              <a:ln/>
              <a:effectLst/>
              <a:uLnTx/>
              <a:uFillTx/>
              <a:latin typeface="+mn-lt"/>
            </a:rPr>
            <a:t>1</a:t>
          </a:r>
          <a:r>
            <a:rPr kumimoji="0" lang="en-GB" sz="1900" b="0" i="0" u="none" strike="noStrike" kern="1200" cap="none" spc="0" normalizeH="0" baseline="0" noProof="0" dirty="0">
              <a:ln/>
              <a:effectLst/>
              <a:uLnTx/>
              <a:uFillTx/>
              <a:latin typeface="+mn-lt"/>
            </a:rPr>
            <a:t>,…,</a:t>
          </a:r>
          <a:r>
            <a:rPr kumimoji="0" lang="en-GB" sz="1900" b="0" i="0" u="none" strike="noStrike" kern="1200" cap="none" spc="0" normalizeH="0" baseline="0" noProof="0" dirty="0" err="1">
              <a:ln/>
              <a:effectLst/>
              <a:uLnTx/>
              <a:uFillTx/>
              <a:latin typeface="+mn-lt"/>
            </a:rPr>
            <a:t>x</a:t>
          </a:r>
          <a:r>
            <a:rPr kumimoji="0" lang="en-GB" sz="1900" b="0" i="0" u="none" strike="noStrike" kern="1200" cap="none" spc="0" normalizeH="0" baseline="-25000" noProof="0" dirty="0" err="1">
              <a:ln/>
              <a:effectLst/>
              <a:uLnTx/>
              <a:uFillTx/>
              <a:latin typeface="+mn-lt"/>
            </a:rPr>
            <a:t>n</a:t>
          </a:r>
          <a:endParaRPr kumimoji="0" lang="en-GB" sz="1900" b="0" i="0" u="none" strike="noStrike" kern="1200" cap="none" spc="0" normalizeH="0" baseline="-25000" noProof="0" dirty="0">
            <a:ln/>
            <a:effectLst/>
            <a:uLnTx/>
            <a:uFillTx/>
            <a:latin typeface="+mn-lt"/>
          </a:endParaRPr>
        </a:p>
        <a:p>
          <a:pPr marL="0" lvl="0" indent="0" algn="l" defTabSz="844550" rtl="0">
            <a:lnSpc>
              <a:spcPct val="90000"/>
            </a:lnSpc>
            <a:spcBef>
              <a:spcPct val="0"/>
            </a:spcBef>
            <a:spcAft>
              <a:spcPct val="35000"/>
            </a:spcAft>
            <a:buNone/>
          </a:pPr>
          <a:r>
            <a:rPr kumimoji="0" lang="en-GB" sz="1900" b="0" i="0" u="none" strike="noStrike" kern="1200" cap="none" spc="0" normalizeH="0" baseline="-25000" noProof="0" dirty="0">
              <a:ln/>
              <a:solidFill>
                <a:schemeClr val="tx1"/>
              </a:solidFill>
              <a:effectLst/>
              <a:uLnTx/>
              <a:uFillTx/>
              <a:latin typeface="+mn-lt"/>
            </a:rPr>
            <a:t>2-</a:t>
          </a:r>
          <a:r>
            <a:rPr kumimoji="0" lang="en-GB" sz="1900" b="0" i="0" u="none" strike="noStrike" kern="1200" cap="none" spc="0" normalizeH="0" baseline="0" noProof="0" dirty="0">
              <a:ln/>
              <a:solidFill>
                <a:schemeClr val="tx1"/>
              </a:solidFill>
              <a:effectLst/>
              <a:uLnTx/>
              <a:uFillTx/>
              <a:latin typeface="+mn-lt"/>
            </a:rPr>
            <a:t>Mutation step sizes</a:t>
          </a:r>
          <a:r>
            <a:rPr kumimoji="0" lang="en-GB" sz="1900" b="0" i="0" u="none" strike="noStrike" kern="1200" cap="none" spc="0" normalizeH="0" baseline="0" noProof="0" dirty="0">
              <a:ln/>
              <a:effectLst/>
              <a:uLnTx/>
              <a:uFillTx/>
              <a:latin typeface="+mn-lt"/>
            </a:rPr>
            <a:t>: </a:t>
          </a:r>
          <a:r>
            <a:rPr kumimoji="0" lang="en-GB" sz="1900" b="0" i="0" u="none" strike="noStrike" kern="1200" cap="none" spc="0" normalizeH="0" baseline="0" noProof="0" dirty="0">
              <a:ln/>
              <a:effectLst/>
              <a:uLnTx/>
              <a:uFillTx/>
              <a:latin typeface="+mn-lt"/>
              <a:sym typeface="Symbol" pitchFamily="18" charset="2"/>
            </a:rPr>
            <a:t></a:t>
          </a:r>
          <a:r>
            <a:rPr kumimoji="0" lang="en-GB" sz="1900" b="0" i="0" u="none" strike="noStrike" kern="1200" cap="none" spc="0" normalizeH="0" baseline="-25000" noProof="0" dirty="0">
              <a:ln/>
              <a:effectLst/>
              <a:uLnTx/>
              <a:uFillTx/>
              <a:latin typeface="+mn-lt"/>
            </a:rPr>
            <a:t>1</a:t>
          </a:r>
          <a:r>
            <a:rPr kumimoji="0" lang="en-GB" sz="1900" b="0" i="0" u="none" strike="noStrike" kern="1200" cap="none" spc="0" normalizeH="0" baseline="0" noProof="0" dirty="0">
              <a:ln/>
              <a:effectLst/>
              <a:uLnTx/>
              <a:uFillTx/>
              <a:latin typeface="+mn-lt"/>
            </a:rPr>
            <a:t>,…,</a:t>
          </a:r>
          <a:r>
            <a:rPr kumimoji="0" lang="en-GB" sz="1900" b="0" i="0" u="none" strike="noStrike" kern="1200" cap="none" spc="0" normalizeH="0" baseline="0" noProof="0" dirty="0">
              <a:ln/>
              <a:effectLst/>
              <a:uLnTx/>
              <a:uFillTx/>
              <a:latin typeface="+mn-lt"/>
              <a:sym typeface="Symbol" pitchFamily="18" charset="2"/>
            </a:rPr>
            <a:t></a:t>
          </a:r>
          <a:r>
            <a:rPr kumimoji="0" lang="en-GB" sz="1900" b="0" i="0" u="none" strike="noStrike" kern="1200" cap="none" spc="0" normalizeH="0" baseline="-25000" noProof="0" dirty="0">
              <a:ln/>
              <a:effectLst/>
              <a:uLnTx/>
              <a:uFillTx/>
              <a:latin typeface="+mn-lt"/>
            </a:rPr>
            <a:t>n</a:t>
          </a:r>
          <a:endParaRPr kumimoji="0" lang="en-GB" sz="1900" b="0" i="0" u="none" strike="noStrike" kern="1200" cap="none" spc="0" normalizeH="0" baseline="0" noProof="0" dirty="0">
            <a:ln/>
            <a:effectLst/>
            <a:uLnTx/>
            <a:uFillTx/>
            <a:latin typeface="+mn-lt"/>
            <a:ea typeface="+mn-ea"/>
            <a:cs typeface="+mn-cs"/>
          </a:endParaRPr>
        </a:p>
        <a:p>
          <a:pPr marL="0" lvl="0" indent="0" algn="l" defTabSz="844550" rtl="0">
            <a:lnSpc>
              <a:spcPct val="90000"/>
            </a:lnSpc>
            <a:spcBef>
              <a:spcPct val="0"/>
            </a:spcBef>
            <a:spcAft>
              <a:spcPct val="35000"/>
            </a:spcAft>
            <a:buNone/>
          </a:pPr>
          <a:endParaRPr kumimoji="0" lang="en-GB" sz="1900" b="0" i="0" u="none" strike="noStrike" kern="1200" cap="none" spc="0" normalizeH="0" baseline="0" noProof="0" dirty="0">
            <a:ln/>
            <a:effectLst/>
            <a:uLnTx/>
            <a:uFillTx/>
            <a:latin typeface="+mn-lt"/>
            <a:ea typeface="+mn-ea"/>
            <a:cs typeface="+mn-cs"/>
          </a:endParaRPr>
        </a:p>
        <a:p>
          <a:pPr marL="0" lvl="0" indent="0" algn="l" defTabSz="844550" rtl="0">
            <a:lnSpc>
              <a:spcPct val="90000"/>
            </a:lnSpc>
            <a:spcBef>
              <a:spcPct val="0"/>
            </a:spcBef>
            <a:spcAft>
              <a:spcPct val="35000"/>
            </a:spcAft>
            <a:buNone/>
          </a:pPr>
          <a:endParaRPr lang="en-US" sz="1900" kern="1200" dirty="0"/>
        </a:p>
      </dsp:txBody>
      <dsp:txXfrm>
        <a:off x="3305001" y="426633"/>
        <a:ext cx="1993330" cy="3210733"/>
      </dsp:txXfrm>
    </dsp:sp>
    <dsp:sp modelId="{96BF28FA-8927-40C8-BB0D-BFDFC85F3109}">
      <dsp:nvSpPr>
        <dsp:cNvPr id="0" name=""/>
        <dsp:cNvSpPr/>
      </dsp:nvSpPr>
      <dsp:spPr>
        <a:xfrm>
          <a:off x="5537103" y="0"/>
          <a:ext cx="2675611" cy="3210733"/>
        </a:xfrm>
        <a:prstGeom prst="roundRect">
          <a:avLst>
            <a:gd name="adj" fmla="val 5000"/>
          </a:avLst>
        </a:prstGeom>
        <a:gradFill rotWithShape="0">
          <a:gsLst>
            <a:gs pos="0">
              <a:schemeClr val="accent3">
                <a:hueOff val="2375371"/>
                <a:satOff val="12794"/>
                <a:lumOff val="17452"/>
                <a:alphaOff val="0"/>
                <a:shade val="51000"/>
                <a:satMod val="130000"/>
              </a:schemeClr>
            </a:gs>
            <a:gs pos="80000">
              <a:schemeClr val="accent3">
                <a:hueOff val="2375371"/>
                <a:satOff val="12794"/>
                <a:lumOff val="17452"/>
                <a:alphaOff val="0"/>
                <a:shade val="93000"/>
                <a:satMod val="130000"/>
              </a:schemeClr>
            </a:gs>
            <a:gs pos="100000">
              <a:schemeClr val="accent3">
                <a:hueOff val="2375371"/>
                <a:satOff val="12794"/>
                <a:lumOff val="174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37719" rIns="48895" bIns="0" numCol="1" spcCol="1270" anchor="t" anchorCtr="0">
          <a:noAutofit/>
        </a:bodyPr>
        <a:lstStyle/>
        <a:p>
          <a:pPr marL="0" lvl="0" indent="0" algn="r" defTabSz="466725">
            <a:lnSpc>
              <a:spcPct val="90000"/>
            </a:lnSpc>
            <a:spcBef>
              <a:spcPct val="0"/>
            </a:spcBef>
            <a:spcAft>
              <a:spcPct val="35000"/>
            </a:spcAft>
            <a:buNone/>
          </a:pPr>
          <a:endParaRPr lang="en-US" sz="1050" kern="1200" dirty="0"/>
        </a:p>
      </dsp:txBody>
      <dsp:txXfrm rot="16200000">
        <a:off x="4488263" y="1048839"/>
        <a:ext cx="2632801" cy="535122"/>
      </dsp:txXfrm>
    </dsp:sp>
    <dsp:sp modelId="{3830A569-1BB9-4800-9280-90360BA72B14}">
      <dsp:nvSpPr>
        <dsp:cNvPr id="0" name=""/>
        <dsp:cNvSpPr/>
      </dsp:nvSpPr>
      <dsp:spPr>
        <a:xfrm rot="5400000">
          <a:off x="5316491" y="2979576"/>
          <a:ext cx="472048" cy="401341"/>
        </a:xfrm>
        <a:prstGeom prst="flowChartExtract">
          <a:avLst/>
        </a:prstGeom>
        <a:solidFill>
          <a:schemeClr val="lt1">
            <a:hueOff val="0"/>
            <a:satOff val="0"/>
            <a:lumOff val="0"/>
            <a:alphaOff val="0"/>
          </a:schemeClr>
        </a:solidFill>
        <a:ln w="9525" cap="flat" cmpd="sng" algn="ctr">
          <a:solidFill>
            <a:schemeClr val="accent3">
              <a:hueOff val="2375371"/>
              <a:satOff val="12794"/>
              <a:lumOff val="17452"/>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51AA4D1-1E5D-43EC-BB51-6EDEBF278CFE}">
      <dsp:nvSpPr>
        <dsp:cNvPr id="0" name=""/>
        <dsp:cNvSpPr/>
      </dsp:nvSpPr>
      <dsp:spPr>
        <a:xfrm>
          <a:off x="6072225" y="0"/>
          <a:ext cx="1993330" cy="3210733"/>
        </a:xfrm>
        <a:prstGeom prst="rect">
          <a:avLst/>
        </a:prstGeom>
        <a:noFill/>
        <a:ln>
          <a:noFill/>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rtl="0">
            <a:lnSpc>
              <a:spcPct val="90000"/>
            </a:lnSpc>
            <a:spcBef>
              <a:spcPct val="0"/>
            </a:spcBef>
            <a:spcAft>
              <a:spcPct val="35000"/>
            </a:spcAft>
            <a:buNone/>
          </a:pPr>
          <a:r>
            <a:rPr kumimoji="0" lang="en-GB" sz="1900" b="1" i="0" u="none" strike="noStrike" kern="1200" cap="none" spc="0" normalizeH="0" baseline="0" noProof="0" dirty="0">
              <a:ln/>
              <a:solidFill>
                <a:schemeClr val="tx1"/>
              </a:solidFill>
              <a:effectLst/>
              <a:uLnTx/>
              <a:uFillTx/>
              <a:latin typeface="+mn-lt"/>
              <a:ea typeface="+mn-ea"/>
              <a:cs typeface="+mn-cs"/>
            </a:rPr>
            <a:t>Full size:</a:t>
          </a:r>
        </a:p>
        <a:p>
          <a:pPr marL="0" lvl="0" indent="0" algn="l" defTabSz="844550" rtl="0">
            <a:lnSpc>
              <a:spcPct val="90000"/>
            </a:lnSpc>
            <a:spcBef>
              <a:spcPct val="0"/>
            </a:spcBef>
            <a:spcAft>
              <a:spcPct val="35000"/>
            </a:spcAft>
            <a:buNone/>
          </a:pPr>
          <a:r>
            <a:rPr kumimoji="0" lang="en-GB" sz="1900" b="0" i="0" u="none" strike="noStrike" kern="1200" cap="none" spc="0" normalizeH="0" baseline="0" noProof="0" dirty="0">
              <a:ln/>
              <a:solidFill>
                <a:schemeClr val="tx1"/>
              </a:solidFill>
              <a:effectLst/>
              <a:uLnTx/>
              <a:uFillTx/>
              <a:latin typeface="+mn-lt"/>
              <a:ea typeface="+mn-ea"/>
              <a:cs typeface="+mn-cs"/>
            </a:rPr>
            <a:t> </a:t>
          </a:r>
          <a:r>
            <a:rPr kumimoji="0" lang="en-GB" sz="1900" b="0" i="0" u="none" strike="noStrike" kern="1200" cap="none" spc="0" normalizeH="0" baseline="0" noProof="0" dirty="0">
              <a:ln/>
              <a:solidFill>
                <a:schemeClr val="tx1"/>
              </a:solidFill>
              <a:effectLst/>
              <a:uLnTx/>
              <a:uFillTx/>
              <a:latin typeface="+mn-lt"/>
              <a:ea typeface="+mn-ea"/>
              <a:cs typeface="+mn-cs"/>
              <a:sym typeface="Symbol" pitchFamily="18" charset="2"/>
            </a:rPr>
            <a:t></a:t>
          </a:r>
          <a:r>
            <a:rPr kumimoji="0" lang="en-GB" sz="1900" b="0" i="0" u="none" strike="noStrike" kern="1200" cap="none" spc="0" normalizeH="0" baseline="0" noProof="0" dirty="0">
              <a:ln/>
              <a:solidFill>
                <a:schemeClr val="tx1"/>
              </a:solidFill>
              <a:effectLst/>
              <a:uLnTx/>
              <a:uFillTx/>
              <a:latin typeface="+mn-lt"/>
              <a:ea typeface="+mn-ea"/>
              <a:cs typeface="+mn-cs"/>
            </a:rPr>
            <a:t> x</a:t>
          </a:r>
          <a:r>
            <a:rPr kumimoji="0" lang="en-GB" sz="1900" b="0" i="0" u="none" strike="noStrike" kern="1200" cap="none" spc="0" normalizeH="0" baseline="-25000" noProof="0" dirty="0">
              <a:ln/>
              <a:solidFill>
                <a:schemeClr val="tx1"/>
              </a:solidFill>
              <a:effectLst/>
              <a:uLnTx/>
              <a:uFillTx/>
              <a:latin typeface="+mn-lt"/>
              <a:ea typeface="+mn-ea"/>
              <a:cs typeface="+mn-cs"/>
            </a:rPr>
            <a:t>1</a:t>
          </a:r>
          <a:r>
            <a:rPr kumimoji="0" lang="en-GB" sz="1900" b="0" i="0" u="none" strike="noStrike" kern="1200" cap="none" spc="0" normalizeH="0" baseline="0" noProof="0" dirty="0">
              <a:ln/>
              <a:solidFill>
                <a:schemeClr val="tx1"/>
              </a:solidFill>
              <a:effectLst/>
              <a:uLnTx/>
              <a:uFillTx/>
              <a:latin typeface="+mn-lt"/>
              <a:ea typeface="+mn-ea"/>
              <a:cs typeface="+mn-cs"/>
            </a:rPr>
            <a:t>,…,</a:t>
          </a:r>
          <a:r>
            <a:rPr kumimoji="0" lang="en-GB" sz="1900" b="0" i="0" u="none" strike="noStrike" kern="1200" cap="none" spc="0" normalizeH="0" baseline="0" noProof="0" dirty="0" err="1">
              <a:ln/>
              <a:solidFill>
                <a:schemeClr val="tx1"/>
              </a:solidFill>
              <a:effectLst/>
              <a:uLnTx/>
              <a:uFillTx/>
              <a:latin typeface="+mn-lt"/>
              <a:ea typeface="+mn-ea"/>
              <a:cs typeface="+mn-cs"/>
            </a:rPr>
            <a:t>x</a:t>
          </a:r>
          <a:r>
            <a:rPr kumimoji="0" lang="en-GB" sz="1900" b="0" i="0" u="none" strike="noStrike" kern="1200" cap="none" spc="0" normalizeH="0" baseline="-25000" noProof="0" dirty="0" err="1">
              <a:ln/>
              <a:solidFill>
                <a:schemeClr val="tx1"/>
              </a:solidFill>
              <a:effectLst/>
              <a:uLnTx/>
              <a:uFillTx/>
              <a:latin typeface="+mn-lt"/>
              <a:ea typeface="+mn-ea"/>
              <a:cs typeface="+mn-cs"/>
            </a:rPr>
            <a:t>n</a:t>
          </a:r>
          <a:r>
            <a:rPr kumimoji="0" lang="en-GB" sz="1900" b="0" i="0" u="none" strike="noStrike" kern="1200" cap="none" spc="0" normalizeH="0" baseline="0" noProof="0" dirty="0">
              <a:ln/>
              <a:solidFill>
                <a:schemeClr val="tx1"/>
              </a:solidFill>
              <a:effectLst/>
              <a:uLnTx/>
              <a:uFillTx/>
              <a:latin typeface="+mn-lt"/>
              <a:ea typeface="+mn-ea"/>
              <a:cs typeface="+mn-cs"/>
            </a:rPr>
            <a:t>,</a:t>
          </a:r>
          <a:r>
            <a:rPr kumimoji="0" lang="en-GB" sz="1900" b="0" i="0" u="none" strike="noStrike" kern="1200" cap="none" spc="0" normalizeH="0" baseline="-25000" noProof="0" dirty="0">
              <a:ln/>
              <a:solidFill>
                <a:schemeClr val="tx1"/>
              </a:solidFill>
              <a:effectLst/>
              <a:uLnTx/>
              <a:uFillTx/>
              <a:latin typeface="+mn-lt"/>
              <a:ea typeface="+mn-ea"/>
              <a:cs typeface="+mn-cs"/>
            </a:rPr>
            <a:t> </a:t>
          </a:r>
          <a:r>
            <a:rPr kumimoji="0" lang="en-GB" sz="1900" b="0" i="0" u="none" strike="noStrike" kern="1200" cap="none" spc="0" normalizeH="0" baseline="0" noProof="0" dirty="0">
              <a:ln/>
              <a:solidFill>
                <a:schemeClr val="tx1"/>
              </a:solidFill>
              <a:effectLst/>
              <a:uLnTx/>
              <a:uFillTx/>
              <a:latin typeface="+mn-lt"/>
              <a:ea typeface="+mn-ea"/>
              <a:cs typeface="+mn-cs"/>
              <a:sym typeface="Symbol" pitchFamily="18" charset="2"/>
            </a:rPr>
            <a:t></a:t>
          </a:r>
          <a:r>
            <a:rPr kumimoji="0" lang="en-GB" sz="1900" b="0" i="0" u="none" strike="noStrike" kern="1200" cap="none" spc="0" normalizeH="0" baseline="-25000" noProof="0" dirty="0">
              <a:ln/>
              <a:solidFill>
                <a:schemeClr val="tx1"/>
              </a:solidFill>
              <a:effectLst/>
              <a:uLnTx/>
              <a:uFillTx/>
              <a:latin typeface="+mn-lt"/>
              <a:ea typeface="+mn-ea"/>
              <a:cs typeface="+mn-cs"/>
            </a:rPr>
            <a:t>1</a:t>
          </a:r>
          <a:r>
            <a:rPr kumimoji="0" lang="en-GB" sz="1900" b="0" i="0" u="none" strike="noStrike" kern="1200" cap="none" spc="0" normalizeH="0" baseline="0" noProof="0" dirty="0">
              <a:ln/>
              <a:solidFill>
                <a:schemeClr val="tx1"/>
              </a:solidFill>
              <a:effectLst/>
              <a:uLnTx/>
              <a:uFillTx/>
              <a:latin typeface="+mn-lt"/>
              <a:ea typeface="+mn-ea"/>
              <a:cs typeface="+mn-cs"/>
            </a:rPr>
            <a:t>,…,</a:t>
          </a:r>
          <a:r>
            <a:rPr kumimoji="0" lang="en-GB" sz="1900" b="0" i="0" u="none" strike="noStrike" kern="1200" cap="none" spc="0" normalizeH="0" baseline="0" noProof="0" dirty="0">
              <a:ln/>
              <a:solidFill>
                <a:schemeClr val="tx1"/>
              </a:solidFill>
              <a:effectLst/>
              <a:uLnTx/>
              <a:uFillTx/>
              <a:latin typeface="+mn-lt"/>
              <a:ea typeface="+mn-ea"/>
              <a:cs typeface="+mn-cs"/>
              <a:sym typeface="Symbol" pitchFamily="18" charset="2"/>
            </a:rPr>
            <a:t></a:t>
          </a:r>
          <a:r>
            <a:rPr kumimoji="0" lang="en-GB" sz="1900" b="0" i="0" u="none" strike="noStrike" kern="1200" cap="none" spc="0" normalizeH="0" baseline="-25000" noProof="0" dirty="0">
              <a:ln/>
              <a:solidFill>
                <a:schemeClr val="tx1"/>
              </a:solidFill>
              <a:effectLst/>
              <a:uLnTx/>
              <a:uFillTx/>
              <a:latin typeface="+mn-lt"/>
              <a:ea typeface="+mn-ea"/>
              <a:cs typeface="+mn-cs"/>
            </a:rPr>
            <a:t>n</a:t>
          </a:r>
          <a:r>
            <a:rPr kumimoji="0" lang="en-GB" sz="1900" b="0" i="0" u="none" strike="noStrike" kern="1200" cap="none" spc="0" normalizeH="0" baseline="-40000" noProof="0" dirty="0">
              <a:ln/>
              <a:solidFill>
                <a:schemeClr val="tx1"/>
              </a:solidFill>
              <a:effectLst/>
              <a:uLnTx/>
              <a:uFillTx/>
              <a:latin typeface="+mn-lt"/>
              <a:ea typeface="+mn-ea"/>
              <a:cs typeface="+mn-cs"/>
              <a:sym typeface="Symbol" pitchFamily="18" charset="2"/>
            </a:rPr>
            <a:t> </a:t>
          </a:r>
          <a:r>
            <a:rPr kumimoji="0" lang="en-GB" sz="1900" b="0" i="0" u="none" strike="noStrike" kern="1200" cap="none" spc="0" normalizeH="0" baseline="0" noProof="0" dirty="0">
              <a:ln/>
              <a:solidFill>
                <a:schemeClr val="tx1"/>
              </a:solidFill>
              <a:effectLst/>
              <a:uLnTx/>
              <a:uFillTx/>
              <a:latin typeface="+mn-lt"/>
              <a:ea typeface="+mn-ea"/>
              <a:cs typeface="+mn-cs"/>
              <a:sym typeface="Symbol" pitchFamily="18" charset="2"/>
            </a:rPr>
            <a:t> </a:t>
          </a:r>
          <a:endParaRPr lang="en-US" sz="1900" kern="1200" dirty="0">
            <a:solidFill>
              <a:schemeClr val="tx1"/>
            </a:solidFill>
          </a:endParaRPr>
        </a:p>
      </dsp:txBody>
      <dsp:txXfrm>
        <a:off x="6072225" y="0"/>
        <a:ext cx="1993330" cy="3210733"/>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2F8C1-0649-459E-9A56-1181F638B514}">
      <dsp:nvSpPr>
        <dsp:cNvPr id="0" name=""/>
        <dsp:cNvSpPr/>
      </dsp:nvSpPr>
      <dsp:spPr>
        <a:xfrm>
          <a:off x="1470" y="1460"/>
          <a:ext cx="6093058" cy="128190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GB" sz="2000" b="1" i="0" u="none" strike="noStrike" kern="1200" cap="none" spc="0" normalizeH="0" baseline="0" noProof="0">
              <a:ln/>
              <a:effectLst/>
              <a:uLnTx/>
              <a:uFillTx/>
              <a:latin typeface="+mn-lt"/>
              <a:ea typeface="+mn-ea"/>
              <a:cs typeface="+mn-cs"/>
              <a:sym typeface="Symbol" pitchFamily="18" charset="2"/>
            </a:rPr>
            <a:t>Chromosomes: </a:t>
          </a:r>
          <a:r>
            <a:rPr kumimoji="0" lang="en-GB" sz="2000" b="1" i="0" u="none" strike="noStrike" kern="1200" cap="none" spc="0" normalizeH="0" baseline="0" noProof="0">
              <a:ln/>
              <a:effectLst/>
              <a:uLnTx/>
              <a:uFillTx/>
              <a:latin typeface="+mn-lt"/>
              <a:ea typeface="+mn-ea"/>
              <a:cs typeface="+mn-cs"/>
            </a:rPr>
            <a:t> x</a:t>
          </a:r>
          <a:r>
            <a:rPr kumimoji="0" lang="en-GB" sz="2000" b="1" i="0" u="none" strike="noStrike" kern="1200" cap="none" spc="0" normalizeH="0" baseline="-25000" noProof="0">
              <a:ln/>
              <a:effectLst/>
              <a:uLnTx/>
              <a:uFillTx/>
              <a:latin typeface="+mn-lt"/>
              <a:ea typeface="+mn-ea"/>
              <a:cs typeface="+mn-cs"/>
            </a:rPr>
            <a:t>1</a:t>
          </a:r>
          <a:r>
            <a:rPr kumimoji="0" lang="en-GB" sz="2000" b="1" i="0" u="none" strike="noStrike" kern="1200" cap="none" spc="0" normalizeH="0" baseline="0" noProof="0">
              <a:ln/>
              <a:effectLst/>
              <a:uLnTx/>
              <a:uFillTx/>
              <a:latin typeface="+mn-lt"/>
              <a:ea typeface="+mn-ea"/>
              <a:cs typeface="+mn-cs"/>
            </a:rPr>
            <a:t>,…,x</a:t>
          </a:r>
          <a:r>
            <a:rPr kumimoji="0" lang="en-GB" sz="2000" b="1" i="0" u="none" strike="noStrike" kern="1200" cap="none" spc="0" normalizeH="0" baseline="-25000" noProof="0">
              <a:ln/>
              <a:effectLst/>
              <a:uLnTx/>
              <a:uFillTx/>
              <a:latin typeface="+mn-lt"/>
              <a:ea typeface="+mn-ea"/>
              <a:cs typeface="+mn-cs"/>
            </a:rPr>
            <a:t>n</a:t>
          </a:r>
          <a:r>
            <a:rPr kumimoji="0" lang="en-GB" sz="2000" b="1" i="0" u="none" strike="noStrike" kern="1200" cap="none" spc="0" normalizeH="0" baseline="0" noProof="0">
              <a:ln/>
              <a:effectLst/>
              <a:uLnTx/>
              <a:uFillTx/>
              <a:latin typeface="+mn-lt"/>
              <a:ea typeface="+mn-ea"/>
              <a:cs typeface="+mn-cs"/>
            </a:rPr>
            <a:t>,</a:t>
          </a:r>
          <a:r>
            <a:rPr kumimoji="0" lang="en-GB" sz="2000" b="1" i="0" u="none" strike="noStrike" kern="1200" cap="none" spc="0" normalizeH="0" baseline="-25000" noProof="0">
              <a:ln/>
              <a:effectLst/>
              <a:uLnTx/>
              <a:uFillTx/>
              <a:latin typeface="+mn-lt"/>
              <a:ea typeface="+mn-ea"/>
              <a:cs typeface="+mn-cs"/>
            </a:rPr>
            <a:t> </a:t>
          </a:r>
          <a:r>
            <a:rPr kumimoji="0" lang="en-GB" sz="2000" b="1" i="0" u="none" strike="noStrike" kern="1200" cap="none" spc="0" normalizeH="0" baseline="0" noProof="0">
              <a:ln/>
              <a:effectLst/>
              <a:uLnTx/>
              <a:uFillTx/>
              <a:latin typeface="+mn-lt"/>
              <a:ea typeface="+mn-ea"/>
              <a:cs typeface="+mn-cs"/>
              <a:sym typeface="Symbol" pitchFamily="18" charset="2"/>
            </a:rPr>
            <a:t></a:t>
          </a:r>
          <a:r>
            <a:rPr kumimoji="0" lang="en-GB" sz="2000" b="1" i="0" u="none" strike="noStrike" kern="1200" cap="none" spc="0" normalizeH="0" baseline="-25000" noProof="0">
              <a:ln/>
              <a:effectLst/>
              <a:uLnTx/>
              <a:uFillTx/>
              <a:latin typeface="+mn-lt"/>
              <a:ea typeface="+mn-ea"/>
              <a:cs typeface="+mn-cs"/>
            </a:rPr>
            <a:t>1</a:t>
          </a:r>
          <a:r>
            <a:rPr kumimoji="0" lang="en-GB" sz="2000" b="1" i="0" u="none" strike="noStrike" kern="1200" cap="none" spc="0" normalizeH="0" baseline="0" noProof="0">
              <a:ln/>
              <a:effectLst/>
              <a:uLnTx/>
              <a:uFillTx/>
              <a:latin typeface="+mn-lt"/>
              <a:ea typeface="+mn-ea"/>
              <a:cs typeface="+mn-cs"/>
            </a:rPr>
            <a:t>,…,</a:t>
          </a:r>
          <a:r>
            <a:rPr kumimoji="0" lang="en-GB" sz="2000" b="1" i="0" u="none" strike="noStrike" kern="1200" cap="none" spc="0" normalizeH="0" baseline="0" noProof="0">
              <a:ln/>
              <a:effectLst/>
              <a:uLnTx/>
              <a:uFillTx/>
              <a:latin typeface="+mn-lt"/>
              <a:ea typeface="+mn-ea"/>
              <a:cs typeface="+mn-cs"/>
              <a:sym typeface="Symbol" pitchFamily="18" charset="2"/>
            </a:rPr>
            <a:t></a:t>
          </a:r>
          <a:r>
            <a:rPr kumimoji="0" lang="en-GB" sz="2000" b="1" i="0" u="none" strike="noStrike" kern="1200" cap="none" spc="0" normalizeH="0" baseline="-25000" noProof="0">
              <a:ln/>
              <a:effectLst/>
              <a:uLnTx/>
              <a:uFillTx/>
              <a:latin typeface="+mn-lt"/>
              <a:ea typeface="+mn-ea"/>
              <a:cs typeface="+mn-cs"/>
            </a:rPr>
            <a:t>n</a:t>
          </a:r>
          <a:r>
            <a:rPr kumimoji="0" lang="en-GB" sz="2000" b="1" i="0" u="none" strike="noStrike" kern="1200" cap="none" spc="0" normalizeH="0" baseline="-40000" noProof="0">
              <a:ln/>
              <a:effectLst/>
              <a:uLnTx/>
              <a:uFillTx/>
              <a:latin typeface="+mn-lt"/>
              <a:ea typeface="+mn-ea"/>
              <a:cs typeface="+mn-cs"/>
              <a:sym typeface="Symbol" pitchFamily="18" charset="2"/>
            </a:rPr>
            <a:t> </a:t>
          </a:r>
          <a:r>
            <a:rPr kumimoji="0" lang="en-GB" sz="2000" b="1" i="0" u="none" strike="noStrike" kern="1200" cap="none" spc="0" normalizeH="0" baseline="0" noProof="0">
              <a:ln/>
              <a:effectLst/>
              <a:uLnTx/>
              <a:uFillTx/>
              <a:latin typeface="+mn-lt"/>
              <a:ea typeface="+mn-ea"/>
              <a:cs typeface="+mn-cs"/>
              <a:sym typeface="Symbol" pitchFamily="18" charset="2"/>
            </a:rPr>
            <a:t> </a:t>
          </a:r>
          <a:endParaRPr lang="en-US" sz="2000" b="1" kern="1200" dirty="0"/>
        </a:p>
      </dsp:txBody>
      <dsp:txXfrm>
        <a:off x="39016" y="39006"/>
        <a:ext cx="6017966" cy="1206814"/>
      </dsp:txXfrm>
    </dsp:sp>
    <dsp:sp modelId="{DEC25A31-B5DE-4D09-8FCD-80003BA961CD}">
      <dsp:nvSpPr>
        <dsp:cNvPr id="0" name=""/>
        <dsp:cNvSpPr/>
      </dsp:nvSpPr>
      <dsp:spPr>
        <a:xfrm>
          <a:off x="7418" y="1391046"/>
          <a:ext cx="4284239" cy="1281906"/>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0" lang="en-GB" sz="2400" b="1" i="0" u="none" strike="noStrike" kern="1200" cap="none" spc="0" normalizeH="0" baseline="0" noProof="0">
              <a:ln/>
              <a:effectLst/>
              <a:uLnTx/>
              <a:uFillTx/>
              <a:latin typeface="+mn-lt"/>
              <a:ea typeface="+mn-ea"/>
              <a:cs typeface="+mn-cs"/>
              <a:sym typeface="Symbol" pitchFamily="18" charset="2"/>
            </a:rPr>
            <a:t></a:t>
          </a:r>
          <a:r>
            <a:rPr kumimoji="0" lang="en-GB" sz="2400" b="1" i="0" u="none" strike="noStrike" kern="1200" cap="none" spc="0" normalizeH="0" baseline="-25000" noProof="0">
              <a:ln/>
              <a:effectLst/>
              <a:uLnTx/>
              <a:uFillTx/>
              <a:latin typeface="+mn-lt"/>
              <a:ea typeface="+mn-ea"/>
              <a:cs typeface="+mn-cs"/>
            </a:rPr>
            <a:t>i</a:t>
          </a:r>
          <a:r>
            <a:rPr kumimoji="0" lang="en-GB" sz="2400" b="1" i="0" u="none" strike="noStrike" kern="1200" cap="none" spc="0" normalizeH="0" baseline="0" noProof="0">
              <a:ln/>
              <a:effectLst/>
              <a:uLnTx/>
              <a:uFillTx/>
              <a:latin typeface="+mn-lt"/>
              <a:ea typeface="+mn-ea"/>
              <a:cs typeface="+mn-cs"/>
              <a:sym typeface="Symbol" pitchFamily="18" charset="2"/>
            </a:rPr>
            <a:t>’ = </a:t>
          </a:r>
          <a:r>
            <a:rPr kumimoji="0" lang="en-GB" sz="2400" b="1" i="0" u="none" strike="noStrike" kern="1200" cap="none" spc="0" normalizeH="0" baseline="-25000" noProof="0">
              <a:ln/>
              <a:effectLst/>
              <a:uLnTx/>
              <a:uFillTx/>
              <a:latin typeface="+mn-lt"/>
              <a:ea typeface="+mn-ea"/>
              <a:cs typeface="+mn-cs"/>
            </a:rPr>
            <a:t>i</a:t>
          </a:r>
          <a:r>
            <a:rPr kumimoji="0" lang="en-GB" sz="2400" b="1" i="0" u="none" strike="noStrike" kern="1200" cap="none" spc="0" normalizeH="0" baseline="0" noProof="0">
              <a:ln/>
              <a:effectLst/>
              <a:uLnTx/>
              <a:uFillTx/>
              <a:latin typeface="+mn-lt"/>
              <a:ea typeface="+mn-ea"/>
              <a:cs typeface="+mn-cs"/>
              <a:sym typeface="Symbol" pitchFamily="18" charset="2"/>
            </a:rPr>
            <a:t> </a:t>
          </a:r>
          <a:r>
            <a:rPr kumimoji="0" lang="en-GB" sz="2400" b="1" i="0" u="none" strike="noStrike" kern="1200" cap="none" spc="0" normalizeH="0" baseline="0" noProof="0">
              <a:ln/>
              <a:effectLst/>
              <a:uLnTx/>
              <a:uFillTx/>
              <a:latin typeface="+mn-lt"/>
              <a:ea typeface="+mn-ea"/>
              <a:cs typeface="Arial" charset="0"/>
              <a:sym typeface="Symbol" pitchFamily="18" charset="2"/>
            </a:rPr>
            <a:t>• </a:t>
          </a:r>
          <a:r>
            <a:rPr kumimoji="0" lang="en-GB" sz="2400" b="1" i="0" u="none" strike="noStrike" kern="1200" cap="none" spc="0" normalizeH="0" baseline="0" noProof="0">
              <a:ln/>
              <a:effectLst/>
              <a:uLnTx/>
              <a:uFillTx/>
              <a:latin typeface="+mn-lt"/>
              <a:ea typeface="+mn-ea"/>
              <a:cs typeface="+mn-cs"/>
              <a:sym typeface="Symbol" pitchFamily="18" charset="2"/>
            </a:rPr>
            <a:t>(1 +  </a:t>
          </a:r>
          <a:r>
            <a:rPr kumimoji="0" lang="en-GB" sz="2400" b="1" i="0" u="none" strike="noStrike" kern="1200" cap="none" spc="0" normalizeH="0" baseline="0" noProof="0">
              <a:ln/>
              <a:effectLst/>
              <a:uLnTx/>
              <a:uFillTx/>
              <a:latin typeface="+mn-lt"/>
              <a:ea typeface="+mn-ea"/>
              <a:cs typeface="Arial" charset="0"/>
              <a:sym typeface="Symbol" pitchFamily="18" charset="2"/>
            </a:rPr>
            <a:t>•</a:t>
          </a:r>
          <a:r>
            <a:rPr kumimoji="0" lang="en-GB" sz="2400" b="1" i="0" u="none" strike="noStrike" kern="1200" cap="none" spc="0" normalizeH="0" baseline="0" noProof="0">
              <a:ln/>
              <a:effectLst/>
              <a:uLnTx/>
              <a:uFillTx/>
              <a:latin typeface="+mn-lt"/>
              <a:ea typeface="+mn-ea"/>
              <a:cs typeface="+mn-cs"/>
              <a:sym typeface="Symbol" pitchFamily="18" charset="2"/>
            </a:rPr>
            <a:t> N(0,1))</a:t>
          </a:r>
        </a:p>
        <a:p>
          <a:pPr marL="0" lvl="0" indent="0" algn="ctr" defTabSz="1066800" rtl="0">
            <a:lnSpc>
              <a:spcPct val="90000"/>
            </a:lnSpc>
            <a:spcBef>
              <a:spcPct val="0"/>
            </a:spcBef>
            <a:spcAft>
              <a:spcPct val="35000"/>
            </a:spcAft>
            <a:buNone/>
          </a:pPr>
          <a:r>
            <a:rPr kumimoji="0" lang="en-GB" sz="2400" b="1" i="0" u="none" strike="noStrike" kern="1200" cap="none" spc="0" normalizeH="0" baseline="0" noProof="0">
              <a:ln/>
              <a:effectLst/>
              <a:uLnTx/>
              <a:uFillTx/>
              <a:latin typeface="+mn-lt"/>
              <a:ea typeface="+mn-ea"/>
              <a:cs typeface="+mn-cs"/>
            </a:rPr>
            <a:t>x’</a:t>
          </a:r>
          <a:r>
            <a:rPr kumimoji="0" lang="en-GB" sz="2400" b="1" i="0" u="none" strike="noStrike" kern="1200" cap="none" spc="0" normalizeH="0" baseline="-25000" noProof="0">
              <a:ln/>
              <a:effectLst/>
              <a:uLnTx/>
              <a:uFillTx/>
              <a:latin typeface="+mn-lt"/>
              <a:ea typeface="+mn-ea"/>
              <a:cs typeface="+mn-cs"/>
            </a:rPr>
            <a:t>i</a:t>
          </a:r>
          <a:r>
            <a:rPr kumimoji="0" lang="en-GB" sz="2400" b="1" i="0" u="none" strike="noStrike" kern="1200" cap="none" spc="0" normalizeH="0" baseline="0" noProof="0">
              <a:ln/>
              <a:effectLst/>
              <a:uLnTx/>
              <a:uFillTx/>
              <a:latin typeface="+mn-lt"/>
              <a:ea typeface="+mn-ea"/>
              <a:cs typeface="+mn-cs"/>
            </a:rPr>
            <a:t> = x</a:t>
          </a:r>
          <a:r>
            <a:rPr kumimoji="0" lang="en-GB" sz="2400" b="1" i="0" u="none" strike="noStrike" kern="1200" cap="none" spc="0" normalizeH="0" baseline="-25000" noProof="0">
              <a:ln/>
              <a:effectLst/>
              <a:uLnTx/>
              <a:uFillTx/>
              <a:latin typeface="+mn-lt"/>
              <a:ea typeface="+mn-ea"/>
              <a:cs typeface="+mn-cs"/>
            </a:rPr>
            <a:t>i</a:t>
          </a:r>
          <a:r>
            <a:rPr kumimoji="0" lang="en-GB" sz="2400" b="1" i="0" u="none" strike="noStrike" kern="1200" cap="none" spc="0" normalizeH="0" baseline="0" noProof="0">
              <a:ln/>
              <a:effectLst/>
              <a:uLnTx/>
              <a:uFillTx/>
              <a:latin typeface="+mn-lt"/>
              <a:ea typeface="+mn-ea"/>
              <a:cs typeface="+mn-cs"/>
            </a:rPr>
            <a:t> + </a:t>
          </a:r>
          <a:r>
            <a:rPr kumimoji="0" lang="en-GB" sz="2400" b="1" i="0" u="none" strike="noStrike" kern="1200" cap="none" spc="0" normalizeH="0" baseline="0" noProof="0">
              <a:ln/>
              <a:effectLst/>
              <a:uLnTx/>
              <a:uFillTx/>
              <a:latin typeface="+mn-lt"/>
              <a:ea typeface="+mn-ea"/>
              <a:cs typeface="+mn-cs"/>
              <a:sym typeface="Symbol" pitchFamily="18" charset="2"/>
            </a:rPr>
            <a:t></a:t>
          </a:r>
          <a:r>
            <a:rPr kumimoji="0" lang="en-GB" sz="2400" b="1" i="0" u="none" strike="noStrike" kern="1200" cap="none" spc="0" normalizeH="0" baseline="-25000" noProof="0">
              <a:ln/>
              <a:effectLst/>
              <a:uLnTx/>
              <a:uFillTx/>
              <a:latin typeface="+mn-lt"/>
              <a:ea typeface="+mn-ea"/>
              <a:cs typeface="+mn-cs"/>
            </a:rPr>
            <a:t>i</a:t>
          </a:r>
          <a:r>
            <a:rPr kumimoji="0" lang="en-GB" sz="2400" b="1" i="0" u="none" strike="noStrike" kern="1200" cap="none" spc="0" normalizeH="0" baseline="0" noProof="0">
              <a:ln/>
              <a:effectLst/>
              <a:uLnTx/>
              <a:uFillTx/>
              <a:latin typeface="+mn-lt"/>
              <a:ea typeface="+mn-ea"/>
              <a:cs typeface="+mn-cs"/>
              <a:sym typeface="Symbol" pitchFamily="18" charset="2"/>
            </a:rPr>
            <a:t>’</a:t>
          </a:r>
          <a:r>
            <a:rPr kumimoji="0" lang="en-GB" sz="2400" b="1" i="0" u="none" strike="noStrike" kern="1200" cap="none" spc="0" normalizeH="0" baseline="0" noProof="0">
              <a:ln/>
              <a:effectLst/>
              <a:uLnTx/>
              <a:uFillTx/>
              <a:latin typeface="+mn-lt"/>
              <a:ea typeface="+mn-ea"/>
              <a:cs typeface="+mn-cs"/>
            </a:rPr>
            <a:t> </a:t>
          </a:r>
          <a:r>
            <a:rPr kumimoji="0" lang="en-GB" sz="2400" b="1" i="0" u="none" strike="noStrike" kern="1200" cap="none" spc="0" normalizeH="0" baseline="0" noProof="0">
              <a:ln/>
              <a:effectLst/>
              <a:uLnTx/>
              <a:uFillTx/>
              <a:latin typeface="+mn-lt"/>
              <a:ea typeface="+mn-ea"/>
              <a:cs typeface="Arial" charset="0"/>
              <a:sym typeface="Symbol" pitchFamily="18" charset="2"/>
            </a:rPr>
            <a:t>•</a:t>
          </a:r>
          <a:r>
            <a:rPr kumimoji="0" lang="en-GB" sz="2400" b="1" i="0" u="none" strike="noStrike" kern="1200" cap="none" spc="0" normalizeH="0" baseline="0" noProof="0">
              <a:ln/>
              <a:effectLst/>
              <a:uLnTx/>
              <a:uFillTx/>
              <a:latin typeface="+mn-lt"/>
              <a:ea typeface="+mn-ea"/>
              <a:cs typeface="+mn-cs"/>
            </a:rPr>
            <a:t> N</a:t>
          </a:r>
          <a:r>
            <a:rPr kumimoji="0" lang="en-GB" sz="2400" b="1" i="0" u="none" strike="noStrike" kern="1200" cap="none" spc="0" normalizeH="0" baseline="-25000" noProof="0">
              <a:ln/>
              <a:effectLst/>
              <a:uLnTx/>
              <a:uFillTx/>
              <a:latin typeface="+mn-lt"/>
              <a:ea typeface="+mn-ea"/>
              <a:cs typeface="+mn-cs"/>
            </a:rPr>
            <a:t>i</a:t>
          </a:r>
          <a:r>
            <a:rPr kumimoji="0" lang="en-GB" sz="2400" b="1" i="0" u="none" strike="noStrike" kern="1200" cap="none" spc="0" normalizeH="0" baseline="0" noProof="0">
              <a:ln/>
              <a:effectLst/>
              <a:uLnTx/>
              <a:uFillTx/>
              <a:latin typeface="+mn-lt"/>
              <a:ea typeface="+mn-ea"/>
              <a:cs typeface="+mn-cs"/>
            </a:rPr>
            <a:t>(0,1)</a:t>
          </a:r>
          <a:endParaRPr lang="en-US" sz="2400" b="1" kern="1200" dirty="0"/>
        </a:p>
      </dsp:txBody>
      <dsp:txXfrm>
        <a:off x="44964" y="1428592"/>
        <a:ext cx="4209147" cy="1206814"/>
      </dsp:txXfrm>
    </dsp:sp>
    <dsp:sp modelId="{B9BFCA04-8F0B-4AF7-930B-2822DD0F3B3D}">
      <dsp:nvSpPr>
        <dsp:cNvPr id="0" name=""/>
        <dsp:cNvSpPr/>
      </dsp:nvSpPr>
      <dsp:spPr>
        <a:xfrm>
          <a:off x="7418" y="2780633"/>
          <a:ext cx="4284239" cy="1281906"/>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GB" sz="2000" b="1" i="0" u="none" strike="noStrike" kern="1200" cap="none" spc="0" normalizeH="0" baseline="0" noProof="0">
              <a:ln/>
              <a:effectLst/>
              <a:uLnTx/>
              <a:uFillTx/>
              <a:latin typeface="+mn-lt"/>
              <a:ea typeface="+mn-ea"/>
              <a:cs typeface="+mn-cs"/>
            </a:rPr>
            <a:t>boundary rule: </a:t>
          </a:r>
          <a:r>
            <a:rPr kumimoji="0" lang="en-GB" sz="2000" b="1" i="0" u="none" strike="noStrike" kern="1200" cap="none" spc="0" normalizeH="0" baseline="0" noProof="0">
              <a:ln/>
              <a:effectLst/>
              <a:uLnTx/>
              <a:uFillTx/>
              <a:latin typeface="+mn-lt"/>
              <a:ea typeface="+mn-ea"/>
              <a:cs typeface="+mn-cs"/>
              <a:sym typeface="Symbol" pitchFamily="18" charset="2"/>
            </a:rPr>
            <a:t>’ &lt; </a:t>
          </a:r>
          <a:r>
            <a:rPr kumimoji="0" lang="en-GB" sz="2000" b="1" i="0" u="none" strike="noStrike" kern="1200" cap="none" spc="0" normalizeH="0" baseline="-25000" noProof="0">
              <a:ln/>
              <a:effectLst/>
              <a:uLnTx/>
              <a:uFillTx/>
              <a:latin typeface="+mn-lt"/>
              <a:ea typeface="+mn-ea"/>
              <a:cs typeface="+mn-cs"/>
              <a:sym typeface="Symbol" pitchFamily="18" charset="2"/>
            </a:rPr>
            <a:t>0</a:t>
          </a:r>
          <a:r>
            <a:rPr kumimoji="0" lang="en-GB" sz="2000" b="1" i="0" u="none" strike="noStrike" kern="1200" cap="none" spc="0" normalizeH="0" baseline="0" noProof="0">
              <a:ln/>
              <a:effectLst/>
              <a:uLnTx/>
              <a:uFillTx/>
              <a:latin typeface="+mn-lt"/>
              <a:ea typeface="+mn-ea"/>
              <a:cs typeface="+mn-cs"/>
              <a:sym typeface="Symbol" pitchFamily="18" charset="2"/>
            </a:rPr>
            <a:t>  ’ = </a:t>
          </a:r>
          <a:r>
            <a:rPr kumimoji="0" lang="en-GB" sz="2000" b="1" i="0" u="none" strike="noStrike" kern="1200" cap="none" spc="0" normalizeH="0" baseline="-25000" noProof="0">
              <a:ln/>
              <a:effectLst/>
              <a:uLnTx/>
              <a:uFillTx/>
              <a:latin typeface="+mn-lt"/>
              <a:ea typeface="+mn-ea"/>
              <a:cs typeface="+mn-cs"/>
              <a:sym typeface="Symbol" pitchFamily="18" charset="2"/>
            </a:rPr>
            <a:t>0 </a:t>
          </a:r>
          <a:endParaRPr lang="en-US" sz="2000" b="1" kern="1200" dirty="0"/>
        </a:p>
      </dsp:txBody>
      <dsp:txXfrm>
        <a:off x="44964" y="2818179"/>
        <a:ext cx="4209147" cy="1206814"/>
      </dsp:txXfrm>
    </dsp:sp>
    <dsp:sp modelId="{B29BFBD2-6CAE-4BDD-A59A-AE98B1113C10}">
      <dsp:nvSpPr>
        <dsp:cNvPr id="0" name=""/>
        <dsp:cNvSpPr/>
      </dsp:nvSpPr>
      <dsp:spPr>
        <a:xfrm>
          <a:off x="4430902" y="1391046"/>
          <a:ext cx="1657679" cy="1281906"/>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kumimoji="0" lang="en-GB" sz="2800" b="1" i="0" u="none" strike="noStrike" kern="1200" cap="none" spc="0" normalizeH="0" baseline="0" noProof="0">
              <a:ln/>
              <a:effectLst/>
              <a:uLnTx/>
              <a:uFillTx/>
              <a:latin typeface="+mn-lt"/>
              <a:ea typeface="+mn-ea"/>
              <a:cs typeface="+mn-cs"/>
              <a:sym typeface="Symbol" pitchFamily="18" charset="2"/>
            </a:rPr>
            <a:t>  0.2</a:t>
          </a:r>
          <a:endParaRPr lang="en-US" sz="2800" b="1" kern="1200" dirty="0"/>
        </a:p>
      </dsp:txBody>
      <dsp:txXfrm>
        <a:off x="4468448" y="1428592"/>
        <a:ext cx="1582587" cy="1206814"/>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680E0-B4C4-4D2F-9953-6EC8CBDF9CD8}">
      <dsp:nvSpPr>
        <dsp:cNvPr id="0" name=""/>
        <dsp:cNvSpPr/>
      </dsp:nvSpPr>
      <dsp:spPr>
        <a:xfrm>
          <a:off x="595270" y="496"/>
          <a:ext cx="4905458" cy="677167"/>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rtl="0">
            <a:lnSpc>
              <a:spcPct val="90000"/>
            </a:lnSpc>
            <a:spcBef>
              <a:spcPct val="0"/>
            </a:spcBef>
            <a:spcAft>
              <a:spcPct val="35000"/>
            </a:spcAft>
            <a:buNone/>
          </a:pPr>
          <a:r>
            <a:rPr kumimoji="0" lang="en-GB" sz="2200" b="1" i="0" u="none" strike="noStrike" kern="1200" cap="none" spc="0" normalizeH="0" baseline="0" noProof="0" dirty="0">
              <a:ln/>
              <a:effectLst/>
              <a:uLnTx/>
              <a:uFillTx/>
              <a:latin typeface="+mn-lt"/>
              <a:ea typeface="+mn-ea"/>
              <a:cs typeface="+mn-cs"/>
              <a:sym typeface="Symbol" pitchFamily="18" charset="2"/>
            </a:rPr>
            <a:t>Other variants proposed &amp; tried:</a:t>
          </a:r>
          <a:endParaRPr lang="en-US" sz="2200" b="1" kern="1200" dirty="0"/>
        </a:p>
      </dsp:txBody>
      <dsp:txXfrm>
        <a:off x="615104" y="20330"/>
        <a:ext cx="4865790" cy="637499"/>
      </dsp:txXfrm>
    </dsp:sp>
    <dsp:sp modelId="{AA06C7BD-6939-4DA7-97BA-CE1D0EC8291A}">
      <dsp:nvSpPr>
        <dsp:cNvPr id="0" name=""/>
        <dsp:cNvSpPr/>
      </dsp:nvSpPr>
      <dsp:spPr>
        <a:xfrm>
          <a:off x="1085816" y="677664"/>
          <a:ext cx="490545" cy="507875"/>
        </a:xfrm>
        <a:custGeom>
          <a:avLst/>
          <a:gdLst/>
          <a:ahLst/>
          <a:cxnLst/>
          <a:rect l="0" t="0" r="0" b="0"/>
          <a:pathLst>
            <a:path>
              <a:moveTo>
                <a:pt x="0" y="0"/>
              </a:moveTo>
              <a:lnTo>
                <a:pt x="0" y="507875"/>
              </a:lnTo>
              <a:lnTo>
                <a:pt x="490545" y="50787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5B6A4FE-2B9C-472E-B643-9E22A3F0332A}">
      <dsp:nvSpPr>
        <dsp:cNvPr id="0" name=""/>
        <dsp:cNvSpPr/>
      </dsp:nvSpPr>
      <dsp:spPr>
        <a:xfrm>
          <a:off x="1576362" y="846956"/>
          <a:ext cx="2731933" cy="67716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kumimoji="0" lang="en-GB" sz="1800" b="0" i="0" u="none" strike="noStrike" kern="1200" cap="none" spc="0" normalizeH="0" baseline="0" noProof="0">
              <a:ln/>
              <a:effectLst/>
              <a:uLnTx/>
              <a:uFillTx/>
              <a:latin typeface="+mn-lt"/>
              <a:sym typeface="Symbol" pitchFamily="18" charset="2"/>
            </a:rPr>
            <a:t>Lognormal scheme as in ES</a:t>
          </a:r>
          <a:endParaRPr lang="en-US" sz="1800" kern="1200" dirty="0"/>
        </a:p>
      </dsp:txBody>
      <dsp:txXfrm>
        <a:off x="1596196" y="866790"/>
        <a:ext cx="2692265" cy="637499"/>
      </dsp:txXfrm>
    </dsp:sp>
    <dsp:sp modelId="{1038D056-78E7-4842-BF31-FAC2AD99288B}">
      <dsp:nvSpPr>
        <dsp:cNvPr id="0" name=""/>
        <dsp:cNvSpPr/>
      </dsp:nvSpPr>
      <dsp:spPr>
        <a:xfrm>
          <a:off x="1085816" y="677664"/>
          <a:ext cx="490545" cy="1354335"/>
        </a:xfrm>
        <a:custGeom>
          <a:avLst/>
          <a:gdLst/>
          <a:ahLst/>
          <a:cxnLst/>
          <a:rect l="0" t="0" r="0" b="0"/>
          <a:pathLst>
            <a:path>
              <a:moveTo>
                <a:pt x="0" y="0"/>
              </a:moveTo>
              <a:lnTo>
                <a:pt x="0" y="1354335"/>
              </a:lnTo>
              <a:lnTo>
                <a:pt x="490545" y="135433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620C31A-69A1-4DEC-9D4D-B833AEC545AA}">
      <dsp:nvSpPr>
        <dsp:cNvPr id="0" name=""/>
        <dsp:cNvSpPr/>
      </dsp:nvSpPr>
      <dsp:spPr>
        <a:xfrm>
          <a:off x="1576362" y="1693416"/>
          <a:ext cx="2728336" cy="67716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92509"/>
              <a:satOff val="-8842"/>
              <a:lumOff val="-888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kumimoji="0" lang="en-GB" sz="1800" b="0" i="0" u="none" strike="noStrike" kern="1200" cap="none" spc="0" normalizeH="0" baseline="0" noProof="0">
              <a:ln/>
              <a:effectLst/>
              <a:uLnTx/>
              <a:uFillTx/>
              <a:latin typeface="+mn-lt"/>
              <a:sym typeface="Symbol" pitchFamily="18" charset="2"/>
            </a:rPr>
            <a:t>Using variance instead of standard deviation</a:t>
          </a:r>
          <a:endParaRPr lang="en-US" sz="1800" kern="1200" dirty="0"/>
        </a:p>
      </dsp:txBody>
      <dsp:txXfrm>
        <a:off x="1596196" y="1713250"/>
        <a:ext cx="2688668" cy="637499"/>
      </dsp:txXfrm>
    </dsp:sp>
    <dsp:sp modelId="{95A4A31E-2257-43A3-BF65-FC7C644E4297}">
      <dsp:nvSpPr>
        <dsp:cNvPr id="0" name=""/>
        <dsp:cNvSpPr/>
      </dsp:nvSpPr>
      <dsp:spPr>
        <a:xfrm>
          <a:off x="1085816" y="677664"/>
          <a:ext cx="490545" cy="2200795"/>
        </a:xfrm>
        <a:custGeom>
          <a:avLst/>
          <a:gdLst/>
          <a:ahLst/>
          <a:cxnLst/>
          <a:rect l="0" t="0" r="0" b="0"/>
          <a:pathLst>
            <a:path>
              <a:moveTo>
                <a:pt x="0" y="0"/>
              </a:moveTo>
              <a:lnTo>
                <a:pt x="0" y="2200795"/>
              </a:lnTo>
              <a:lnTo>
                <a:pt x="490545" y="220079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B102A0B-E07E-4058-9058-9443916E0D2B}">
      <dsp:nvSpPr>
        <dsp:cNvPr id="0" name=""/>
        <dsp:cNvSpPr/>
      </dsp:nvSpPr>
      <dsp:spPr>
        <a:xfrm>
          <a:off x="1576362" y="2539875"/>
          <a:ext cx="2733114" cy="67716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185018"/>
              <a:satOff val="-17685"/>
              <a:lumOff val="-1777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kumimoji="0" lang="en-GB" sz="1800" b="0" i="0" u="none" strike="noStrike" kern="1200" cap="none" spc="0" normalizeH="0" baseline="0" noProof="0">
              <a:ln/>
              <a:effectLst/>
              <a:uLnTx/>
              <a:uFillTx/>
              <a:latin typeface="+mn-lt"/>
              <a:sym typeface="Symbol" pitchFamily="18" charset="2"/>
            </a:rPr>
            <a:t>Mutate -last</a:t>
          </a:r>
          <a:endParaRPr lang="en-US" sz="1800" kern="1200" dirty="0"/>
        </a:p>
      </dsp:txBody>
      <dsp:txXfrm>
        <a:off x="1596196" y="2559709"/>
        <a:ext cx="2693446" cy="637499"/>
      </dsp:txXfrm>
    </dsp:sp>
    <dsp:sp modelId="{97417F68-C65E-4715-9DE2-C0A9128F0D4E}">
      <dsp:nvSpPr>
        <dsp:cNvPr id="0" name=""/>
        <dsp:cNvSpPr/>
      </dsp:nvSpPr>
      <dsp:spPr>
        <a:xfrm>
          <a:off x="1085816" y="677664"/>
          <a:ext cx="490545" cy="3047255"/>
        </a:xfrm>
        <a:custGeom>
          <a:avLst/>
          <a:gdLst/>
          <a:ahLst/>
          <a:cxnLst/>
          <a:rect l="0" t="0" r="0" b="0"/>
          <a:pathLst>
            <a:path>
              <a:moveTo>
                <a:pt x="0" y="0"/>
              </a:moveTo>
              <a:lnTo>
                <a:pt x="0" y="3047255"/>
              </a:lnTo>
              <a:lnTo>
                <a:pt x="490545" y="304725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D88E5F6-0E36-4379-961D-9255506E76F6}">
      <dsp:nvSpPr>
        <dsp:cNvPr id="0" name=""/>
        <dsp:cNvSpPr/>
      </dsp:nvSpPr>
      <dsp:spPr>
        <a:xfrm>
          <a:off x="1576362" y="3386335"/>
          <a:ext cx="3014090" cy="67716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277527"/>
              <a:satOff val="-26527"/>
              <a:lumOff val="-2666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kumimoji="0" lang="en-GB" sz="1800" b="0" i="0" u="none" strike="noStrike" kern="1200" cap="none" spc="0" normalizeH="0" baseline="0" noProof="0" dirty="0">
              <a:ln/>
              <a:effectLst/>
              <a:uLnTx/>
              <a:uFillTx/>
              <a:latin typeface="+mn-lt"/>
              <a:sym typeface="Symbol" pitchFamily="18" charset="2"/>
            </a:rPr>
            <a:t>Other distributions, </a:t>
          </a:r>
          <a:r>
            <a:rPr kumimoji="0" lang="en-GB" sz="1800" b="0" i="0" u="none" strike="noStrike" kern="1200" cap="none" spc="0" normalizeH="0" baseline="0" noProof="0" dirty="0" err="1">
              <a:ln/>
              <a:effectLst/>
              <a:uLnTx/>
              <a:uFillTx/>
              <a:latin typeface="+mn-lt"/>
              <a:sym typeface="Symbol" pitchFamily="18" charset="2"/>
            </a:rPr>
            <a:t>e.g</a:t>
          </a:r>
          <a:r>
            <a:rPr kumimoji="0" lang="en-GB" sz="1800" b="0" i="0" u="none" strike="noStrike" kern="1200" cap="none" spc="0" normalizeH="0" baseline="0" noProof="0" dirty="0">
              <a:ln/>
              <a:effectLst/>
              <a:uLnTx/>
              <a:uFillTx/>
              <a:latin typeface="+mn-lt"/>
              <a:sym typeface="Symbol" pitchFamily="18" charset="2"/>
            </a:rPr>
            <a:t>, Cauchy instead of Gaussian</a:t>
          </a:r>
          <a:endParaRPr lang="en-US" sz="1800" kern="1200" dirty="0"/>
        </a:p>
      </dsp:txBody>
      <dsp:txXfrm>
        <a:off x="1596196" y="3406169"/>
        <a:ext cx="2974422" cy="637499"/>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62B09-9326-47CD-9546-8A4882D7EC7A}">
      <dsp:nvSpPr>
        <dsp:cNvPr id="0" name=""/>
        <dsp:cNvSpPr/>
      </dsp:nvSpPr>
      <dsp:spPr>
        <a:xfrm>
          <a:off x="1190" y="0"/>
          <a:ext cx="2539007" cy="152340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kumimoji="0" lang="en-US" sz="1600" b="0" i="0" u="none" strike="noStrike" kern="1200" cap="none" spc="0" normalizeH="0" baseline="0" noProof="0">
              <a:ln/>
              <a:effectLst/>
              <a:uLnTx/>
              <a:uFillTx/>
              <a:latin typeface="+mn-lt"/>
              <a:ea typeface="+mn-ea"/>
              <a:cs typeface="+mn-cs"/>
            </a:rPr>
            <a:t>None</a:t>
          </a:r>
          <a:endParaRPr lang="en-US" sz="1600" kern="1200" dirty="0"/>
        </a:p>
      </dsp:txBody>
      <dsp:txXfrm>
        <a:off x="45809" y="44619"/>
        <a:ext cx="2449769" cy="1434166"/>
      </dsp:txXfrm>
    </dsp:sp>
    <dsp:sp modelId="{8BBAE114-4BDA-4725-B149-882F8778C44D}">
      <dsp:nvSpPr>
        <dsp:cNvPr id="0" name=""/>
        <dsp:cNvSpPr/>
      </dsp:nvSpPr>
      <dsp:spPr>
        <a:xfrm rot="768">
          <a:off x="2763631" y="447258"/>
          <a:ext cx="538269" cy="629673"/>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763631" y="573175"/>
        <a:ext cx="376788" cy="377803"/>
      </dsp:txXfrm>
    </dsp:sp>
    <dsp:sp modelId="{9DE356D4-EEB2-46D1-AB73-D7F6B9FEF40B}">
      <dsp:nvSpPr>
        <dsp:cNvPr id="0" name=""/>
        <dsp:cNvSpPr/>
      </dsp:nvSpPr>
      <dsp:spPr>
        <a:xfrm>
          <a:off x="3555801" y="793"/>
          <a:ext cx="2539007" cy="1523404"/>
        </a:xfrm>
        <a:prstGeom prst="roundRect">
          <a:avLst>
            <a:gd name="adj" fmla="val 10000"/>
          </a:avLst>
        </a:prstGeom>
        <a:gradFill rotWithShape="0">
          <a:gsLst>
            <a:gs pos="0">
              <a:schemeClr val="accent2">
                <a:hueOff val="-4211785"/>
                <a:satOff val="7099"/>
                <a:lumOff val="-8693"/>
                <a:alphaOff val="0"/>
                <a:shade val="51000"/>
                <a:satMod val="130000"/>
              </a:schemeClr>
            </a:gs>
            <a:gs pos="80000">
              <a:schemeClr val="accent2">
                <a:hueOff val="-4211785"/>
                <a:satOff val="7099"/>
                <a:lumOff val="-8693"/>
                <a:alphaOff val="0"/>
                <a:shade val="93000"/>
                <a:satMod val="130000"/>
              </a:schemeClr>
            </a:gs>
            <a:gs pos="100000">
              <a:schemeClr val="accent2">
                <a:hueOff val="-4211785"/>
                <a:satOff val="7099"/>
                <a:lumOff val="-869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0" lang="en-US" sz="1600" b="0" i="0" u="none" strike="noStrike" kern="1200" cap="none" spc="0" normalizeH="0" baseline="0" noProof="0">
              <a:ln/>
              <a:effectLst/>
              <a:uLnTx/>
              <a:uFillTx/>
              <a:latin typeface="+mn-lt"/>
              <a:ea typeface="+mn-ea"/>
              <a:cs typeface="+mn-cs"/>
            </a:rPr>
            <a:t>Rationale: one point in the search space stands for a species, not for an individual and there can be no crossover between species</a:t>
          </a:r>
          <a:endParaRPr lang="en-US" sz="1600" kern="1200" dirty="0"/>
        </a:p>
      </dsp:txBody>
      <dsp:txXfrm>
        <a:off x="3600420" y="45412"/>
        <a:ext cx="2449769" cy="1434166"/>
      </dsp:txXfrm>
    </dsp:sp>
    <dsp:sp modelId="{2090E06B-EDFF-4959-9B10-80672D775576}">
      <dsp:nvSpPr>
        <dsp:cNvPr id="0" name=""/>
        <dsp:cNvSpPr/>
      </dsp:nvSpPr>
      <dsp:spPr>
        <a:xfrm rot="5400000">
          <a:off x="4556170" y="1701928"/>
          <a:ext cx="538269" cy="629673"/>
        </a:xfrm>
        <a:prstGeom prst="rightArrow">
          <a:avLst>
            <a:gd name="adj1" fmla="val 60000"/>
            <a:gd name="adj2" fmla="val 50000"/>
          </a:avLst>
        </a:prstGeom>
        <a:gradFill rotWithShape="0">
          <a:gsLst>
            <a:gs pos="0">
              <a:schemeClr val="accent2">
                <a:hueOff val="-6317677"/>
                <a:satOff val="10648"/>
                <a:lumOff val="-13040"/>
                <a:alphaOff val="0"/>
                <a:shade val="51000"/>
                <a:satMod val="130000"/>
              </a:schemeClr>
            </a:gs>
            <a:gs pos="80000">
              <a:schemeClr val="accent2">
                <a:hueOff val="-6317677"/>
                <a:satOff val="10648"/>
                <a:lumOff val="-13040"/>
                <a:alphaOff val="0"/>
                <a:shade val="93000"/>
                <a:satMod val="130000"/>
              </a:schemeClr>
            </a:gs>
            <a:gs pos="100000">
              <a:schemeClr val="accent2">
                <a:hueOff val="-6317677"/>
                <a:satOff val="10648"/>
                <a:lumOff val="-1304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636404" y="1747630"/>
        <a:ext cx="377803" cy="376788"/>
      </dsp:txXfrm>
    </dsp:sp>
    <dsp:sp modelId="{A8CCC31C-BBAD-4BF2-926C-A8D7691EE8BA}">
      <dsp:nvSpPr>
        <dsp:cNvPr id="0" name=""/>
        <dsp:cNvSpPr/>
      </dsp:nvSpPr>
      <dsp:spPr>
        <a:xfrm>
          <a:off x="3555801" y="2539801"/>
          <a:ext cx="2539007" cy="1523404"/>
        </a:xfrm>
        <a:prstGeom prst="roundRect">
          <a:avLst>
            <a:gd name="adj" fmla="val 10000"/>
          </a:avLst>
        </a:prstGeom>
        <a:gradFill rotWithShape="0">
          <a:gsLst>
            <a:gs pos="0">
              <a:schemeClr val="accent2">
                <a:hueOff val="-8423570"/>
                <a:satOff val="14198"/>
                <a:lumOff val="-17386"/>
                <a:alphaOff val="0"/>
                <a:shade val="51000"/>
                <a:satMod val="130000"/>
              </a:schemeClr>
            </a:gs>
            <a:gs pos="80000">
              <a:schemeClr val="accent2">
                <a:hueOff val="-8423570"/>
                <a:satOff val="14198"/>
                <a:lumOff val="-17386"/>
                <a:alphaOff val="0"/>
                <a:shade val="93000"/>
                <a:satMod val="130000"/>
              </a:schemeClr>
            </a:gs>
            <a:gs pos="100000">
              <a:schemeClr val="accent2">
                <a:hueOff val="-8423570"/>
                <a:satOff val="14198"/>
                <a:lumOff val="-173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kumimoji="0" lang="en-US" sz="1600" b="0" i="0" u="none" strike="noStrike" kern="1200" cap="none" spc="0" normalizeH="0" baseline="0" noProof="0">
              <a:ln/>
              <a:effectLst/>
              <a:uLnTx/>
              <a:uFillTx/>
              <a:latin typeface="+mn-lt"/>
              <a:ea typeface="+mn-ea"/>
              <a:cs typeface="+mn-cs"/>
            </a:rPr>
            <a:t>Much historical debate “mutation vs. crossover”</a:t>
          </a:r>
          <a:endParaRPr lang="en-US" sz="1600" kern="1200" dirty="0"/>
        </a:p>
      </dsp:txBody>
      <dsp:txXfrm>
        <a:off x="3600420" y="2584420"/>
        <a:ext cx="2449769" cy="1434166"/>
      </dsp:txXfrm>
    </dsp:sp>
    <dsp:sp modelId="{92F9FD3D-AE23-4D46-8B99-8BE306E48800}">
      <dsp:nvSpPr>
        <dsp:cNvPr id="0" name=""/>
        <dsp:cNvSpPr/>
      </dsp:nvSpPr>
      <dsp:spPr>
        <a:xfrm rot="10800000">
          <a:off x="2794099" y="2986666"/>
          <a:ext cx="538269" cy="629673"/>
        </a:xfrm>
        <a:prstGeom prst="rightArrow">
          <a:avLst>
            <a:gd name="adj1" fmla="val 60000"/>
            <a:gd name="adj2" fmla="val 50000"/>
          </a:avLst>
        </a:prstGeom>
        <a:gradFill rotWithShape="0">
          <a:gsLst>
            <a:gs pos="0">
              <a:schemeClr val="accent2">
                <a:hueOff val="-12635355"/>
                <a:satOff val="21297"/>
                <a:lumOff val="-26079"/>
                <a:alphaOff val="0"/>
                <a:shade val="51000"/>
                <a:satMod val="130000"/>
              </a:schemeClr>
            </a:gs>
            <a:gs pos="80000">
              <a:schemeClr val="accent2">
                <a:hueOff val="-12635355"/>
                <a:satOff val="21297"/>
                <a:lumOff val="-26079"/>
                <a:alphaOff val="0"/>
                <a:shade val="93000"/>
                <a:satMod val="130000"/>
              </a:schemeClr>
            </a:gs>
            <a:gs pos="100000">
              <a:schemeClr val="accent2">
                <a:hueOff val="-12635355"/>
                <a:satOff val="21297"/>
                <a:lumOff val="-2607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955580" y="3112601"/>
        <a:ext cx="376788" cy="377803"/>
      </dsp:txXfrm>
    </dsp:sp>
    <dsp:sp modelId="{51077D39-0440-4084-9771-B715D0FE04CF}">
      <dsp:nvSpPr>
        <dsp:cNvPr id="0" name=""/>
        <dsp:cNvSpPr/>
      </dsp:nvSpPr>
      <dsp:spPr>
        <a:xfrm>
          <a:off x="1190" y="2539801"/>
          <a:ext cx="2539007" cy="1523404"/>
        </a:xfrm>
        <a:prstGeom prst="roundRect">
          <a:avLst>
            <a:gd name="adj" fmla="val 10000"/>
          </a:avLst>
        </a:prstGeom>
        <a:gradFill rotWithShape="0">
          <a:gsLst>
            <a:gs pos="0">
              <a:schemeClr val="accent2">
                <a:hueOff val="-12635355"/>
                <a:satOff val="21297"/>
                <a:lumOff val="-26079"/>
                <a:alphaOff val="0"/>
                <a:shade val="51000"/>
                <a:satMod val="130000"/>
              </a:schemeClr>
            </a:gs>
            <a:gs pos="80000">
              <a:schemeClr val="accent2">
                <a:hueOff val="-12635355"/>
                <a:satOff val="21297"/>
                <a:lumOff val="-26079"/>
                <a:alphaOff val="0"/>
                <a:shade val="93000"/>
                <a:satMod val="130000"/>
              </a:schemeClr>
            </a:gs>
            <a:gs pos="100000">
              <a:schemeClr val="accent2">
                <a:hueOff val="-12635355"/>
                <a:satOff val="21297"/>
                <a:lumOff val="-2607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kumimoji="0" lang="en-US" sz="1600" b="0" i="0" u="none" strike="noStrike" kern="1200" cap="none" spc="0" normalizeH="0" baseline="0" noProof="0">
              <a:ln/>
              <a:effectLst/>
              <a:uLnTx/>
              <a:uFillTx/>
              <a:latin typeface="+mn-lt"/>
              <a:ea typeface="+mn-ea"/>
              <a:cs typeface="+mn-cs"/>
            </a:rPr>
            <a:t>Pragmatic approach seems to prevail today</a:t>
          </a:r>
          <a:endParaRPr lang="en-US" sz="1600" kern="1200" dirty="0"/>
        </a:p>
      </dsp:txBody>
      <dsp:txXfrm>
        <a:off x="45809" y="2584420"/>
        <a:ext cx="2449769" cy="143416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4C6FF-E05E-46B3-BEDB-F66D4505073B}">
      <dsp:nvSpPr>
        <dsp:cNvPr id="0" name=""/>
        <dsp:cNvSpPr/>
      </dsp:nvSpPr>
      <dsp:spPr>
        <a:xfrm>
          <a:off x="1304544" y="0"/>
          <a:ext cx="4649216" cy="4064000"/>
        </a:xfrm>
        <a:prstGeom prst="rightArrow">
          <a:avLst>
            <a:gd name="adj1" fmla="val 70000"/>
            <a:gd name="adj2" fmla="val 5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rtl="0">
            <a:lnSpc>
              <a:spcPct val="90000"/>
            </a:lnSpc>
            <a:spcBef>
              <a:spcPct val="0"/>
            </a:spcBef>
            <a:spcAft>
              <a:spcPct val="15000"/>
            </a:spcAft>
            <a:buChar char="•"/>
          </a:pPr>
          <a:r>
            <a:rPr kumimoji="0" lang="en-US" sz="2000" b="0" i="0" u="none" strike="noStrike" kern="1200" cap="none" spc="0" normalizeH="0" baseline="0" noProof="0">
              <a:ln/>
              <a:effectLst/>
              <a:uLnTx/>
              <a:uFillTx/>
              <a:latin typeface="+mn-lt"/>
            </a:rPr>
            <a:t>Deterministic</a:t>
          </a:r>
          <a:endParaRPr lang="en-US" sz="2000" kern="1200" dirty="0"/>
        </a:p>
        <a:p>
          <a:pPr marL="228600" lvl="1" indent="-228600" algn="l" defTabSz="1111250" rtl="0">
            <a:lnSpc>
              <a:spcPct val="90000"/>
            </a:lnSpc>
            <a:spcBef>
              <a:spcPct val="0"/>
            </a:spcBef>
            <a:spcAft>
              <a:spcPct val="15000"/>
            </a:spcAft>
            <a:buChar char="•"/>
          </a:pPr>
          <a:endParaRPr lang="en-US" sz="2500" kern="1200" dirty="0"/>
        </a:p>
        <a:p>
          <a:pPr marL="228600" lvl="1" indent="-228600" algn="l" defTabSz="889000" rtl="0">
            <a:lnSpc>
              <a:spcPct val="90000"/>
            </a:lnSpc>
            <a:spcBef>
              <a:spcPct val="0"/>
            </a:spcBef>
            <a:spcAft>
              <a:spcPct val="15000"/>
            </a:spcAft>
            <a:buChar char="•"/>
          </a:pPr>
          <a:r>
            <a:rPr kumimoji="0" lang="en-US" sz="2000" b="0" i="0" u="none" strike="noStrike" kern="1200" cap="none" spc="0" normalizeH="0" baseline="0" noProof="0">
              <a:ln/>
              <a:effectLst/>
              <a:uLnTx/>
              <a:uFillTx/>
              <a:latin typeface="+mn-lt"/>
            </a:rPr>
            <a:t>Not biased by fitness</a:t>
          </a:r>
          <a:endParaRPr lang="en-US" sz="2000" kern="1200" dirty="0"/>
        </a:p>
      </dsp:txBody>
      <dsp:txXfrm>
        <a:off x="2466847" y="609600"/>
        <a:ext cx="2266493" cy="2844800"/>
      </dsp:txXfrm>
    </dsp:sp>
    <dsp:sp modelId="{229FF2AC-2DC7-43BE-80C8-BF74FABF2E6C}">
      <dsp:nvSpPr>
        <dsp:cNvPr id="0" name=""/>
        <dsp:cNvSpPr/>
      </dsp:nvSpPr>
      <dsp:spPr>
        <a:xfrm>
          <a:off x="142240" y="869696"/>
          <a:ext cx="2324608" cy="2324608"/>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Thus:</a:t>
          </a:r>
        </a:p>
      </dsp:txBody>
      <dsp:txXfrm>
        <a:off x="482671" y="1210127"/>
        <a:ext cx="1643746" cy="164374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ED9EC-A54A-4D8C-A601-379E7ED7D0B0}">
      <dsp:nvSpPr>
        <dsp:cNvPr id="0" name=""/>
        <dsp:cNvSpPr/>
      </dsp:nvSpPr>
      <dsp:spPr>
        <a:xfrm>
          <a:off x="3681984" y="2763519"/>
          <a:ext cx="2007616" cy="1300480"/>
        </a:xfrm>
        <a:prstGeom prst="roundRect">
          <a:avLst>
            <a:gd name="adj" fmla="val 10000"/>
          </a:avLst>
        </a:prstGeom>
        <a:solidFill>
          <a:srgbClr val="92D050">
            <a:alpha val="90000"/>
          </a:srgb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EP</a:t>
          </a:r>
        </a:p>
      </dsp:txBody>
      <dsp:txXfrm>
        <a:off x="4312835" y="3117206"/>
        <a:ext cx="1348197" cy="918226"/>
      </dsp:txXfrm>
    </dsp:sp>
    <dsp:sp modelId="{F0DD25B6-FDD4-4689-837A-7209D08A8FF6}">
      <dsp:nvSpPr>
        <dsp:cNvPr id="0" name=""/>
        <dsp:cNvSpPr/>
      </dsp:nvSpPr>
      <dsp:spPr>
        <a:xfrm>
          <a:off x="406400" y="2763519"/>
          <a:ext cx="2007616" cy="1300480"/>
        </a:xfrm>
        <a:prstGeom prst="roundRect">
          <a:avLst>
            <a:gd name="adj" fmla="val 10000"/>
          </a:avLst>
        </a:prstGeom>
        <a:solidFill>
          <a:srgbClr val="495AD9"/>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GP</a:t>
          </a:r>
          <a:endParaRPr lang="en-US" sz="3900" b="1" kern="1200" dirty="0"/>
        </a:p>
      </dsp:txBody>
      <dsp:txXfrm>
        <a:off x="434967" y="3117206"/>
        <a:ext cx="1348197" cy="918226"/>
      </dsp:txXfrm>
    </dsp:sp>
    <dsp:sp modelId="{9AD36279-E3E5-48AD-8CB0-A206CD96A870}">
      <dsp:nvSpPr>
        <dsp:cNvPr id="0" name=""/>
        <dsp:cNvSpPr/>
      </dsp:nvSpPr>
      <dsp:spPr>
        <a:xfrm>
          <a:off x="3681984" y="0"/>
          <a:ext cx="2007616" cy="1300480"/>
        </a:xfrm>
        <a:prstGeom prst="roundRect">
          <a:avLst>
            <a:gd name="adj" fmla="val 10000"/>
          </a:avLst>
        </a:prstGeom>
        <a:solidFill>
          <a:schemeClr val="bg2">
            <a:lumMod val="90000"/>
            <a:alpha val="9000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ES</a:t>
          </a:r>
        </a:p>
      </dsp:txBody>
      <dsp:txXfrm>
        <a:off x="4312835" y="28567"/>
        <a:ext cx="1348197" cy="918226"/>
      </dsp:txXfrm>
    </dsp:sp>
    <dsp:sp modelId="{6A1210BD-5553-4152-8BC0-F726B60AE5A2}">
      <dsp:nvSpPr>
        <dsp:cNvPr id="0" name=""/>
        <dsp:cNvSpPr/>
      </dsp:nvSpPr>
      <dsp:spPr>
        <a:xfrm>
          <a:off x="406400" y="0"/>
          <a:ext cx="2007616" cy="1300480"/>
        </a:xfrm>
        <a:prstGeom prst="roundRect">
          <a:avLst>
            <a:gd name="adj" fmla="val 10000"/>
          </a:avLst>
        </a:prstGeom>
        <a:solidFill>
          <a:srgbClr val="E729D9">
            <a:alpha val="90000"/>
          </a:srgb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GA</a:t>
          </a:r>
        </a:p>
      </dsp:txBody>
      <dsp:txXfrm>
        <a:off x="434967" y="28567"/>
        <a:ext cx="1348197" cy="918226"/>
      </dsp:txXfrm>
    </dsp:sp>
    <dsp:sp modelId="{962274BB-0A48-4441-8CC1-E80A8FF2A39B}">
      <dsp:nvSpPr>
        <dsp:cNvPr id="0" name=""/>
        <dsp:cNvSpPr/>
      </dsp:nvSpPr>
      <dsp:spPr>
        <a:xfrm>
          <a:off x="1247648" y="231647"/>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Genetic Algorithm</a:t>
          </a:r>
        </a:p>
      </dsp:txBody>
      <dsp:txXfrm>
        <a:off x="1763056" y="747055"/>
        <a:ext cx="1244304" cy="1244304"/>
      </dsp:txXfrm>
    </dsp:sp>
    <dsp:sp modelId="{EDC22E34-319D-4324-900D-3A8065CAD1EB}">
      <dsp:nvSpPr>
        <dsp:cNvPr id="0" name=""/>
        <dsp:cNvSpPr/>
      </dsp:nvSpPr>
      <dsp:spPr>
        <a:xfrm rot="5400000">
          <a:off x="3088640" y="231647"/>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Evolutionary Strategy</a:t>
          </a:r>
        </a:p>
      </dsp:txBody>
      <dsp:txXfrm rot="-5400000">
        <a:off x="3088640" y="747055"/>
        <a:ext cx="1244304" cy="1244304"/>
      </dsp:txXfrm>
    </dsp:sp>
    <dsp:sp modelId="{9A55D57B-C24C-44B0-B68F-EC6A8CF31884}">
      <dsp:nvSpPr>
        <dsp:cNvPr id="0" name=""/>
        <dsp:cNvSpPr/>
      </dsp:nvSpPr>
      <dsp:spPr>
        <a:xfrm rot="10800000">
          <a:off x="3088640" y="2072640"/>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Evolutionary Programming</a:t>
          </a:r>
        </a:p>
      </dsp:txBody>
      <dsp:txXfrm rot="10800000">
        <a:off x="3088640" y="2072640"/>
        <a:ext cx="1244304" cy="1244304"/>
      </dsp:txXfrm>
    </dsp:sp>
    <dsp:sp modelId="{C61E496B-6FF7-4117-A7CB-D1E98781BC9B}">
      <dsp:nvSpPr>
        <dsp:cNvPr id="0" name=""/>
        <dsp:cNvSpPr/>
      </dsp:nvSpPr>
      <dsp:spPr>
        <a:xfrm rot="16200000">
          <a:off x="1247648" y="2072640"/>
          <a:ext cx="1759712" cy="1759712"/>
        </a:xfrm>
        <a:prstGeom prst="pieWedg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t>Genetic Programming</a:t>
          </a:r>
        </a:p>
      </dsp:txBody>
      <dsp:txXfrm rot="5400000">
        <a:off x="1763056" y="2072640"/>
        <a:ext cx="1244304" cy="1244304"/>
      </dsp:txXfrm>
    </dsp:sp>
    <dsp:sp modelId="{077D4901-D728-44B2-A40A-0A58879EE0A9}">
      <dsp:nvSpPr>
        <dsp:cNvPr id="0" name=""/>
        <dsp:cNvSpPr/>
      </dsp:nvSpPr>
      <dsp:spPr>
        <a:xfrm>
          <a:off x="2744216" y="1666240"/>
          <a:ext cx="607568" cy="528320"/>
        </a:xfrm>
        <a:prstGeom prst="circularArrow">
          <a:avLst/>
        </a:prstGeom>
        <a:solidFill>
          <a:srgbClr val="C00000"/>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66353563-A097-46DB-8587-345CC05BAFFF}">
      <dsp:nvSpPr>
        <dsp:cNvPr id="0" name=""/>
        <dsp:cNvSpPr/>
      </dsp:nvSpPr>
      <dsp:spPr>
        <a:xfrm rot="10800000">
          <a:off x="2744216" y="1869440"/>
          <a:ext cx="607568" cy="528320"/>
        </a:xfrm>
        <a:prstGeom prst="circularArrow">
          <a:avLst/>
        </a:prstGeom>
        <a:solidFill>
          <a:srgbClr val="C00000"/>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42438-6DF5-4D88-8865-B7AC57179A9E}">
      <dsp:nvSpPr>
        <dsp:cNvPr id="0" name=""/>
        <dsp:cNvSpPr/>
      </dsp:nvSpPr>
      <dsp:spPr>
        <a:xfrm rot="5400000">
          <a:off x="-150340" y="155124"/>
          <a:ext cx="1002272" cy="701590"/>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1</a:t>
          </a:r>
        </a:p>
      </dsp:txBody>
      <dsp:txXfrm rot="-5400000">
        <a:off x="1" y="355578"/>
        <a:ext cx="701590" cy="300682"/>
      </dsp:txXfrm>
    </dsp:sp>
    <dsp:sp modelId="{06BC877C-AD38-4329-97CC-E91D16044032}">
      <dsp:nvSpPr>
        <dsp:cNvPr id="0" name=""/>
        <dsp:cNvSpPr/>
      </dsp:nvSpPr>
      <dsp:spPr>
        <a:xfrm rot="5400000">
          <a:off x="3511216" y="-2804842"/>
          <a:ext cx="651476" cy="6270729"/>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 sorting non-dominated procedure where all the individual are  sorted according to the level of non-domination</a:t>
          </a:r>
        </a:p>
      </dsp:txBody>
      <dsp:txXfrm rot="-5400000">
        <a:off x="701590" y="36586"/>
        <a:ext cx="6238927" cy="587872"/>
      </dsp:txXfrm>
    </dsp:sp>
    <dsp:sp modelId="{0F99DD44-9ED5-4226-9097-F322B47EB753}">
      <dsp:nvSpPr>
        <dsp:cNvPr id="0" name=""/>
        <dsp:cNvSpPr/>
      </dsp:nvSpPr>
      <dsp:spPr>
        <a:xfrm rot="5400000">
          <a:off x="-150340" y="1006884"/>
          <a:ext cx="1002272" cy="701590"/>
        </a:xfrm>
        <a:prstGeom prst="chevron">
          <a:avLst/>
        </a:prstGeom>
        <a:gradFill rotWithShape="0">
          <a:gsLst>
            <a:gs pos="0">
              <a:schemeClr val="accent2">
                <a:hueOff val="-4211785"/>
                <a:satOff val="7099"/>
                <a:lumOff val="-8693"/>
                <a:alphaOff val="0"/>
                <a:shade val="51000"/>
                <a:satMod val="130000"/>
              </a:schemeClr>
            </a:gs>
            <a:gs pos="80000">
              <a:schemeClr val="accent2">
                <a:hueOff val="-4211785"/>
                <a:satOff val="7099"/>
                <a:lumOff val="-8693"/>
                <a:alphaOff val="0"/>
                <a:shade val="93000"/>
                <a:satMod val="130000"/>
              </a:schemeClr>
            </a:gs>
            <a:gs pos="100000">
              <a:schemeClr val="accent2">
                <a:hueOff val="-4211785"/>
                <a:satOff val="7099"/>
                <a:lumOff val="-8693"/>
                <a:alphaOff val="0"/>
                <a:shade val="94000"/>
                <a:satMod val="135000"/>
              </a:schemeClr>
            </a:gs>
          </a:gsLst>
          <a:lin ang="16200000" scaled="0"/>
        </a:gradFill>
        <a:ln w="9525" cap="flat" cmpd="sng" algn="ctr">
          <a:solidFill>
            <a:schemeClr val="accent2">
              <a:hueOff val="-4211785"/>
              <a:satOff val="7099"/>
              <a:lumOff val="-869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2</a:t>
          </a:r>
        </a:p>
      </dsp:txBody>
      <dsp:txXfrm rot="-5400000">
        <a:off x="1" y="1207338"/>
        <a:ext cx="701590" cy="300682"/>
      </dsp:txXfrm>
    </dsp:sp>
    <dsp:sp modelId="{D7D7E676-6D8D-4BB8-83E0-DFACC5CA0600}">
      <dsp:nvSpPr>
        <dsp:cNvPr id="0" name=""/>
        <dsp:cNvSpPr/>
      </dsp:nvSpPr>
      <dsp:spPr>
        <a:xfrm rot="5400000">
          <a:off x="3511216" y="-1953083"/>
          <a:ext cx="651476" cy="6270729"/>
        </a:xfrm>
        <a:prstGeom prst="round2SameRect">
          <a:avLst/>
        </a:prstGeom>
        <a:solidFill>
          <a:schemeClr val="lt1">
            <a:alpha val="90000"/>
            <a:hueOff val="0"/>
            <a:satOff val="0"/>
            <a:lumOff val="0"/>
            <a:alphaOff val="0"/>
          </a:schemeClr>
        </a:solidFill>
        <a:ln w="9525" cap="flat" cmpd="sng" algn="ctr">
          <a:solidFill>
            <a:schemeClr val="accent2">
              <a:hueOff val="-4211785"/>
              <a:satOff val="7099"/>
              <a:lumOff val="-869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It implements elitism which stores all non-dominated solutions, and hence enhancing convergence properties;</a:t>
          </a:r>
        </a:p>
      </dsp:txBody>
      <dsp:txXfrm rot="-5400000">
        <a:off x="701590" y="888345"/>
        <a:ext cx="6238927" cy="587872"/>
      </dsp:txXfrm>
    </dsp:sp>
    <dsp:sp modelId="{776FDBDB-4FFB-4861-89B5-4DA1B0BCC798}">
      <dsp:nvSpPr>
        <dsp:cNvPr id="0" name=""/>
        <dsp:cNvSpPr/>
      </dsp:nvSpPr>
      <dsp:spPr>
        <a:xfrm rot="5400000">
          <a:off x="-150340" y="1858643"/>
          <a:ext cx="1002272" cy="701590"/>
        </a:xfrm>
        <a:prstGeom prst="chevron">
          <a:avLst/>
        </a:prstGeom>
        <a:solidFill>
          <a:srgbClr val="FFFF00"/>
        </a:solidFill>
        <a:ln w="9525" cap="flat" cmpd="sng" algn="ctr">
          <a:solidFill>
            <a:schemeClr val="accent2">
              <a:hueOff val="-8423570"/>
              <a:satOff val="14198"/>
              <a:lumOff val="-1738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3</a:t>
          </a:r>
        </a:p>
      </dsp:txBody>
      <dsp:txXfrm rot="-5400000">
        <a:off x="1" y="2059097"/>
        <a:ext cx="701590" cy="300682"/>
      </dsp:txXfrm>
    </dsp:sp>
    <dsp:sp modelId="{EA5E1908-8239-4467-AE2D-31221D72782C}">
      <dsp:nvSpPr>
        <dsp:cNvPr id="0" name=""/>
        <dsp:cNvSpPr/>
      </dsp:nvSpPr>
      <dsp:spPr>
        <a:xfrm rot="5400000">
          <a:off x="3511216" y="-1101323"/>
          <a:ext cx="651476" cy="6270729"/>
        </a:xfrm>
        <a:prstGeom prst="round2SameRect">
          <a:avLst/>
        </a:prstGeom>
        <a:solidFill>
          <a:schemeClr val="lt1">
            <a:alpha val="90000"/>
            <a:hueOff val="0"/>
            <a:satOff val="0"/>
            <a:lumOff val="0"/>
            <a:alphaOff val="0"/>
          </a:schemeClr>
        </a:solidFill>
        <a:ln w="9525" cap="flat" cmpd="sng" algn="ctr">
          <a:solidFill>
            <a:schemeClr val="accent2">
              <a:hueOff val="-8423570"/>
              <a:satOff val="14198"/>
              <a:lumOff val="-1738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It adapts a suitable automatic mechanics based on the crowding distance in order to guarantee diversity and spread of solutions</a:t>
          </a:r>
        </a:p>
      </dsp:txBody>
      <dsp:txXfrm rot="-5400000">
        <a:off x="701590" y="1740105"/>
        <a:ext cx="6238927" cy="587872"/>
      </dsp:txXfrm>
    </dsp:sp>
    <dsp:sp modelId="{B3C7E49C-19FC-453D-A5DE-45328C6E75EB}">
      <dsp:nvSpPr>
        <dsp:cNvPr id="0" name=""/>
        <dsp:cNvSpPr/>
      </dsp:nvSpPr>
      <dsp:spPr>
        <a:xfrm rot="5400000">
          <a:off x="-150340" y="2710402"/>
          <a:ext cx="1002272" cy="701590"/>
        </a:xfrm>
        <a:prstGeom prst="chevron">
          <a:avLst/>
        </a:prstGeom>
        <a:solidFill>
          <a:srgbClr val="CC00CC"/>
        </a:solidFill>
        <a:ln w="9525" cap="flat" cmpd="sng" algn="ctr">
          <a:solidFill>
            <a:schemeClr val="accent2">
              <a:hueOff val="-12635355"/>
              <a:satOff val="21297"/>
              <a:lumOff val="-2607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4</a:t>
          </a:r>
        </a:p>
      </dsp:txBody>
      <dsp:txXfrm rot="-5400000">
        <a:off x="1" y="2910856"/>
        <a:ext cx="701590" cy="300682"/>
      </dsp:txXfrm>
    </dsp:sp>
    <dsp:sp modelId="{765E9DE4-E426-414F-B594-B38D499879C5}">
      <dsp:nvSpPr>
        <dsp:cNvPr id="0" name=""/>
        <dsp:cNvSpPr/>
      </dsp:nvSpPr>
      <dsp:spPr>
        <a:xfrm rot="5400000">
          <a:off x="3511216" y="-249564"/>
          <a:ext cx="651476" cy="6270729"/>
        </a:xfrm>
        <a:prstGeom prst="round2SameRect">
          <a:avLst/>
        </a:prstGeom>
        <a:solidFill>
          <a:schemeClr val="lt1">
            <a:alpha val="90000"/>
            <a:hueOff val="0"/>
            <a:satOff val="0"/>
            <a:lumOff val="0"/>
            <a:alphaOff val="0"/>
          </a:schemeClr>
        </a:solidFill>
        <a:ln w="9525" cap="flat" cmpd="sng" algn="ctr">
          <a:solidFill>
            <a:schemeClr val="accent2">
              <a:hueOff val="-12635355"/>
              <a:satOff val="21297"/>
              <a:lumOff val="-2607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Constraints are implemented using a modified definition of  dominance without the use of penalty  function</a:t>
          </a:r>
        </a:p>
      </dsp:txBody>
      <dsp:txXfrm rot="-5400000">
        <a:off x="701590" y="2591864"/>
        <a:ext cx="6238927" cy="587872"/>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4848A-9EC3-49AD-B8E7-EEC2C12E7986}">
      <dsp:nvSpPr>
        <dsp:cNvPr id="0" name=""/>
        <dsp:cNvSpPr/>
      </dsp:nvSpPr>
      <dsp:spPr>
        <a:xfrm>
          <a:off x="0" y="0"/>
          <a:ext cx="6629446" cy="894080"/>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 population of  </a:t>
          </a:r>
          <a:r>
            <a:rPr lang="en-US" sz="1800" i="1" kern="1200" dirty="0"/>
            <a:t>N</a:t>
          </a:r>
          <a:r>
            <a:rPr lang="en-US" sz="1800" kern="1200" dirty="0"/>
            <a:t> points                             , where       is the  current solution to the </a:t>
          </a:r>
          <a:r>
            <a:rPr lang="en-US" sz="1800" i="1" kern="1200" dirty="0" err="1"/>
            <a:t>ith</a:t>
          </a:r>
          <a:r>
            <a:rPr lang="en-US" sz="1800" kern="1200" dirty="0"/>
            <a:t>  sub-problem</a:t>
          </a:r>
        </a:p>
      </dsp:txBody>
      <dsp:txXfrm>
        <a:off x="26187" y="26187"/>
        <a:ext cx="5589114" cy="841706"/>
      </dsp:txXfrm>
    </dsp:sp>
    <dsp:sp modelId="{2F9D4380-2744-42C5-A64C-C9A033411746}">
      <dsp:nvSpPr>
        <dsp:cNvPr id="0" name=""/>
        <dsp:cNvSpPr/>
      </dsp:nvSpPr>
      <dsp:spPr>
        <a:xfrm>
          <a:off x="555216" y="1056640"/>
          <a:ext cx="6629446" cy="894080"/>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                               where           is the </a:t>
          </a:r>
          <a:r>
            <a:rPr lang="en-US" sz="1800" i="1" kern="1200" dirty="0"/>
            <a:t>F</a:t>
          </a:r>
          <a:r>
            <a:rPr lang="en-US" sz="1800" kern="1200" dirty="0"/>
            <a:t>-value of                                                                              </a:t>
          </a:r>
        </a:p>
      </dsp:txBody>
      <dsp:txXfrm>
        <a:off x="581403" y="1082827"/>
        <a:ext cx="5440704" cy="841706"/>
      </dsp:txXfrm>
    </dsp:sp>
    <dsp:sp modelId="{598632FF-D9FB-4835-A34A-2997214DE3F0}">
      <dsp:nvSpPr>
        <dsp:cNvPr id="0" name=""/>
        <dsp:cNvSpPr/>
      </dsp:nvSpPr>
      <dsp:spPr>
        <a:xfrm>
          <a:off x="1102145" y="2113280"/>
          <a:ext cx="6629446" cy="894080"/>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                                  where      is the best value found so far for objective </a:t>
          </a:r>
        </a:p>
      </dsp:txBody>
      <dsp:txXfrm>
        <a:off x="1128332" y="2139467"/>
        <a:ext cx="5448991" cy="841706"/>
      </dsp:txXfrm>
    </dsp:sp>
    <dsp:sp modelId="{B139F81C-AE0D-4660-9B0B-910285DAF3F8}">
      <dsp:nvSpPr>
        <dsp:cNvPr id="0" name=""/>
        <dsp:cNvSpPr/>
      </dsp:nvSpPr>
      <dsp:spPr>
        <a:xfrm>
          <a:off x="1657361" y="3169919"/>
          <a:ext cx="6629446" cy="894080"/>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an external population (EP), which is used to store </a:t>
          </a:r>
          <a:r>
            <a:rPr lang="en-US" sz="1800" kern="1200" dirty="0" err="1"/>
            <a:t>nondominated</a:t>
          </a:r>
          <a:r>
            <a:rPr lang="en-US" sz="1800" kern="1200" dirty="0"/>
            <a:t> solutions found during the search.</a:t>
          </a:r>
        </a:p>
      </dsp:txBody>
      <dsp:txXfrm>
        <a:off x="1683548" y="3196106"/>
        <a:ext cx="5440704" cy="841706"/>
      </dsp:txXfrm>
    </dsp:sp>
    <dsp:sp modelId="{58C3D86A-2264-41CE-9DD2-4FD67EF58515}">
      <dsp:nvSpPr>
        <dsp:cNvPr id="0" name=""/>
        <dsp:cNvSpPr/>
      </dsp:nvSpPr>
      <dsp:spPr>
        <a:xfrm>
          <a:off x="6048294" y="684783"/>
          <a:ext cx="581152" cy="581152"/>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179053" y="684783"/>
        <a:ext cx="319634" cy="437317"/>
      </dsp:txXfrm>
    </dsp:sp>
    <dsp:sp modelId="{35058C12-D31E-4ED0-AFFC-62110B3E11F5}">
      <dsp:nvSpPr>
        <dsp:cNvPr id="0" name=""/>
        <dsp:cNvSpPr/>
      </dsp:nvSpPr>
      <dsp:spPr>
        <a:xfrm>
          <a:off x="6603510" y="1741423"/>
          <a:ext cx="581152" cy="581152"/>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734269" y="1741423"/>
        <a:ext cx="319634" cy="437317"/>
      </dsp:txXfrm>
    </dsp:sp>
    <dsp:sp modelId="{3535BC81-51D4-4D5A-A1CF-C7C11F2672FD}">
      <dsp:nvSpPr>
        <dsp:cNvPr id="0" name=""/>
        <dsp:cNvSpPr/>
      </dsp:nvSpPr>
      <dsp:spPr>
        <a:xfrm>
          <a:off x="7150439" y="2798064"/>
          <a:ext cx="581152" cy="581152"/>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281198" y="2798064"/>
        <a:ext cx="319634" cy="437317"/>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4DD37-E145-4843-9BAB-84FCAFAD34AC}">
      <dsp:nvSpPr>
        <dsp:cNvPr id="0" name=""/>
        <dsp:cNvSpPr/>
      </dsp:nvSpPr>
      <dsp:spPr>
        <a:xfrm>
          <a:off x="457199" y="0"/>
          <a:ext cx="5181600" cy="3563958"/>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0620E-AD3F-4CF7-B7B9-D04CA0DE7D1B}">
      <dsp:nvSpPr>
        <dsp:cNvPr id="0" name=""/>
        <dsp:cNvSpPr/>
      </dsp:nvSpPr>
      <dsp:spPr>
        <a:xfrm>
          <a:off x="6548" y="1069187"/>
          <a:ext cx="1962150" cy="142558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Step 1) Initialization</a:t>
          </a:r>
          <a:endParaRPr lang="en-US" sz="1900" kern="1200" dirty="0"/>
        </a:p>
      </dsp:txBody>
      <dsp:txXfrm>
        <a:off x="76139" y="1138778"/>
        <a:ext cx="1822968" cy="1286401"/>
      </dsp:txXfrm>
    </dsp:sp>
    <dsp:sp modelId="{DC12BAD8-0C5D-43D8-8750-5B9BFBF974AE}">
      <dsp:nvSpPr>
        <dsp:cNvPr id="0" name=""/>
        <dsp:cNvSpPr/>
      </dsp:nvSpPr>
      <dsp:spPr>
        <a:xfrm>
          <a:off x="2066925" y="1069187"/>
          <a:ext cx="1962150" cy="1425583"/>
        </a:xfrm>
        <a:prstGeom prst="roundRect">
          <a:avLst/>
        </a:prstGeom>
        <a:solidFill>
          <a:schemeClr val="accent3">
            <a:hueOff val="1187685"/>
            <a:satOff val="6397"/>
            <a:lumOff val="8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Step 2)Update:</a:t>
          </a:r>
          <a:endParaRPr lang="en-US" sz="1900" kern="1200" dirty="0"/>
        </a:p>
      </dsp:txBody>
      <dsp:txXfrm>
        <a:off x="2136516" y="1138778"/>
        <a:ext cx="1822968" cy="1286401"/>
      </dsp:txXfrm>
    </dsp:sp>
    <dsp:sp modelId="{B30D9BF7-B1D9-44F3-8557-7860C84EF231}">
      <dsp:nvSpPr>
        <dsp:cNvPr id="0" name=""/>
        <dsp:cNvSpPr/>
      </dsp:nvSpPr>
      <dsp:spPr>
        <a:xfrm>
          <a:off x="4127301" y="1069187"/>
          <a:ext cx="1962150" cy="1425583"/>
        </a:xfrm>
        <a:prstGeom prst="roundRect">
          <a:avLst/>
        </a:prstGeom>
        <a:solidFill>
          <a:schemeClr val="accent3">
            <a:hueOff val="2375371"/>
            <a:satOff val="12794"/>
            <a:lumOff val="174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Step 3) Stopping Criteria:</a:t>
          </a:r>
          <a:endParaRPr lang="en-US" sz="1900" kern="1200" dirty="0"/>
        </a:p>
      </dsp:txBody>
      <dsp:txXfrm>
        <a:off x="4196892" y="1138778"/>
        <a:ext cx="1822968" cy="12864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A5BAE-AB1C-49BD-9701-E9AD51806F2E}">
      <dsp:nvSpPr>
        <dsp:cNvPr id="0" name=""/>
        <dsp:cNvSpPr/>
      </dsp:nvSpPr>
      <dsp:spPr>
        <a:xfrm rot="5400000">
          <a:off x="-195613" y="199530"/>
          <a:ext cx="1304092" cy="912864"/>
        </a:xfrm>
        <a:prstGeom prst="chevron">
          <a:avLst/>
        </a:prstGeom>
        <a:solidFill>
          <a:srgbClr val="FFFF00"/>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rot="-5400000">
        <a:off x="1" y="460348"/>
        <a:ext cx="912864" cy="391228"/>
      </dsp:txXfrm>
    </dsp:sp>
    <dsp:sp modelId="{1CBA639C-79BC-4ED4-9013-BB47F505B0CF}">
      <dsp:nvSpPr>
        <dsp:cNvPr id="0" name=""/>
        <dsp:cNvSpPr/>
      </dsp:nvSpPr>
      <dsp:spPr>
        <a:xfrm rot="5400000">
          <a:off x="4318882" y="-3402101"/>
          <a:ext cx="847660" cy="7659695"/>
        </a:xfrm>
        <a:prstGeom prst="round2Same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altLang="de-DE" sz="1800" kern="1200" dirty="0"/>
            <a:t>The Nature of Computational Problems Require search through many possibilities to find a solution.</a:t>
          </a:r>
          <a:endParaRPr lang="en-US" sz="1800" kern="1200" dirty="0"/>
        </a:p>
      </dsp:txBody>
      <dsp:txXfrm rot="-5400000">
        <a:off x="912865" y="45295"/>
        <a:ext cx="7618316" cy="764902"/>
      </dsp:txXfrm>
    </dsp:sp>
    <dsp:sp modelId="{CAB314E3-6B8B-4CB1-9455-90B672C8076D}">
      <dsp:nvSpPr>
        <dsp:cNvPr id="0" name=""/>
        <dsp:cNvSpPr/>
      </dsp:nvSpPr>
      <dsp:spPr>
        <a:xfrm rot="5400000">
          <a:off x="-195613" y="1357670"/>
          <a:ext cx="1304092" cy="912864"/>
        </a:xfrm>
        <a:prstGeom prst="chevron">
          <a:avLst/>
        </a:prstGeom>
        <a:gradFill rotWithShape="0">
          <a:gsLst>
            <a:gs pos="0">
              <a:schemeClr val="accent4">
                <a:hueOff val="3470782"/>
                <a:satOff val="-19734"/>
                <a:lumOff val="6340"/>
                <a:alphaOff val="0"/>
                <a:shade val="51000"/>
                <a:satMod val="130000"/>
              </a:schemeClr>
            </a:gs>
            <a:gs pos="80000">
              <a:schemeClr val="accent4">
                <a:hueOff val="3470782"/>
                <a:satOff val="-19734"/>
                <a:lumOff val="6340"/>
                <a:alphaOff val="0"/>
                <a:shade val="93000"/>
                <a:satMod val="130000"/>
              </a:schemeClr>
            </a:gs>
            <a:gs pos="100000">
              <a:schemeClr val="accent4">
                <a:hueOff val="3470782"/>
                <a:satOff val="-19734"/>
                <a:lumOff val="6340"/>
                <a:alphaOff val="0"/>
                <a:shade val="94000"/>
                <a:satMod val="135000"/>
              </a:schemeClr>
            </a:gs>
          </a:gsLst>
          <a:lin ang="16200000" scaled="0"/>
        </a:gradFill>
        <a:ln w="9525" cap="flat" cmpd="sng" algn="ctr">
          <a:solidFill>
            <a:schemeClr val="accent4">
              <a:hueOff val="3470782"/>
              <a:satOff val="-19734"/>
              <a:lumOff val="634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1618488"/>
        <a:ext cx="912864" cy="391228"/>
      </dsp:txXfrm>
    </dsp:sp>
    <dsp:sp modelId="{27475D7C-AE46-404F-9455-08CAE7916328}">
      <dsp:nvSpPr>
        <dsp:cNvPr id="0" name=""/>
        <dsp:cNvSpPr/>
      </dsp:nvSpPr>
      <dsp:spPr>
        <a:xfrm rot="5400000">
          <a:off x="4318882" y="-2243961"/>
          <a:ext cx="847660" cy="7659695"/>
        </a:xfrm>
        <a:prstGeom prst="round2SameRect">
          <a:avLst/>
        </a:prstGeom>
        <a:solidFill>
          <a:schemeClr val="lt1">
            <a:alpha val="90000"/>
            <a:hueOff val="0"/>
            <a:satOff val="0"/>
            <a:lumOff val="0"/>
            <a:alphaOff val="0"/>
          </a:schemeClr>
        </a:solidFill>
        <a:ln w="9525" cap="flat" cmpd="sng" algn="ctr">
          <a:solidFill>
            <a:schemeClr val="accent4">
              <a:hueOff val="3470782"/>
              <a:satOff val="-19734"/>
              <a:lumOff val="634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altLang="de-DE" sz="1800" kern="1200" dirty="0"/>
            <a:t>Search space too big -- search won’t return within our lifetimes</a:t>
          </a:r>
          <a:endParaRPr lang="en-US" sz="1800" kern="1200" dirty="0"/>
        </a:p>
      </dsp:txBody>
      <dsp:txXfrm rot="-5400000">
        <a:off x="912865" y="1203435"/>
        <a:ext cx="7618316" cy="764902"/>
      </dsp:txXfrm>
    </dsp:sp>
    <dsp:sp modelId="{B6B305CE-756D-4878-B30A-B74A394B0FD4}">
      <dsp:nvSpPr>
        <dsp:cNvPr id="0" name=""/>
        <dsp:cNvSpPr/>
      </dsp:nvSpPr>
      <dsp:spPr>
        <a:xfrm rot="5400000">
          <a:off x="-195613" y="2515810"/>
          <a:ext cx="1304092" cy="912864"/>
        </a:xfrm>
        <a:prstGeom prst="chevron">
          <a:avLst/>
        </a:prstGeom>
        <a:solidFill>
          <a:srgbClr val="495AD9"/>
        </a:solidFill>
        <a:ln w="9525" cap="flat" cmpd="sng" algn="ctr">
          <a:solidFill>
            <a:schemeClr val="accent4">
              <a:hueOff val="6941564"/>
              <a:satOff val="-39468"/>
              <a:lumOff val="1268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rot="-5400000">
        <a:off x="1" y="2776628"/>
        <a:ext cx="912864" cy="391228"/>
      </dsp:txXfrm>
    </dsp:sp>
    <dsp:sp modelId="{44A863C8-42D6-4181-8889-F6E2132DC046}">
      <dsp:nvSpPr>
        <dsp:cNvPr id="0" name=""/>
        <dsp:cNvSpPr/>
      </dsp:nvSpPr>
      <dsp:spPr>
        <a:xfrm rot="5400000">
          <a:off x="4318882" y="-1085820"/>
          <a:ext cx="847660" cy="7659695"/>
        </a:xfrm>
        <a:prstGeom prst="round2SameRect">
          <a:avLst/>
        </a:prstGeom>
        <a:solidFill>
          <a:schemeClr val="lt1">
            <a:alpha val="90000"/>
            <a:hueOff val="0"/>
            <a:satOff val="0"/>
            <a:lumOff val="0"/>
            <a:alphaOff val="0"/>
          </a:schemeClr>
        </a:solidFill>
        <a:ln w="9525" cap="flat" cmpd="sng" algn="ctr">
          <a:solidFill>
            <a:schemeClr val="accent4">
              <a:hueOff val="6941564"/>
              <a:satOff val="-39468"/>
              <a:lumOff val="1268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altLang="de-DE" sz="1800" kern="1200" dirty="0"/>
            <a:t>These types of problems are better solved using a parallel approach</a:t>
          </a:r>
          <a:endParaRPr lang="en-US" sz="1800" kern="1200" dirty="0"/>
        </a:p>
      </dsp:txBody>
      <dsp:txXfrm rot="-5400000">
        <a:off x="912865" y="2361576"/>
        <a:ext cx="7618316" cy="764902"/>
      </dsp:txXfrm>
    </dsp:sp>
    <dsp:sp modelId="{C56DB124-FDF8-4112-BC21-B89E0489F61E}">
      <dsp:nvSpPr>
        <dsp:cNvPr id="0" name=""/>
        <dsp:cNvSpPr/>
      </dsp:nvSpPr>
      <dsp:spPr>
        <a:xfrm rot="5400000">
          <a:off x="-195613" y="3673951"/>
          <a:ext cx="1304092" cy="912864"/>
        </a:xfrm>
        <a:prstGeom prst="chevron">
          <a:avLst/>
        </a:prstGeom>
        <a:solidFill>
          <a:srgbClr val="CC00CC"/>
        </a:solidFill>
        <a:ln w="9525" cap="flat" cmpd="sng" algn="ctr">
          <a:solidFill>
            <a:schemeClr val="accent4">
              <a:hueOff val="10412346"/>
              <a:satOff val="-59202"/>
              <a:lumOff val="1902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rot="-5400000">
        <a:off x="1" y="3934769"/>
        <a:ext cx="912864" cy="391228"/>
      </dsp:txXfrm>
    </dsp:sp>
    <dsp:sp modelId="{D210142C-4EDE-4CC1-BB94-5E66D608687F}">
      <dsp:nvSpPr>
        <dsp:cNvPr id="0" name=""/>
        <dsp:cNvSpPr/>
      </dsp:nvSpPr>
      <dsp:spPr>
        <a:xfrm rot="5400000">
          <a:off x="4318882" y="72319"/>
          <a:ext cx="847660" cy="7659695"/>
        </a:xfrm>
        <a:prstGeom prst="round2SameRect">
          <a:avLst/>
        </a:prstGeom>
        <a:solidFill>
          <a:schemeClr val="lt1">
            <a:alpha val="90000"/>
            <a:hueOff val="0"/>
            <a:satOff val="0"/>
            <a:lumOff val="0"/>
            <a:alphaOff val="0"/>
          </a:schemeClr>
        </a:solidFill>
        <a:ln w="9525" cap="flat" cmpd="sng" algn="ctr">
          <a:solidFill>
            <a:schemeClr val="accent4">
              <a:hueOff val="10412346"/>
              <a:satOff val="-59202"/>
              <a:lumOff val="1902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altLang="de-DE" sz="1800" kern="1200" dirty="0"/>
            <a:t>Evolution Proves to be a Good Model for Solving these Types of Problems</a:t>
          </a:r>
          <a:endParaRPr lang="en-US" sz="1800" kern="1200" dirty="0"/>
        </a:p>
      </dsp:txBody>
      <dsp:txXfrm rot="-5400000">
        <a:off x="912865" y="3519716"/>
        <a:ext cx="7618316" cy="76490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CB207-D4E1-4B1E-8836-CEB2464AD853}">
      <dsp:nvSpPr>
        <dsp:cNvPr id="0" name=""/>
        <dsp:cNvSpPr/>
      </dsp:nvSpPr>
      <dsp:spPr>
        <a:xfrm>
          <a:off x="995" y="1425773"/>
          <a:ext cx="2424906" cy="1212453"/>
        </a:xfrm>
        <a:prstGeom prst="roundRect">
          <a:avLst>
            <a:gd name="adj" fmla="val 10000"/>
          </a:avLst>
        </a:prstGeom>
        <a:solidFill>
          <a:srgbClr val="0000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1" kern="1200" dirty="0"/>
            <a:t>Decomposition</a:t>
          </a:r>
        </a:p>
      </dsp:txBody>
      <dsp:txXfrm>
        <a:off x="36507" y="1461285"/>
        <a:ext cx="2353882" cy="1141429"/>
      </dsp:txXfrm>
    </dsp:sp>
    <dsp:sp modelId="{C11A8B24-37DA-42EA-BF33-A8EDC6382F15}">
      <dsp:nvSpPr>
        <dsp:cNvPr id="0" name=""/>
        <dsp:cNvSpPr/>
      </dsp:nvSpPr>
      <dsp:spPr>
        <a:xfrm rot="18289469">
          <a:off x="2061624" y="1307988"/>
          <a:ext cx="1698516" cy="53701"/>
        </a:xfrm>
        <a:custGeom>
          <a:avLst/>
          <a:gdLst/>
          <a:ahLst/>
          <a:cxnLst/>
          <a:rect l="0" t="0" r="0" b="0"/>
          <a:pathLst>
            <a:path>
              <a:moveTo>
                <a:pt x="0" y="26850"/>
              </a:moveTo>
              <a:lnTo>
                <a:pt x="1698516" y="268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868419" y="1292376"/>
        <a:ext cx="84925" cy="84925"/>
      </dsp:txXfrm>
    </dsp:sp>
    <dsp:sp modelId="{85FD200B-C705-4FA1-9EBE-2E5D234D2BF0}">
      <dsp:nvSpPr>
        <dsp:cNvPr id="0" name=""/>
        <dsp:cNvSpPr/>
      </dsp:nvSpPr>
      <dsp:spPr>
        <a:xfrm>
          <a:off x="3395864" y="31452"/>
          <a:ext cx="3293240" cy="1212453"/>
        </a:xfrm>
        <a:prstGeom prst="roundRect">
          <a:avLst>
            <a:gd name="adj" fmla="val 10000"/>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Weighted Sum Approach</a:t>
          </a:r>
        </a:p>
      </dsp:txBody>
      <dsp:txXfrm>
        <a:off x="3431376" y="66964"/>
        <a:ext cx="3222216" cy="1141429"/>
      </dsp:txXfrm>
    </dsp:sp>
    <dsp:sp modelId="{904EFDF3-AEA6-42FE-AC91-632E6F8AD377}">
      <dsp:nvSpPr>
        <dsp:cNvPr id="0" name=""/>
        <dsp:cNvSpPr/>
      </dsp:nvSpPr>
      <dsp:spPr>
        <a:xfrm>
          <a:off x="2425901" y="2005149"/>
          <a:ext cx="969962" cy="53701"/>
        </a:xfrm>
        <a:custGeom>
          <a:avLst/>
          <a:gdLst/>
          <a:ahLst/>
          <a:cxnLst/>
          <a:rect l="0" t="0" r="0" b="0"/>
          <a:pathLst>
            <a:path>
              <a:moveTo>
                <a:pt x="0" y="26850"/>
              </a:moveTo>
              <a:lnTo>
                <a:pt x="969962" y="268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6633" y="2007750"/>
        <a:ext cx="48498" cy="48498"/>
      </dsp:txXfrm>
    </dsp:sp>
    <dsp:sp modelId="{2C8F420C-12AE-49EC-96E6-1A88A5AA4FA1}">
      <dsp:nvSpPr>
        <dsp:cNvPr id="0" name=""/>
        <dsp:cNvSpPr/>
      </dsp:nvSpPr>
      <dsp:spPr>
        <a:xfrm>
          <a:off x="3395864" y="1425773"/>
          <a:ext cx="3598366" cy="1212453"/>
        </a:xfrm>
        <a:prstGeom prst="roundRect">
          <a:avLst>
            <a:gd name="adj" fmla="val 10000"/>
          </a:avLst>
        </a:prstGeom>
        <a:solidFill>
          <a:srgbClr val="CC00CC"/>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err="1"/>
            <a:t>Tchebycheff</a:t>
          </a:r>
          <a:r>
            <a:rPr lang="en-US" sz="2400" b="1" kern="1200" dirty="0"/>
            <a:t> Approach</a:t>
          </a:r>
        </a:p>
      </dsp:txBody>
      <dsp:txXfrm>
        <a:off x="3431376" y="1461285"/>
        <a:ext cx="3527342" cy="1141429"/>
      </dsp:txXfrm>
    </dsp:sp>
    <dsp:sp modelId="{91C562F9-756F-48A2-A7CD-99E8F8E32A4E}">
      <dsp:nvSpPr>
        <dsp:cNvPr id="0" name=""/>
        <dsp:cNvSpPr/>
      </dsp:nvSpPr>
      <dsp:spPr>
        <a:xfrm rot="3310531">
          <a:off x="2061624" y="2702309"/>
          <a:ext cx="1698516" cy="53701"/>
        </a:xfrm>
        <a:custGeom>
          <a:avLst/>
          <a:gdLst/>
          <a:ahLst/>
          <a:cxnLst/>
          <a:rect l="0" t="0" r="0" b="0"/>
          <a:pathLst>
            <a:path>
              <a:moveTo>
                <a:pt x="0" y="26850"/>
              </a:moveTo>
              <a:lnTo>
                <a:pt x="1698516" y="268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868419" y="2686697"/>
        <a:ext cx="84925" cy="84925"/>
      </dsp:txXfrm>
    </dsp:sp>
    <dsp:sp modelId="{4972945E-BDCA-4ACD-B14F-C9FBB78F7657}">
      <dsp:nvSpPr>
        <dsp:cNvPr id="0" name=""/>
        <dsp:cNvSpPr/>
      </dsp:nvSpPr>
      <dsp:spPr>
        <a:xfrm>
          <a:off x="3395864" y="2820094"/>
          <a:ext cx="3818378" cy="1212453"/>
        </a:xfrm>
        <a:prstGeom prst="roundRect">
          <a:avLst>
            <a:gd name="adj" fmla="val 10000"/>
          </a:avLst>
        </a:prstGeom>
        <a:solidFill>
          <a:srgbClr val="FFFF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Boundary Intersection (BI) Approach</a:t>
          </a:r>
        </a:p>
      </dsp:txBody>
      <dsp:txXfrm>
        <a:off x="3431376" y="2855606"/>
        <a:ext cx="3747354" cy="11414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A5BAE-AB1C-49BD-9701-E9AD51806F2E}">
      <dsp:nvSpPr>
        <dsp:cNvPr id="0" name=""/>
        <dsp:cNvSpPr/>
      </dsp:nvSpPr>
      <dsp:spPr>
        <a:xfrm rot="5400000">
          <a:off x="-178750" y="742697"/>
          <a:ext cx="1465053" cy="1107551"/>
        </a:xfrm>
        <a:prstGeom prst="chevron">
          <a:avLst/>
        </a:prstGeom>
        <a:solidFill>
          <a:srgbClr val="FFFF00"/>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rot="-5400000">
        <a:off x="2" y="1117722"/>
        <a:ext cx="1107551" cy="357502"/>
      </dsp:txXfrm>
    </dsp:sp>
    <dsp:sp modelId="{1CBA639C-79BC-4ED4-9013-BB47F505B0CF}">
      <dsp:nvSpPr>
        <dsp:cNvPr id="0" name=""/>
        <dsp:cNvSpPr/>
      </dsp:nvSpPr>
      <dsp:spPr>
        <a:xfrm rot="5400000">
          <a:off x="4345777" y="-2115888"/>
          <a:ext cx="1546946" cy="6906617"/>
        </a:xfrm>
        <a:prstGeom prst="round2Same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altLang="de-DE" sz="1800" kern="1200" dirty="0"/>
            <a:t>Evolution is in effect a method of searching for the best (optimal) solution from a great number of possibilities</a:t>
          </a:r>
          <a:endParaRPr lang="en-US" sz="1800" kern="1200" dirty="0"/>
        </a:p>
        <a:p>
          <a:pPr marL="342900" lvl="2" indent="-171450" algn="l" defTabSz="800100">
            <a:lnSpc>
              <a:spcPct val="90000"/>
            </a:lnSpc>
            <a:spcBef>
              <a:spcPct val="0"/>
            </a:spcBef>
            <a:spcAft>
              <a:spcPct val="15000"/>
            </a:spcAft>
            <a:buChar char="•"/>
          </a:pPr>
          <a:r>
            <a:rPr lang="en-US" altLang="de-DE" sz="1800" kern="1200" dirty="0"/>
            <a:t>	Possibilities -- all individuals</a:t>
          </a:r>
          <a:endParaRPr lang="en-US" sz="1800" kern="1200" dirty="0"/>
        </a:p>
        <a:p>
          <a:pPr marL="342900" lvl="2" indent="-171450" algn="l" defTabSz="800100">
            <a:lnSpc>
              <a:spcPct val="90000"/>
            </a:lnSpc>
            <a:spcBef>
              <a:spcPct val="0"/>
            </a:spcBef>
            <a:spcAft>
              <a:spcPct val="15000"/>
            </a:spcAft>
            <a:buChar char="•"/>
          </a:pPr>
          <a:r>
            <a:rPr lang="en-US" altLang="de-DE" sz="1800" kern="1200" dirty="0"/>
            <a:t>         Best solution -- the most “fit” or well-adapted individual </a:t>
          </a:r>
          <a:endParaRPr lang="en-US" sz="1800" kern="1200" dirty="0"/>
        </a:p>
        <a:p>
          <a:pPr marL="342900" lvl="2" indent="-171450" algn="l" defTabSz="800100">
            <a:lnSpc>
              <a:spcPct val="90000"/>
            </a:lnSpc>
            <a:spcBef>
              <a:spcPct val="0"/>
            </a:spcBef>
            <a:spcAft>
              <a:spcPct val="15000"/>
            </a:spcAft>
            <a:buChar char="•"/>
          </a:pPr>
          <a:endParaRPr lang="en-US" sz="1800" kern="1200" dirty="0"/>
        </a:p>
      </dsp:txBody>
      <dsp:txXfrm rot="-5400000">
        <a:off x="1665942" y="639463"/>
        <a:ext cx="6831101" cy="1395914"/>
      </dsp:txXfrm>
    </dsp:sp>
    <dsp:sp modelId="{CAB314E3-6B8B-4CB1-9455-90B672C8076D}">
      <dsp:nvSpPr>
        <dsp:cNvPr id="0" name=""/>
        <dsp:cNvSpPr/>
      </dsp:nvSpPr>
      <dsp:spPr>
        <a:xfrm rot="5400000">
          <a:off x="-178750" y="2048483"/>
          <a:ext cx="1465053" cy="1107551"/>
        </a:xfrm>
        <a:prstGeom prst="chevron">
          <a:avLst/>
        </a:prstGeom>
        <a:gradFill rotWithShape="0">
          <a:gsLst>
            <a:gs pos="0">
              <a:schemeClr val="accent4">
                <a:hueOff val="5206173"/>
                <a:satOff val="-29601"/>
                <a:lumOff val="9510"/>
                <a:alphaOff val="0"/>
                <a:shade val="51000"/>
                <a:satMod val="130000"/>
              </a:schemeClr>
            </a:gs>
            <a:gs pos="80000">
              <a:schemeClr val="accent4">
                <a:hueOff val="5206173"/>
                <a:satOff val="-29601"/>
                <a:lumOff val="9510"/>
                <a:alphaOff val="0"/>
                <a:shade val="93000"/>
                <a:satMod val="130000"/>
              </a:schemeClr>
            </a:gs>
            <a:gs pos="100000">
              <a:schemeClr val="accent4">
                <a:hueOff val="5206173"/>
                <a:satOff val="-29601"/>
                <a:lumOff val="9510"/>
                <a:alphaOff val="0"/>
                <a:shade val="94000"/>
                <a:satMod val="135000"/>
              </a:schemeClr>
            </a:gs>
          </a:gsLst>
          <a:lin ang="16200000" scaled="0"/>
        </a:gradFill>
        <a:ln w="9525" cap="flat" cmpd="sng" algn="ctr">
          <a:solidFill>
            <a:schemeClr val="accent4">
              <a:hueOff val="5206173"/>
              <a:satOff val="-29601"/>
              <a:lumOff val="951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rot="-5400000">
        <a:off x="2" y="2423508"/>
        <a:ext cx="1107551" cy="357502"/>
      </dsp:txXfrm>
    </dsp:sp>
    <dsp:sp modelId="{27475D7C-AE46-404F-9455-08CAE7916328}">
      <dsp:nvSpPr>
        <dsp:cNvPr id="0" name=""/>
        <dsp:cNvSpPr/>
      </dsp:nvSpPr>
      <dsp:spPr>
        <a:xfrm rot="5400000">
          <a:off x="4345777" y="-810102"/>
          <a:ext cx="1546946" cy="6906617"/>
        </a:xfrm>
        <a:prstGeom prst="round2SameRect">
          <a:avLst/>
        </a:prstGeom>
        <a:solidFill>
          <a:schemeClr val="lt1">
            <a:alpha val="90000"/>
            <a:hueOff val="0"/>
            <a:satOff val="0"/>
            <a:lumOff val="0"/>
            <a:alphaOff val="0"/>
          </a:schemeClr>
        </a:solidFill>
        <a:ln w="9525" cap="flat" cmpd="sng" algn="ctr">
          <a:solidFill>
            <a:schemeClr val="accent4">
              <a:hueOff val="5206173"/>
              <a:satOff val="-29601"/>
              <a:lumOff val="951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altLang="de-DE" sz="1800" kern="1200" dirty="0"/>
            <a:t>Evolution is a parallel process</a:t>
          </a:r>
          <a:endParaRPr lang="en-US" sz="1800" kern="1200" dirty="0"/>
        </a:p>
        <a:p>
          <a:pPr marL="171450" lvl="1" indent="-171450" algn="l" defTabSz="800100">
            <a:lnSpc>
              <a:spcPct val="90000"/>
            </a:lnSpc>
            <a:spcBef>
              <a:spcPct val="0"/>
            </a:spcBef>
            <a:spcAft>
              <a:spcPct val="15000"/>
            </a:spcAft>
            <a:buChar char="•"/>
          </a:pPr>
          <a:r>
            <a:rPr lang="en-US" altLang="de-DE" sz="1800" kern="1200" dirty="0"/>
            <a:t>      Testing and changing of numerous species and individuals occur at the same time (or, in parallel)</a:t>
          </a:r>
          <a:endParaRPr lang="en-US" sz="1800" kern="1200" dirty="0"/>
        </a:p>
      </dsp:txBody>
      <dsp:txXfrm rot="-5400000">
        <a:off x="1665942" y="1945249"/>
        <a:ext cx="6831101" cy="1395914"/>
      </dsp:txXfrm>
    </dsp:sp>
    <dsp:sp modelId="{B6B305CE-756D-4878-B30A-B74A394B0FD4}">
      <dsp:nvSpPr>
        <dsp:cNvPr id="0" name=""/>
        <dsp:cNvSpPr/>
      </dsp:nvSpPr>
      <dsp:spPr>
        <a:xfrm rot="5400000">
          <a:off x="-178750" y="3354269"/>
          <a:ext cx="1465053" cy="1107551"/>
        </a:xfrm>
        <a:prstGeom prst="chevron">
          <a:avLst/>
        </a:prstGeom>
        <a:solidFill>
          <a:srgbClr val="495AD9"/>
        </a:solidFill>
        <a:ln w="9525" cap="flat" cmpd="sng" algn="ctr">
          <a:solidFill>
            <a:schemeClr val="accent4">
              <a:hueOff val="10412346"/>
              <a:satOff val="-59202"/>
              <a:lumOff val="1902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rot="-5400000">
        <a:off x="2" y="3729294"/>
        <a:ext cx="1107551" cy="357502"/>
      </dsp:txXfrm>
    </dsp:sp>
    <dsp:sp modelId="{44A863C8-42D6-4181-8889-F6E2132DC046}">
      <dsp:nvSpPr>
        <dsp:cNvPr id="0" name=""/>
        <dsp:cNvSpPr/>
      </dsp:nvSpPr>
      <dsp:spPr>
        <a:xfrm rot="5400000">
          <a:off x="4345777" y="495683"/>
          <a:ext cx="1546946" cy="6906617"/>
        </a:xfrm>
        <a:prstGeom prst="round2SameRect">
          <a:avLst/>
        </a:prstGeom>
        <a:solidFill>
          <a:schemeClr val="lt1">
            <a:alpha val="90000"/>
            <a:hueOff val="0"/>
            <a:satOff val="0"/>
            <a:lumOff val="0"/>
            <a:alphaOff val="0"/>
          </a:schemeClr>
        </a:solidFill>
        <a:ln w="9525" cap="flat" cmpd="sng" algn="ctr">
          <a:solidFill>
            <a:schemeClr val="accent4">
              <a:hueOff val="10412346"/>
              <a:satOff val="-59202"/>
              <a:lumOff val="1902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altLang="de-DE" sz="1800" kern="1200" dirty="0"/>
            <a:t>Evolution can be seen as a method that designs new (original) solutions to a changing environment</a:t>
          </a:r>
          <a:endParaRPr lang="en-US" sz="1800" kern="1200" dirty="0"/>
        </a:p>
      </dsp:txBody>
      <dsp:txXfrm rot="-5400000">
        <a:off x="1665942" y="3251034"/>
        <a:ext cx="6831101" cy="13959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ED9EC-A54A-4D8C-A601-379E7ED7D0B0}">
      <dsp:nvSpPr>
        <dsp:cNvPr id="0" name=""/>
        <dsp:cNvSpPr/>
      </dsp:nvSpPr>
      <dsp:spPr>
        <a:xfrm>
          <a:off x="1921810" y="1000715"/>
          <a:ext cx="726990" cy="47092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6941564"/>
              <a:satOff val="-39468"/>
              <a:lumOff val="12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EP</a:t>
          </a:r>
        </a:p>
      </dsp:txBody>
      <dsp:txXfrm>
        <a:off x="2150252" y="1128791"/>
        <a:ext cx="488203" cy="332503"/>
      </dsp:txXfrm>
    </dsp:sp>
    <dsp:sp modelId="{F0DD25B6-FDD4-4689-837A-7209D08A8FF6}">
      <dsp:nvSpPr>
        <dsp:cNvPr id="0" name=""/>
        <dsp:cNvSpPr/>
      </dsp:nvSpPr>
      <dsp:spPr>
        <a:xfrm>
          <a:off x="735668" y="1000715"/>
          <a:ext cx="726990" cy="47092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0412346"/>
              <a:satOff val="-59202"/>
              <a:lumOff val="190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GP</a:t>
          </a:r>
          <a:endParaRPr lang="en-US" sz="3900" kern="1200" dirty="0"/>
        </a:p>
      </dsp:txBody>
      <dsp:txXfrm>
        <a:off x="746013" y="1128791"/>
        <a:ext cx="488203" cy="332503"/>
      </dsp:txXfrm>
    </dsp:sp>
    <dsp:sp modelId="{9AD36279-E3E5-48AD-8CB0-A206CD96A870}">
      <dsp:nvSpPr>
        <dsp:cNvPr id="0" name=""/>
        <dsp:cNvSpPr/>
      </dsp:nvSpPr>
      <dsp:spPr>
        <a:xfrm>
          <a:off x="1921810" y="0"/>
          <a:ext cx="726990" cy="47092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3470782"/>
              <a:satOff val="-19734"/>
              <a:lumOff val="63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ES</a:t>
          </a:r>
        </a:p>
      </dsp:txBody>
      <dsp:txXfrm>
        <a:off x="2150252" y="10345"/>
        <a:ext cx="488203" cy="332503"/>
      </dsp:txXfrm>
    </dsp:sp>
    <dsp:sp modelId="{6A1210BD-5553-4152-8BC0-F726B60AE5A2}">
      <dsp:nvSpPr>
        <dsp:cNvPr id="0" name=""/>
        <dsp:cNvSpPr/>
      </dsp:nvSpPr>
      <dsp:spPr>
        <a:xfrm>
          <a:off x="735668" y="0"/>
          <a:ext cx="726990" cy="47092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GA</a:t>
          </a:r>
        </a:p>
      </dsp:txBody>
      <dsp:txXfrm>
        <a:off x="746013" y="10345"/>
        <a:ext cx="488203" cy="332503"/>
      </dsp:txXfrm>
    </dsp:sp>
    <dsp:sp modelId="{962274BB-0A48-4441-8CC1-E80A8FF2A39B}">
      <dsp:nvSpPr>
        <dsp:cNvPr id="0" name=""/>
        <dsp:cNvSpPr/>
      </dsp:nvSpPr>
      <dsp:spPr>
        <a:xfrm>
          <a:off x="1040298" y="83883"/>
          <a:ext cx="637220" cy="637220"/>
        </a:xfrm>
        <a:prstGeom prst="pieWedge">
          <a:avLst/>
        </a:prstGeom>
        <a:solidFill>
          <a:srgbClr val="89E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n-US" sz="1200" b="1" kern="1200" dirty="0"/>
        </a:p>
      </dsp:txBody>
      <dsp:txXfrm>
        <a:off x="1226935" y="270520"/>
        <a:ext cx="450583" cy="450583"/>
      </dsp:txXfrm>
    </dsp:sp>
    <dsp:sp modelId="{EDC22E34-319D-4324-900D-3A8065CAD1EB}">
      <dsp:nvSpPr>
        <dsp:cNvPr id="0" name=""/>
        <dsp:cNvSpPr/>
      </dsp:nvSpPr>
      <dsp:spPr>
        <a:xfrm rot="5400000">
          <a:off x="1706951" y="83883"/>
          <a:ext cx="637220" cy="637220"/>
        </a:xfrm>
        <a:prstGeom prst="pieWedge">
          <a:avLst/>
        </a:prstGeom>
        <a:solidFill>
          <a:srgbClr val="F8C0F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706951" y="270520"/>
        <a:ext cx="450583" cy="450583"/>
      </dsp:txXfrm>
    </dsp:sp>
    <dsp:sp modelId="{9A55D57B-C24C-44B0-B68F-EC6A8CF31884}">
      <dsp:nvSpPr>
        <dsp:cNvPr id="0" name=""/>
        <dsp:cNvSpPr/>
      </dsp:nvSpPr>
      <dsp:spPr>
        <a:xfrm rot="10800000">
          <a:off x="1706951" y="750536"/>
          <a:ext cx="637220" cy="637220"/>
        </a:xfrm>
        <a:prstGeom prst="pieWedge">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n-US" sz="1200" b="1" kern="1200" dirty="0"/>
        </a:p>
      </dsp:txBody>
      <dsp:txXfrm rot="10800000">
        <a:off x="1706951" y="750536"/>
        <a:ext cx="450583" cy="450583"/>
      </dsp:txXfrm>
    </dsp:sp>
    <dsp:sp modelId="{C61E496B-6FF7-4117-A7CB-D1E98781BC9B}">
      <dsp:nvSpPr>
        <dsp:cNvPr id="0" name=""/>
        <dsp:cNvSpPr/>
      </dsp:nvSpPr>
      <dsp:spPr>
        <a:xfrm rot="16200000">
          <a:off x="1040298" y="750536"/>
          <a:ext cx="637220" cy="637220"/>
        </a:xfrm>
        <a:prstGeom prst="pieWedge">
          <a:avLst/>
        </a:prstGeom>
        <a:solidFill>
          <a:schemeClr val="accent4">
            <a:hueOff val="10412346"/>
            <a:satOff val="-59202"/>
            <a:lumOff val="19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endParaRPr lang="en-US" sz="1100" b="1" kern="1200" dirty="0"/>
        </a:p>
      </dsp:txBody>
      <dsp:txXfrm rot="5400000">
        <a:off x="1226935" y="750536"/>
        <a:ext cx="450583" cy="450583"/>
      </dsp:txXfrm>
    </dsp:sp>
    <dsp:sp modelId="{077D4901-D728-44B2-A40A-0A58879EE0A9}">
      <dsp:nvSpPr>
        <dsp:cNvPr id="0" name=""/>
        <dsp:cNvSpPr/>
      </dsp:nvSpPr>
      <dsp:spPr>
        <a:xfrm>
          <a:off x="1582229" y="603372"/>
          <a:ext cx="220010" cy="191313"/>
        </a:xfrm>
        <a:prstGeom prst="circular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353563-A097-46DB-8587-345CC05BAFFF}">
      <dsp:nvSpPr>
        <dsp:cNvPr id="0" name=""/>
        <dsp:cNvSpPr/>
      </dsp:nvSpPr>
      <dsp:spPr>
        <a:xfrm rot="10800000">
          <a:off x="1582229" y="676954"/>
          <a:ext cx="220010" cy="191313"/>
        </a:xfrm>
        <a:prstGeom prst="circular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8.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1.xml><?xml version="1.0" encoding="utf-8"?>
<dgm:layoutDef xmlns:dgm="http://schemas.openxmlformats.org/drawingml/2006/diagram" xmlns:a="http://schemas.openxmlformats.org/drawingml/2006/main" uniqueId="urn:microsoft.com/office/officeart/2005/8/layout/cycle4#3">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5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cycle4#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presOf axis="self"/>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presOf axis="self"/>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cycle4#5">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6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4#2">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941329-2685-4233-BBEC-D50A7413B832}" type="datetimeFigureOut">
              <a:rPr lang="en-US" smtClean="0"/>
              <a:pPr/>
              <a:t>12/20/22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75ECB69-7419-4854-9E03-33A569649AD7}" type="slidenum">
              <a:rPr lang="en-US" smtClean="0"/>
              <a:pPr/>
              <a:t>‹#›</a:t>
            </a:fld>
            <a:endParaRPr lang="en-US"/>
          </a:p>
        </p:txBody>
      </p:sp>
    </p:spTree>
    <p:extLst>
      <p:ext uri="{BB962C8B-B14F-4D97-AF65-F5344CB8AC3E}">
        <p14:creationId xmlns:p14="http://schemas.microsoft.com/office/powerpoint/2010/main" val="197549569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07:28:10.466"/>
    </inkml:context>
    <inkml:brush xml:id="br0">
      <inkml:brushProperty name="width" value="0.05292" units="cm"/>
      <inkml:brushProperty name="height" value="0.05292" units="cm"/>
      <inkml:brushProperty name="color" value="#FF0000"/>
    </inkml:brush>
  </inkml:definitions>
  <inkml:trace contextRef="#ctx0" brushRef="#br0">7959 5538 24575,'45'-36'0,"-1"1"0,-13 10 0,0 0 0,5-3 0,-1 0 0,4-3 0,3-2 0,1 0 0,-1 1-1075,1 1 0,0 0 0,0 0 0,1 1 0,1 1 1075,1-1 0,2 0 0,0 1 0,0 1 0,1 1 0,-2 1 0,0 2 0,0 0 0,0 2 0,-1 2 34,6 0 0,0 2 0,-1 3 0,-1 1-34,9 1 0,-2 3 0,-1 2 305,-7 3 0,-2 1 0,-1 2-305,13 0 0,-3 1 0,-10 2 0,-2 0 0,-9 0 0,0 0 1328,9 1 0,-2-1-1328,14 1 675,-20-1 1,-3-2-676,1-5 317,-3-10-317,-4-9 0,-2-6 0,-3 1 0,-2 4 0,-3 6 0,-2 5 0,-2-2 0,1-6 0,3-11 0,3-9 0,0 2 0,-1 9 0,-6 12 0,-7 12 0,-3 5 0</inkml:trace>
  <inkml:trace contextRef="#ctx0" brushRef="#br0" timeOffset="1630">10097 4260 24575,'31'-5'0,"0"-5"0,6-6 0,-3 0 0,2 1 0,-3 3 0,-5 5 0,-2 2 0,-7 3 0,-2 2 0,-1 0 0,1 0 0,2 0 0,-1 0 0,-5 0 0,-4 1 0,-4 1 0,-4 4 0,0 7 0,-1 7 0,0 6 0,0 4 0,-2 1 0,-5 4 0,-3 2 0,-2-2 0,2-6 0,3-9 0,3-7 0,2-7 0,1-2 0</inkml:trace>
  <inkml:trace contextRef="#ctx0" brushRef="#br0" timeOffset="8616">10576 3421 24575,'30'-4'0,"20"-7"0,-18 3 0,1-3 0,3-1 0,-2-1 0,18-12 0,-16 6 0,-24 8 0,-12 2 0,-27 6 0,-22 1 0,15 2 0,-2 0 0,-3-1 0,-1 2 0,2-1 0,0 2 0,5 2 0,1 2 0,4 4 0,1 3 0,1 4 0,1 3 0,1 3 0,1 2 0,1 0 0,1 2 0,-10 23 0,11-6 0,11-6 0,22-6 0,26 0 0,-3-14 0,5-2 0,-5-5 0,4 0 0,0-1-213,4 0 0,2 0 0,0-2 213,1-2 0,1 0 0,0-2 0,-3 0 0,0-2 0,-2 0 0,13-1 0,-2-2 0,-11-1 0,-4-1 0,15-4 0,-21-2 0,-15 1 0,-7 3 639,-3 2-639,-2 1 0,-2 0 0,1 0 0,-2 1 0,-1 1 0,-1 0 0</inkml:trace>
  <inkml:trace contextRef="#ctx0" brushRef="#br0" timeOffset="9799">11551 3046 24575,'-6'24'0,"-6"9"0,-5 6 0,2-3 0,-2 2 0,-1 1-491,-5 7 1,-1 2 0,-1 0 490,1-2 0,-1-1 0,2-3 0,-5 5 0,4-5 95,7-11 1,3-5 0,3-5-1,8-10 1</inkml:trace>
  <inkml:trace contextRef="#ctx0" brushRef="#br0" timeOffset="11082">11160 3244 24575,'24'0'0,"8"0"0,14 2 0,-17 2 0,2 0 0,5 3 0,0 2 0,3 2 0,-1 1 0,0 1 0,-2 2 0,-4-1 0,-1 0 0,18 11 0,-11-5 0,-6-3 0,-1-6 0,-1-4 0,-5-4 0,-4-2 0,-9 0 0,-6 0 0,-3 0 0</inkml:trace>
  <inkml:trace contextRef="#ctx0" brushRef="#br0" timeOffset="11579">12152 3773 11035,'4'-2'0,"-2"1"0</inkml:trace>
  <inkml:trace contextRef="#ctx0" brushRef="#br0" timeOffset="12582">12410 3151 24575,'0'27'0,"0"4"0,0 9 0,0 4 0,0 6 0,1 6 0,2-25 0,2 0 0,2 3 0,2 0 0,0 2 0,2-2 0,0-2 0,0-2 0,6 20 0,-7-16 0,-5-11 0,-4-7 0,-1-2 0,0-2 0,0-2 0,0-4 0,0-3 0</inkml:trace>
  <inkml:trace contextRef="#ctx0" brushRef="#br0" timeOffset="14016">12362 3222 24575,'15'-3'0,"1"1"0,4 1 0,1 1 0,4 0 0,5 0 0,5 0 0,1 0 0,2 0 0,-1 0 0,-2 0 0,-1 2 0,-6 2 0,-6 3 0,-6 1 0,-6 1 0,-5-2 0,-4-1 0,-1-1 0,0 0 0,-2 4 0,-9 6 0,-11 7 0,-10 7 0,-7 7 0,2-1 0,5-2 0,5-4 0,6-5 0,5-3 0,5-7 0,4-7 0,2-3 0,1-4 0,3 0 0,0 0 0</inkml:trace>
  <inkml:trace contextRef="#ctx0" brushRef="#br0" timeOffset="15766">12843 3587 24575,'20'-1'0,"7"-5"0,2-3 0,-2-2 0,-7 0 0,-11 4 0,-5 2 0,-4 2 0,-1-2 0,-4-3 0,-9-2 0,-9-3 0,-10-3 0,-4 1 0,-1 2 0,4 3 0,4 5 0,7 2 0,4 1 0,7 2 0,3 1 0,0 2 0,-1 5 0,-3 7 0,1 4 0,2-2 0,5 0 0,2-8 0,3-2 0,0-4 0,0 0 0,2 2 0,5 3 0,9 4 0,5 2 0,1 0 0,-5-3 0,-8-6 0,-1-3 0,-5-2 0,0 0 0,0 0 0,0 0 0,2 0 0,2 0 0,2 0 0,2 0 0,-4 0 0,0 0 0,-6 0 0,0 0 0</inkml:trace>
  <inkml:trace contextRef="#ctx0" brushRef="#br0" timeOffset="16865">13156 3029 24575,'0'26'0,"2"8"0,2 9 0,3 7 0,6 4 0,3-2 0,1-3 0,1-8 0,-3-8 0,-3-8 0,-2-6 0,-3-4 0,-4-7 0,1-1 0,-3-4 0,1-2 0,-1 0 0</inkml:trace>
  <inkml:trace contextRef="#ctx0" brushRef="#br0" timeOffset="18498">13168 3035 24575,'9'0'0,"6"0"0,13-1 0,10-3 0,6-4 0,-5 0 0,-9 2 0,-9 2 0,-5 4 0,-2 1 0,-2 2 0,1 5 0,2 2 0,-1 1 0,0-1 0,1-2 0,-8-3 0,1 1 0,-8-2 0,0 0 0,-1 1 0,-1-1 0,-6 2 0,-5 2 0,-6 5 0,-4 6 0,-3 5 0,-1 4 0,2-1 0,5-4 0,6-8 0,6-7 0,2-5 0,2-1 0,-2 0 0,-3-1 0,4 0 0,-2-1 0,6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07:33:51.881"/>
    </inkml:context>
    <inkml:brush xml:id="br0">
      <inkml:brushProperty name="width" value="0.05292" units="cm"/>
      <inkml:brushProperty name="height" value="0.05292" units="cm"/>
      <inkml:brushProperty name="color" value="#FF0000"/>
    </inkml:brush>
  </inkml:definitions>
  <inkml:trace contextRef="#ctx0" brushRef="#br0">22208 5481 24575,'-17'-11'0,"-11"-9"0,-9-9 0,-5-9 0,-1-3 0,9 2 0,4-1 0,7 4 0,6 5 0,4 7 0,1 5 0,0-1 0,-1-5 0,-3-4 0,-2-8 0,-5-8 0,9 19 0,0-2 0,-3-3 0,-1 0 0,-2-2 0,0 1 0,1 2 0,0 0 0,-14-20 0,10 13 0,6 8 0,4 4 0,-1-3 0,-3-6 0,-2-5 0,-3-3 0,-3 1 0,0 3 0,-1 1 0,-3 0 0,1 2 0,-1 0 0,5 5 0,3 6 0,2 1 0,-3 1 0,-10-10 0,11 12 0,-3-3 0,-4-5 0,-2-2 0,-4-6 0,-1-3 0,-3-2 0,1-1 0,0-3 0,1 0 0,1 2 0,0 0 0,4 4 0,1 2 0,4 4 0,1 0 0,4 5 0,1 0 0,3 3 0,1 0 0,-14-25 0,16 23 0,0 0 0,0-1 0,0-1 0,0-1 0,0-2 0,0-3 0,0-2 0,0-3 0,1-3 0,-1-7 0,1-2 0,1-4 0,2-2 0,1 0 0,2 1 0,3 3 0,0 3 0,3 8 0,0 3 0,1 7 0,0 3 0,0-17 0,0 10 0,0 8 0,0 7 0,0 4 0,0 7 0,0 5 0,0 2 0</inkml:trace>
  <inkml:trace contextRef="#ctx0" brushRef="#br0" timeOffset="1931">20431 2291 24575,'-29'0'0,"1"0"0,-1 0 0,6 0 0,3 0 0,3 2 0,2 4 0,2 1 0,2 4 0,0-1 0,1 1 0,-3 3 0,-2 3 0,-2 2 0,1-1 0,4-2 0,5-5 0,4-7 0,4-7 0,5-4 0,2-2 0,2 3 0,2 0 0,7-3 0,8-5 0,9-4 0,4 1 0,-3 2 0,-7 6 0,-9 3 0,-6 1 0,-5 1 0,-2 1 0,-3 2 0,-2 1 0,2 0 0,3 0 0,4-1 0,8-1 0,7 0 0,9 1 0,0 1 0,-4 0 0,-8 0 0,-7-1 0,-3-1 0,-7 0 0,-1-1 0,-6 1 0,0-1 0,-2 1 0,0 1 0,-4 6 0,-2 15 0,-1 19 0,-1 18 0,6-26 0,1 0 0,-2 21 0,3-15 0,2-13 0,0-13 0,0-2 0,-1-7 0,1-1 0,-1-1 0</inkml:trace>
  <inkml:trace contextRef="#ctx0" brushRef="#br0" timeOffset="8231">18664 1145 24575,'0'24'0,"0"6"0,0 9 0,-1 2 0,-3 2 0,-1-4 0,0-1 0,2-3 0,1-4 0,2-2 0,2-6 0,5-2 0,8-3 0,7-3 0,6-2 0,3-5 0,2-4 0,-4-3 0,-5-1 0,-9 0 0,-6 0 0,-1 0 0,-1 0 0,2-3 0,2-1 0,1-2 0,-2 0 0,-2 2 0,-2-1 0,1-1 0,-1 2 0,3-2 0,-4 4 0,-1-1 0,-3 2 0,0 0 0</inkml:trace>
  <inkml:trace contextRef="#ctx0" brushRef="#br0" timeOffset="9697">18963 1341 24575,'-29'-3'0,"-22"-9"0,13 3 0,-2-2 0,-8-3 0,-1-1 0,-1 1 0,2 0 0,5 3 0,3 2 0,6 2 0,3 2 0,-10 0 0,15 4 0,14 1 0,2 0 0,5 0 0,-2 0 0,0 0 0,-3 0 0,4 0 0,-1-1 0,6 0 0,-1 0 0,2-1 0</inkml:trace>
  <inkml:trace contextRef="#ctx0" brushRef="#br0" timeOffset="11031">19288 1134 24575,'0'38'0,"0"-1"0,-3 3 0,0 1 0,-4 13 0,-1 1 0,-3 3 0,-2 0 0,4-18 0,-1 1 0,0-1 0,-2 18 0,1-1 0,3-4 0,2-2 0,3-1 0,1-2 0,1-2 0,1-2 0,0-5 0,0-2 0,0 21 0,1-21 0,1-16 0,0-8 0,-1-7 0,-1-3 0</inkml:trace>
  <inkml:trace contextRef="#ctx0" brushRef="#br0" timeOffset="13247">19384 1152 24575,'16'0'0,"12"0"0,15 0 0,13 0 0,2 0 0,-3 4 0,-8 7 0,-7 7 0,-7 7 0,-5 5 0,-5 2 0,-4 0 0,-6 2 0,-5 0 0,-5 6 0,-12 5 0,-10 0 0,-11-4 0,-3-10 0,4-11 0,6-9 0,1-6 0,-2-3 0,-1-2 0,1 0 0,1 0 0,11-1 0,0 0 0,9-1 0,1 0 0,1 1 0,0-1 0,1 1 0</inkml:trace>
  <inkml:trace contextRef="#ctx0" brushRef="#br0" timeOffset="15697">20190 1552 24575,'0'22'0,"0"3"0,0 6 0,0 7 0,0 7 0,0 7 0,0 4 0,0-7 0,0-8 0,0-10 0,0-10 0,0-7 0,0-9 0,0-9 0,6-12 0,7-14 0,7-10 0,5-9 0,1-1 0,-1 2 0,1 5 0,0 2 0,0 4 0,2 4 0,-2 4 0,-1 6 0,-3 5 0,-4 6 0,-2 3 0,-3 4 0,-2 2 0,-3 2 0,-5-1 0,-2 2 0,-2-1 0</inkml:trace>
  <inkml:trace contextRef="#ctx0" brushRef="#br0" timeOffset="17997">20573 1714 24575,'-28'0'0,"6"0"0,3 0 0,9 2 0,6 4 0,0-1 0,0 5 0,1 0 0,-1 4 0,2 1 0,1 1 0,-1-1 0,2 1 0,0 1 0,1 4 0,7 6 0,9 3 0,9-1 0,9-2 0,1-6 0,0-7 0,-2-6 0,-4-6 0,-4-2 0,-6 0 0,-4-1 0,-3-4 0,-4-4 0,-2-8 0,-2-6 0,-3-5 0,0 1 0,-1 4 0,1 8 0,-1 6 0,1 4 0,-2-2 0,0-3 0,0-1 0,0-1 0,0 0 0,-3-1 0,-3-3 0,-5-2 0,-3 1 0,1 1 0,1 5 0,5 6 0,1 1 0,-1 0 0,-5-4 0,-7-3 0,-4-3 0,2 1 0,3 3 0,4 3 0,1 3 0,-2 3 0,0-2 0,0 1 0,3 0 0,4 1 0,3 1 0,1 0 0,0 0 0,1 0 0,1 0 0</inkml:trace>
  <inkml:trace contextRef="#ctx0" brushRef="#br0" timeOffset="18932">21083 1397 24575,'0'41'0,"0"-23"0,0 7 0</inkml:trace>
  <inkml:trace contextRef="#ctx0" brushRef="#br0" timeOffset="20647">21083 1259 24575,'0'35'0,"0"20"0,0-20 0,0 0 0,0 3 0,0-3 0,0 18 0,-2-13 0,1-6 0,-1-5 0,-1-2 0,1-3 0,0-5 0,1-5 0,1-5 0,0-4 0,0 1 0,0 7 0,0 18 0,0 15 0,0 12 0,0 2 0,-1-9 0,-1-7 0,0-9 0,0-5 0,2-5 0,0-7 0,0-7 0,0-6 0,0-13 0,2-20 0,3-23 0,-3 13 0,1-1 0,-1-3 0,0 0 0,0 2 0,0 2 0,0-20 0,2 23 0,1 14 0,-1 7 0,0 2 0,0 0 0,-1 0 0,-1 4 0,0 2 0,0 4 0,3 1 0,4 1 0,9 0 0,9 0 0,5 0 0,4 0 0,-2 0 0,-4 0 0,-5 0 0,-7 0 0,-5 0 0,-5 0 0,-2 0 0,-1 2 0,-1 5 0,2 2 0,-1 4 0,-1 5 0,-1 12 0,-1 13 0,-1 14 0,-1 2 0,0-8 0,0-11 0,-1-10 0,-2-5 0,-3-1 0,-2-3 0,-2-3 0,-1-3 0,-5-2 0,-9 1 0,-4-1 0,-3-2 0,6-4 0,7-4 0,7-1 0,4-2 0,1 0 0,-1 0 0,0 0 0,-2 0 0,-2 0 0,6 0 0,0 0 0</inkml:trace>
  <inkml:trace contextRef="#ctx0" brushRef="#br0" timeOffset="21864">21569 1416 24575,'0'15'0,"0"14"0,0 20 0,0-18 0,0 3 0,1 3 0,-2 0 0,1 4 0,-2 0 0,0 1 0,-1 0 0,-1 0 0,0 0 0,0-1 0,-1 0 0,1-4 0,-1-1 0,2-4 0,-1-1 0,-4 20 0,2-14 0,1-10 0,1-11 0,1-6 0,1-5 0,1-3 0</inkml:trace>
  <inkml:trace contextRef="#ctx0" brushRef="#br0" timeOffset="23797">21700 2054 24575,'38'0'0,"4"2"0,8 1 0,-3 1 0,-8 0 0,-10-2 0,-6-1 0,-6-1 0,-7-1 0,-4-10 0,-1-14 0,-1-13 0,1-10 0,0 1 0,-1 7 0,-2 9 0,-2 11 0,0 8 0,-2 6 0,-12 3 0,-16 2 0,-21 1 0,21 2 0,-2 2 0,-1 3 0,2 4 0,1 5 0,2 3 0,2 7 0,4 3 0,0 5 0,4 3 0,3 3 0,2 1 0,2 2 0,2 0 0,3-4 0,1-2 0,0 19 0,3-18 0,2-12 0,0-1 0,2 2 0,8-1 0,7-3 0,10-3 0,7-1 0,7-4 0,9-5 0,8-5 0,-27-4 0,-1-1 0,28 0 0,-7 0 0,-12-1 0,-10-2 0,-8-4 0,-11 4 0,-4-3 0,-4 6 0,-1-1 0</inkml:trace>
  <inkml:trace contextRef="#ctx0" brushRef="#br0" timeOffset="26314">22115 2324 24575,'0'24'0,"0"14"0,0 18 0,0-21 0,0 0 0,0 0 0,0 0 0,0-3 0,0 0 0,0 22 0,0-16 0,0-11 0,0-13 0,0-7 0,0-8 0,2-13 0,6-13 0,7-13 0,5-7 0,2-2 0,-2 1 0,-2 2 0,1 4 0,-1 4 0,4 7 0,2 7 0,-1 7 0,0 7 0,-3 5 0,-2 4 0,-3-1 0,-4 2 0,-3 0 0,-2 0 0,1 6 0,3 15 0,5 18 0,4 13 0,-9-23 0,-1-1 0,8 24 0,-6-8 0,-6-6 0,-4-5 0,-1-5 0,0-5 0,0-2 0,0-15 0,0-8 0,2-18 0,4-10 0,3-1 0,4 3 0,0 9 0,1 6 0,3 5 0,3 1 0,5 2 0,0 3 0,-2 1 0,-3 1 0,-1 0 0,0 2 0,2 7 0,3 6 0,0 4 0,0 2 0,-5-4 0,-2-3 0,-5-5 0,-3-2 0,-3-2 0,-4 1 0,-1 2 0,-1 2 0,0 2 0,0 0 0,0 2 0,0-6 0,0 1 0,0-6 0,0-1 0,0 1 0,0-2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07:29:40.743"/>
    </inkml:context>
    <inkml:brush xml:id="br0">
      <inkml:brushProperty name="width" value="0.05292" units="cm"/>
      <inkml:brushProperty name="height" value="0.05292" units="cm"/>
      <inkml:brushProperty name="color" value="#FF0000"/>
    </inkml:brush>
  </inkml:definitions>
  <inkml:trace contextRef="#ctx0" brushRef="#br0">18793 8657 24575,'7'-10'0,"8"-5"0,6-11 0,12-17 0,-13 15 0,0-4 0,5-5 0,0-2 0,4-3 0,0-1 0,0 1 0,1 0 0,0 0 0,0 0 0,-1 2 0,-1 1 0,-3 2 0,0 1 0,-4 3 0,-1 1 0,9-19 0,-10 12 0,-8 7 0,-6 5 0,-4-4 0,-1-6 0,0-10 0,0-6 0,0 1 0,0 3 0,0 7 0,0 6 0,0 7 0,0 6 0,2 3 0,6-8 0,9-11 0,-2 13 0,1-1 0,1-3 0,2 1 0,-3 2 0,1 2 0,11-15 0,-15 21 0,-4 10 0</inkml:trace>
  <inkml:trace contextRef="#ctx0" brushRef="#br0" timeOffset="1000">19220 7604 24575,'-8'-14'0,"-1"-6"0,-2-4 0,3-3 0,1 5 0,2 4 0,3 6 0,1 6 0,1 2 0</inkml:trace>
  <inkml:trace contextRef="#ctx0" brushRef="#br0" timeOffset="2634">20845 6344 24575,'-7'21'0,"-11"8"0,-10 10 0,-8 0 0,-2-11 0,-1-14 0,-8-8 0,-13-7 0,24-2 0,-1-1 0,-3-1 0,-1 0 0,1-1 0,-1 1 0,2 1 0,1 2 0,5 0 0,1 2 0,-22 0 0,10 2 0,8 9 0,4 16 0,2 20 0,15-16 0,3 2 0,0 3 0,2 1 0,1-1 0,2-2 0,-2 22 0,4-17 0,2-17 0,2-13 0,0-4 0</inkml:trace>
  <inkml:trace contextRef="#ctx0" brushRef="#br0" timeOffset="3284">20272 6901 24575,'0'0'0</inkml:trace>
  <inkml:trace contextRef="#ctx0" brushRef="#br0" timeOffset="3750">20489 6901 24575,'0'0'0</inkml:trace>
  <inkml:trace contextRef="#ctx0" brushRef="#br0" timeOffset="4219">20294 7020 24575,'0'0'0</inkml:trace>
  <inkml:trace contextRef="#ctx0" brushRef="#br0" timeOffset="6167">19665 6153 24575,'0'20'0,"0"16"0,0 16 0,-2 6 0,-3-2 0,-7-12 0,-5-6 0,-3-6 0,-4-5 0,-1-6 0,-2-5 0,0-6 0,0-6 0,-2-3 0,-9-1 0,-17 0 0,20 0 0,-2 0 0,-5 1 0,-1-2 0,1 2 0,0-2 0,7-2 0,2-1 0,-16-9 0,21-3 0,14-1 0,7 6 0,5-1 0,5-3 0,15-12 0,17-13 0,-11 19 0,1 0 0,3 0 0,1 3 0,23-9 0,-4 10 0,-4 8 0,-6 4 0,-4 4 0,-10 3 0,-7 7 0,-8 8 0,-5 7 0,-3 13 0,-12 18 0,0-21 0,-3 3 0,-5 6 0,-2 1 0,-5 1 0,-1-1 0,2-6 0,-1-2 0,4-5 0,1-4 0,-14 10 0,4-17 0,-5-8 0,-11-5 0,-8-3 0,-3-3 0,5-1 0,9 0 0,11 0 0,10-2 0,6-3 0,8 1 0,6 0 0</inkml:trace>
  <inkml:trace contextRef="#ctx0" brushRef="#br0" timeOffset="6867">19154 5853 24575,'0'0'0</inkml:trace>
  <inkml:trace contextRef="#ctx0" brushRef="#br0" timeOffset="7333">19610 5816 24575,'0'0'0</inkml:trace>
  <inkml:trace contextRef="#ctx0" brushRef="#br0" timeOffset="12650">19961 6831 24575,'-13'2'0,"-1"4"0,-1 1 0,0 3 0,0 0 0,1-1 0,0 2 0,-1-1 0,1-1 0,3-2 0,3-3 0,4-1 0,-1 0 0,-2 1 0,-3 0 0,-2-1 0,1 0 0,1 1 0,-1-1 0,-1 0 0,1 0 0,-2 0 0,1-1 0,-5 2 0,-5 1 0,-4 0 0,0 0 0,2-2 0,4-1 0,5-1 0,-1-1 0,-5 0 0,9 0 0,-6 0 0,9 0 0,-6 0 0,-5 0 0,-1 0 0,0 0 0,4 0 0,4 0 0,6 0 0,2 0 0,4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A9F12C-9099-40D1-BCF1-D540BB350BE2}" type="datetimeFigureOut">
              <a:rPr lang="en-US" smtClean="0"/>
              <a:pPr/>
              <a:t>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C2B5F9-5D0E-4832-9CE2-36C3017D8037}" type="slidenum">
              <a:rPr lang="en-US" smtClean="0"/>
              <a:pPr/>
              <a:t>‹#›</a:t>
            </a:fld>
            <a:endParaRPr lang="en-US"/>
          </a:p>
        </p:txBody>
      </p:sp>
    </p:spTree>
    <p:extLst>
      <p:ext uri="{BB962C8B-B14F-4D97-AF65-F5344CB8AC3E}">
        <p14:creationId xmlns:p14="http://schemas.microsoft.com/office/powerpoint/2010/main" val="3408550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2BD1CA-B77E-4DB4-9390-211C69345C40}" type="slidenum">
              <a:rPr lang="en-US" smtClean="0"/>
              <a:pPr/>
              <a:t>1</a:t>
            </a:fld>
            <a:endParaRPr lang="en-US"/>
          </a:p>
        </p:txBody>
      </p:sp>
    </p:spTree>
    <p:extLst>
      <p:ext uri="{BB962C8B-B14F-4D97-AF65-F5344CB8AC3E}">
        <p14:creationId xmlns:p14="http://schemas.microsoft.com/office/powerpoint/2010/main" val="394032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C2B5F9-5D0E-4832-9CE2-36C3017D8037}" type="slidenum">
              <a:rPr lang="en-US" smtClean="0"/>
              <a:pPr/>
              <a:t>40</a:t>
            </a:fld>
            <a:endParaRPr lang="en-US"/>
          </a:p>
        </p:txBody>
      </p:sp>
    </p:spTree>
    <p:extLst>
      <p:ext uri="{BB962C8B-B14F-4D97-AF65-F5344CB8AC3E}">
        <p14:creationId xmlns:p14="http://schemas.microsoft.com/office/powerpoint/2010/main" val="150935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C2B5F9-5D0E-4832-9CE2-36C3017D8037}" type="slidenum">
              <a:rPr lang="en-US" smtClean="0"/>
              <a:pPr/>
              <a:t>44</a:t>
            </a:fld>
            <a:endParaRPr lang="en-US"/>
          </a:p>
        </p:txBody>
      </p:sp>
    </p:spTree>
    <p:extLst>
      <p:ext uri="{BB962C8B-B14F-4D97-AF65-F5344CB8AC3E}">
        <p14:creationId xmlns:p14="http://schemas.microsoft.com/office/powerpoint/2010/main" val="3427199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8C2B5F9-5D0E-4832-9CE2-36C3017D8037}" type="slidenum">
              <a:rPr lang="en-US" smtClean="0"/>
              <a:pPr/>
              <a:t>56</a:t>
            </a:fld>
            <a:endParaRPr lang="en-US"/>
          </a:p>
        </p:txBody>
      </p:sp>
    </p:spTree>
    <p:extLst>
      <p:ext uri="{BB962C8B-B14F-4D97-AF65-F5344CB8AC3E}">
        <p14:creationId xmlns:p14="http://schemas.microsoft.com/office/powerpoint/2010/main" val="686982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fa-IR" dirty="0"/>
              <a:t>سطح شکل را حساب کنیم : هرچه سطح شکل کمتر باشد : چه می شود ؟؟؟</a:t>
            </a:r>
          </a:p>
          <a:p>
            <a:pPr marL="0" algn="r" defTabSz="914400" rtl="1" eaLnBrk="1" latinLnBrk="0" hangingPunct="1"/>
            <a:r>
              <a:rPr lang="fa-IR" dirty="0"/>
              <a:t>نقاط پراکنده تر و یا دور تر هستند </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18C2B5F9-5D0E-4832-9CE2-36C3017D8037}" type="slidenum">
              <a:rPr lang="en-US" smtClean="0"/>
              <a:pPr/>
              <a:t>359</a:t>
            </a:fld>
            <a:endParaRPr lang="en-US"/>
          </a:p>
        </p:txBody>
      </p:sp>
    </p:spTree>
    <p:extLst>
      <p:ext uri="{BB962C8B-B14F-4D97-AF65-F5344CB8AC3E}">
        <p14:creationId xmlns:p14="http://schemas.microsoft.com/office/powerpoint/2010/main" val="2755076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272" name="AutoShape 200"/>
          <p:cNvSpPr>
            <a:spLocks noChangeArrowheads="1"/>
          </p:cNvSpPr>
          <p:nvPr/>
        </p:nvSpPr>
        <p:spPr bwMode="gray">
          <a:xfrm>
            <a:off x="88900" y="69850"/>
            <a:ext cx="8994775" cy="6729413"/>
          </a:xfrm>
          <a:prstGeom prst="roundRect">
            <a:avLst>
              <a:gd name="adj" fmla="val 4245"/>
            </a:avLst>
          </a:prstGeom>
          <a:solidFill>
            <a:srgbClr val="190911"/>
          </a:solidFill>
          <a:ln w="9525">
            <a:noFill/>
            <a:round/>
            <a:headEnd/>
            <a:tailEnd/>
          </a:ln>
          <a:effectLst/>
        </p:spPr>
        <p:txBody>
          <a:bodyPr wrap="none" anchor="ctr"/>
          <a:lstStyle/>
          <a:p>
            <a:endParaRPr lang="fa-IR"/>
          </a:p>
        </p:txBody>
      </p:sp>
      <p:sp>
        <p:nvSpPr>
          <p:cNvPr id="188" name="AutoShape 202"/>
          <p:cNvSpPr>
            <a:spLocks noChangeArrowheads="1"/>
          </p:cNvSpPr>
          <p:nvPr/>
        </p:nvSpPr>
        <p:spPr bwMode="gray">
          <a:xfrm>
            <a:off x="250825" y="285728"/>
            <a:ext cx="8642350" cy="4748213"/>
          </a:xfrm>
          <a:prstGeom prst="roundRect">
            <a:avLst>
              <a:gd name="adj" fmla="val 3912"/>
            </a:avLst>
          </a:prstGeom>
          <a:solidFill>
            <a:schemeClr val="bg1"/>
          </a:solidFill>
          <a:ln w="9525">
            <a:noFill/>
            <a:round/>
            <a:headEnd/>
            <a:tailEnd/>
          </a:ln>
          <a:effectLst/>
        </p:spPr>
        <p:txBody>
          <a:bodyPr wrap="none" anchor="ctr"/>
          <a:lstStyle/>
          <a:p>
            <a:endParaRPr lang="fa-IR"/>
          </a:p>
        </p:txBody>
      </p:sp>
      <p:grpSp>
        <p:nvGrpSpPr>
          <p:cNvPr id="2" name="Group 201"/>
          <p:cNvGrpSpPr>
            <a:grpSpLocks/>
          </p:cNvGrpSpPr>
          <p:nvPr/>
        </p:nvGrpSpPr>
        <p:grpSpPr bwMode="auto">
          <a:xfrm>
            <a:off x="611188" y="549448"/>
            <a:ext cx="7273927" cy="4535328"/>
            <a:chOff x="385" y="346"/>
            <a:chExt cx="4582" cy="2856"/>
          </a:xfrm>
          <a:solidFill>
            <a:srgbClr val="2B1A1B">
              <a:alpha val="5000"/>
            </a:srgbClr>
          </a:solidFill>
        </p:grpSpPr>
        <p:sp>
          <p:nvSpPr>
            <p:cNvPr id="3275" name="Freeform 203"/>
            <p:cNvSpPr>
              <a:spLocks/>
            </p:cNvSpPr>
            <p:nvPr userDrawn="1"/>
          </p:nvSpPr>
          <p:spPr bwMode="gray">
            <a:xfrm>
              <a:off x="2567" y="1337"/>
              <a:ext cx="36" cy="185"/>
            </a:xfrm>
            <a:custGeom>
              <a:avLst/>
              <a:gdLst/>
              <a:ahLst/>
              <a:cxnLst>
                <a:cxn ang="0">
                  <a:pos x="0" y="165"/>
                </a:cxn>
                <a:cxn ang="0">
                  <a:pos x="7" y="172"/>
                </a:cxn>
                <a:cxn ang="0">
                  <a:pos x="14" y="158"/>
                </a:cxn>
                <a:cxn ang="0">
                  <a:pos x="25" y="169"/>
                </a:cxn>
                <a:cxn ang="0">
                  <a:pos x="25" y="165"/>
                </a:cxn>
                <a:cxn ang="0">
                  <a:pos x="25" y="162"/>
                </a:cxn>
                <a:cxn ang="0">
                  <a:pos x="25" y="155"/>
                </a:cxn>
                <a:cxn ang="0">
                  <a:pos x="21" y="144"/>
                </a:cxn>
                <a:cxn ang="0">
                  <a:pos x="21" y="141"/>
                </a:cxn>
                <a:cxn ang="0">
                  <a:pos x="17" y="134"/>
                </a:cxn>
                <a:cxn ang="0">
                  <a:pos x="17" y="123"/>
                </a:cxn>
                <a:cxn ang="0">
                  <a:pos x="21" y="116"/>
                </a:cxn>
                <a:cxn ang="0">
                  <a:pos x="25" y="109"/>
                </a:cxn>
                <a:cxn ang="0">
                  <a:pos x="32" y="106"/>
                </a:cxn>
                <a:cxn ang="0">
                  <a:pos x="35" y="98"/>
                </a:cxn>
                <a:cxn ang="0">
                  <a:pos x="35" y="91"/>
                </a:cxn>
                <a:cxn ang="0">
                  <a:pos x="35" y="88"/>
                </a:cxn>
                <a:cxn ang="0">
                  <a:pos x="32" y="84"/>
                </a:cxn>
                <a:cxn ang="0">
                  <a:pos x="32" y="77"/>
                </a:cxn>
                <a:cxn ang="0">
                  <a:pos x="32" y="70"/>
                </a:cxn>
                <a:cxn ang="0">
                  <a:pos x="32" y="63"/>
                </a:cxn>
                <a:cxn ang="0">
                  <a:pos x="28" y="53"/>
                </a:cxn>
                <a:cxn ang="0">
                  <a:pos x="28" y="46"/>
                </a:cxn>
                <a:cxn ang="0">
                  <a:pos x="28" y="39"/>
                </a:cxn>
                <a:cxn ang="0">
                  <a:pos x="25" y="35"/>
                </a:cxn>
                <a:cxn ang="0">
                  <a:pos x="25" y="35"/>
                </a:cxn>
                <a:cxn ang="0">
                  <a:pos x="25" y="28"/>
                </a:cxn>
                <a:cxn ang="0">
                  <a:pos x="25" y="21"/>
                </a:cxn>
                <a:cxn ang="0">
                  <a:pos x="25" y="10"/>
                </a:cxn>
                <a:cxn ang="0">
                  <a:pos x="28" y="7"/>
                </a:cxn>
                <a:cxn ang="0">
                  <a:pos x="28" y="3"/>
                </a:cxn>
                <a:cxn ang="0">
                  <a:pos x="25" y="3"/>
                </a:cxn>
                <a:cxn ang="0">
                  <a:pos x="25" y="0"/>
                </a:cxn>
                <a:cxn ang="0">
                  <a:pos x="21" y="0"/>
                </a:cxn>
                <a:cxn ang="0">
                  <a:pos x="17" y="0"/>
                </a:cxn>
                <a:cxn ang="0">
                  <a:pos x="14" y="3"/>
                </a:cxn>
                <a:cxn ang="0">
                  <a:pos x="14" y="10"/>
                </a:cxn>
                <a:cxn ang="0">
                  <a:pos x="10" y="14"/>
                </a:cxn>
                <a:cxn ang="0">
                  <a:pos x="10" y="21"/>
                </a:cxn>
                <a:cxn ang="0">
                  <a:pos x="7" y="21"/>
                </a:cxn>
                <a:cxn ang="0">
                  <a:pos x="3" y="42"/>
                </a:cxn>
                <a:cxn ang="0">
                  <a:pos x="3" y="42"/>
                </a:cxn>
                <a:cxn ang="0">
                  <a:pos x="3" y="49"/>
                </a:cxn>
                <a:cxn ang="0">
                  <a:pos x="7" y="56"/>
                </a:cxn>
                <a:cxn ang="0">
                  <a:pos x="7" y="60"/>
                </a:cxn>
                <a:cxn ang="0">
                  <a:pos x="7" y="70"/>
                </a:cxn>
                <a:cxn ang="0">
                  <a:pos x="7" y="91"/>
                </a:cxn>
                <a:cxn ang="0">
                  <a:pos x="7" y="113"/>
                </a:cxn>
                <a:cxn ang="0">
                  <a:pos x="7" y="134"/>
                </a:cxn>
                <a:cxn ang="0">
                  <a:pos x="7" y="144"/>
                </a:cxn>
                <a:cxn ang="0">
                  <a:pos x="7" y="148"/>
                </a:cxn>
                <a:cxn ang="0">
                  <a:pos x="3" y="155"/>
                </a:cxn>
                <a:cxn ang="0">
                  <a:pos x="3" y="158"/>
                </a:cxn>
                <a:cxn ang="0">
                  <a:pos x="0" y="165"/>
                </a:cxn>
                <a:cxn ang="0">
                  <a:pos x="0" y="165"/>
                </a:cxn>
              </a:cxnLst>
              <a:rect l="0" t="0" r="r" b="b"/>
              <a:pathLst>
                <a:path w="35" h="172">
                  <a:moveTo>
                    <a:pt x="0" y="165"/>
                  </a:moveTo>
                  <a:lnTo>
                    <a:pt x="7" y="172"/>
                  </a:lnTo>
                  <a:lnTo>
                    <a:pt x="14" y="158"/>
                  </a:lnTo>
                  <a:lnTo>
                    <a:pt x="25" y="169"/>
                  </a:lnTo>
                  <a:lnTo>
                    <a:pt x="25" y="165"/>
                  </a:lnTo>
                  <a:lnTo>
                    <a:pt x="25" y="162"/>
                  </a:lnTo>
                  <a:lnTo>
                    <a:pt x="25" y="155"/>
                  </a:lnTo>
                  <a:lnTo>
                    <a:pt x="21" y="144"/>
                  </a:lnTo>
                  <a:lnTo>
                    <a:pt x="21" y="141"/>
                  </a:lnTo>
                  <a:lnTo>
                    <a:pt x="17" y="134"/>
                  </a:lnTo>
                  <a:lnTo>
                    <a:pt x="17" y="123"/>
                  </a:lnTo>
                  <a:lnTo>
                    <a:pt x="21" y="116"/>
                  </a:lnTo>
                  <a:lnTo>
                    <a:pt x="25" y="109"/>
                  </a:lnTo>
                  <a:lnTo>
                    <a:pt x="32" y="106"/>
                  </a:lnTo>
                  <a:lnTo>
                    <a:pt x="35" y="98"/>
                  </a:lnTo>
                  <a:lnTo>
                    <a:pt x="35" y="91"/>
                  </a:lnTo>
                  <a:lnTo>
                    <a:pt x="35" y="88"/>
                  </a:lnTo>
                  <a:lnTo>
                    <a:pt x="32" y="84"/>
                  </a:lnTo>
                  <a:lnTo>
                    <a:pt x="32" y="77"/>
                  </a:lnTo>
                  <a:lnTo>
                    <a:pt x="32" y="70"/>
                  </a:lnTo>
                  <a:lnTo>
                    <a:pt x="32" y="63"/>
                  </a:lnTo>
                  <a:lnTo>
                    <a:pt x="28" y="53"/>
                  </a:lnTo>
                  <a:lnTo>
                    <a:pt x="28" y="46"/>
                  </a:lnTo>
                  <a:lnTo>
                    <a:pt x="28" y="39"/>
                  </a:lnTo>
                  <a:lnTo>
                    <a:pt x="25" y="35"/>
                  </a:lnTo>
                  <a:lnTo>
                    <a:pt x="25" y="35"/>
                  </a:lnTo>
                  <a:lnTo>
                    <a:pt x="25" y="28"/>
                  </a:lnTo>
                  <a:lnTo>
                    <a:pt x="25" y="21"/>
                  </a:lnTo>
                  <a:lnTo>
                    <a:pt x="25" y="10"/>
                  </a:lnTo>
                  <a:lnTo>
                    <a:pt x="28" y="7"/>
                  </a:lnTo>
                  <a:lnTo>
                    <a:pt x="28" y="3"/>
                  </a:lnTo>
                  <a:lnTo>
                    <a:pt x="25" y="3"/>
                  </a:lnTo>
                  <a:lnTo>
                    <a:pt x="25" y="0"/>
                  </a:lnTo>
                  <a:lnTo>
                    <a:pt x="21" y="0"/>
                  </a:lnTo>
                  <a:lnTo>
                    <a:pt x="17" y="0"/>
                  </a:lnTo>
                  <a:lnTo>
                    <a:pt x="14" y="3"/>
                  </a:lnTo>
                  <a:lnTo>
                    <a:pt x="14" y="10"/>
                  </a:lnTo>
                  <a:lnTo>
                    <a:pt x="10" y="14"/>
                  </a:lnTo>
                  <a:lnTo>
                    <a:pt x="10" y="21"/>
                  </a:lnTo>
                  <a:lnTo>
                    <a:pt x="7" y="21"/>
                  </a:lnTo>
                  <a:lnTo>
                    <a:pt x="3" y="42"/>
                  </a:lnTo>
                  <a:lnTo>
                    <a:pt x="3" y="42"/>
                  </a:lnTo>
                  <a:lnTo>
                    <a:pt x="3" y="49"/>
                  </a:lnTo>
                  <a:lnTo>
                    <a:pt x="7" y="56"/>
                  </a:lnTo>
                  <a:lnTo>
                    <a:pt x="7" y="60"/>
                  </a:lnTo>
                  <a:lnTo>
                    <a:pt x="7" y="70"/>
                  </a:lnTo>
                  <a:lnTo>
                    <a:pt x="7" y="91"/>
                  </a:lnTo>
                  <a:lnTo>
                    <a:pt x="7" y="113"/>
                  </a:lnTo>
                  <a:lnTo>
                    <a:pt x="7" y="134"/>
                  </a:lnTo>
                  <a:lnTo>
                    <a:pt x="7" y="144"/>
                  </a:lnTo>
                  <a:lnTo>
                    <a:pt x="7" y="148"/>
                  </a:lnTo>
                  <a:lnTo>
                    <a:pt x="3" y="155"/>
                  </a:lnTo>
                  <a:lnTo>
                    <a:pt x="3" y="158"/>
                  </a:lnTo>
                  <a:lnTo>
                    <a:pt x="0" y="165"/>
                  </a:lnTo>
                  <a:lnTo>
                    <a:pt x="0" y="165"/>
                  </a:lnTo>
                  <a:close/>
                </a:path>
              </a:pathLst>
            </a:custGeom>
            <a:grpFill/>
            <a:ln w="0">
              <a:noFill/>
              <a:prstDash val="solid"/>
              <a:round/>
              <a:headEnd/>
              <a:tailEnd/>
            </a:ln>
          </p:spPr>
          <p:txBody>
            <a:bodyPr/>
            <a:lstStyle/>
            <a:p>
              <a:endParaRPr lang="fa-IR"/>
            </a:p>
          </p:txBody>
        </p:sp>
        <p:sp>
          <p:nvSpPr>
            <p:cNvPr id="3276" name="Freeform 204"/>
            <p:cNvSpPr>
              <a:spLocks/>
            </p:cNvSpPr>
            <p:nvPr userDrawn="1"/>
          </p:nvSpPr>
          <p:spPr bwMode="gray">
            <a:xfrm>
              <a:off x="535" y="1594"/>
              <a:ext cx="7" cy="4"/>
            </a:xfrm>
            <a:custGeom>
              <a:avLst/>
              <a:gdLst/>
              <a:ahLst/>
              <a:cxnLst>
                <a:cxn ang="0">
                  <a:pos x="7" y="4"/>
                </a:cxn>
                <a:cxn ang="0">
                  <a:pos x="7" y="4"/>
                </a:cxn>
                <a:cxn ang="0">
                  <a:pos x="7" y="4"/>
                </a:cxn>
                <a:cxn ang="0">
                  <a:pos x="3" y="4"/>
                </a:cxn>
                <a:cxn ang="0">
                  <a:pos x="0" y="0"/>
                </a:cxn>
                <a:cxn ang="0">
                  <a:pos x="3" y="4"/>
                </a:cxn>
                <a:cxn ang="0">
                  <a:pos x="7" y="4"/>
                </a:cxn>
                <a:cxn ang="0">
                  <a:pos x="7" y="4"/>
                </a:cxn>
              </a:cxnLst>
              <a:rect l="0" t="0" r="r" b="b"/>
              <a:pathLst>
                <a:path w="7" h="4">
                  <a:moveTo>
                    <a:pt x="7" y="4"/>
                  </a:moveTo>
                  <a:lnTo>
                    <a:pt x="7" y="4"/>
                  </a:lnTo>
                  <a:lnTo>
                    <a:pt x="7" y="4"/>
                  </a:lnTo>
                  <a:lnTo>
                    <a:pt x="3" y="4"/>
                  </a:lnTo>
                  <a:lnTo>
                    <a:pt x="0" y="0"/>
                  </a:lnTo>
                  <a:lnTo>
                    <a:pt x="3" y="4"/>
                  </a:lnTo>
                  <a:lnTo>
                    <a:pt x="7" y="4"/>
                  </a:lnTo>
                  <a:lnTo>
                    <a:pt x="7" y="4"/>
                  </a:lnTo>
                  <a:close/>
                </a:path>
              </a:pathLst>
            </a:custGeom>
            <a:grpFill/>
            <a:ln w="0">
              <a:noFill/>
              <a:prstDash val="solid"/>
              <a:round/>
              <a:headEnd/>
              <a:tailEnd/>
            </a:ln>
          </p:spPr>
          <p:txBody>
            <a:bodyPr/>
            <a:lstStyle/>
            <a:p>
              <a:endParaRPr lang="fa-IR"/>
            </a:p>
          </p:txBody>
        </p:sp>
        <p:sp>
          <p:nvSpPr>
            <p:cNvPr id="3277" name="Freeform 205"/>
            <p:cNvSpPr>
              <a:spLocks/>
            </p:cNvSpPr>
            <p:nvPr userDrawn="1"/>
          </p:nvSpPr>
          <p:spPr bwMode="gray">
            <a:xfrm>
              <a:off x="526" y="1590"/>
              <a:ext cx="5" cy="4"/>
            </a:xfrm>
            <a:custGeom>
              <a:avLst/>
              <a:gdLst/>
              <a:ahLst/>
              <a:cxnLst>
                <a:cxn ang="0">
                  <a:pos x="4" y="0"/>
                </a:cxn>
                <a:cxn ang="0">
                  <a:pos x="4" y="0"/>
                </a:cxn>
                <a:cxn ang="0">
                  <a:pos x="0" y="3"/>
                </a:cxn>
                <a:cxn ang="0">
                  <a:pos x="4" y="0"/>
                </a:cxn>
                <a:cxn ang="0">
                  <a:pos x="4" y="0"/>
                </a:cxn>
              </a:cxnLst>
              <a:rect l="0" t="0" r="r" b="b"/>
              <a:pathLst>
                <a:path w="4" h="3">
                  <a:moveTo>
                    <a:pt x="4" y="0"/>
                  </a:moveTo>
                  <a:lnTo>
                    <a:pt x="4" y="0"/>
                  </a:lnTo>
                  <a:lnTo>
                    <a:pt x="0" y="3"/>
                  </a:lnTo>
                  <a:lnTo>
                    <a:pt x="4" y="0"/>
                  </a:lnTo>
                  <a:lnTo>
                    <a:pt x="4" y="0"/>
                  </a:lnTo>
                  <a:close/>
                </a:path>
              </a:pathLst>
            </a:custGeom>
            <a:grpFill/>
            <a:ln w="0">
              <a:noFill/>
              <a:prstDash val="solid"/>
              <a:round/>
              <a:headEnd/>
              <a:tailEnd/>
            </a:ln>
          </p:spPr>
          <p:txBody>
            <a:bodyPr/>
            <a:lstStyle/>
            <a:p>
              <a:endParaRPr lang="fa-IR"/>
            </a:p>
          </p:txBody>
        </p:sp>
        <p:sp>
          <p:nvSpPr>
            <p:cNvPr id="3278" name="Freeform 206"/>
            <p:cNvSpPr>
              <a:spLocks/>
            </p:cNvSpPr>
            <p:nvPr userDrawn="1"/>
          </p:nvSpPr>
          <p:spPr bwMode="gray">
            <a:xfrm>
              <a:off x="535" y="1606"/>
              <a:ext cx="7" cy="4"/>
            </a:xfrm>
            <a:custGeom>
              <a:avLst/>
              <a:gdLst/>
              <a:ahLst/>
              <a:cxnLst>
                <a:cxn ang="0">
                  <a:pos x="0" y="4"/>
                </a:cxn>
                <a:cxn ang="0">
                  <a:pos x="3" y="4"/>
                </a:cxn>
                <a:cxn ang="0">
                  <a:pos x="7" y="0"/>
                </a:cxn>
                <a:cxn ang="0">
                  <a:pos x="3" y="4"/>
                </a:cxn>
                <a:cxn ang="0">
                  <a:pos x="0" y="4"/>
                </a:cxn>
              </a:cxnLst>
              <a:rect l="0" t="0" r="r" b="b"/>
              <a:pathLst>
                <a:path w="7" h="4">
                  <a:moveTo>
                    <a:pt x="0" y="4"/>
                  </a:moveTo>
                  <a:lnTo>
                    <a:pt x="3" y="4"/>
                  </a:lnTo>
                  <a:lnTo>
                    <a:pt x="7" y="0"/>
                  </a:lnTo>
                  <a:lnTo>
                    <a:pt x="3" y="4"/>
                  </a:lnTo>
                  <a:lnTo>
                    <a:pt x="0" y="4"/>
                  </a:lnTo>
                  <a:close/>
                </a:path>
              </a:pathLst>
            </a:custGeom>
            <a:grpFill/>
            <a:ln w="0">
              <a:noFill/>
              <a:prstDash val="solid"/>
              <a:round/>
              <a:headEnd/>
              <a:tailEnd/>
            </a:ln>
          </p:spPr>
          <p:txBody>
            <a:bodyPr/>
            <a:lstStyle/>
            <a:p>
              <a:endParaRPr lang="fa-IR"/>
            </a:p>
          </p:txBody>
        </p:sp>
        <p:sp>
          <p:nvSpPr>
            <p:cNvPr id="3279" name="Freeform 207"/>
            <p:cNvSpPr>
              <a:spLocks/>
            </p:cNvSpPr>
            <p:nvPr userDrawn="1"/>
          </p:nvSpPr>
          <p:spPr bwMode="gray">
            <a:xfrm>
              <a:off x="610" y="1572"/>
              <a:ext cx="4" cy="4"/>
            </a:xfrm>
            <a:custGeom>
              <a:avLst/>
              <a:gdLst/>
              <a:ahLst/>
              <a:cxnLst>
                <a:cxn ang="0">
                  <a:pos x="0" y="4"/>
                </a:cxn>
                <a:cxn ang="0">
                  <a:pos x="0" y="4"/>
                </a:cxn>
                <a:cxn ang="0">
                  <a:pos x="4" y="0"/>
                </a:cxn>
                <a:cxn ang="0">
                  <a:pos x="4" y="4"/>
                </a:cxn>
                <a:cxn ang="0">
                  <a:pos x="0" y="4"/>
                </a:cxn>
                <a:cxn ang="0">
                  <a:pos x="0" y="4"/>
                </a:cxn>
                <a:cxn ang="0">
                  <a:pos x="0" y="4"/>
                </a:cxn>
              </a:cxnLst>
              <a:rect l="0" t="0" r="r" b="b"/>
              <a:pathLst>
                <a:path w="4" h="4">
                  <a:moveTo>
                    <a:pt x="0" y="4"/>
                  </a:moveTo>
                  <a:lnTo>
                    <a:pt x="0" y="4"/>
                  </a:lnTo>
                  <a:lnTo>
                    <a:pt x="4" y="0"/>
                  </a:lnTo>
                  <a:lnTo>
                    <a:pt x="4" y="4"/>
                  </a:lnTo>
                  <a:lnTo>
                    <a:pt x="0" y="4"/>
                  </a:lnTo>
                  <a:lnTo>
                    <a:pt x="0" y="4"/>
                  </a:lnTo>
                  <a:lnTo>
                    <a:pt x="0" y="4"/>
                  </a:lnTo>
                  <a:close/>
                </a:path>
              </a:pathLst>
            </a:custGeom>
            <a:grpFill/>
            <a:ln w="0">
              <a:noFill/>
              <a:prstDash val="solid"/>
              <a:round/>
              <a:headEnd/>
              <a:tailEnd/>
            </a:ln>
          </p:spPr>
          <p:txBody>
            <a:bodyPr/>
            <a:lstStyle/>
            <a:p>
              <a:endParaRPr lang="fa-IR"/>
            </a:p>
          </p:txBody>
        </p:sp>
        <p:sp>
          <p:nvSpPr>
            <p:cNvPr id="3280" name="Freeform 208"/>
            <p:cNvSpPr>
              <a:spLocks/>
            </p:cNvSpPr>
            <p:nvPr userDrawn="1"/>
          </p:nvSpPr>
          <p:spPr bwMode="gray">
            <a:xfrm>
              <a:off x="1023" y="1470"/>
              <a:ext cx="7" cy="30"/>
            </a:xfrm>
            <a:custGeom>
              <a:avLst/>
              <a:gdLst/>
              <a:ahLst/>
              <a:cxnLst>
                <a:cxn ang="0">
                  <a:pos x="7" y="28"/>
                </a:cxn>
                <a:cxn ang="0">
                  <a:pos x="7" y="21"/>
                </a:cxn>
                <a:cxn ang="0">
                  <a:pos x="7" y="14"/>
                </a:cxn>
                <a:cxn ang="0">
                  <a:pos x="4" y="7"/>
                </a:cxn>
                <a:cxn ang="0">
                  <a:pos x="4" y="4"/>
                </a:cxn>
                <a:cxn ang="0">
                  <a:pos x="0" y="0"/>
                </a:cxn>
                <a:cxn ang="0">
                  <a:pos x="4" y="4"/>
                </a:cxn>
                <a:cxn ang="0">
                  <a:pos x="4" y="7"/>
                </a:cxn>
                <a:cxn ang="0">
                  <a:pos x="7" y="14"/>
                </a:cxn>
                <a:cxn ang="0">
                  <a:pos x="7" y="21"/>
                </a:cxn>
                <a:cxn ang="0">
                  <a:pos x="7" y="28"/>
                </a:cxn>
              </a:cxnLst>
              <a:rect l="0" t="0" r="r" b="b"/>
              <a:pathLst>
                <a:path w="7" h="28">
                  <a:moveTo>
                    <a:pt x="7" y="28"/>
                  </a:moveTo>
                  <a:lnTo>
                    <a:pt x="7" y="21"/>
                  </a:lnTo>
                  <a:lnTo>
                    <a:pt x="7" y="14"/>
                  </a:lnTo>
                  <a:lnTo>
                    <a:pt x="4" y="7"/>
                  </a:lnTo>
                  <a:lnTo>
                    <a:pt x="4" y="4"/>
                  </a:lnTo>
                  <a:lnTo>
                    <a:pt x="0" y="0"/>
                  </a:lnTo>
                  <a:lnTo>
                    <a:pt x="4" y="4"/>
                  </a:lnTo>
                  <a:lnTo>
                    <a:pt x="4" y="7"/>
                  </a:lnTo>
                  <a:lnTo>
                    <a:pt x="7" y="14"/>
                  </a:lnTo>
                  <a:lnTo>
                    <a:pt x="7" y="21"/>
                  </a:lnTo>
                  <a:lnTo>
                    <a:pt x="7" y="28"/>
                  </a:lnTo>
                  <a:close/>
                </a:path>
              </a:pathLst>
            </a:custGeom>
            <a:grpFill/>
            <a:ln w="0">
              <a:noFill/>
              <a:prstDash val="solid"/>
              <a:round/>
              <a:headEnd/>
              <a:tailEnd/>
            </a:ln>
          </p:spPr>
          <p:txBody>
            <a:bodyPr/>
            <a:lstStyle/>
            <a:p>
              <a:endParaRPr lang="fa-IR"/>
            </a:p>
          </p:txBody>
        </p:sp>
        <p:sp>
          <p:nvSpPr>
            <p:cNvPr id="3281" name="Freeform 209"/>
            <p:cNvSpPr>
              <a:spLocks/>
            </p:cNvSpPr>
            <p:nvPr userDrawn="1"/>
          </p:nvSpPr>
          <p:spPr bwMode="gray">
            <a:xfrm>
              <a:off x="802" y="1462"/>
              <a:ext cx="7" cy="4"/>
            </a:xfrm>
            <a:custGeom>
              <a:avLst/>
              <a:gdLst/>
              <a:ahLst/>
              <a:cxnLst>
                <a:cxn ang="0">
                  <a:pos x="7" y="0"/>
                </a:cxn>
                <a:cxn ang="0">
                  <a:pos x="4" y="4"/>
                </a:cxn>
                <a:cxn ang="0">
                  <a:pos x="0" y="4"/>
                </a:cxn>
                <a:cxn ang="0">
                  <a:pos x="7" y="0"/>
                </a:cxn>
                <a:cxn ang="0">
                  <a:pos x="7" y="0"/>
                </a:cxn>
                <a:cxn ang="0">
                  <a:pos x="7" y="0"/>
                </a:cxn>
              </a:cxnLst>
              <a:rect l="0" t="0" r="r" b="b"/>
              <a:pathLst>
                <a:path w="7" h="4">
                  <a:moveTo>
                    <a:pt x="7" y="0"/>
                  </a:moveTo>
                  <a:lnTo>
                    <a:pt x="4" y="4"/>
                  </a:lnTo>
                  <a:lnTo>
                    <a:pt x="0" y="4"/>
                  </a:lnTo>
                  <a:lnTo>
                    <a:pt x="7" y="0"/>
                  </a:lnTo>
                  <a:lnTo>
                    <a:pt x="7" y="0"/>
                  </a:lnTo>
                  <a:lnTo>
                    <a:pt x="7" y="0"/>
                  </a:lnTo>
                  <a:close/>
                </a:path>
              </a:pathLst>
            </a:custGeom>
            <a:grpFill/>
            <a:ln w="0">
              <a:noFill/>
              <a:prstDash val="solid"/>
              <a:round/>
              <a:headEnd/>
              <a:tailEnd/>
            </a:ln>
          </p:spPr>
          <p:txBody>
            <a:bodyPr/>
            <a:lstStyle/>
            <a:p>
              <a:endParaRPr lang="fa-IR"/>
            </a:p>
          </p:txBody>
        </p:sp>
        <p:sp>
          <p:nvSpPr>
            <p:cNvPr id="3282" name="Freeform 210"/>
            <p:cNvSpPr>
              <a:spLocks/>
            </p:cNvSpPr>
            <p:nvPr userDrawn="1"/>
          </p:nvSpPr>
          <p:spPr bwMode="gray">
            <a:xfrm>
              <a:off x="781" y="1489"/>
              <a:ext cx="11" cy="3"/>
            </a:xfrm>
            <a:custGeom>
              <a:avLst/>
              <a:gdLst/>
              <a:ahLst/>
              <a:cxnLst>
                <a:cxn ang="0">
                  <a:pos x="11" y="3"/>
                </a:cxn>
                <a:cxn ang="0">
                  <a:pos x="7" y="3"/>
                </a:cxn>
                <a:cxn ang="0">
                  <a:pos x="0" y="0"/>
                </a:cxn>
                <a:cxn ang="0">
                  <a:pos x="7" y="3"/>
                </a:cxn>
                <a:cxn ang="0">
                  <a:pos x="11" y="3"/>
                </a:cxn>
              </a:cxnLst>
              <a:rect l="0" t="0" r="r" b="b"/>
              <a:pathLst>
                <a:path w="11" h="3">
                  <a:moveTo>
                    <a:pt x="11" y="3"/>
                  </a:moveTo>
                  <a:lnTo>
                    <a:pt x="7" y="3"/>
                  </a:lnTo>
                  <a:lnTo>
                    <a:pt x="0" y="0"/>
                  </a:lnTo>
                  <a:lnTo>
                    <a:pt x="7" y="3"/>
                  </a:lnTo>
                  <a:lnTo>
                    <a:pt x="11" y="3"/>
                  </a:lnTo>
                  <a:close/>
                </a:path>
              </a:pathLst>
            </a:custGeom>
            <a:grpFill/>
            <a:ln w="0">
              <a:noFill/>
              <a:prstDash val="solid"/>
              <a:round/>
              <a:headEnd/>
              <a:tailEnd/>
            </a:ln>
          </p:spPr>
          <p:txBody>
            <a:bodyPr/>
            <a:lstStyle/>
            <a:p>
              <a:endParaRPr lang="fa-IR"/>
            </a:p>
          </p:txBody>
        </p:sp>
        <p:sp>
          <p:nvSpPr>
            <p:cNvPr id="3283" name="Freeform 211"/>
            <p:cNvSpPr>
              <a:spLocks/>
            </p:cNvSpPr>
            <p:nvPr userDrawn="1"/>
          </p:nvSpPr>
          <p:spPr bwMode="gray">
            <a:xfrm>
              <a:off x="868" y="1474"/>
              <a:ext cx="7" cy="3"/>
            </a:xfrm>
            <a:custGeom>
              <a:avLst/>
              <a:gdLst/>
              <a:ahLst/>
              <a:cxnLst>
                <a:cxn ang="0">
                  <a:pos x="0" y="0"/>
                </a:cxn>
                <a:cxn ang="0">
                  <a:pos x="3" y="0"/>
                </a:cxn>
                <a:cxn ang="0">
                  <a:pos x="7" y="3"/>
                </a:cxn>
                <a:cxn ang="0">
                  <a:pos x="3" y="3"/>
                </a:cxn>
                <a:cxn ang="0">
                  <a:pos x="3" y="0"/>
                </a:cxn>
                <a:cxn ang="0">
                  <a:pos x="0" y="0"/>
                </a:cxn>
              </a:cxnLst>
              <a:rect l="0" t="0" r="r" b="b"/>
              <a:pathLst>
                <a:path w="7" h="3">
                  <a:moveTo>
                    <a:pt x="0" y="0"/>
                  </a:moveTo>
                  <a:lnTo>
                    <a:pt x="3" y="0"/>
                  </a:lnTo>
                  <a:lnTo>
                    <a:pt x="7" y="3"/>
                  </a:lnTo>
                  <a:lnTo>
                    <a:pt x="3" y="3"/>
                  </a:lnTo>
                  <a:lnTo>
                    <a:pt x="3" y="0"/>
                  </a:lnTo>
                  <a:lnTo>
                    <a:pt x="0" y="0"/>
                  </a:lnTo>
                  <a:close/>
                </a:path>
              </a:pathLst>
            </a:custGeom>
            <a:grpFill/>
            <a:ln w="0">
              <a:noFill/>
              <a:prstDash val="solid"/>
              <a:round/>
              <a:headEnd/>
              <a:tailEnd/>
            </a:ln>
          </p:spPr>
          <p:txBody>
            <a:bodyPr/>
            <a:lstStyle/>
            <a:p>
              <a:endParaRPr lang="fa-IR"/>
            </a:p>
          </p:txBody>
        </p:sp>
        <p:sp>
          <p:nvSpPr>
            <p:cNvPr id="3284" name="Freeform 212"/>
            <p:cNvSpPr>
              <a:spLocks/>
            </p:cNvSpPr>
            <p:nvPr userDrawn="1"/>
          </p:nvSpPr>
          <p:spPr bwMode="gray">
            <a:xfrm>
              <a:off x="937" y="1455"/>
              <a:ext cx="10" cy="49"/>
            </a:xfrm>
            <a:custGeom>
              <a:avLst/>
              <a:gdLst/>
              <a:ahLst/>
              <a:cxnLst>
                <a:cxn ang="0">
                  <a:pos x="10" y="11"/>
                </a:cxn>
                <a:cxn ang="0">
                  <a:pos x="7" y="14"/>
                </a:cxn>
                <a:cxn ang="0">
                  <a:pos x="7" y="18"/>
                </a:cxn>
                <a:cxn ang="0">
                  <a:pos x="7" y="25"/>
                </a:cxn>
                <a:cxn ang="0">
                  <a:pos x="7" y="32"/>
                </a:cxn>
                <a:cxn ang="0">
                  <a:pos x="3" y="35"/>
                </a:cxn>
                <a:cxn ang="0">
                  <a:pos x="3" y="39"/>
                </a:cxn>
                <a:cxn ang="0">
                  <a:pos x="3" y="42"/>
                </a:cxn>
                <a:cxn ang="0">
                  <a:pos x="0" y="46"/>
                </a:cxn>
                <a:cxn ang="0">
                  <a:pos x="3" y="39"/>
                </a:cxn>
                <a:cxn ang="0">
                  <a:pos x="3" y="32"/>
                </a:cxn>
                <a:cxn ang="0">
                  <a:pos x="7" y="28"/>
                </a:cxn>
                <a:cxn ang="0">
                  <a:pos x="7" y="25"/>
                </a:cxn>
                <a:cxn ang="0">
                  <a:pos x="7" y="18"/>
                </a:cxn>
                <a:cxn ang="0">
                  <a:pos x="7" y="14"/>
                </a:cxn>
                <a:cxn ang="0">
                  <a:pos x="10" y="11"/>
                </a:cxn>
                <a:cxn ang="0">
                  <a:pos x="3" y="0"/>
                </a:cxn>
                <a:cxn ang="0">
                  <a:pos x="10" y="7"/>
                </a:cxn>
                <a:cxn ang="0">
                  <a:pos x="10" y="11"/>
                </a:cxn>
              </a:cxnLst>
              <a:rect l="0" t="0" r="r" b="b"/>
              <a:pathLst>
                <a:path w="10" h="46">
                  <a:moveTo>
                    <a:pt x="10" y="11"/>
                  </a:moveTo>
                  <a:lnTo>
                    <a:pt x="7" y="14"/>
                  </a:lnTo>
                  <a:lnTo>
                    <a:pt x="7" y="18"/>
                  </a:lnTo>
                  <a:lnTo>
                    <a:pt x="7" y="25"/>
                  </a:lnTo>
                  <a:lnTo>
                    <a:pt x="7" y="32"/>
                  </a:lnTo>
                  <a:lnTo>
                    <a:pt x="3" y="35"/>
                  </a:lnTo>
                  <a:lnTo>
                    <a:pt x="3" y="39"/>
                  </a:lnTo>
                  <a:lnTo>
                    <a:pt x="3" y="42"/>
                  </a:lnTo>
                  <a:lnTo>
                    <a:pt x="0" y="46"/>
                  </a:lnTo>
                  <a:lnTo>
                    <a:pt x="3" y="39"/>
                  </a:lnTo>
                  <a:lnTo>
                    <a:pt x="3" y="32"/>
                  </a:lnTo>
                  <a:lnTo>
                    <a:pt x="7" y="28"/>
                  </a:lnTo>
                  <a:lnTo>
                    <a:pt x="7" y="25"/>
                  </a:lnTo>
                  <a:lnTo>
                    <a:pt x="7" y="18"/>
                  </a:lnTo>
                  <a:lnTo>
                    <a:pt x="7" y="14"/>
                  </a:lnTo>
                  <a:lnTo>
                    <a:pt x="10" y="11"/>
                  </a:lnTo>
                  <a:lnTo>
                    <a:pt x="3" y="0"/>
                  </a:lnTo>
                  <a:lnTo>
                    <a:pt x="10" y="7"/>
                  </a:lnTo>
                  <a:lnTo>
                    <a:pt x="10" y="11"/>
                  </a:lnTo>
                  <a:close/>
                </a:path>
              </a:pathLst>
            </a:custGeom>
            <a:grpFill/>
            <a:ln w="0">
              <a:noFill/>
              <a:prstDash val="solid"/>
              <a:round/>
              <a:headEnd/>
              <a:tailEnd/>
            </a:ln>
          </p:spPr>
          <p:txBody>
            <a:bodyPr/>
            <a:lstStyle/>
            <a:p>
              <a:endParaRPr lang="fa-IR"/>
            </a:p>
          </p:txBody>
        </p:sp>
        <p:sp>
          <p:nvSpPr>
            <p:cNvPr id="3285" name="Freeform 213"/>
            <p:cNvSpPr>
              <a:spLocks/>
            </p:cNvSpPr>
            <p:nvPr userDrawn="1"/>
          </p:nvSpPr>
          <p:spPr bwMode="gray">
            <a:xfrm>
              <a:off x="926" y="1512"/>
              <a:ext cx="7" cy="7"/>
            </a:xfrm>
            <a:custGeom>
              <a:avLst/>
              <a:gdLst/>
              <a:ahLst/>
              <a:cxnLst>
                <a:cxn ang="0">
                  <a:pos x="7" y="0"/>
                </a:cxn>
                <a:cxn ang="0">
                  <a:pos x="4" y="0"/>
                </a:cxn>
                <a:cxn ang="0">
                  <a:pos x="0" y="3"/>
                </a:cxn>
                <a:cxn ang="0">
                  <a:pos x="0" y="3"/>
                </a:cxn>
                <a:cxn ang="0">
                  <a:pos x="4" y="3"/>
                </a:cxn>
                <a:cxn ang="0">
                  <a:pos x="4" y="7"/>
                </a:cxn>
                <a:cxn ang="0">
                  <a:pos x="0" y="3"/>
                </a:cxn>
                <a:cxn ang="0">
                  <a:pos x="0" y="3"/>
                </a:cxn>
                <a:cxn ang="0">
                  <a:pos x="0" y="3"/>
                </a:cxn>
                <a:cxn ang="0">
                  <a:pos x="0" y="3"/>
                </a:cxn>
                <a:cxn ang="0">
                  <a:pos x="0" y="3"/>
                </a:cxn>
                <a:cxn ang="0">
                  <a:pos x="0" y="3"/>
                </a:cxn>
                <a:cxn ang="0">
                  <a:pos x="7" y="0"/>
                </a:cxn>
              </a:cxnLst>
              <a:rect l="0" t="0" r="r" b="b"/>
              <a:pathLst>
                <a:path w="7" h="7">
                  <a:moveTo>
                    <a:pt x="7" y="0"/>
                  </a:moveTo>
                  <a:lnTo>
                    <a:pt x="4" y="0"/>
                  </a:lnTo>
                  <a:lnTo>
                    <a:pt x="0" y="3"/>
                  </a:lnTo>
                  <a:lnTo>
                    <a:pt x="0" y="3"/>
                  </a:lnTo>
                  <a:lnTo>
                    <a:pt x="4" y="3"/>
                  </a:lnTo>
                  <a:lnTo>
                    <a:pt x="4" y="7"/>
                  </a:lnTo>
                  <a:lnTo>
                    <a:pt x="0" y="3"/>
                  </a:lnTo>
                  <a:lnTo>
                    <a:pt x="0" y="3"/>
                  </a:lnTo>
                  <a:lnTo>
                    <a:pt x="0" y="3"/>
                  </a:lnTo>
                  <a:lnTo>
                    <a:pt x="0" y="3"/>
                  </a:lnTo>
                  <a:lnTo>
                    <a:pt x="0" y="3"/>
                  </a:lnTo>
                  <a:lnTo>
                    <a:pt x="0" y="3"/>
                  </a:lnTo>
                  <a:lnTo>
                    <a:pt x="7" y="0"/>
                  </a:lnTo>
                  <a:close/>
                </a:path>
              </a:pathLst>
            </a:custGeom>
            <a:grpFill/>
            <a:ln w="0">
              <a:noFill/>
              <a:prstDash val="solid"/>
              <a:round/>
              <a:headEnd/>
              <a:tailEnd/>
            </a:ln>
          </p:spPr>
          <p:txBody>
            <a:bodyPr/>
            <a:lstStyle/>
            <a:p>
              <a:endParaRPr lang="fa-IR"/>
            </a:p>
          </p:txBody>
        </p:sp>
        <p:sp>
          <p:nvSpPr>
            <p:cNvPr id="3286" name="Freeform 214"/>
            <p:cNvSpPr>
              <a:spLocks/>
            </p:cNvSpPr>
            <p:nvPr userDrawn="1"/>
          </p:nvSpPr>
          <p:spPr bwMode="gray">
            <a:xfrm>
              <a:off x="914" y="1459"/>
              <a:ext cx="12" cy="7"/>
            </a:xfrm>
            <a:custGeom>
              <a:avLst/>
              <a:gdLst/>
              <a:ahLst/>
              <a:cxnLst>
                <a:cxn ang="0">
                  <a:pos x="11" y="0"/>
                </a:cxn>
                <a:cxn ang="0">
                  <a:pos x="11" y="0"/>
                </a:cxn>
                <a:cxn ang="0">
                  <a:pos x="7" y="0"/>
                </a:cxn>
                <a:cxn ang="0">
                  <a:pos x="0" y="7"/>
                </a:cxn>
                <a:cxn ang="0">
                  <a:pos x="0" y="3"/>
                </a:cxn>
                <a:cxn ang="0">
                  <a:pos x="4" y="3"/>
                </a:cxn>
                <a:cxn ang="0">
                  <a:pos x="7" y="0"/>
                </a:cxn>
                <a:cxn ang="0">
                  <a:pos x="11" y="0"/>
                </a:cxn>
              </a:cxnLst>
              <a:rect l="0" t="0" r="r" b="b"/>
              <a:pathLst>
                <a:path w="11" h="7">
                  <a:moveTo>
                    <a:pt x="11" y="0"/>
                  </a:moveTo>
                  <a:lnTo>
                    <a:pt x="11" y="0"/>
                  </a:lnTo>
                  <a:lnTo>
                    <a:pt x="7" y="0"/>
                  </a:lnTo>
                  <a:lnTo>
                    <a:pt x="0" y="7"/>
                  </a:lnTo>
                  <a:lnTo>
                    <a:pt x="0" y="3"/>
                  </a:lnTo>
                  <a:lnTo>
                    <a:pt x="4" y="3"/>
                  </a:lnTo>
                  <a:lnTo>
                    <a:pt x="7" y="0"/>
                  </a:lnTo>
                  <a:lnTo>
                    <a:pt x="11" y="0"/>
                  </a:lnTo>
                  <a:close/>
                </a:path>
              </a:pathLst>
            </a:custGeom>
            <a:grpFill/>
            <a:ln w="0">
              <a:noFill/>
              <a:prstDash val="solid"/>
              <a:round/>
              <a:headEnd/>
              <a:tailEnd/>
            </a:ln>
          </p:spPr>
          <p:txBody>
            <a:bodyPr/>
            <a:lstStyle/>
            <a:p>
              <a:endParaRPr lang="fa-IR"/>
            </a:p>
          </p:txBody>
        </p:sp>
        <p:sp>
          <p:nvSpPr>
            <p:cNvPr id="3287" name="Freeform 215"/>
            <p:cNvSpPr>
              <a:spLocks/>
            </p:cNvSpPr>
            <p:nvPr userDrawn="1"/>
          </p:nvSpPr>
          <p:spPr bwMode="gray">
            <a:xfrm>
              <a:off x="893" y="1477"/>
              <a:ext cx="7" cy="5"/>
            </a:xfrm>
            <a:custGeom>
              <a:avLst/>
              <a:gdLst/>
              <a:ahLst/>
              <a:cxnLst>
                <a:cxn ang="0">
                  <a:pos x="4" y="4"/>
                </a:cxn>
                <a:cxn ang="0">
                  <a:pos x="4" y="4"/>
                </a:cxn>
                <a:cxn ang="0">
                  <a:pos x="0" y="4"/>
                </a:cxn>
                <a:cxn ang="0">
                  <a:pos x="0" y="4"/>
                </a:cxn>
                <a:cxn ang="0">
                  <a:pos x="0" y="4"/>
                </a:cxn>
                <a:cxn ang="0">
                  <a:pos x="4" y="0"/>
                </a:cxn>
                <a:cxn ang="0">
                  <a:pos x="7" y="0"/>
                </a:cxn>
                <a:cxn ang="0">
                  <a:pos x="4" y="0"/>
                </a:cxn>
                <a:cxn ang="0">
                  <a:pos x="4" y="4"/>
                </a:cxn>
              </a:cxnLst>
              <a:rect l="0" t="0" r="r" b="b"/>
              <a:pathLst>
                <a:path w="7" h="4">
                  <a:moveTo>
                    <a:pt x="4" y="4"/>
                  </a:moveTo>
                  <a:lnTo>
                    <a:pt x="4" y="4"/>
                  </a:lnTo>
                  <a:lnTo>
                    <a:pt x="0" y="4"/>
                  </a:lnTo>
                  <a:lnTo>
                    <a:pt x="0" y="4"/>
                  </a:lnTo>
                  <a:lnTo>
                    <a:pt x="0" y="4"/>
                  </a:lnTo>
                  <a:lnTo>
                    <a:pt x="4" y="0"/>
                  </a:lnTo>
                  <a:lnTo>
                    <a:pt x="7" y="0"/>
                  </a:lnTo>
                  <a:lnTo>
                    <a:pt x="4" y="0"/>
                  </a:lnTo>
                  <a:lnTo>
                    <a:pt x="4" y="4"/>
                  </a:lnTo>
                  <a:close/>
                </a:path>
              </a:pathLst>
            </a:custGeom>
            <a:grpFill/>
            <a:ln w="0">
              <a:noFill/>
              <a:prstDash val="solid"/>
              <a:round/>
              <a:headEnd/>
              <a:tailEnd/>
            </a:ln>
          </p:spPr>
          <p:txBody>
            <a:bodyPr/>
            <a:lstStyle/>
            <a:p>
              <a:endParaRPr lang="fa-IR"/>
            </a:p>
          </p:txBody>
        </p:sp>
        <p:sp>
          <p:nvSpPr>
            <p:cNvPr id="3288" name="Freeform 216"/>
            <p:cNvSpPr>
              <a:spLocks/>
            </p:cNvSpPr>
            <p:nvPr userDrawn="1"/>
          </p:nvSpPr>
          <p:spPr bwMode="gray">
            <a:xfrm>
              <a:off x="918" y="1598"/>
              <a:ext cx="3" cy="12"/>
            </a:xfrm>
            <a:custGeom>
              <a:avLst/>
              <a:gdLst/>
              <a:ahLst/>
              <a:cxnLst>
                <a:cxn ang="0">
                  <a:pos x="0" y="0"/>
                </a:cxn>
                <a:cxn ang="0">
                  <a:pos x="3" y="7"/>
                </a:cxn>
                <a:cxn ang="0">
                  <a:pos x="3" y="11"/>
                </a:cxn>
                <a:cxn ang="0">
                  <a:pos x="3" y="7"/>
                </a:cxn>
                <a:cxn ang="0">
                  <a:pos x="0" y="0"/>
                </a:cxn>
              </a:cxnLst>
              <a:rect l="0" t="0" r="r" b="b"/>
              <a:pathLst>
                <a:path w="3" h="11">
                  <a:moveTo>
                    <a:pt x="0" y="0"/>
                  </a:moveTo>
                  <a:lnTo>
                    <a:pt x="3" y="7"/>
                  </a:lnTo>
                  <a:lnTo>
                    <a:pt x="3" y="11"/>
                  </a:lnTo>
                  <a:lnTo>
                    <a:pt x="3" y="7"/>
                  </a:lnTo>
                  <a:lnTo>
                    <a:pt x="0" y="0"/>
                  </a:lnTo>
                  <a:close/>
                </a:path>
              </a:pathLst>
            </a:custGeom>
            <a:grpFill/>
            <a:ln w="0">
              <a:noFill/>
              <a:prstDash val="solid"/>
              <a:round/>
              <a:headEnd/>
              <a:tailEnd/>
            </a:ln>
          </p:spPr>
          <p:txBody>
            <a:bodyPr/>
            <a:lstStyle/>
            <a:p>
              <a:endParaRPr lang="fa-IR"/>
            </a:p>
          </p:txBody>
        </p:sp>
        <p:sp>
          <p:nvSpPr>
            <p:cNvPr id="3289" name="Freeform 217"/>
            <p:cNvSpPr>
              <a:spLocks/>
            </p:cNvSpPr>
            <p:nvPr userDrawn="1"/>
          </p:nvSpPr>
          <p:spPr bwMode="gray">
            <a:xfrm>
              <a:off x="937" y="1522"/>
              <a:ext cx="21" cy="17"/>
            </a:xfrm>
            <a:custGeom>
              <a:avLst/>
              <a:gdLst/>
              <a:ahLst/>
              <a:cxnLst>
                <a:cxn ang="0">
                  <a:pos x="0" y="0"/>
                </a:cxn>
                <a:cxn ang="0">
                  <a:pos x="7" y="8"/>
                </a:cxn>
                <a:cxn ang="0">
                  <a:pos x="14" y="11"/>
                </a:cxn>
                <a:cxn ang="0">
                  <a:pos x="21" y="15"/>
                </a:cxn>
                <a:cxn ang="0">
                  <a:pos x="10" y="11"/>
                </a:cxn>
                <a:cxn ang="0">
                  <a:pos x="3" y="4"/>
                </a:cxn>
                <a:cxn ang="0">
                  <a:pos x="0" y="0"/>
                </a:cxn>
              </a:cxnLst>
              <a:rect l="0" t="0" r="r" b="b"/>
              <a:pathLst>
                <a:path w="21" h="15">
                  <a:moveTo>
                    <a:pt x="0" y="0"/>
                  </a:moveTo>
                  <a:lnTo>
                    <a:pt x="7" y="8"/>
                  </a:lnTo>
                  <a:lnTo>
                    <a:pt x="14" y="11"/>
                  </a:lnTo>
                  <a:lnTo>
                    <a:pt x="21" y="15"/>
                  </a:lnTo>
                  <a:lnTo>
                    <a:pt x="10" y="11"/>
                  </a:lnTo>
                  <a:lnTo>
                    <a:pt x="3" y="4"/>
                  </a:lnTo>
                  <a:lnTo>
                    <a:pt x="0" y="0"/>
                  </a:lnTo>
                  <a:close/>
                </a:path>
              </a:pathLst>
            </a:custGeom>
            <a:grpFill/>
            <a:ln w="0">
              <a:noFill/>
              <a:prstDash val="solid"/>
              <a:round/>
              <a:headEnd/>
              <a:tailEnd/>
            </a:ln>
          </p:spPr>
          <p:txBody>
            <a:bodyPr/>
            <a:lstStyle/>
            <a:p>
              <a:endParaRPr lang="fa-IR"/>
            </a:p>
          </p:txBody>
        </p:sp>
        <p:sp>
          <p:nvSpPr>
            <p:cNvPr id="3290" name="Freeform 218"/>
            <p:cNvSpPr>
              <a:spLocks/>
            </p:cNvSpPr>
            <p:nvPr userDrawn="1"/>
          </p:nvSpPr>
          <p:spPr bwMode="gray">
            <a:xfrm>
              <a:off x="966" y="1531"/>
              <a:ext cx="7" cy="3"/>
            </a:xfrm>
            <a:custGeom>
              <a:avLst/>
              <a:gdLst/>
              <a:ahLst/>
              <a:cxnLst>
                <a:cxn ang="0">
                  <a:pos x="7" y="0"/>
                </a:cxn>
                <a:cxn ang="0">
                  <a:pos x="3" y="3"/>
                </a:cxn>
                <a:cxn ang="0">
                  <a:pos x="0" y="3"/>
                </a:cxn>
                <a:cxn ang="0">
                  <a:pos x="3" y="3"/>
                </a:cxn>
                <a:cxn ang="0">
                  <a:pos x="7" y="0"/>
                </a:cxn>
              </a:cxnLst>
              <a:rect l="0" t="0" r="r" b="b"/>
              <a:pathLst>
                <a:path w="7" h="3">
                  <a:moveTo>
                    <a:pt x="7" y="0"/>
                  </a:moveTo>
                  <a:lnTo>
                    <a:pt x="3" y="3"/>
                  </a:lnTo>
                  <a:lnTo>
                    <a:pt x="0" y="3"/>
                  </a:lnTo>
                  <a:lnTo>
                    <a:pt x="3" y="3"/>
                  </a:lnTo>
                  <a:lnTo>
                    <a:pt x="7" y="0"/>
                  </a:lnTo>
                  <a:close/>
                </a:path>
              </a:pathLst>
            </a:custGeom>
            <a:grpFill/>
            <a:ln w="0">
              <a:noFill/>
              <a:prstDash val="solid"/>
              <a:round/>
              <a:headEnd/>
              <a:tailEnd/>
            </a:ln>
          </p:spPr>
          <p:txBody>
            <a:bodyPr/>
            <a:lstStyle/>
            <a:p>
              <a:endParaRPr lang="fa-IR"/>
            </a:p>
          </p:txBody>
        </p:sp>
        <p:sp>
          <p:nvSpPr>
            <p:cNvPr id="3291" name="Freeform 219"/>
            <p:cNvSpPr>
              <a:spLocks/>
            </p:cNvSpPr>
            <p:nvPr userDrawn="1"/>
          </p:nvSpPr>
          <p:spPr bwMode="gray">
            <a:xfrm>
              <a:off x="733" y="1500"/>
              <a:ext cx="26" cy="7"/>
            </a:xfrm>
            <a:custGeom>
              <a:avLst/>
              <a:gdLst/>
              <a:ahLst/>
              <a:cxnLst>
                <a:cxn ang="0">
                  <a:pos x="11" y="4"/>
                </a:cxn>
                <a:cxn ang="0">
                  <a:pos x="21" y="0"/>
                </a:cxn>
                <a:cxn ang="0">
                  <a:pos x="25" y="0"/>
                </a:cxn>
                <a:cxn ang="0">
                  <a:pos x="18" y="4"/>
                </a:cxn>
                <a:cxn ang="0">
                  <a:pos x="11" y="4"/>
                </a:cxn>
                <a:cxn ang="0">
                  <a:pos x="0" y="7"/>
                </a:cxn>
                <a:cxn ang="0">
                  <a:pos x="0" y="7"/>
                </a:cxn>
                <a:cxn ang="0">
                  <a:pos x="0" y="7"/>
                </a:cxn>
                <a:cxn ang="0">
                  <a:pos x="11" y="4"/>
                </a:cxn>
              </a:cxnLst>
              <a:rect l="0" t="0" r="r" b="b"/>
              <a:pathLst>
                <a:path w="25" h="7">
                  <a:moveTo>
                    <a:pt x="11" y="4"/>
                  </a:moveTo>
                  <a:lnTo>
                    <a:pt x="21" y="0"/>
                  </a:lnTo>
                  <a:lnTo>
                    <a:pt x="25" y="0"/>
                  </a:lnTo>
                  <a:lnTo>
                    <a:pt x="18" y="4"/>
                  </a:lnTo>
                  <a:lnTo>
                    <a:pt x="11" y="4"/>
                  </a:lnTo>
                  <a:lnTo>
                    <a:pt x="0" y="7"/>
                  </a:lnTo>
                  <a:lnTo>
                    <a:pt x="0" y="7"/>
                  </a:lnTo>
                  <a:lnTo>
                    <a:pt x="0" y="7"/>
                  </a:lnTo>
                  <a:lnTo>
                    <a:pt x="11" y="4"/>
                  </a:lnTo>
                  <a:close/>
                </a:path>
              </a:pathLst>
            </a:custGeom>
            <a:grpFill/>
            <a:ln w="0">
              <a:noFill/>
              <a:prstDash val="solid"/>
              <a:round/>
              <a:headEnd/>
              <a:tailEnd/>
            </a:ln>
          </p:spPr>
          <p:txBody>
            <a:bodyPr/>
            <a:lstStyle/>
            <a:p>
              <a:endParaRPr lang="fa-IR"/>
            </a:p>
          </p:txBody>
        </p:sp>
        <p:sp>
          <p:nvSpPr>
            <p:cNvPr id="3292" name="Freeform 220"/>
            <p:cNvSpPr>
              <a:spLocks/>
            </p:cNvSpPr>
            <p:nvPr userDrawn="1"/>
          </p:nvSpPr>
          <p:spPr bwMode="gray">
            <a:xfrm>
              <a:off x="723" y="1355"/>
              <a:ext cx="7" cy="17"/>
            </a:xfrm>
            <a:custGeom>
              <a:avLst/>
              <a:gdLst/>
              <a:ahLst/>
              <a:cxnLst>
                <a:cxn ang="0">
                  <a:pos x="3" y="15"/>
                </a:cxn>
                <a:cxn ang="0">
                  <a:pos x="7" y="8"/>
                </a:cxn>
                <a:cxn ang="0">
                  <a:pos x="3" y="0"/>
                </a:cxn>
                <a:cxn ang="0">
                  <a:pos x="7" y="8"/>
                </a:cxn>
                <a:cxn ang="0">
                  <a:pos x="3" y="11"/>
                </a:cxn>
                <a:cxn ang="0">
                  <a:pos x="3" y="11"/>
                </a:cxn>
                <a:cxn ang="0">
                  <a:pos x="3" y="15"/>
                </a:cxn>
                <a:cxn ang="0">
                  <a:pos x="0" y="15"/>
                </a:cxn>
                <a:cxn ang="0">
                  <a:pos x="0" y="15"/>
                </a:cxn>
                <a:cxn ang="0">
                  <a:pos x="0" y="15"/>
                </a:cxn>
                <a:cxn ang="0">
                  <a:pos x="3" y="15"/>
                </a:cxn>
              </a:cxnLst>
              <a:rect l="0" t="0" r="r" b="b"/>
              <a:pathLst>
                <a:path w="7" h="15">
                  <a:moveTo>
                    <a:pt x="3" y="15"/>
                  </a:moveTo>
                  <a:lnTo>
                    <a:pt x="7" y="8"/>
                  </a:lnTo>
                  <a:lnTo>
                    <a:pt x="3" y="0"/>
                  </a:lnTo>
                  <a:lnTo>
                    <a:pt x="7" y="8"/>
                  </a:lnTo>
                  <a:lnTo>
                    <a:pt x="3" y="11"/>
                  </a:lnTo>
                  <a:lnTo>
                    <a:pt x="3" y="11"/>
                  </a:lnTo>
                  <a:lnTo>
                    <a:pt x="3" y="15"/>
                  </a:lnTo>
                  <a:lnTo>
                    <a:pt x="0" y="15"/>
                  </a:lnTo>
                  <a:lnTo>
                    <a:pt x="0" y="15"/>
                  </a:lnTo>
                  <a:lnTo>
                    <a:pt x="0" y="15"/>
                  </a:lnTo>
                  <a:lnTo>
                    <a:pt x="3" y="15"/>
                  </a:lnTo>
                  <a:close/>
                </a:path>
              </a:pathLst>
            </a:custGeom>
            <a:grpFill/>
            <a:ln w="0">
              <a:noFill/>
              <a:prstDash val="solid"/>
              <a:round/>
              <a:headEnd/>
              <a:tailEnd/>
            </a:ln>
          </p:spPr>
          <p:txBody>
            <a:bodyPr/>
            <a:lstStyle/>
            <a:p>
              <a:endParaRPr lang="fa-IR"/>
            </a:p>
          </p:txBody>
        </p:sp>
        <p:sp>
          <p:nvSpPr>
            <p:cNvPr id="3293" name="Freeform 221"/>
            <p:cNvSpPr>
              <a:spLocks/>
            </p:cNvSpPr>
            <p:nvPr userDrawn="1"/>
          </p:nvSpPr>
          <p:spPr bwMode="gray">
            <a:xfrm>
              <a:off x="723" y="1372"/>
              <a:ext cx="3" cy="10"/>
            </a:xfrm>
            <a:custGeom>
              <a:avLst/>
              <a:gdLst/>
              <a:ahLst/>
              <a:cxnLst>
                <a:cxn ang="0">
                  <a:pos x="0" y="0"/>
                </a:cxn>
                <a:cxn ang="0">
                  <a:pos x="0" y="3"/>
                </a:cxn>
                <a:cxn ang="0">
                  <a:pos x="0" y="3"/>
                </a:cxn>
                <a:cxn ang="0">
                  <a:pos x="3" y="7"/>
                </a:cxn>
                <a:cxn ang="0">
                  <a:pos x="3" y="10"/>
                </a:cxn>
                <a:cxn ang="0">
                  <a:pos x="0" y="7"/>
                </a:cxn>
                <a:cxn ang="0">
                  <a:pos x="0" y="3"/>
                </a:cxn>
                <a:cxn ang="0">
                  <a:pos x="0" y="3"/>
                </a:cxn>
                <a:cxn ang="0">
                  <a:pos x="0" y="0"/>
                </a:cxn>
              </a:cxnLst>
              <a:rect l="0" t="0" r="r" b="b"/>
              <a:pathLst>
                <a:path w="3" h="10">
                  <a:moveTo>
                    <a:pt x="0" y="0"/>
                  </a:moveTo>
                  <a:lnTo>
                    <a:pt x="0" y="3"/>
                  </a:lnTo>
                  <a:lnTo>
                    <a:pt x="0" y="3"/>
                  </a:lnTo>
                  <a:lnTo>
                    <a:pt x="3" y="7"/>
                  </a:lnTo>
                  <a:lnTo>
                    <a:pt x="3" y="10"/>
                  </a:lnTo>
                  <a:lnTo>
                    <a:pt x="0" y="7"/>
                  </a:lnTo>
                  <a:lnTo>
                    <a:pt x="0" y="3"/>
                  </a:lnTo>
                  <a:lnTo>
                    <a:pt x="0" y="3"/>
                  </a:lnTo>
                  <a:lnTo>
                    <a:pt x="0" y="0"/>
                  </a:lnTo>
                  <a:close/>
                </a:path>
              </a:pathLst>
            </a:custGeom>
            <a:grpFill/>
            <a:ln w="0">
              <a:noFill/>
              <a:prstDash val="solid"/>
              <a:round/>
              <a:headEnd/>
              <a:tailEnd/>
            </a:ln>
          </p:spPr>
          <p:txBody>
            <a:bodyPr/>
            <a:lstStyle/>
            <a:p>
              <a:endParaRPr lang="fa-IR"/>
            </a:p>
          </p:txBody>
        </p:sp>
        <p:sp>
          <p:nvSpPr>
            <p:cNvPr id="3294" name="Freeform 222"/>
            <p:cNvSpPr>
              <a:spLocks/>
            </p:cNvSpPr>
            <p:nvPr userDrawn="1"/>
          </p:nvSpPr>
          <p:spPr bwMode="gray">
            <a:xfrm>
              <a:off x="704" y="1417"/>
              <a:ext cx="5" cy="11"/>
            </a:xfrm>
            <a:custGeom>
              <a:avLst/>
              <a:gdLst/>
              <a:ahLst/>
              <a:cxnLst>
                <a:cxn ang="0">
                  <a:pos x="4" y="10"/>
                </a:cxn>
                <a:cxn ang="0">
                  <a:pos x="0" y="3"/>
                </a:cxn>
                <a:cxn ang="0">
                  <a:pos x="0" y="0"/>
                </a:cxn>
                <a:cxn ang="0">
                  <a:pos x="0" y="3"/>
                </a:cxn>
                <a:cxn ang="0">
                  <a:pos x="4" y="10"/>
                </a:cxn>
              </a:cxnLst>
              <a:rect l="0" t="0" r="r" b="b"/>
              <a:pathLst>
                <a:path w="4" h="10">
                  <a:moveTo>
                    <a:pt x="4" y="10"/>
                  </a:moveTo>
                  <a:lnTo>
                    <a:pt x="0" y="3"/>
                  </a:lnTo>
                  <a:lnTo>
                    <a:pt x="0" y="0"/>
                  </a:lnTo>
                  <a:lnTo>
                    <a:pt x="0" y="3"/>
                  </a:lnTo>
                  <a:lnTo>
                    <a:pt x="4" y="10"/>
                  </a:lnTo>
                  <a:close/>
                </a:path>
              </a:pathLst>
            </a:custGeom>
            <a:grpFill/>
            <a:ln w="0">
              <a:noFill/>
              <a:prstDash val="solid"/>
              <a:round/>
              <a:headEnd/>
              <a:tailEnd/>
            </a:ln>
          </p:spPr>
          <p:txBody>
            <a:bodyPr/>
            <a:lstStyle/>
            <a:p>
              <a:endParaRPr lang="fa-IR"/>
            </a:p>
          </p:txBody>
        </p:sp>
        <p:sp>
          <p:nvSpPr>
            <p:cNvPr id="3295" name="Freeform 223"/>
            <p:cNvSpPr>
              <a:spLocks/>
            </p:cNvSpPr>
            <p:nvPr userDrawn="1"/>
          </p:nvSpPr>
          <p:spPr bwMode="gray">
            <a:xfrm>
              <a:off x="712" y="1390"/>
              <a:ext cx="11" cy="12"/>
            </a:xfrm>
            <a:custGeom>
              <a:avLst/>
              <a:gdLst/>
              <a:ahLst/>
              <a:cxnLst>
                <a:cxn ang="0">
                  <a:pos x="0" y="7"/>
                </a:cxn>
                <a:cxn ang="0">
                  <a:pos x="0" y="11"/>
                </a:cxn>
                <a:cxn ang="0">
                  <a:pos x="0" y="11"/>
                </a:cxn>
                <a:cxn ang="0">
                  <a:pos x="0" y="7"/>
                </a:cxn>
                <a:cxn ang="0">
                  <a:pos x="4" y="7"/>
                </a:cxn>
                <a:cxn ang="0">
                  <a:pos x="7" y="4"/>
                </a:cxn>
                <a:cxn ang="0">
                  <a:pos x="11" y="0"/>
                </a:cxn>
                <a:cxn ang="0">
                  <a:pos x="7" y="0"/>
                </a:cxn>
                <a:cxn ang="0">
                  <a:pos x="7" y="4"/>
                </a:cxn>
                <a:cxn ang="0">
                  <a:pos x="0" y="7"/>
                </a:cxn>
              </a:cxnLst>
              <a:rect l="0" t="0" r="r" b="b"/>
              <a:pathLst>
                <a:path w="11" h="11">
                  <a:moveTo>
                    <a:pt x="0" y="7"/>
                  </a:moveTo>
                  <a:lnTo>
                    <a:pt x="0" y="11"/>
                  </a:lnTo>
                  <a:lnTo>
                    <a:pt x="0" y="11"/>
                  </a:lnTo>
                  <a:lnTo>
                    <a:pt x="0" y="7"/>
                  </a:lnTo>
                  <a:lnTo>
                    <a:pt x="4" y="7"/>
                  </a:lnTo>
                  <a:lnTo>
                    <a:pt x="7" y="4"/>
                  </a:lnTo>
                  <a:lnTo>
                    <a:pt x="11" y="0"/>
                  </a:lnTo>
                  <a:lnTo>
                    <a:pt x="7" y="0"/>
                  </a:lnTo>
                  <a:lnTo>
                    <a:pt x="7" y="4"/>
                  </a:lnTo>
                  <a:lnTo>
                    <a:pt x="0" y="7"/>
                  </a:lnTo>
                  <a:close/>
                </a:path>
              </a:pathLst>
            </a:custGeom>
            <a:grpFill/>
            <a:ln w="0">
              <a:noFill/>
              <a:prstDash val="solid"/>
              <a:round/>
              <a:headEnd/>
              <a:tailEnd/>
            </a:ln>
          </p:spPr>
          <p:txBody>
            <a:bodyPr/>
            <a:lstStyle/>
            <a:p>
              <a:endParaRPr lang="fa-IR"/>
            </a:p>
          </p:txBody>
        </p:sp>
        <p:sp>
          <p:nvSpPr>
            <p:cNvPr id="3296" name="Freeform 224"/>
            <p:cNvSpPr>
              <a:spLocks/>
            </p:cNvSpPr>
            <p:nvPr userDrawn="1"/>
          </p:nvSpPr>
          <p:spPr bwMode="gray">
            <a:xfrm>
              <a:off x="726" y="1470"/>
              <a:ext cx="14" cy="4"/>
            </a:xfrm>
            <a:custGeom>
              <a:avLst/>
              <a:gdLst/>
              <a:ahLst/>
              <a:cxnLst>
                <a:cxn ang="0">
                  <a:pos x="14" y="4"/>
                </a:cxn>
                <a:cxn ang="0">
                  <a:pos x="14" y="4"/>
                </a:cxn>
                <a:cxn ang="0">
                  <a:pos x="14" y="4"/>
                </a:cxn>
                <a:cxn ang="0">
                  <a:pos x="7" y="4"/>
                </a:cxn>
                <a:cxn ang="0">
                  <a:pos x="0" y="0"/>
                </a:cxn>
                <a:cxn ang="0">
                  <a:pos x="7" y="4"/>
                </a:cxn>
                <a:cxn ang="0">
                  <a:pos x="11" y="4"/>
                </a:cxn>
                <a:cxn ang="0">
                  <a:pos x="14" y="4"/>
                </a:cxn>
              </a:cxnLst>
              <a:rect l="0" t="0" r="r" b="b"/>
              <a:pathLst>
                <a:path w="14" h="4">
                  <a:moveTo>
                    <a:pt x="14" y="4"/>
                  </a:moveTo>
                  <a:lnTo>
                    <a:pt x="14" y="4"/>
                  </a:lnTo>
                  <a:lnTo>
                    <a:pt x="14" y="4"/>
                  </a:lnTo>
                  <a:lnTo>
                    <a:pt x="7" y="4"/>
                  </a:lnTo>
                  <a:lnTo>
                    <a:pt x="0" y="0"/>
                  </a:lnTo>
                  <a:lnTo>
                    <a:pt x="7" y="4"/>
                  </a:lnTo>
                  <a:lnTo>
                    <a:pt x="11" y="4"/>
                  </a:lnTo>
                  <a:lnTo>
                    <a:pt x="14" y="4"/>
                  </a:lnTo>
                  <a:close/>
                </a:path>
              </a:pathLst>
            </a:custGeom>
            <a:grpFill/>
            <a:ln w="0">
              <a:noFill/>
              <a:prstDash val="solid"/>
              <a:round/>
              <a:headEnd/>
              <a:tailEnd/>
            </a:ln>
          </p:spPr>
          <p:txBody>
            <a:bodyPr/>
            <a:lstStyle/>
            <a:p>
              <a:endParaRPr lang="fa-IR"/>
            </a:p>
          </p:txBody>
        </p:sp>
        <p:sp>
          <p:nvSpPr>
            <p:cNvPr id="3297" name="Freeform 225"/>
            <p:cNvSpPr>
              <a:spLocks/>
            </p:cNvSpPr>
            <p:nvPr userDrawn="1"/>
          </p:nvSpPr>
          <p:spPr bwMode="gray">
            <a:xfrm>
              <a:off x="712" y="1531"/>
              <a:ext cx="7" cy="3"/>
            </a:xfrm>
            <a:custGeom>
              <a:avLst/>
              <a:gdLst/>
              <a:ahLst/>
              <a:cxnLst>
                <a:cxn ang="0">
                  <a:pos x="0" y="3"/>
                </a:cxn>
                <a:cxn ang="0">
                  <a:pos x="0" y="0"/>
                </a:cxn>
                <a:cxn ang="0">
                  <a:pos x="4" y="0"/>
                </a:cxn>
                <a:cxn ang="0">
                  <a:pos x="7" y="0"/>
                </a:cxn>
                <a:cxn ang="0">
                  <a:pos x="7" y="0"/>
                </a:cxn>
                <a:cxn ang="0">
                  <a:pos x="4" y="0"/>
                </a:cxn>
                <a:cxn ang="0">
                  <a:pos x="4" y="0"/>
                </a:cxn>
                <a:cxn ang="0">
                  <a:pos x="0" y="3"/>
                </a:cxn>
              </a:cxnLst>
              <a:rect l="0" t="0" r="r" b="b"/>
              <a:pathLst>
                <a:path w="7" h="3">
                  <a:moveTo>
                    <a:pt x="0" y="3"/>
                  </a:moveTo>
                  <a:lnTo>
                    <a:pt x="0" y="0"/>
                  </a:lnTo>
                  <a:lnTo>
                    <a:pt x="4" y="0"/>
                  </a:lnTo>
                  <a:lnTo>
                    <a:pt x="7" y="0"/>
                  </a:lnTo>
                  <a:lnTo>
                    <a:pt x="7" y="0"/>
                  </a:lnTo>
                  <a:lnTo>
                    <a:pt x="4" y="0"/>
                  </a:lnTo>
                  <a:lnTo>
                    <a:pt x="4" y="0"/>
                  </a:lnTo>
                  <a:lnTo>
                    <a:pt x="0" y="3"/>
                  </a:lnTo>
                  <a:close/>
                </a:path>
              </a:pathLst>
            </a:custGeom>
            <a:grpFill/>
            <a:ln w="0">
              <a:noFill/>
              <a:prstDash val="solid"/>
              <a:round/>
              <a:headEnd/>
              <a:tailEnd/>
            </a:ln>
          </p:spPr>
          <p:txBody>
            <a:bodyPr/>
            <a:lstStyle/>
            <a:p>
              <a:endParaRPr lang="fa-IR"/>
            </a:p>
          </p:txBody>
        </p:sp>
        <p:sp>
          <p:nvSpPr>
            <p:cNvPr id="3298" name="Freeform 226"/>
            <p:cNvSpPr>
              <a:spLocks/>
            </p:cNvSpPr>
            <p:nvPr userDrawn="1"/>
          </p:nvSpPr>
          <p:spPr bwMode="gray">
            <a:xfrm>
              <a:off x="719" y="1539"/>
              <a:ext cx="14" cy="30"/>
            </a:xfrm>
            <a:custGeom>
              <a:avLst/>
              <a:gdLst/>
              <a:ahLst/>
              <a:cxnLst>
                <a:cxn ang="0">
                  <a:pos x="14" y="28"/>
                </a:cxn>
                <a:cxn ang="0">
                  <a:pos x="4" y="17"/>
                </a:cxn>
                <a:cxn ang="0">
                  <a:pos x="0" y="17"/>
                </a:cxn>
                <a:cxn ang="0">
                  <a:pos x="0" y="14"/>
                </a:cxn>
                <a:cxn ang="0">
                  <a:pos x="0" y="14"/>
                </a:cxn>
                <a:cxn ang="0">
                  <a:pos x="0" y="7"/>
                </a:cxn>
                <a:cxn ang="0">
                  <a:pos x="0" y="3"/>
                </a:cxn>
                <a:cxn ang="0">
                  <a:pos x="0" y="0"/>
                </a:cxn>
                <a:cxn ang="0">
                  <a:pos x="0" y="7"/>
                </a:cxn>
                <a:cxn ang="0">
                  <a:pos x="0" y="14"/>
                </a:cxn>
                <a:cxn ang="0">
                  <a:pos x="4" y="17"/>
                </a:cxn>
                <a:cxn ang="0">
                  <a:pos x="4" y="17"/>
                </a:cxn>
                <a:cxn ang="0">
                  <a:pos x="14" y="28"/>
                </a:cxn>
                <a:cxn ang="0">
                  <a:pos x="14" y="28"/>
                </a:cxn>
              </a:cxnLst>
              <a:rect l="0" t="0" r="r" b="b"/>
              <a:pathLst>
                <a:path w="14" h="28">
                  <a:moveTo>
                    <a:pt x="14" y="28"/>
                  </a:moveTo>
                  <a:lnTo>
                    <a:pt x="4" y="17"/>
                  </a:lnTo>
                  <a:lnTo>
                    <a:pt x="0" y="17"/>
                  </a:lnTo>
                  <a:lnTo>
                    <a:pt x="0" y="14"/>
                  </a:lnTo>
                  <a:lnTo>
                    <a:pt x="0" y="14"/>
                  </a:lnTo>
                  <a:lnTo>
                    <a:pt x="0" y="7"/>
                  </a:lnTo>
                  <a:lnTo>
                    <a:pt x="0" y="3"/>
                  </a:lnTo>
                  <a:lnTo>
                    <a:pt x="0" y="0"/>
                  </a:lnTo>
                  <a:lnTo>
                    <a:pt x="0" y="7"/>
                  </a:lnTo>
                  <a:lnTo>
                    <a:pt x="0" y="14"/>
                  </a:lnTo>
                  <a:lnTo>
                    <a:pt x="4" y="17"/>
                  </a:lnTo>
                  <a:lnTo>
                    <a:pt x="4" y="17"/>
                  </a:lnTo>
                  <a:lnTo>
                    <a:pt x="14" y="28"/>
                  </a:lnTo>
                  <a:lnTo>
                    <a:pt x="14" y="28"/>
                  </a:lnTo>
                  <a:close/>
                </a:path>
              </a:pathLst>
            </a:custGeom>
            <a:grpFill/>
            <a:ln w="0">
              <a:noFill/>
              <a:prstDash val="solid"/>
              <a:round/>
              <a:headEnd/>
              <a:tailEnd/>
            </a:ln>
          </p:spPr>
          <p:txBody>
            <a:bodyPr/>
            <a:lstStyle/>
            <a:p>
              <a:endParaRPr lang="fa-IR"/>
            </a:p>
          </p:txBody>
        </p:sp>
        <p:sp>
          <p:nvSpPr>
            <p:cNvPr id="3299" name="Freeform 227"/>
            <p:cNvSpPr>
              <a:spLocks/>
            </p:cNvSpPr>
            <p:nvPr userDrawn="1"/>
          </p:nvSpPr>
          <p:spPr bwMode="gray">
            <a:xfrm>
              <a:off x="759" y="1531"/>
              <a:ext cx="3" cy="3"/>
            </a:xfrm>
            <a:custGeom>
              <a:avLst/>
              <a:gdLst/>
              <a:ahLst/>
              <a:cxnLst>
                <a:cxn ang="0">
                  <a:pos x="0" y="3"/>
                </a:cxn>
                <a:cxn ang="0">
                  <a:pos x="0" y="3"/>
                </a:cxn>
                <a:cxn ang="0">
                  <a:pos x="3" y="0"/>
                </a:cxn>
                <a:cxn ang="0">
                  <a:pos x="3" y="3"/>
                </a:cxn>
                <a:cxn ang="0">
                  <a:pos x="3" y="3"/>
                </a:cxn>
                <a:cxn ang="0">
                  <a:pos x="0" y="3"/>
                </a:cxn>
                <a:cxn ang="0">
                  <a:pos x="0" y="3"/>
                </a:cxn>
              </a:cxnLst>
              <a:rect l="0" t="0" r="r" b="b"/>
              <a:pathLst>
                <a:path w="3" h="3">
                  <a:moveTo>
                    <a:pt x="0" y="3"/>
                  </a:moveTo>
                  <a:lnTo>
                    <a:pt x="0" y="3"/>
                  </a:lnTo>
                  <a:lnTo>
                    <a:pt x="3" y="0"/>
                  </a:lnTo>
                  <a:lnTo>
                    <a:pt x="3" y="3"/>
                  </a:lnTo>
                  <a:lnTo>
                    <a:pt x="3" y="3"/>
                  </a:lnTo>
                  <a:lnTo>
                    <a:pt x="0" y="3"/>
                  </a:lnTo>
                  <a:lnTo>
                    <a:pt x="0" y="3"/>
                  </a:lnTo>
                  <a:close/>
                </a:path>
              </a:pathLst>
            </a:custGeom>
            <a:grpFill/>
            <a:ln w="0">
              <a:noFill/>
              <a:prstDash val="solid"/>
              <a:round/>
              <a:headEnd/>
              <a:tailEnd/>
            </a:ln>
          </p:spPr>
          <p:txBody>
            <a:bodyPr/>
            <a:lstStyle/>
            <a:p>
              <a:endParaRPr lang="fa-IR"/>
            </a:p>
          </p:txBody>
        </p:sp>
        <p:sp>
          <p:nvSpPr>
            <p:cNvPr id="3300" name="Freeform 228"/>
            <p:cNvSpPr>
              <a:spLocks/>
            </p:cNvSpPr>
            <p:nvPr userDrawn="1"/>
          </p:nvSpPr>
          <p:spPr bwMode="gray">
            <a:xfrm>
              <a:off x="817" y="1534"/>
              <a:ext cx="4" cy="5"/>
            </a:xfrm>
            <a:custGeom>
              <a:avLst/>
              <a:gdLst/>
              <a:ahLst/>
              <a:cxnLst>
                <a:cxn ang="0">
                  <a:pos x="0" y="4"/>
                </a:cxn>
                <a:cxn ang="0">
                  <a:pos x="4" y="0"/>
                </a:cxn>
                <a:cxn ang="0">
                  <a:pos x="4" y="0"/>
                </a:cxn>
                <a:cxn ang="0">
                  <a:pos x="0" y="4"/>
                </a:cxn>
              </a:cxnLst>
              <a:rect l="0" t="0" r="r" b="b"/>
              <a:pathLst>
                <a:path w="4" h="4">
                  <a:moveTo>
                    <a:pt x="0" y="4"/>
                  </a:moveTo>
                  <a:lnTo>
                    <a:pt x="4" y="0"/>
                  </a:lnTo>
                  <a:lnTo>
                    <a:pt x="4" y="0"/>
                  </a:lnTo>
                  <a:lnTo>
                    <a:pt x="0" y="4"/>
                  </a:lnTo>
                  <a:close/>
                </a:path>
              </a:pathLst>
            </a:custGeom>
            <a:grpFill/>
            <a:ln w="0">
              <a:noFill/>
              <a:prstDash val="solid"/>
              <a:round/>
              <a:headEnd/>
              <a:tailEnd/>
            </a:ln>
          </p:spPr>
          <p:txBody>
            <a:bodyPr/>
            <a:lstStyle/>
            <a:p>
              <a:endParaRPr lang="fa-IR"/>
            </a:p>
          </p:txBody>
        </p:sp>
        <p:sp>
          <p:nvSpPr>
            <p:cNvPr id="3301" name="Freeform 229"/>
            <p:cNvSpPr>
              <a:spLocks/>
            </p:cNvSpPr>
            <p:nvPr userDrawn="1"/>
          </p:nvSpPr>
          <p:spPr bwMode="gray">
            <a:xfrm>
              <a:off x="864" y="1477"/>
              <a:ext cx="4" cy="30"/>
            </a:xfrm>
            <a:custGeom>
              <a:avLst/>
              <a:gdLst/>
              <a:ahLst/>
              <a:cxnLst>
                <a:cxn ang="0">
                  <a:pos x="4" y="25"/>
                </a:cxn>
                <a:cxn ang="0">
                  <a:pos x="0" y="14"/>
                </a:cxn>
                <a:cxn ang="0">
                  <a:pos x="0" y="14"/>
                </a:cxn>
                <a:cxn ang="0">
                  <a:pos x="0" y="14"/>
                </a:cxn>
                <a:cxn ang="0">
                  <a:pos x="0" y="14"/>
                </a:cxn>
                <a:cxn ang="0">
                  <a:pos x="0" y="14"/>
                </a:cxn>
                <a:cxn ang="0">
                  <a:pos x="0" y="7"/>
                </a:cxn>
                <a:cxn ang="0">
                  <a:pos x="0" y="4"/>
                </a:cxn>
                <a:cxn ang="0">
                  <a:pos x="4" y="0"/>
                </a:cxn>
                <a:cxn ang="0">
                  <a:pos x="0" y="4"/>
                </a:cxn>
                <a:cxn ang="0">
                  <a:pos x="0" y="7"/>
                </a:cxn>
                <a:cxn ang="0">
                  <a:pos x="0" y="14"/>
                </a:cxn>
                <a:cxn ang="0">
                  <a:pos x="0" y="14"/>
                </a:cxn>
                <a:cxn ang="0">
                  <a:pos x="0" y="18"/>
                </a:cxn>
                <a:cxn ang="0">
                  <a:pos x="0" y="21"/>
                </a:cxn>
                <a:cxn ang="0">
                  <a:pos x="4" y="28"/>
                </a:cxn>
                <a:cxn ang="0">
                  <a:pos x="4" y="25"/>
                </a:cxn>
              </a:cxnLst>
              <a:rect l="0" t="0" r="r" b="b"/>
              <a:pathLst>
                <a:path w="4" h="28">
                  <a:moveTo>
                    <a:pt x="4" y="25"/>
                  </a:moveTo>
                  <a:lnTo>
                    <a:pt x="0" y="14"/>
                  </a:lnTo>
                  <a:lnTo>
                    <a:pt x="0" y="14"/>
                  </a:lnTo>
                  <a:lnTo>
                    <a:pt x="0" y="14"/>
                  </a:lnTo>
                  <a:lnTo>
                    <a:pt x="0" y="14"/>
                  </a:lnTo>
                  <a:lnTo>
                    <a:pt x="0" y="14"/>
                  </a:lnTo>
                  <a:lnTo>
                    <a:pt x="0" y="7"/>
                  </a:lnTo>
                  <a:lnTo>
                    <a:pt x="0" y="4"/>
                  </a:lnTo>
                  <a:lnTo>
                    <a:pt x="4" y="0"/>
                  </a:lnTo>
                  <a:lnTo>
                    <a:pt x="0" y="4"/>
                  </a:lnTo>
                  <a:lnTo>
                    <a:pt x="0" y="7"/>
                  </a:lnTo>
                  <a:lnTo>
                    <a:pt x="0" y="14"/>
                  </a:lnTo>
                  <a:lnTo>
                    <a:pt x="0" y="14"/>
                  </a:lnTo>
                  <a:lnTo>
                    <a:pt x="0" y="18"/>
                  </a:lnTo>
                  <a:lnTo>
                    <a:pt x="0" y="21"/>
                  </a:lnTo>
                  <a:lnTo>
                    <a:pt x="4" y="28"/>
                  </a:lnTo>
                  <a:lnTo>
                    <a:pt x="4" y="25"/>
                  </a:lnTo>
                  <a:close/>
                </a:path>
              </a:pathLst>
            </a:custGeom>
            <a:grpFill/>
            <a:ln w="0">
              <a:noFill/>
              <a:prstDash val="solid"/>
              <a:round/>
              <a:headEnd/>
              <a:tailEnd/>
            </a:ln>
          </p:spPr>
          <p:txBody>
            <a:bodyPr/>
            <a:lstStyle/>
            <a:p>
              <a:endParaRPr lang="fa-IR"/>
            </a:p>
          </p:txBody>
        </p:sp>
        <p:sp>
          <p:nvSpPr>
            <p:cNvPr id="3302" name="Freeform 230"/>
            <p:cNvSpPr>
              <a:spLocks/>
            </p:cNvSpPr>
            <p:nvPr userDrawn="1"/>
          </p:nvSpPr>
          <p:spPr bwMode="gray">
            <a:xfrm>
              <a:off x="918" y="1617"/>
              <a:ext cx="3" cy="11"/>
            </a:xfrm>
            <a:custGeom>
              <a:avLst/>
              <a:gdLst/>
              <a:ahLst/>
              <a:cxnLst>
                <a:cxn ang="0">
                  <a:pos x="3" y="10"/>
                </a:cxn>
                <a:cxn ang="0">
                  <a:pos x="3" y="7"/>
                </a:cxn>
                <a:cxn ang="0">
                  <a:pos x="3" y="7"/>
                </a:cxn>
                <a:cxn ang="0">
                  <a:pos x="3" y="3"/>
                </a:cxn>
                <a:cxn ang="0">
                  <a:pos x="0" y="0"/>
                </a:cxn>
                <a:cxn ang="0">
                  <a:pos x="3" y="3"/>
                </a:cxn>
                <a:cxn ang="0">
                  <a:pos x="3" y="7"/>
                </a:cxn>
                <a:cxn ang="0">
                  <a:pos x="3" y="7"/>
                </a:cxn>
                <a:cxn ang="0">
                  <a:pos x="3" y="10"/>
                </a:cxn>
              </a:cxnLst>
              <a:rect l="0" t="0" r="r" b="b"/>
              <a:pathLst>
                <a:path w="3" h="10">
                  <a:moveTo>
                    <a:pt x="3" y="10"/>
                  </a:moveTo>
                  <a:lnTo>
                    <a:pt x="3" y="7"/>
                  </a:lnTo>
                  <a:lnTo>
                    <a:pt x="3" y="7"/>
                  </a:lnTo>
                  <a:lnTo>
                    <a:pt x="3" y="3"/>
                  </a:lnTo>
                  <a:lnTo>
                    <a:pt x="0" y="0"/>
                  </a:lnTo>
                  <a:lnTo>
                    <a:pt x="3" y="3"/>
                  </a:lnTo>
                  <a:lnTo>
                    <a:pt x="3" y="7"/>
                  </a:lnTo>
                  <a:lnTo>
                    <a:pt x="3" y="7"/>
                  </a:lnTo>
                  <a:lnTo>
                    <a:pt x="3" y="10"/>
                  </a:lnTo>
                  <a:close/>
                </a:path>
              </a:pathLst>
            </a:custGeom>
            <a:grpFill/>
            <a:ln w="0">
              <a:noFill/>
              <a:prstDash val="solid"/>
              <a:round/>
              <a:headEnd/>
              <a:tailEnd/>
            </a:ln>
          </p:spPr>
          <p:txBody>
            <a:bodyPr/>
            <a:lstStyle/>
            <a:p>
              <a:endParaRPr lang="fa-IR"/>
            </a:p>
          </p:txBody>
        </p:sp>
        <p:sp>
          <p:nvSpPr>
            <p:cNvPr id="3303" name="Freeform 231"/>
            <p:cNvSpPr>
              <a:spLocks/>
            </p:cNvSpPr>
            <p:nvPr userDrawn="1"/>
          </p:nvSpPr>
          <p:spPr bwMode="gray">
            <a:xfrm>
              <a:off x="1005" y="1534"/>
              <a:ext cx="22" cy="12"/>
            </a:xfrm>
            <a:custGeom>
              <a:avLst/>
              <a:gdLst/>
              <a:ahLst/>
              <a:cxnLst>
                <a:cxn ang="0">
                  <a:pos x="15" y="7"/>
                </a:cxn>
                <a:cxn ang="0">
                  <a:pos x="0" y="0"/>
                </a:cxn>
                <a:cxn ang="0">
                  <a:pos x="0" y="0"/>
                </a:cxn>
                <a:cxn ang="0">
                  <a:pos x="0" y="0"/>
                </a:cxn>
                <a:cxn ang="0">
                  <a:pos x="0" y="0"/>
                </a:cxn>
                <a:cxn ang="0">
                  <a:pos x="0" y="0"/>
                </a:cxn>
                <a:cxn ang="0">
                  <a:pos x="11" y="7"/>
                </a:cxn>
                <a:cxn ang="0">
                  <a:pos x="18" y="7"/>
                </a:cxn>
                <a:cxn ang="0">
                  <a:pos x="22" y="11"/>
                </a:cxn>
                <a:cxn ang="0">
                  <a:pos x="18" y="7"/>
                </a:cxn>
                <a:cxn ang="0">
                  <a:pos x="15" y="7"/>
                </a:cxn>
              </a:cxnLst>
              <a:rect l="0" t="0" r="r" b="b"/>
              <a:pathLst>
                <a:path w="22" h="11">
                  <a:moveTo>
                    <a:pt x="15" y="7"/>
                  </a:moveTo>
                  <a:lnTo>
                    <a:pt x="0" y="0"/>
                  </a:lnTo>
                  <a:lnTo>
                    <a:pt x="0" y="0"/>
                  </a:lnTo>
                  <a:lnTo>
                    <a:pt x="0" y="0"/>
                  </a:lnTo>
                  <a:lnTo>
                    <a:pt x="0" y="0"/>
                  </a:lnTo>
                  <a:lnTo>
                    <a:pt x="0" y="0"/>
                  </a:lnTo>
                  <a:lnTo>
                    <a:pt x="11" y="7"/>
                  </a:lnTo>
                  <a:lnTo>
                    <a:pt x="18" y="7"/>
                  </a:lnTo>
                  <a:lnTo>
                    <a:pt x="22" y="11"/>
                  </a:lnTo>
                  <a:lnTo>
                    <a:pt x="18" y="7"/>
                  </a:lnTo>
                  <a:lnTo>
                    <a:pt x="15" y="7"/>
                  </a:lnTo>
                  <a:close/>
                </a:path>
              </a:pathLst>
            </a:custGeom>
            <a:grpFill/>
            <a:ln w="0">
              <a:noFill/>
              <a:prstDash val="solid"/>
              <a:round/>
              <a:headEnd/>
              <a:tailEnd/>
            </a:ln>
          </p:spPr>
          <p:txBody>
            <a:bodyPr/>
            <a:lstStyle/>
            <a:p>
              <a:endParaRPr lang="fa-IR"/>
            </a:p>
          </p:txBody>
        </p:sp>
        <p:sp>
          <p:nvSpPr>
            <p:cNvPr id="3304" name="Freeform 232"/>
            <p:cNvSpPr>
              <a:spLocks/>
            </p:cNvSpPr>
            <p:nvPr userDrawn="1"/>
          </p:nvSpPr>
          <p:spPr bwMode="gray">
            <a:xfrm>
              <a:off x="1049" y="999"/>
              <a:ext cx="3" cy="49"/>
            </a:xfrm>
            <a:custGeom>
              <a:avLst/>
              <a:gdLst/>
              <a:ahLst/>
              <a:cxnLst>
                <a:cxn ang="0">
                  <a:pos x="3" y="0"/>
                </a:cxn>
                <a:cxn ang="0">
                  <a:pos x="0" y="46"/>
                </a:cxn>
                <a:cxn ang="0">
                  <a:pos x="0" y="28"/>
                </a:cxn>
                <a:cxn ang="0">
                  <a:pos x="0" y="14"/>
                </a:cxn>
                <a:cxn ang="0">
                  <a:pos x="3" y="0"/>
                </a:cxn>
              </a:cxnLst>
              <a:rect l="0" t="0" r="r" b="b"/>
              <a:pathLst>
                <a:path w="3" h="46">
                  <a:moveTo>
                    <a:pt x="3" y="0"/>
                  </a:moveTo>
                  <a:lnTo>
                    <a:pt x="0" y="46"/>
                  </a:lnTo>
                  <a:lnTo>
                    <a:pt x="0" y="28"/>
                  </a:lnTo>
                  <a:lnTo>
                    <a:pt x="0" y="14"/>
                  </a:lnTo>
                  <a:lnTo>
                    <a:pt x="3" y="0"/>
                  </a:lnTo>
                  <a:close/>
                </a:path>
              </a:pathLst>
            </a:custGeom>
            <a:grpFill/>
            <a:ln w="0">
              <a:noFill/>
              <a:prstDash val="solid"/>
              <a:round/>
              <a:headEnd/>
              <a:tailEnd/>
            </a:ln>
          </p:spPr>
          <p:txBody>
            <a:bodyPr/>
            <a:lstStyle/>
            <a:p>
              <a:endParaRPr lang="fa-IR"/>
            </a:p>
          </p:txBody>
        </p:sp>
        <p:sp>
          <p:nvSpPr>
            <p:cNvPr id="3305" name="Freeform 233"/>
            <p:cNvSpPr>
              <a:spLocks/>
            </p:cNvSpPr>
            <p:nvPr userDrawn="1"/>
          </p:nvSpPr>
          <p:spPr bwMode="gray">
            <a:xfrm>
              <a:off x="1045" y="949"/>
              <a:ext cx="14" cy="16"/>
            </a:xfrm>
            <a:custGeom>
              <a:avLst/>
              <a:gdLst/>
              <a:ahLst/>
              <a:cxnLst>
                <a:cxn ang="0">
                  <a:pos x="0" y="15"/>
                </a:cxn>
                <a:cxn ang="0">
                  <a:pos x="0" y="15"/>
                </a:cxn>
                <a:cxn ang="0">
                  <a:pos x="0" y="15"/>
                </a:cxn>
                <a:cxn ang="0">
                  <a:pos x="14" y="0"/>
                </a:cxn>
                <a:cxn ang="0">
                  <a:pos x="14" y="0"/>
                </a:cxn>
                <a:cxn ang="0">
                  <a:pos x="0" y="15"/>
                </a:cxn>
              </a:cxnLst>
              <a:rect l="0" t="0" r="r" b="b"/>
              <a:pathLst>
                <a:path w="14" h="15">
                  <a:moveTo>
                    <a:pt x="0" y="15"/>
                  </a:moveTo>
                  <a:lnTo>
                    <a:pt x="0" y="15"/>
                  </a:lnTo>
                  <a:lnTo>
                    <a:pt x="0" y="15"/>
                  </a:lnTo>
                  <a:lnTo>
                    <a:pt x="14" y="0"/>
                  </a:lnTo>
                  <a:lnTo>
                    <a:pt x="14" y="0"/>
                  </a:lnTo>
                  <a:lnTo>
                    <a:pt x="0" y="15"/>
                  </a:lnTo>
                  <a:close/>
                </a:path>
              </a:pathLst>
            </a:custGeom>
            <a:grpFill/>
            <a:ln w="0">
              <a:noFill/>
              <a:prstDash val="solid"/>
              <a:round/>
              <a:headEnd/>
              <a:tailEnd/>
            </a:ln>
          </p:spPr>
          <p:txBody>
            <a:bodyPr/>
            <a:lstStyle/>
            <a:p>
              <a:endParaRPr lang="fa-IR"/>
            </a:p>
          </p:txBody>
        </p:sp>
        <p:sp>
          <p:nvSpPr>
            <p:cNvPr id="3306" name="Freeform 234"/>
            <p:cNvSpPr>
              <a:spLocks/>
            </p:cNvSpPr>
            <p:nvPr userDrawn="1"/>
          </p:nvSpPr>
          <p:spPr bwMode="gray">
            <a:xfrm>
              <a:off x="1052" y="843"/>
              <a:ext cx="4" cy="8"/>
            </a:xfrm>
            <a:custGeom>
              <a:avLst/>
              <a:gdLst/>
              <a:ahLst/>
              <a:cxnLst>
                <a:cxn ang="0">
                  <a:pos x="4" y="0"/>
                </a:cxn>
                <a:cxn ang="0">
                  <a:pos x="4" y="3"/>
                </a:cxn>
                <a:cxn ang="0">
                  <a:pos x="0" y="7"/>
                </a:cxn>
                <a:cxn ang="0">
                  <a:pos x="4" y="0"/>
                </a:cxn>
                <a:cxn ang="0">
                  <a:pos x="4" y="0"/>
                </a:cxn>
                <a:cxn ang="0">
                  <a:pos x="4" y="0"/>
                </a:cxn>
                <a:cxn ang="0">
                  <a:pos x="4" y="0"/>
                </a:cxn>
              </a:cxnLst>
              <a:rect l="0" t="0" r="r" b="b"/>
              <a:pathLst>
                <a:path w="4" h="7">
                  <a:moveTo>
                    <a:pt x="4" y="0"/>
                  </a:moveTo>
                  <a:lnTo>
                    <a:pt x="4" y="3"/>
                  </a:lnTo>
                  <a:lnTo>
                    <a:pt x="0" y="7"/>
                  </a:lnTo>
                  <a:lnTo>
                    <a:pt x="4" y="0"/>
                  </a:lnTo>
                  <a:lnTo>
                    <a:pt x="4" y="0"/>
                  </a:lnTo>
                  <a:lnTo>
                    <a:pt x="4" y="0"/>
                  </a:lnTo>
                  <a:lnTo>
                    <a:pt x="4" y="0"/>
                  </a:lnTo>
                  <a:close/>
                </a:path>
              </a:pathLst>
            </a:custGeom>
            <a:grpFill/>
            <a:ln w="0">
              <a:noFill/>
              <a:prstDash val="solid"/>
              <a:round/>
              <a:headEnd/>
              <a:tailEnd/>
            </a:ln>
          </p:spPr>
          <p:txBody>
            <a:bodyPr/>
            <a:lstStyle/>
            <a:p>
              <a:endParaRPr lang="fa-IR"/>
            </a:p>
          </p:txBody>
        </p:sp>
        <p:sp>
          <p:nvSpPr>
            <p:cNvPr id="3307" name="Freeform 235"/>
            <p:cNvSpPr>
              <a:spLocks/>
            </p:cNvSpPr>
            <p:nvPr userDrawn="1"/>
          </p:nvSpPr>
          <p:spPr bwMode="gray">
            <a:xfrm>
              <a:off x="1045" y="851"/>
              <a:ext cx="4" cy="3"/>
            </a:xfrm>
            <a:custGeom>
              <a:avLst/>
              <a:gdLst/>
              <a:ahLst/>
              <a:cxnLst>
                <a:cxn ang="0">
                  <a:pos x="0" y="3"/>
                </a:cxn>
                <a:cxn ang="0">
                  <a:pos x="0" y="0"/>
                </a:cxn>
                <a:cxn ang="0">
                  <a:pos x="4" y="0"/>
                </a:cxn>
                <a:cxn ang="0">
                  <a:pos x="0" y="3"/>
                </a:cxn>
                <a:cxn ang="0">
                  <a:pos x="0" y="3"/>
                </a:cxn>
              </a:cxnLst>
              <a:rect l="0" t="0" r="r" b="b"/>
              <a:pathLst>
                <a:path w="4" h="3">
                  <a:moveTo>
                    <a:pt x="0" y="3"/>
                  </a:moveTo>
                  <a:lnTo>
                    <a:pt x="0" y="0"/>
                  </a:lnTo>
                  <a:lnTo>
                    <a:pt x="4" y="0"/>
                  </a:lnTo>
                  <a:lnTo>
                    <a:pt x="0" y="3"/>
                  </a:lnTo>
                  <a:lnTo>
                    <a:pt x="0" y="3"/>
                  </a:lnTo>
                  <a:close/>
                </a:path>
              </a:pathLst>
            </a:custGeom>
            <a:grpFill/>
            <a:ln w="0">
              <a:noFill/>
              <a:prstDash val="solid"/>
              <a:round/>
              <a:headEnd/>
              <a:tailEnd/>
            </a:ln>
          </p:spPr>
          <p:txBody>
            <a:bodyPr/>
            <a:lstStyle/>
            <a:p>
              <a:endParaRPr lang="fa-IR"/>
            </a:p>
          </p:txBody>
        </p:sp>
        <p:sp>
          <p:nvSpPr>
            <p:cNvPr id="3308" name="Freeform 236"/>
            <p:cNvSpPr>
              <a:spLocks/>
            </p:cNvSpPr>
            <p:nvPr userDrawn="1"/>
          </p:nvSpPr>
          <p:spPr bwMode="gray">
            <a:xfrm>
              <a:off x="966" y="916"/>
              <a:ext cx="3" cy="7"/>
            </a:xfrm>
            <a:custGeom>
              <a:avLst/>
              <a:gdLst/>
              <a:ahLst/>
              <a:cxnLst>
                <a:cxn ang="0">
                  <a:pos x="0" y="0"/>
                </a:cxn>
                <a:cxn ang="0">
                  <a:pos x="0" y="3"/>
                </a:cxn>
                <a:cxn ang="0">
                  <a:pos x="3" y="7"/>
                </a:cxn>
                <a:cxn ang="0">
                  <a:pos x="0" y="3"/>
                </a:cxn>
                <a:cxn ang="0">
                  <a:pos x="0" y="0"/>
                </a:cxn>
              </a:cxnLst>
              <a:rect l="0" t="0" r="r" b="b"/>
              <a:pathLst>
                <a:path w="3" h="7">
                  <a:moveTo>
                    <a:pt x="0" y="0"/>
                  </a:moveTo>
                  <a:lnTo>
                    <a:pt x="0" y="3"/>
                  </a:lnTo>
                  <a:lnTo>
                    <a:pt x="3" y="7"/>
                  </a:lnTo>
                  <a:lnTo>
                    <a:pt x="0" y="3"/>
                  </a:lnTo>
                  <a:lnTo>
                    <a:pt x="0" y="0"/>
                  </a:lnTo>
                  <a:close/>
                </a:path>
              </a:pathLst>
            </a:custGeom>
            <a:grpFill/>
            <a:ln w="0">
              <a:noFill/>
              <a:prstDash val="solid"/>
              <a:round/>
              <a:headEnd/>
              <a:tailEnd/>
            </a:ln>
          </p:spPr>
          <p:txBody>
            <a:bodyPr/>
            <a:lstStyle/>
            <a:p>
              <a:endParaRPr lang="fa-IR"/>
            </a:p>
          </p:txBody>
        </p:sp>
        <p:sp>
          <p:nvSpPr>
            <p:cNvPr id="3309" name="Freeform 237"/>
            <p:cNvSpPr>
              <a:spLocks/>
            </p:cNvSpPr>
            <p:nvPr userDrawn="1"/>
          </p:nvSpPr>
          <p:spPr bwMode="gray">
            <a:xfrm>
              <a:off x="802" y="1151"/>
              <a:ext cx="11" cy="22"/>
            </a:xfrm>
            <a:custGeom>
              <a:avLst/>
              <a:gdLst/>
              <a:ahLst/>
              <a:cxnLst>
                <a:cxn ang="0">
                  <a:pos x="0" y="21"/>
                </a:cxn>
                <a:cxn ang="0">
                  <a:pos x="4" y="18"/>
                </a:cxn>
                <a:cxn ang="0">
                  <a:pos x="4" y="14"/>
                </a:cxn>
                <a:cxn ang="0">
                  <a:pos x="7" y="7"/>
                </a:cxn>
                <a:cxn ang="0">
                  <a:pos x="11" y="0"/>
                </a:cxn>
                <a:cxn ang="0">
                  <a:pos x="11" y="0"/>
                </a:cxn>
                <a:cxn ang="0">
                  <a:pos x="11" y="0"/>
                </a:cxn>
                <a:cxn ang="0">
                  <a:pos x="11" y="7"/>
                </a:cxn>
                <a:cxn ang="0">
                  <a:pos x="7" y="11"/>
                </a:cxn>
                <a:cxn ang="0">
                  <a:pos x="4" y="18"/>
                </a:cxn>
                <a:cxn ang="0">
                  <a:pos x="0" y="21"/>
                </a:cxn>
              </a:cxnLst>
              <a:rect l="0" t="0" r="r" b="b"/>
              <a:pathLst>
                <a:path w="11" h="21">
                  <a:moveTo>
                    <a:pt x="0" y="21"/>
                  </a:moveTo>
                  <a:lnTo>
                    <a:pt x="4" y="18"/>
                  </a:lnTo>
                  <a:lnTo>
                    <a:pt x="4" y="14"/>
                  </a:lnTo>
                  <a:lnTo>
                    <a:pt x="7" y="7"/>
                  </a:lnTo>
                  <a:lnTo>
                    <a:pt x="11" y="0"/>
                  </a:lnTo>
                  <a:lnTo>
                    <a:pt x="11" y="0"/>
                  </a:lnTo>
                  <a:lnTo>
                    <a:pt x="11" y="0"/>
                  </a:lnTo>
                  <a:lnTo>
                    <a:pt x="11" y="7"/>
                  </a:lnTo>
                  <a:lnTo>
                    <a:pt x="7" y="11"/>
                  </a:lnTo>
                  <a:lnTo>
                    <a:pt x="4" y="18"/>
                  </a:lnTo>
                  <a:lnTo>
                    <a:pt x="0" y="21"/>
                  </a:lnTo>
                  <a:close/>
                </a:path>
              </a:pathLst>
            </a:custGeom>
            <a:grpFill/>
            <a:ln w="0">
              <a:noFill/>
              <a:prstDash val="solid"/>
              <a:round/>
              <a:headEnd/>
              <a:tailEnd/>
            </a:ln>
          </p:spPr>
          <p:txBody>
            <a:bodyPr/>
            <a:lstStyle/>
            <a:p>
              <a:endParaRPr lang="fa-IR"/>
            </a:p>
          </p:txBody>
        </p:sp>
        <p:sp>
          <p:nvSpPr>
            <p:cNvPr id="3310" name="Freeform 238"/>
            <p:cNvSpPr>
              <a:spLocks/>
            </p:cNvSpPr>
            <p:nvPr userDrawn="1"/>
          </p:nvSpPr>
          <p:spPr bwMode="gray">
            <a:xfrm>
              <a:off x="854" y="949"/>
              <a:ext cx="17" cy="24"/>
            </a:xfrm>
            <a:custGeom>
              <a:avLst/>
              <a:gdLst/>
              <a:ahLst/>
              <a:cxnLst>
                <a:cxn ang="0">
                  <a:pos x="0" y="22"/>
                </a:cxn>
                <a:cxn ang="0">
                  <a:pos x="3" y="18"/>
                </a:cxn>
                <a:cxn ang="0">
                  <a:pos x="7" y="15"/>
                </a:cxn>
                <a:cxn ang="0">
                  <a:pos x="14" y="8"/>
                </a:cxn>
                <a:cxn ang="0">
                  <a:pos x="17" y="0"/>
                </a:cxn>
                <a:cxn ang="0">
                  <a:pos x="14" y="8"/>
                </a:cxn>
                <a:cxn ang="0">
                  <a:pos x="7" y="15"/>
                </a:cxn>
                <a:cxn ang="0">
                  <a:pos x="3" y="18"/>
                </a:cxn>
                <a:cxn ang="0">
                  <a:pos x="0" y="22"/>
                </a:cxn>
              </a:cxnLst>
              <a:rect l="0" t="0" r="r" b="b"/>
              <a:pathLst>
                <a:path w="17" h="22">
                  <a:moveTo>
                    <a:pt x="0" y="22"/>
                  </a:moveTo>
                  <a:lnTo>
                    <a:pt x="3" y="18"/>
                  </a:lnTo>
                  <a:lnTo>
                    <a:pt x="7" y="15"/>
                  </a:lnTo>
                  <a:lnTo>
                    <a:pt x="14" y="8"/>
                  </a:lnTo>
                  <a:lnTo>
                    <a:pt x="17" y="0"/>
                  </a:lnTo>
                  <a:lnTo>
                    <a:pt x="14" y="8"/>
                  </a:lnTo>
                  <a:lnTo>
                    <a:pt x="7" y="15"/>
                  </a:lnTo>
                  <a:lnTo>
                    <a:pt x="3" y="18"/>
                  </a:lnTo>
                  <a:lnTo>
                    <a:pt x="0" y="22"/>
                  </a:lnTo>
                  <a:close/>
                </a:path>
              </a:pathLst>
            </a:custGeom>
            <a:grpFill/>
            <a:ln w="0">
              <a:noFill/>
              <a:prstDash val="solid"/>
              <a:round/>
              <a:headEnd/>
              <a:tailEnd/>
            </a:ln>
          </p:spPr>
          <p:txBody>
            <a:bodyPr/>
            <a:lstStyle/>
            <a:p>
              <a:endParaRPr lang="fa-IR"/>
            </a:p>
          </p:txBody>
        </p:sp>
        <p:sp>
          <p:nvSpPr>
            <p:cNvPr id="3311" name="Freeform 239"/>
            <p:cNvSpPr>
              <a:spLocks/>
            </p:cNvSpPr>
            <p:nvPr userDrawn="1"/>
          </p:nvSpPr>
          <p:spPr bwMode="gray">
            <a:xfrm>
              <a:off x="885" y="881"/>
              <a:ext cx="12" cy="15"/>
            </a:xfrm>
            <a:custGeom>
              <a:avLst/>
              <a:gdLst/>
              <a:ahLst/>
              <a:cxnLst>
                <a:cxn ang="0">
                  <a:pos x="0" y="14"/>
                </a:cxn>
                <a:cxn ang="0">
                  <a:pos x="4" y="7"/>
                </a:cxn>
                <a:cxn ang="0">
                  <a:pos x="11" y="0"/>
                </a:cxn>
                <a:cxn ang="0">
                  <a:pos x="11" y="0"/>
                </a:cxn>
                <a:cxn ang="0">
                  <a:pos x="11" y="0"/>
                </a:cxn>
                <a:cxn ang="0">
                  <a:pos x="7" y="0"/>
                </a:cxn>
                <a:cxn ang="0">
                  <a:pos x="7" y="4"/>
                </a:cxn>
                <a:cxn ang="0">
                  <a:pos x="4" y="7"/>
                </a:cxn>
                <a:cxn ang="0">
                  <a:pos x="0" y="14"/>
                </a:cxn>
              </a:cxnLst>
              <a:rect l="0" t="0" r="r" b="b"/>
              <a:pathLst>
                <a:path w="11" h="14">
                  <a:moveTo>
                    <a:pt x="0" y="14"/>
                  </a:moveTo>
                  <a:lnTo>
                    <a:pt x="4" y="7"/>
                  </a:lnTo>
                  <a:lnTo>
                    <a:pt x="11" y="0"/>
                  </a:lnTo>
                  <a:lnTo>
                    <a:pt x="11" y="0"/>
                  </a:lnTo>
                  <a:lnTo>
                    <a:pt x="11" y="0"/>
                  </a:lnTo>
                  <a:lnTo>
                    <a:pt x="7" y="0"/>
                  </a:lnTo>
                  <a:lnTo>
                    <a:pt x="7" y="4"/>
                  </a:lnTo>
                  <a:lnTo>
                    <a:pt x="4" y="7"/>
                  </a:lnTo>
                  <a:lnTo>
                    <a:pt x="0" y="14"/>
                  </a:lnTo>
                  <a:close/>
                </a:path>
              </a:pathLst>
            </a:custGeom>
            <a:grpFill/>
            <a:ln w="0">
              <a:noFill/>
              <a:prstDash val="solid"/>
              <a:round/>
              <a:headEnd/>
              <a:tailEnd/>
            </a:ln>
          </p:spPr>
          <p:txBody>
            <a:bodyPr/>
            <a:lstStyle/>
            <a:p>
              <a:endParaRPr lang="fa-IR"/>
            </a:p>
          </p:txBody>
        </p:sp>
        <p:sp>
          <p:nvSpPr>
            <p:cNvPr id="3312" name="Freeform 240"/>
            <p:cNvSpPr>
              <a:spLocks/>
            </p:cNvSpPr>
            <p:nvPr userDrawn="1"/>
          </p:nvSpPr>
          <p:spPr bwMode="gray">
            <a:xfrm>
              <a:off x="904" y="851"/>
              <a:ext cx="22" cy="19"/>
            </a:xfrm>
            <a:custGeom>
              <a:avLst/>
              <a:gdLst/>
              <a:ahLst/>
              <a:cxnLst>
                <a:cxn ang="0">
                  <a:pos x="0" y="18"/>
                </a:cxn>
                <a:cxn ang="0">
                  <a:pos x="10" y="10"/>
                </a:cxn>
                <a:cxn ang="0">
                  <a:pos x="21" y="0"/>
                </a:cxn>
                <a:cxn ang="0">
                  <a:pos x="21" y="3"/>
                </a:cxn>
                <a:cxn ang="0">
                  <a:pos x="21" y="3"/>
                </a:cxn>
                <a:cxn ang="0">
                  <a:pos x="17" y="3"/>
                </a:cxn>
                <a:cxn ang="0">
                  <a:pos x="14" y="7"/>
                </a:cxn>
                <a:cxn ang="0">
                  <a:pos x="7" y="10"/>
                </a:cxn>
                <a:cxn ang="0">
                  <a:pos x="0" y="18"/>
                </a:cxn>
              </a:cxnLst>
              <a:rect l="0" t="0" r="r" b="b"/>
              <a:pathLst>
                <a:path w="21" h="18">
                  <a:moveTo>
                    <a:pt x="0" y="18"/>
                  </a:moveTo>
                  <a:lnTo>
                    <a:pt x="10" y="10"/>
                  </a:lnTo>
                  <a:lnTo>
                    <a:pt x="21" y="0"/>
                  </a:lnTo>
                  <a:lnTo>
                    <a:pt x="21" y="3"/>
                  </a:lnTo>
                  <a:lnTo>
                    <a:pt x="21" y="3"/>
                  </a:lnTo>
                  <a:lnTo>
                    <a:pt x="17" y="3"/>
                  </a:lnTo>
                  <a:lnTo>
                    <a:pt x="14" y="7"/>
                  </a:lnTo>
                  <a:lnTo>
                    <a:pt x="7" y="10"/>
                  </a:lnTo>
                  <a:lnTo>
                    <a:pt x="0" y="18"/>
                  </a:lnTo>
                  <a:close/>
                </a:path>
              </a:pathLst>
            </a:custGeom>
            <a:grpFill/>
            <a:ln w="0">
              <a:noFill/>
              <a:prstDash val="solid"/>
              <a:round/>
              <a:headEnd/>
              <a:tailEnd/>
            </a:ln>
          </p:spPr>
          <p:txBody>
            <a:bodyPr/>
            <a:lstStyle/>
            <a:p>
              <a:endParaRPr lang="fa-IR"/>
            </a:p>
          </p:txBody>
        </p:sp>
        <p:sp>
          <p:nvSpPr>
            <p:cNvPr id="3313" name="Freeform 241"/>
            <p:cNvSpPr>
              <a:spLocks/>
            </p:cNvSpPr>
            <p:nvPr userDrawn="1"/>
          </p:nvSpPr>
          <p:spPr bwMode="gray">
            <a:xfrm>
              <a:off x="930" y="874"/>
              <a:ext cx="14" cy="15"/>
            </a:xfrm>
            <a:custGeom>
              <a:avLst/>
              <a:gdLst/>
              <a:ahLst/>
              <a:cxnLst>
                <a:cxn ang="0">
                  <a:pos x="0" y="0"/>
                </a:cxn>
                <a:cxn ang="0">
                  <a:pos x="7" y="7"/>
                </a:cxn>
                <a:cxn ang="0">
                  <a:pos x="14" y="14"/>
                </a:cxn>
                <a:cxn ang="0">
                  <a:pos x="10" y="11"/>
                </a:cxn>
                <a:cxn ang="0">
                  <a:pos x="3" y="4"/>
                </a:cxn>
                <a:cxn ang="0">
                  <a:pos x="0" y="4"/>
                </a:cxn>
                <a:cxn ang="0">
                  <a:pos x="0" y="0"/>
                </a:cxn>
              </a:cxnLst>
              <a:rect l="0" t="0" r="r" b="b"/>
              <a:pathLst>
                <a:path w="14" h="14">
                  <a:moveTo>
                    <a:pt x="0" y="0"/>
                  </a:moveTo>
                  <a:lnTo>
                    <a:pt x="7" y="7"/>
                  </a:lnTo>
                  <a:lnTo>
                    <a:pt x="14" y="14"/>
                  </a:lnTo>
                  <a:lnTo>
                    <a:pt x="10" y="11"/>
                  </a:lnTo>
                  <a:lnTo>
                    <a:pt x="3" y="4"/>
                  </a:lnTo>
                  <a:lnTo>
                    <a:pt x="0" y="4"/>
                  </a:lnTo>
                  <a:lnTo>
                    <a:pt x="0" y="0"/>
                  </a:lnTo>
                  <a:close/>
                </a:path>
              </a:pathLst>
            </a:custGeom>
            <a:grpFill/>
            <a:ln w="0">
              <a:noFill/>
              <a:prstDash val="solid"/>
              <a:round/>
              <a:headEnd/>
              <a:tailEnd/>
            </a:ln>
          </p:spPr>
          <p:txBody>
            <a:bodyPr/>
            <a:lstStyle/>
            <a:p>
              <a:endParaRPr lang="fa-IR"/>
            </a:p>
          </p:txBody>
        </p:sp>
        <p:sp>
          <p:nvSpPr>
            <p:cNvPr id="3314" name="Freeform 242"/>
            <p:cNvSpPr>
              <a:spLocks/>
            </p:cNvSpPr>
            <p:nvPr userDrawn="1"/>
          </p:nvSpPr>
          <p:spPr bwMode="gray">
            <a:xfrm>
              <a:off x="951" y="900"/>
              <a:ext cx="11" cy="8"/>
            </a:xfrm>
            <a:custGeom>
              <a:avLst/>
              <a:gdLst/>
              <a:ahLst/>
              <a:cxnLst>
                <a:cxn ang="0">
                  <a:pos x="10" y="7"/>
                </a:cxn>
                <a:cxn ang="0">
                  <a:pos x="0" y="0"/>
                </a:cxn>
                <a:cxn ang="0">
                  <a:pos x="3" y="3"/>
                </a:cxn>
                <a:cxn ang="0">
                  <a:pos x="10" y="7"/>
                </a:cxn>
              </a:cxnLst>
              <a:rect l="0" t="0" r="r" b="b"/>
              <a:pathLst>
                <a:path w="10" h="7">
                  <a:moveTo>
                    <a:pt x="10" y="7"/>
                  </a:moveTo>
                  <a:lnTo>
                    <a:pt x="0" y="0"/>
                  </a:lnTo>
                  <a:lnTo>
                    <a:pt x="3" y="3"/>
                  </a:lnTo>
                  <a:lnTo>
                    <a:pt x="10" y="7"/>
                  </a:lnTo>
                  <a:close/>
                </a:path>
              </a:pathLst>
            </a:custGeom>
            <a:grpFill/>
            <a:ln w="0">
              <a:noFill/>
              <a:prstDash val="solid"/>
              <a:round/>
              <a:headEnd/>
              <a:tailEnd/>
            </a:ln>
          </p:spPr>
          <p:txBody>
            <a:bodyPr/>
            <a:lstStyle/>
            <a:p>
              <a:endParaRPr lang="fa-IR"/>
            </a:p>
          </p:txBody>
        </p:sp>
        <p:sp>
          <p:nvSpPr>
            <p:cNvPr id="3315" name="Freeform 243"/>
            <p:cNvSpPr>
              <a:spLocks/>
            </p:cNvSpPr>
            <p:nvPr userDrawn="1"/>
          </p:nvSpPr>
          <p:spPr bwMode="gray">
            <a:xfrm>
              <a:off x="994" y="843"/>
              <a:ext cx="8" cy="4"/>
            </a:xfrm>
            <a:custGeom>
              <a:avLst/>
              <a:gdLst/>
              <a:ahLst/>
              <a:cxnLst>
                <a:cxn ang="0">
                  <a:pos x="0" y="3"/>
                </a:cxn>
                <a:cxn ang="0">
                  <a:pos x="3" y="0"/>
                </a:cxn>
                <a:cxn ang="0">
                  <a:pos x="7" y="0"/>
                </a:cxn>
                <a:cxn ang="0">
                  <a:pos x="3" y="0"/>
                </a:cxn>
                <a:cxn ang="0">
                  <a:pos x="0" y="3"/>
                </a:cxn>
              </a:cxnLst>
              <a:rect l="0" t="0" r="r" b="b"/>
              <a:pathLst>
                <a:path w="7" h="3">
                  <a:moveTo>
                    <a:pt x="0" y="3"/>
                  </a:moveTo>
                  <a:lnTo>
                    <a:pt x="3" y="0"/>
                  </a:lnTo>
                  <a:lnTo>
                    <a:pt x="7" y="0"/>
                  </a:lnTo>
                  <a:lnTo>
                    <a:pt x="3" y="0"/>
                  </a:lnTo>
                  <a:lnTo>
                    <a:pt x="0" y="3"/>
                  </a:lnTo>
                  <a:close/>
                </a:path>
              </a:pathLst>
            </a:custGeom>
            <a:grpFill/>
            <a:ln w="0">
              <a:noFill/>
              <a:prstDash val="solid"/>
              <a:round/>
              <a:headEnd/>
              <a:tailEnd/>
            </a:ln>
          </p:spPr>
          <p:txBody>
            <a:bodyPr/>
            <a:lstStyle/>
            <a:p>
              <a:endParaRPr lang="fa-IR"/>
            </a:p>
          </p:txBody>
        </p:sp>
        <p:sp>
          <p:nvSpPr>
            <p:cNvPr id="3316" name="Freeform 244"/>
            <p:cNvSpPr>
              <a:spLocks/>
            </p:cNvSpPr>
            <p:nvPr userDrawn="1"/>
          </p:nvSpPr>
          <p:spPr bwMode="gray">
            <a:xfrm>
              <a:off x="1005" y="824"/>
              <a:ext cx="4" cy="7"/>
            </a:xfrm>
            <a:custGeom>
              <a:avLst/>
              <a:gdLst/>
              <a:ahLst/>
              <a:cxnLst>
                <a:cxn ang="0">
                  <a:pos x="0" y="7"/>
                </a:cxn>
                <a:cxn ang="0">
                  <a:pos x="0" y="4"/>
                </a:cxn>
                <a:cxn ang="0">
                  <a:pos x="4" y="0"/>
                </a:cxn>
                <a:cxn ang="0">
                  <a:pos x="0" y="4"/>
                </a:cxn>
                <a:cxn ang="0">
                  <a:pos x="0" y="7"/>
                </a:cxn>
              </a:cxnLst>
              <a:rect l="0" t="0" r="r" b="b"/>
              <a:pathLst>
                <a:path w="4" h="7">
                  <a:moveTo>
                    <a:pt x="0" y="7"/>
                  </a:moveTo>
                  <a:lnTo>
                    <a:pt x="0" y="4"/>
                  </a:lnTo>
                  <a:lnTo>
                    <a:pt x="4" y="0"/>
                  </a:lnTo>
                  <a:lnTo>
                    <a:pt x="0" y="4"/>
                  </a:lnTo>
                  <a:lnTo>
                    <a:pt x="0" y="7"/>
                  </a:lnTo>
                  <a:close/>
                </a:path>
              </a:pathLst>
            </a:custGeom>
            <a:grpFill/>
            <a:ln w="0">
              <a:noFill/>
              <a:prstDash val="solid"/>
              <a:round/>
              <a:headEnd/>
              <a:tailEnd/>
            </a:ln>
          </p:spPr>
          <p:txBody>
            <a:bodyPr/>
            <a:lstStyle/>
            <a:p>
              <a:endParaRPr lang="fa-IR"/>
            </a:p>
          </p:txBody>
        </p:sp>
        <p:sp>
          <p:nvSpPr>
            <p:cNvPr id="3317" name="Freeform 245"/>
            <p:cNvSpPr>
              <a:spLocks/>
            </p:cNvSpPr>
            <p:nvPr userDrawn="1"/>
          </p:nvSpPr>
          <p:spPr bwMode="gray">
            <a:xfrm>
              <a:off x="2244" y="1432"/>
              <a:ext cx="15" cy="15"/>
            </a:xfrm>
            <a:custGeom>
              <a:avLst/>
              <a:gdLst/>
              <a:ahLst/>
              <a:cxnLst>
                <a:cxn ang="0">
                  <a:pos x="14" y="0"/>
                </a:cxn>
                <a:cxn ang="0">
                  <a:pos x="0" y="7"/>
                </a:cxn>
                <a:cxn ang="0">
                  <a:pos x="0" y="14"/>
                </a:cxn>
                <a:cxn ang="0">
                  <a:pos x="0" y="7"/>
                </a:cxn>
                <a:cxn ang="0">
                  <a:pos x="14" y="0"/>
                </a:cxn>
              </a:cxnLst>
              <a:rect l="0" t="0" r="r" b="b"/>
              <a:pathLst>
                <a:path w="14" h="14">
                  <a:moveTo>
                    <a:pt x="14" y="0"/>
                  </a:moveTo>
                  <a:lnTo>
                    <a:pt x="0" y="7"/>
                  </a:lnTo>
                  <a:lnTo>
                    <a:pt x="0" y="14"/>
                  </a:lnTo>
                  <a:lnTo>
                    <a:pt x="0" y="7"/>
                  </a:lnTo>
                  <a:lnTo>
                    <a:pt x="14" y="0"/>
                  </a:lnTo>
                  <a:close/>
                </a:path>
              </a:pathLst>
            </a:custGeom>
            <a:grpFill/>
            <a:ln w="0">
              <a:noFill/>
              <a:prstDash val="solid"/>
              <a:round/>
              <a:headEnd/>
              <a:tailEnd/>
            </a:ln>
          </p:spPr>
          <p:txBody>
            <a:bodyPr/>
            <a:lstStyle/>
            <a:p>
              <a:endParaRPr lang="fa-IR"/>
            </a:p>
          </p:txBody>
        </p:sp>
        <p:sp>
          <p:nvSpPr>
            <p:cNvPr id="3318" name="Freeform 246"/>
            <p:cNvSpPr>
              <a:spLocks/>
            </p:cNvSpPr>
            <p:nvPr userDrawn="1"/>
          </p:nvSpPr>
          <p:spPr bwMode="gray">
            <a:xfrm>
              <a:off x="2020" y="1944"/>
              <a:ext cx="7" cy="11"/>
            </a:xfrm>
            <a:custGeom>
              <a:avLst/>
              <a:gdLst/>
              <a:ahLst/>
              <a:cxnLst>
                <a:cxn ang="0">
                  <a:pos x="3" y="0"/>
                </a:cxn>
                <a:cxn ang="0">
                  <a:pos x="0" y="0"/>
                </a:cxn>
                <a:cxn ang="0">
                  <a:pos x="0" y="3"/>
                </a:cxn>
                <a:cxn ang="0">
                  <a:pos x="3" y="3"/>
                </a:cxn>
                <a:cxn ang="0">
                  <a:pos x="7" y="7"/>
                </a:cxn>
                <a:cxn ang="0">
                  <a:pos x="7" y="10"/>
                </a:cxn>
                <a:cxn ang="0">
                  <a:pos x="7" y="7"/>
                </a:cxn>
                <a:cxn ang="0">
                  <a:pos x="3" y="3"/>
                </a:cxn>
                <a:cxn ang="0">
                  <a:pos x="0" y="3"/>
                </a:cxn>
                <a:cxn ang="0">
                  <a:pos x="0" y="3"/>
                </a:cxn>
                <a:cxn ang="0">
                  <a:pos x="0" y="3"/>
                </a:cxn>
                <a:cxn ang="0">
                  <a:pos x="0" y="3"/>
                </a:cxn>
                <a:cxn ang="0">
                  <a:pos x="3" y="0"/>
                </a:cxn>
              </a:cxnLst>
              <a:rect l="0" t="0" r="r" b="b"/>
              <a:pathLst>
                <a:path w="7" h="10">
                  <a:moveTo>
                    <a:pt x="3" y="0"/>
                  </a:moveTo>
                  <a:lnTo>
                    <a:pt x="0" y="0"/>
                  </a:lnTo>
                  <a:lnTo>
                    <a:pt x="0" y="3"/>
                  </a:lnTo>
                  <a:lnTo>
                    <a:pt x="3" y="3"/>
                  </a:lnTo>
                  <a:lnTo>
                    <a:pt x="7" y="7"/>
                  </a:lnTo>
                  <a:lnTo>
                    <a:pt x="7" y="10"/>
                  </a:lnTo>
                  <a:lnTo>
                    <a:pt x="7" y="7"/>
                  </a:lnTo>
                  <a:lnTo>
                    <a:pt x="3" y="3"/>
                  </a:lnTo>
                  <a:lnTo>
                    <a:pt x="0" y="3"/>
                  </a:lnTo>
                  <a:lnTo>
                    <a:pt x="0" y="3"/>
                  </a:lnTo>
                  <a:lnTo>
                    <a:pt x="0" y="3"/>
                  </a:lnTo>
                  <a:lnTo>
                    <a:pt x="0" y="3"/>
                  </a:lnTo>
                  <a:lnTo>
                    <a:pt x="3" y="0"/>
                  </a:lnTo>
                  <a:close/>
                </a:path>
              </a:pathLst>
            </a:custGeom>
            <a:grpFill/>
            <a:ln w="0">
              <a:noFill/>
              <a:prstDash val="solid"/>
              <a:round/>
              <a:headEnd/>
              <a:tailEnd/>
            </a:ln>
          </p:spPr>
          <p:txBody>
            <a:bodyPr/>
            <a:lstStyle/>
            <a:p>
              <a:endParaRPr lang="fa-IR"/>
            </a:p>
          </p:txBody>
        </p:sp>
        <p:sp>
          <p:nvSpPr>
            <p:cNvPr id="3319" name="Freeform 247"/>
            <p:cNvSpPr>
              <a:spLocks/>
            </p:cNvSpPr>
            <p:nvPr userDrawn="1"/>
          </p:nvSpPr>
          <p:spPr bwMode="gray">
            <a:xfrm>
              <a:off x="1937" y="1598"/>
              <a:ext cx="72" cy="3"/>
            </a:xfrm>
            <a:custGeom>
              <a:avLst/>
              <a:gdLst/>
              <a:ahLst/>
              <a:cxnLst>
                <a:cxn ang="0">
                  <a:pos x="56" y="0"/>
                </a:cxn>
                <a:cxn ang="0">
                  <a:pos x="28" y="3"/>
                </a:cxn>
                <a:cxn ang="0">
                  <a:pos x="0" y="0"/>
                </a:cxn>
                <a:cxn ang="0">
                  <a:pos x="28" y="3"/>
                </a:cxn>
                <a:cxn ang="0">
                  <a:pos x="56" y="0"/>
                </a:cxn>
                <a:cxn ang="0">
                  <a:pos x="63" y="0"/>
                </a:cxn>
                <a:cxn ang="0">
                  <a:pos x="67" y="0"/>
                </a:cxn>
                <a:cxn ang="0">
                  <a:pos x="70" y="0"/>
                </a:cxn>
                <a:cxn ang="0">
                  <a:pos x="63" y="0"/>
                </a:cxn>
                <a:cxn ang="0">
                  <a:pos x="56" y="0"/>
                </a:cxn>
              </a:cxnLst>
              <a:rect l="0" t="0" r="r" b="b"/>
              <a:pathLst>
                <a:path w="70" h="3">
                  <a:moveTo>
                    <a:pt x="56" y="0"/>
                  </a:moveTo>
                  <a:lnTo>
                    <a:pt x="28" y="3"/>
                  </a:lnTo>
                  <a:lnTo>
                    <a:pt x="0" y="0"/>
                  </a:lnTo>
                  <a:lnTo>
                    <a:pt x="28" y="3"/>
                  </a:lnTo>
                  <a:lnTo>
                    <a:pt x="56" y="0"/>
                  </a:lnTo>
                  <a:lnTo>
                    <a:pt x="63" y="0"/>
                  </a:lnTo>
                  <a:lnTo>
                    <a:pt x="67" y="0"/>
                  </a:lnTo>
                  <a:lnTo>
                    <a:pt x="70" y="0"/>
                  </a:lnTo>
                  <a:lnTo>
                    <a:pt x="63" y="0"/>
                  </a:lnTo>
                  <a:lnTo>
                    <a:pt x="56" y="0"/>
                  </a:lnTo>
                  <a:close/>
                </a:path>
              </a:pathLst>
            </a:custGeom>
            <a:grpFill/>
            <a:ln w="0">
              <a:noFill/>
              <a:prstDash val="solid"/>
              <a:round/>
              <a:headEnd/>
              <a:tailEnd/>
            </a:ln>
          </p:spPr>
          <p:txBody>
            <a:bodyPr/>
            <a:lstStyle/>
            <a:p>
              <a:endParaRPr lang="fa-IR"/>
            </a:p>
          </p:txBody>
        </p:sp>
        <p:sp>
          <p:nvSpPr>
            <p:cNvPr id="3320" name="Freeform 248"/>
            <p:cNvSpPr>
              <a:spLocks/>
            </p:cNvSpPr>
            <p:nvPr userDrawn="1"/>
          </p:nvSpPr>
          <p:spPr bwMode="gray">
            <a:xfrm>
              <a:off x="1962" y="1875"/>
              <a:ext cx="15" cy="35"/>
            </a:xfrm>
            <a:custGeom>
              <a:avLst/>
              <a:gdLst/>
              <a:ahLst/>
              <a:cxnLst>
                <a:cxn ang="0">
                  <a:pos x="0" y="0"/>
                </a:cxn>
                <a:cxn ang="0">
                  <a:pos x="7" y="7"/>
                </a:cxn>
                <a:cxn ang="0">
                  <a:pos x="10" y="18"/>
                </a:cxn>
                <a:cxn ang="0">
                  <a:pos x="14" y="28"/>
                </a:cxn>
                <a:cxn ang="0">
                  <a:pos x="10" y="28"/>
                </a:cxn>
                <a:cxn ang="0">
                  <a:pos x="7" y="32"/>
                </a:cxn>
                <a:cxn ang="0">
                  <a:pos x="10" y="28"/>
                </a:cxn>
                <a:cxn ang="0">
                  <a:pos x="14" y="28"/>
                </a:cxn>
                <a:cxn ang="0">
                  <a:pos x="14" y="28"/>
                </a:cxn>
                <a:cxn ang="0">
                  <a:pos x="10" y="18"/>
                </a:cxn>
                <a:cxn ang="0">
                  <a:pos x="7" y="7"/>
                </a:cxn>
                <a:cxn ang="0">
                  <a:pos x="0" y="0"/>
                </a:cxn>
              </a:cxnLst>
              <a:rect l="0" t="0" r="r" b="b"/>
              <a:pathLst>
                <a:path w="14" h="32">
                  <a:moveTo>
                    <a:pt x="0" y="0"/>
                  </a:moveTo>
                  <a:lnTo>
                    <a:pt x="7" y="7"/>
                  </a:lnTo>
                  <a:lnTo>
                    <a:pt x="10" y="18"/>
                  </a:lnTo>
                  <a:lnTo>
                    <a:pt x="14" y="28"/>
                  </a:lnTo>
                  <a:lnTo>
                    <a:pt x="10" y="28"/>
                  </a:lnTo>
                  <a:lnTo>
                    <a:pt x="7" y="32"/>
                  </a:lnTo>
                  <a:lnTo>
                    <a:pt x="10" y="28"/>
                  </a:lnTo>
                  <a:lnTo>
                    <a:pt x="14" y="28"/>
                  </a:lnTo>
                  <a:lnTo>
                    <a:pt x="14" y="28"/>
                  </a:lnTo>
                  <a:lnTo>
                    <a:pt x="10" y="18"/>
                  </a:lnTo>
                  <a:lnTo>
                    <a:pt x="7" y="7"/>
                  </a:lnTo>
                  <a:lnTo>
                    <a:pt x="0" y="0"/>
                  </a:lnTo>
                  <a:close/>
                </a:path>
              </a:pathLst>
            </a:custGeom>
            <a:grpFill/>
            <a:ln w="0">
              <a:noFill/>
              <a:prstDash val="solid"/>
              <a:round/>
              <a:headEnd/>
              <a:tailEnd/>
            </a:ln>
          </p:spPr>
          <p:txBody>
            <a:bodyPr/>
            <a:lstStyle/>
            <a:p>
              <a:endParaRPr lang="fa-IR"/>
            </a:p>
          </p:txBody>
        </p:sp>
        <p:sp>
          <p:nvSpPr>
            <p:cNvPr id="3321" name="Freeform 249"/>
            <p:cNvSpPr>
              <a:spLocks/>
            </p:cNvSpPr>
            <p:nvPr userDrawn="1"/>
          </p:nvSpPr>
          <p:spPr bwMode="gray">
            <a:xfrm>
              <a:off x="1886" y="1868"/>
              <a:ext cx="15" cy="26"/>
            </a:xfrm>
            <a:custGeom>
              <a:avLst/>
              <a:gdLst/>
              <a:ahLst/>
              <a:cxnLst>
                <a:cxn ang="0">
                  <a:pos x="3" y="25"/>
                </a:cxn>
                <a:cxn ang="0">
                  <a:pos x="3" y="25"/>
                </a:cxn>
                <a:cxn ang="0">
                  <a:pos x="0" y="25"/>
                </a:cxn>
                <a:cxn ang="0">
                  <a:pos x="14" y="0"/>
                </a:cxn>
                <a:cxn ang="0">
                  <a:pos x="14" y="0"/>
                </a:cxn>
                <a:cxn ang="0">
                  <a:pos x="14" y="4"/>
                </a:cxn>
                <a:cxn ang="0">
                  <a:pos x="10" y="7"/>
                </a:cxn>
                <a:cxn ang="0">
                  <a:pos x="7" y="14"/>
                </a:cxn>
                <a:cxn ang="0">
                  <a:pos x="3" y="21"/>
                </a:cxn>
                <a:cxn ang="0">
                  <a:pos x="3" y="25"/>
                </a:cxn>
              </a:cxnLst>
              <a:rect l="0" t="0" r="r" b="b"/>
              <a:pathLst>
                <a:path w="14" h="25">
                  <a:moveTo>
                    <a:pt x="3" y="25"/>
                  </a:moveTo>
                  <a:lnTo>
                    <a:pt x="3" y="25"/>
                  </a:lnTo>
                  <a:lnTo>
                    <a:pt x="0" y="25"/>
                  </a:lnTo>
                  <a:lnTo>
                    <a:pt x="14" y="0"/>
                  </a:lnTo>
                  <a:lnTo>
                    <a:pt x="14" y="0"/>
                  </a:lnTo>
                  <a:lnTo>
                    <a:pt x="14" y="4"/>
                  </a:lnTo>
                  <a:lnTo>
                    <a:pt x="10" y="7"/>
                  </a:lnTo>
                  <a:lnTo>
                    <a:pt x="7" y="14"/>
                  </a:lnTo>
                  <a:lnTo>
                    <a:pt x="3" y="21"/>
                  </a:lnTo>
                  <a:lnTo>
                    <a:pt x="3" y="25"/>
                  </a:lnTo>
                  <a:close/>
                </a:path>
              </a:pathLst>
            </a:custGeom>
            <a:grpFill/>
            <a:ln w="0">
              <a:noFill/>
              <a:prstDash val="solid"/>
              <a:round/>
              <a:headEnd/>
              <a:tailEnd/>
            </a:ln>
          </p:spPr>
          <p:txBody>
            <a:bodyPr/>
            <a:lstStyle/>
            <a:p>
              <a:endParaRPr lang="fa-IR"/>
            </a:p>
          </p:txBody>
        </p:sp>
        <p:sp>
          <p:nvSpPr>
            <p:cNvPr id="3322" name="Freeform 250"/>
            <p:cNvSpPr>
              <a:spLocks/>
            </p:cNvSpPr>
            <p:nvPr userDrawn="1"/>
          </p:nvSpPr>
          <p:spPr bwMode="gray">
            <a:xfrm>
              <a:off x="1861" y="1852"/>
              <a:ext cx="18" cy="5"/>
            </a:xfrm>
            <a:custGeom>
              <a:avLst/>
              <a:gdLst/>
              <a:ahLst/>
              <a:cxnLst>
                <a:cxn ang="0">
                  <a:pos x="0" y="0"/>
                </a:cxn>
                <a:cxn ang="0">
                  <a:pos x="0" y="0"/>
                </a:cxn>
                <a:cxn ang="0">
                  <a:pos x="0" y="0"/>
                </a:cxn>
                <a:cxn ang="0">
                  <a:pos x="3" y="0"/>
                </a:cxn>
                <a:cxn ang="0">
                  <a:pos x="10" y="0"/>
                </a:cxn>
                <a:cxn ang="0">
                  <a:pos x="18" y="4"/>
                </a:cxn>
                <a:cxn ang="0">
                  <a:pos x="10" y="4"/>
                </a:cxn>
                <a:cxn ang="0">
                  <a:pos x="0" y="0"/>
                </a:cxn>
              </a:cxnLst>
              <a:rect l="0" t="0" r="r" b="b"/>
              <a:pathLst>
                <a:path w="18" h="4">
                  <a:moveTo>
                    <a:pt x="0" y="0"/>
                  </a:moveTo>
                  <a:lnTo>
                    <a:pt x="0" y="0"/>
                  </a:lnTo>
                  <a:lnTo>
                    <a:pt x="0" y="0"/>
                  </a:lnTo>
                  <a:lnTo>
                    <a:pt x="3" y="0"/>
                  </a:lnTo>
                  <a:lnTo>
                    <a:pt x="10" y="0"/>
                  </a:lnTo>
                  <a:lnTo>
                    <a:pt x="18" y="4"/>
                  </a:lnTo>
                  <a:lnTo>
                    <a:pt x="10" y="4"/>
                  </a:lnTo>
                  <a:lnTo>
                    <a:pt x="0" y="0"/>
                  </a:lnTo>
                  <a:close/>
                </a:path>
              </a:pathLst>
            </a:custGeom>
            <a:grpFill/>
            <a:ln w="0">
              <a:noFill/>
              <a:prstDash val="solid"/>
              <a:round/>
              <a:headEnd/>
              <a:tailEnd/>
            </a:ln>
          </p:spPr>
          <p:txBody>
            <a:bodyPr/>
            <a:lstStyle/>
            <a:p>
              <a:endParaRPr lang="fa-IR"/>
            </a:p>
          </p:txBody>
        </p:sp>
        <p:sp>
          <p:nvSpPr>
            <p:cNvPr id="3323" name="Freeform 251"/>
            <p:cNvSpPr>
              <a:spLocks/>
            </p:cNvSpPr>
            <p:nvPr userDrawn="1"/>
          </p:nvSpPr>
          <p:spPr bwMode="gray">
            <a:xfrm>
              <a:off x="1828" y="1868"/>
              <a:ext cx="4" cy="11"/>
            </a:xfrm>
            <a:custGeom>
              <a:avLst/>
              <a:gdLst/>
              <a:ahLst/>
              <a:cxnLst>
                <a:cxn ang="0">
                  <a:pos x="0" y="4"/>
                </a:cxn>
                <a:cxn ang="0">
                  <a:pos x="0" y="11"/>
                </a:cxn>
                <a:cxn ang="0">
                  <a:pos x="0" y="7"/>
                </a:cxn>
                <a:cxn ang="0">
                  <a:pos x="0" y="4"/>
                </a:cxn>
                <a:cxn ang="0">
                  <a:pos x="0" y="4"/>
                </a:cxn>
                <a:cxn ang="0">
                  <a:pos x="4" y="4"/>
                </a:cxn>
                <a:cxn ang="0">
                  <a:pos x="4" y="4"/>
                </a:cxn>
                <a:cxn ang="0">
                  <a:pos x="4" y="0"/>
                </a:cxn>
                <a:cxn ang="0">
                  <a:pos x="0" y="4"/>
                </a:cxn>
                <a:cxn ang="0">
                  <a:pos x="0" y="4"/>
                </a:cxn>
              </a:cxnLst>
              <a:rect l="0" t="0" r="r" b="b"/>
              <a:pathLst>
                <a:path w="4" h="11">
                  <a:moveTo>
                    <a:pt x="0" y="4"/>
                  </a:moveTo>
                  <a:lnTo>
                    <a:pt x="0" y="11"/>
                  </a:lnTo>
                  <a:lnTo>
                    <a:pt x="0" y="7"/>
                  </a:lnTo>
                  <a:lnTo>
                    <a:pt x="0" y="4"/>
                  </a:lnTo>
                  <a:lnTo>
                    <a:pt x="0" y="4"/>
                  </a:lnTo>
                  <a:lnTo>
                    <a:pt x="4" y="4"/>
                  </a:lnTo>
                  <a:lnTo>
                    <a:pt x="4" y="4"/>
                  </a:lnTo>
                  <a:lnTo>
                    <a:pt x="4" y="0"/>
                  </a:lnTo>
                  <a:lnTo>
                    <a:pt x="0" y="4"/>
                  </a:lnTo>
                  <a:lnTo>
                    <a:pt x="0" y="4"/>
                  </a:lnTo>
                  <a:close/>
                </a:path>
              </a:pathLst>
            </a:custGeom>
            <a:grpFill/>
            <a:ln w="0">
              <a:noFill/>
              <a:prstDash val="solid"/>
              <a:round/>
              <a:headEnd/>
              <a:tailEnd/>
            </a:ln>
          </p:spPr>
          <p:txBody>
            <a:bodyPr/>
            <a:lstStyle/>
            <a:p>
              <a:endParaRPr lang="fa-IR"/>
            </a:p>
          </p:txBody>
        </p:sp>
        <p:sp>
          <p:nvSpPr>
            <p:cNvPr id="3324" name="Freeform 252"/>
            <p:cNvSpPr>
              <a:spLocks/>
            </p:cNvSpPr>
            <p:nvPr userDrawn="1"/>
          </p:nvSpPr>
          <p:spPr bwMode="gray">
            <a:xfrm>
              <a:off x="1825" y="1883"/>
              <a:ext cx="3" cy="7"/>
            </a:xfrm>
            <a:custGeom>
              <a:avLst/>
              <a:gdLst/>
              <a:ahLst/>
              <a:cxnLst>
                <a:cxn ang="0">
                  <a:pos x="3" y="0"/>
                </a:cxn>
                <a:cxn ang="0">
                  <a:pos x="0" y="7"/>
                </a:cxn>
                <a:cxn ang="0">
                  <a:pos x="0" y="7"/>
                </a:cxn>
                <a:cxn ang="0">
                  <a:pos x="0" y="7"/>
                </a:cxn>
                <a:cxn ang="0">
                  <a:pos x="0" y="4"/>
                </a:cxn>
                <a:cxn ang="0">
                  <a:pos x="3" y="0"/>
                </a:cxn>
              </a:cxnLst>
              <a:rect l="0" t="0" r="r" b="b"/>
              <a:pathLst>
                <a:path w="3" h="7">
                  <a:moveTo>
                    <a:pt x="3" y="0"/>
                  </a:moveTo>
                  <a:lnTo>
                    <a:pt x="0" y="7"/>
                  </a:lnTo>
                  <a:lnTo>
                    <a:pt x="0" y="7"/>
                  </a:lnTo>
                  <a:lnTo>
                    <a:pt x="0" y="7"/>
                  </a:lnTo>
                  <a:lnTo>
                    <a:pt x="0" y="4"/>
                  </a:lnTo>
                  <a:lnTo>
                    <a:pt x="3" y="0"/>
                  </a:lnTo>
                  <a:close/>
                </a:path>
              </a:pathLst>
            </a:custGeom>
            <a:grpFill/>
            <a:ln w="0">
              <a:noFill/>
              <a:prstDash val="solid"/>
              <a:round/>
              <a:headEnd/>
              <a:tailEnd/>
            </a:ln>
          </p:spPr>
          <p:txBody>
            <a:bodyPr/>
            <a:lstStyle/>
            <a:p>
              <a:endParaRPr lang="fa-IR"/>
            </a:p>
          </p:txBody>
        </p:sp>
        <p:sp>
          <p:nvSpPr>
            <p:cNvPr id="3325" name="Freeform 253"/>
            <p:cNvSpPr>
              <a:spLocks/>
            </p:cNvSpPr>
            <p:nvPr userDrawn="1"/>
          </p:nvSpPr>
          <p:spPr bwMode="gray">
            <a:xfrm>
              <a:off x="1944" y="1875"/>
              <a:ext cx="7" cy="15"/>
            </a:xfrm>
            <a:custGeom>
              <a:avLst/>
              <a:gdLst/>
              <a:ahLst/>
              <a:cxnLst>
                <a:cxn ang="0">
                  <a:pos x="7" y="0"/>
                </a:cxn>
                <a:cxn ang="0">
                  <a:pos x="0" y="14"/>
                </a:cxn>
                <a:cxn ang="0">
                  <a:pos x="0" y="11"/>
                </a:cxn>
                <a:cxn ang="0">
                  <a:pos x="0" y="7"/>
                </a:cxn>
                <a:cxn ang="0">
                  <a:pos x="3" y="4"/>
                </a:cxn>
                <a:cxn ang="0">
                  <a:pos x="7" y="0"/>
                </a:cxn>
              </a:cxnLst>
              <a:rect l="0" t="0" r="r" b="b"/>
              <a:pathLst>
                <a:path w="7" h="14">
                  <a:moveTo>
                    <a:pt x="7" y="0"/>
                  </a:moveTo>
                  <a:lnTo>
                    <a:pt x="0" y="14"/>
                  </a:lnTo>
                  <a:lnTo>
                    <a:pt x="0" y="11"/>
                  </a:lnTo>
                  <a:lnTo>
                    <a:pt x="0" y="7"/>
                  </a:lnTo>
                  <a:lnTo>
                    <a:pt x="3" y="4"/>
                  </a:lnTo>
                  <a:lnTo>
                    <a:pt x="7" y="0"/>
                  </a:lnTo>
                  <a:close/>
                </a:path>
              </a:pathLst>
            </a:custGeom>
            <a:grpFill/>
            <a:ln w="0">
              <a:noFill/>
              <a:prstDash val="solid"/>
              <a:round/>
              <a:headEnd/>
              <a:tailEnd/>
            </a:ln>
          </p:spPr>
          <p:txBody>
            <a:bodyPr/>
            <a:lstStyle/>
            <a:p>
              <a:endParaRPr lang="fa-IR"/>
            </a:p>
          </p:txBody>
        </p:sp>
        <p:sp>
          <p:nvSpPr>
            <p:cNvPr id="3326" name="Freeform 254"/>
            <p:cNvSpPr>
              <a:spLocks/>
            </p:cNvSpPr>
            <p:nvPr userDrawn="1"/>
          </p:nvSpPr>
          <p:spPr bwMode="gray">
            <a:xfrm>
              <a:off x="1951" y="1868"/>
              <a:ext cx="4" cy="4"/>
            </a:xfrm>
            <a:custGeom>
              <a:avLst/>
              <a:gdLst/>
              <a:ahLst/>
              <a:cxnLst>
                <a:cxn ang="0">
                  <a:pos x="4" y="0"/>
                </a:cxn>
                <a:cxn ang="0">
                  <a:pos x="4" y="0"/>
                </a:cxn>
                <a:cxn ang="0">
                  <a:pos x="4" y="0"/>
                </a:cxn>
                <a:cxn ang="0">
                  <a:pos x="0" y="4"/>
                </a:cxn>
                <a:cxn ang="0">
                  <a:pos x="4" y="0"/>
                </a:cxn>
                <a:cxn ang="0">
                  <a:pos x="4" y="0"/>
                </a:cxn>
              </a:cxnLst>
              <a:rect l="0" t="0" r="r" b="b"/>
              <a:pathLst>
                <a:path w="4" h="4">
                  <a:moveTo>
                    <a:pt x="4" y="0"/>
                  </a:moveTo>
                  <a:lnTo>
                    <a:pt x="4" y="0"/>
                  </a:lnTo>
                  <a:lnTo>
                    <a:pt x="4" y="0"/>
                  </a:lnTo>
                  <a:lnTo>
                    <a:pt x="0" y="4"/>
                  </a:lnTo>
                  <a:lnTo>
                    <a:pt x="4" y="0"/>
                  </a:lnTo>
                  <a:lnTo>
                    <a:pt x="4" y="0"/>
                  </a:lnTo>
                  <a:close/>
                </a:path>
              </a:pathLst>
            </a:custGeom>
            <a:grpFill/>
            <a:ln w="0">
              <a:noFill/>
              <a:prstDash val="solid"/>
              <a:round/>
              <a:headEnd/>
              <a:tailEnd/>
            </a:ln>
          </p:spPr>
          <p:txBody>
            <a:bodyPr/>
            <a:lstStyle/>
            <a:p>
              <a:endParaRPr lang="fa-IR"/>
            </a:p>
          </p:txBody>
        </p:sp>
        <p:sp>
          <p:nvSpPr>
            <p:cNvPr id="3327" name="Freeform 255"/>
            <p:cNvSpPr>
              <a:spLocks/>
            </p:cNvSpPr>
            <p:nvPr userDrawn="1"/>
          </p:nvSpPr>
          <p:spPr bwMode="gray">
            <a:xfrm>
              <a:off x="1970" y="1955"/>
              <a:ext cx="10" cy="4"/>
            </a:xfrm>
            <a:custGeom>
              <a:avLst/>
              <a:gdLst/>
              <a:ahLst/>
              <a:cxnLst>
                <a:cxn ang="0">
                  <a:pos x="10" y="0"/>
                </a:cxn>
                <a:cxn ang="0">
                  <a:pos x="7" y="4"/>
                </a:cxn>
                <a:cxn ang="0">
                  <a:pos x="0" y="4"/>
                </a:cxn>
                <a:cxn ang="0">
                  <a:pos x="7" y="4"/>
                </a:cxn>
                <a:cxn ang="0">
                  <a:pos x="10" y="0"/>
                </a:cxn>
              </a:cxnLst>
              <a:rect l="0" t="0" r="r" b="b"/>
              <a:pathLst>
                <a:path w="10" h="4">
                  <a:moveTo>
                    <a:pt x="10" y="0"/>
                  </a:moveTo>
                  <a:lnTo>
                    <a:pt x="7" y="4"/>
                  </a:lnTo>
                  <a:lnTo>
                    <a:pt x="0" y="4"/>
                  </a:lnTo>
                  <a:lnTo>
                    <a:pt x="7" y="4"/>
                  </a:lnTo>
                  <a:lnTo>
                    <a:pt x="10" y="0"/>
                  </a:lnTo>
                  <a:close/>
                </a:path>
              </a:pathLst>
            </a:custGeom>
            <a:grpFill/>
            <a:ln w="0">
              <a:noFill/>
              <a:prstDash val="solid"/>
              <a:round/>
              <a:headEnd/>
              <a:tailEnd/>
            </a:ln>
          </p:spPr>
          <p:txBody>
            <a:bodyPr/>
            <a:lstStyle/>
            <a:p>
              <a:endParaRPr lang="fa-IR"/>
            </a:p>
          </p:txBody>
        </p:sp>
        <p:sp>
          <p:nvSpPr>
            <p:cNvPr id="3328" name="Freeform 256"/>
            <p:cNvSpPr>
              <a:spLocks/>
            </p:cNvSpPr>
            <p:nvPr userDrawn="1"/>
          </p:nvSpPr>
          <p:spPr bwMode="gray">
            <a:xfrm>
              <a:off x="1835" y="1439"/>
              <a:ext cx="29" cy="53"/>
            </a:xfrm>
            <a:custGeom>
              <a:avLst/>
              <a:gdLst/>
              <a:ahLst/>
              <a:cxnLst>
                <a:cxn ang="0">
                  <a:pos x="4" y="11"/>
                </a:cxn>
                <a:cxn ang="0">
                  <a:pos x="0" y="25"/>
                </a:cxn>
                <a:cxn ang="0">
                  <a:pos x="0" y="32"/>
                </a:cxn>
                <a:cxn ang="0">
                  <a:pos x="4" y="42"/>
                </a:cxn>
                <a:cxn ang="0">
                  <a:pos x="7" y="49"/>
                </a:cxn>
                <a:cxn ang="0">
                  <a:pos x="4" y="42"/>
                </a:cxn>
                <a:cxn ang="0">
                  <a:pos x="0" y="32"/>
                </a:cxn>
                <a:cxn ang="0">
                  <a:pos x="0" y="25"/>
                </a:cxn>
                <a:cxn ang="0">
                  <a:pos x="4" y="11"/>
                </a:cxn>
                <a:cxn ang="0">
                  <a:pos x="25" y="0"/>
                </a:cxn>
                <a:cxn ang="0">
                  <a:pos x="28" y="0"/>
                </a:cxn>
                <a:cxn ang="0">
                  <a:pos x="4" y="11"/>
                </a:cxn>
              </a:cxnLst>
              <a:rect l="0" t="0" r="r" b="b"/>
              <a:pathLst>
                <a:path w="28" h="49">
                  <a:moveTo>
                    <a:pt x="4" y="11"/>
                  </a:moveTo>
                  <a:lnTo>
                    <a:pt x="0" y="25"/>
                  </a:lnTo>
                  <a:lnTo>
                    <a:pt x="0" y="32"/>
                  </a:lnTo>
                  <a:lnTo>
                    <a:pt x="4" y="42"/>
                  </a:lnTo>
                  <a:lnTo>
                    <a:pt x="7" y="49"/>
                  </a:lnTo>
                  <a:lnTo>
                    <a:pt x="4" y="42"/>
                  </a:lnTo>
                  <a:lnTo>
                    <a:pt x="0" y="32"/>
                  </a:lnTo>
                  <a:lnTo>
                    <a:pt x="0" y="25"/>
                  </a:lnTo>
                  <a:lnTo>
                    <a:pt x="4" y="11"/>
                  </a:lnTo>
                  <a:lnTo>
                    <a:pt x="25" y="0"/>
                  </a:lnTo>
                  <a:lnTo>
                    <a:pt x="28" y="0"/>
                  </a:lnTo>
                  <a:lnTo>
                    <a:pt x="4" y="11"/>
                  </a:lnTo>
                  <a:close/>
                </a:path>
              </a:pathLst>
            </a:custGeom>
            <a:grpFill/>
            <a:ln w="0">
              <a:noFill/>
              <a:prstDash val="solid"/>
              <a:round/>
              <a:headEnd/>
              <a:tailEnd/>
            </a:ln>
          </p:spPr>
          <p:txBody>
            <a:bodyPr/>
            <a:lstStyle/>
            <a:p>
              <a:endParaRPr lang="fa-IR"/>
            </a:p>
          </p:txBody>
        </p:sp>
        <p:sp>
          <p:nvSpPr>
            <p:cNvPr id="3329" name="Freeform 257"/>
            <p:cNvSpPr>
              <a:spLocks/>
            </p:cNvSpPr>
            <p:nvPr userDrawn="1"/>
          </p:nvSpPr>
          <p:spPr bwMode="gray">
            <a:xfrm>
              <a:off x="1799" y="1466"/>
              <a:ext cx="21" cy="8"/>
            </a:xfrm>
            <a:custGeom>
              <a:avLst/>
              <a:gdLst/>
              <a:ahLst/>
              <a:cxnLst>
                <a:cxn ang="0">
                  <a:pos x="14" y="3"/>
                </a:cxn>
                <a:cxn ang="0">
                  <a:pos x="18" y="3"/>
                </a:cxn>
                <a:cxn ang="0">
                  <a:pos x="21" y="0"/>
                </a:cxn>
                <a:cxn ang="0">
                  <a:pos x="18" y="3"/>
                </a:cxn>
                <a:cxn ang="0">
                  <a:pos x="14" y="3"/>
                </a:cxn>
                <a:cxn ang="0">
                  <a:pos x="7" y="3"/>
                </a:cxn>
                <a:cxn ang="0">
                  <a:pos x="0" y="7"/>
                </a:cxn>
                <a:cxn ang="0">
                  <a:pos x="7" y="3"/>
                </a:cxn>
                <a:cxn ang="0">
                  <a:pos x="14" y="3"/>
                </a:cxn>
              </a:cxnLst>
              <a:rect l="0" t="0" r="r" b="b"/>
              <a:pathLst>
                <a:path w="21" h="7">
                  <a:moveTo>
                    <a:pt x="14" y="3"/>
                  </a:moveTo>
                  <a:lnTo>
                    <a:pt x="18" y="3"/>
                  </a:lnTo>
                  <a:lnTo>
                    <a:pt x="21" y="0"/>
                  </a:lnTo>
                  <a:lnTo>
                    <a:pt x="18" y="3"/>
                  </a:lnTo>
                  <a:lnTo>
                    <a:pt x="14" y="3"/>
                  </a:lnTo>
                  <a:lnTo>
                    <a:pt x="7" y="3"/>
                  </a:lnTo>
                  <a:lnTo>
                    <a:pt x="0" y="7"/>
                  </a:lnTo>
                  <a:lnTo>
                    <a:pt x="7" y="3"/>
                  </a:lnTo>
                  <a:lnTo>
                    <a:pt x="14" y="3"/>
                  </a:lnTo>
                  <a:close/>
                </a:path>
              </a:pathLst>
            </a:custGeom>
            <a:grpFill/>
            <a:ln w="0">
              <a:noFill/>
              <a:prstDash val="solid"/>
              <a:round/>
              <a:headEnd/>
              <a:tailEnd/>
            </a:ln>
          </p:spPr>
          <p:txBody>
            <a:bodyPr/>
            <a:lstStyle/>
            <a:p>
              <a:endParaRPr lang="fa-IR"/>
            </a:p>
          </p:txBody>
        </p:sp>
        <p:sp>
          <p:nvSpPr>
            <p:cNvPr id="3330" name="Freeform 258"/>
            <p:cNvSpPr>
              <a:spLocks/>
            </p:cNvSpPr>
            <p:nvPr userDrawn="1"/>
          </p:nvSpPr>
          <p:spPr bwMode="gray">
            <a:xfrm>
              <a:off x="1628" y="1753"/>
              <a:ext cx="26" cy="12"/>
            </a:xfrm>
            <a:custGeom>
              <a:avLst/>
              <a:gdLst/>
              <a:ahLst/>
              <a:cxnLst>
                <a:cxn ang="0">
                  <a:pos x="7" y="7"/>
                </a:cxn>
                <a:cxn ang="0">
                  <a:pos x="4" y="7"/>
                </a:cxn>
                <a:cxn ang="0">
                  <a:pos x="4" y="4"/>
                </a:cxn>
                <a:cxn ang="0">
                  <a:pos x="0" y="0"/>
                </a:cxn>
                <a:cxn ang="0">
                  <a:pos x="4" y="4"/>
                </a:cxn>
                <a:cxn ang="0">
                  <a:pos x="7" y="7"/>
                </a:cxn>
                <a:cxn ang="0">
                  <a:pos x="7" y="7"/>
                </a:cxn>
                <a:cxn ang="0">
                  <a:pos x="11" y="7"/>
                </a:cxn>
                <a:cxn ang="0">
                  <a:pos x="18" y="7"/>
                </a:cxn>
                <a:cxn ang="0">
                  <a:pos x="25" y="11"/>
                </a:cxn>
                <a:cxn ang="0">
                  <a:pos x="22" y="7"/>
                </a:cxn>
                <a:cxn ang="0">
                  <a:pos x="18" y="7"/>
                </a:cxn>
                <a:cxn ang="0">
                  <a:pos x="11" y="7"/>
                </a:cxn>
                <a:cxn ang="0">
                  <a:pos x="7" y="7"/>
                </a:cxn>
              </a:cxnLst>
              <a:rect l="0" t="0" r="r" b="b"/>
              <a:pathLst>
                <a:path w="25" h="11">
                  <a:moveTo>
                    <a:pt x="7" y="7"/>
                  </a:moveTo>
                  <a:lnTo>
                    <a:pt x="4" y="7"/>
                  </a:lnTo>
                  <a:lnTo>
                    <a:pt x="4" y="4"/>
                  </a:lnTo>
                  <a:lnTo>
                    <a:pt x="0" y="0"/>
                  </a:lnTo>
                  <a:lnTo>
                    <a:pt x="4" y="4"/>
                  </a:lnTo>
                  <a:lnTo>
                    <a:pt x="7" y="7"/>
                  </a:lnTo>
                  <a:lnTo>
                    <a:pt x="7" y="7"/>
                  </a:lnTo>
                  <a:lnTo>
                    <a:pt x="11" y="7"/>
                  </a:lnTo>
                  <a:lnTo>
                    <a:pt x="18" y="7"/>
                  </a:lnTo>
                  <a:lnTo>
                    <a:pt x="25" y="11"/>
                  </a:lnTo>
                  <a:lnTo>
                    <a:pt x="22" y="7"/>
                  </a:lnTo>
                  <a:lnTo>
                    <a:pt x="18" y="7"/>
                  </a:lnTo>
                  <a:lnTo>
                    <a:pt x="11" y="7"/>
                  </a:lnTo>
                  <a:lnTo>
                    <a:pt x="7" y="7"/>
                  </a:lnTo>
                  <a:close/>
                </a:path>
              </a:pathLst>
            </a:custGeom>
            <a:grpFill/>
            <a:ln w="0">
              <a:noFill/>
              <a:prstDash val="solid"/>
              <a:round/>
              <a:headEnd/>
              <a:tailEnd/>
            </a:ln>
          </p:spPr>
          <p:txBody>
            <a:bodyPr/>
            <a:lstStyle/>
            <a:p>
              <a:endParaRPr lang="fa-IR"/>
            </a:p>
          </p:txBody>
        </p:sp>
        <p:sp>
          <p:nvSpPr>
            <p:cNvPr id="3331" name="Freeform 259"/>
            <p:cNvSpPr>
              <a:spLocks/>
            </p:cNvSpPr>
            <p:nvPr userDrawn="1"/>
          </p:nvSpPr>
          <p:spPr bwMode="gray">
            <a:xfrm>
              <a:off x="1723" y="1765"/>
              <a:ext cx="7" cy="3"/>
            </a:xfrm>
            <a:custGeom>
              <a:avLst/>
              <a:gdLst/>
              <a:ahLst/>
              <a:cxnLst>
                <a:cxn ang="0">
                  <a:pos x="0" y="3"/>
                </a:cxn>
                <a:cxn ang="0">
                  <a:pos x="7" y="0"/>
                </a:cxn>
                <a:cxn ang="0">
                  <a:pos x="7" y="0"/>
                </a:cxn>
                <a:cxn ang="0">
                  <a:pos x="7" y="0"/>
                </a:cxn>
                <a:cxn ang="0">
                  <a:pos x="0" y="3"/>
                </a:cxn>
                <a:cxn ang="0">
                  <a:pos x="0" y="3"/>
                </a:cxn>
              </a:cxnLst>
              <a:rect l="0" t="0" r="r" b="b"/>
              <a:pathLst>
                <a:path w="7" h="3">
                  <a:moveTo>
                    <a:pt x="0" y="3"/>
                  </a:moveTo>
                  <a:lnTo>
                    <a:pt x="7" y="0"/>
                  </a:lnTo>
                  <a:lnTo>
                    <a:pt x="7" y="0"/>
                  </a:lnTo>
                  <a:lnTo>
                    <a:pt x="7" y="0"/>
                  </a:lnTo>
                  <a:lnTo>
                    <a:pt x="0" y="3"/>
                  </a:lnTo>
                  <a:lnTo>
                    <a:pt x="0" y="3"/>
                  </a:lnTo>
                  <a:close/>
                </a:path>
              </a:pathLst>
            </a:custGeom>
            <a:grpFill/>
            <a:ln w="0">
              <a:noFill/>
              <a:prstDash val="solid"/>
              <a:round/>
              <a:headEnd/>
              <a:tailEnd/>
            </a:ln>
          </p:spPr>
          <p:txBody>
            <a:bodyPr/>
            <a:lstStyle/>
            <a:p>
              <a:endParaRPr lang="fa-IR"/>
            </a:p>
          </p:txBody>
        </p:sp>
        <p:sp>
          <p:nvSpPr>
            <p:cNvPr id="3332" name="Freeform 260"/>
            <p:cNvSpPr>
              <a:spLocks/>
            </p:cNvSpPr>
            <p:nvPr userDrawn="1"/>
          </p:nvSpPr>
          <p:spPr bwMode="gray">
            <a:xfrm>
              <a:off x="1720" y="1785"/>
              <a:ext cx="10" cy="10"/>
            </a:xfrm>
            <a:custGeom>
              <a:avLst/>
              <a:gdLst/>
              <a:ahLst/>
              <a:cxnLst>
                <a:cxn ang="0">
                  <a:pos x="10" y="0"/>
                </a:cxn>
                <a:cxn ang="0">
                  <a:pos x="10" y="0"/>
                </a:cxn>
                <a:cxn ang="0">
                  <a:pos x="7" y="3"/>
                </a:cxn>
                <a:cxn ang="0">
                  <a:pos x="3" y="3"/>
                </a:cxn>
                <a:cxn ang="0">
                  <a:pos x="0" y="10"/>
                </a:cxn>
                <a:cxn ang="0">
                  <a:pos x="3" y="7"/>
                </a:cxn>
                <a:cxn ang="0">
                  <a:pos x="7" y="3"/>
                </a:cxn>
                <a:cxn ang="0">
                  <a:pos x="10" y="0"/>
                </a:cxn>
              </a:cxnLst>
              <a:rect l="0" t="0" r="r" b="b"/>
              <a:pathLst>
                <a:path w="10" h="10">
                  <a:moveTo>
                    <a:pt x="10" y="0"/>
                  </a:moveTo>
                  <a:lnTo>
                    <a:pt x="10" y="0"/>
                  </a:lnTo>
                  <a:lnTo>
                    <a:pt x="7" y="3"/>
                  </a:lnTo>
                  <a:lnTo>
                    <a:pt x="3" y="3"/>
                  </a:lnTo>
                  <a:lnTo>
                    <a:pt x="0" y="10"/>
                  </a:lnTo>
                  <a:lnTo>
                    <a:pt x="3" y="7"/>
                  </a:lnTo>
                  <a:lnTo>
                    <a:pt x="7" y="3"/>
                  </a:lnTo>
                  <a:lnTo>
                    <a:pt x="10" y="0"/>
                  </a:lnTo>
                  <a:close/>
                </a:path>
              </a:pathLst>
            </a:custGeom>
            <a:grpFill/>
            <a:ln w="0">
              <a:noFill/>
              <a:prstDash val="solid"/>
              <a:round/>
              <a:headEnd/>
              <a:tailEnd/>
            </a:ln>
          </p:spPr>
          <p:txBody>
            <a:bodyPr/>
            <a:lstStyle/>
            <a:p>
              <a:endParaRPr lang="fa-IR"/>
            </a:p>
          </p:txBody>
        </p:sp>
        <p:sp>
          <p:nvSpPr>
            <p:cNvPr id="3333" name="Freeform 261"/>
            <p:cNvSpPr>
              <a:spLocks/>
            </p:cNvSpPr>
            <p:nvPr userDrawn="1"/>
          </p:nvSpPr>
          <p:spPr bwMode="gray">
            <a:xfrm>
              <a:off x="1654" y="1705"/>
              <a:ext cx="4" cy="7"/>
            </a:xfrm>
            <a:custGeom>
              <a:avLst/>
              <a:gdLst/>
              <a:ahLst/>
              <a:cxnLst>
                <a:cxn ang="0">
                  <a:pos x="4" y="7"/>
                </a:cxn>
                <a:cxn ang="0">
                  <a:pos x="0" y="3"/>
                </a:cxn>
                <a:cxn ang="0">
                  <a:pos x="0" y="0"/>
                </a:cxn>
                <a:cxn ang="0">
                  <a:pos x="0" y="3"/>
                </a:cxn>
                <a:cxn ang="0">
                  <a:pos x="0" y="7"/>
                </a:cxn>
                <a:cxn ang="0">
                  <a:pos x="4" y="7"/>
                </a:cxn>
              </a:cxnLst>
              <a:rect l="0" t="0" r="r" b="b"/>
              <a:pathLst>
                <a:path w="4" h="7">
                  <a:moveTo>
                    <a:pt x="4" y="7"/>
                  </a:moveTo>
                  <a:lnTo>
                    <a:pt x="0" y="3"/>
                  </a:lnTo>
                  <a:lnTo>
                    <a:pt x="0" y="0"/>
                  </a:lnTo>
                  <a:lnTo>
                    <a:pt x="0" y="3"/>
                  </a:lnTo>
                  <a:lnTo>
                    <a:pt x="0" y="7"/>
                  </a:lnTo>
                  <a:lnTo>
                    <a:pt x="4" y="7"/>
                  </a:lnTo>
                  <a:close/>
                </a:path>
              </a:pathLst>
            </a:custGeom>
            <a:grpFill/>
            <a:ln w="0">
              <a:noFill/>
              <a:prstDash val="solid"/>
              <a:round/>
              <a:headEnd/>
              <a:tailEnd/>
            </a:ln>
          </p:spPr>
          <p:txBody>
            <a:bodyPr/>
            <a:lstStyle/>
            <a:p>
              <a:endParaRPr lang="fa-IR"/>
            </a:p>
          </p:txBody>
        </p:sp>
        <p:sp>
          <p:nvSpPr>
            <p:cNvPr id="3334" name="Freeform 262"/>
            <p:cNvSpPr>
              <a:spLocks/>
            </p:cNvSpPr>
            <p:nvPr userDrawn="1"/>
          </p:nvSpPr>
          <p:spPr bwMode="gray">
            <a:xfrm>
              <a:off x="1759" y="1500"/>
              <a:ext cx="21" cy="7"/>
            </a:xfrm>
            <a:custGeom>
              <a:avLst/>
              <a:gdLst/>
              <a:ahLst/>
              <a:cxnLst>
                <a:cxn ang="0">
                  <a:pos x="14" y="4"/>
                </a:cxn>
                <a:cxn ang="0">
                  <a:pos x="18" y="4"/>
                </a:cxn>
                <a:cxn ang="0">
                  <a:pos x="21" y="0"/>
                </a:cxn>
                <a:cxn ang="0">
                  <a:pos x="18" y="4"/>
                </a:cxn>
                <a:cxn ang="0">
                  <a:pos x="14" y="4"/>
                </a:cxn>
                <a:cxn ang="0">
                  <a:pos x="7" y="4"/>
                </a:cxn>
                <a:cxn ang="0">
                  <a:pos x="0" y="7"/>
                </a:cxn>
                <a:cxn ang="0">
                  <a:pos x="7" y="4"/>
                </a:cxn>
                <a:cxn ang="0">
                  <a:pos x="14" y="4"/>
                </a:cxn>
              </a:cxnLst>
              <a:rect l="0" t="0" r="r" b="b"/>
              <a:pathLst>
                <a:path w="21" h="7">
                  <a:moveTo>
                    <a:pt x="14" y="4"/>
                  </a:moveTo>
                  <a:lnTo>
                    <a:pt x="18" y="4"/>
                  </a:lnTo>
                  <a:lnTo>
                    <a:pt x="21" y="0"/>
                  </a:lnTo>
                  <a:lnTo>
                    <a:pt x="18" y="4"/>
                  </a:lnTo>
                  <a:lnTo>
                    <a:pt x="14" y="4"/>
                  </a:lnTo>
                  <a:lnTo>
                    <a:pt x="7" y="4"/>
                  </a:lnTo>
                  <a:lnTo>
                    <a:pt x="0" y="7"/>
                  </a:lnTo>
                  <a:lnTo>
                    <a:pt x="7" y="4"/>
                  </a:lnTo>
                  <a:lnTo>
                    <a:pt x="14" y="4"/>
                  </a:lnTo>
                  <a:close/>
                </a:path>
              </a:pathLst>
            </a:custGeom>
            <a:grpFill/>
            <a:ln w="0">
              <a:noFill/>
              <a:prstDash val="solid"/>
              <a:round/>
              <a:headEnd/>
              <a:tailEnd/>
            </a:ln>
          </p:spPr>
          <p:txBody>
            <a:bodyPr/>
            <a:lstStyle/>
            <a:p>
              <a:endParaRPr lang="fa-IR"/>
            </a:p>
          </p:txBody>
        </p:sp>
        <p:sp>
          <p:nvSpPr>
            <p:cNvPr id="3335" name="Freeform 263"/>
            <p:cNvSpPr>
              <a:spLocks/>
            </p:cNvSpPr>
            <p:nvPr userDrawn="1"/>
          </p:nvSpPr>
          <p:spPr bwMode="gray">
            <a:xfrm>
              <a:off x="1723" y="1539"/>
              <a:ext cx="25" cy="10"/>
            </a:xfrm>
            <a:custGeom>
              <a:avLst/>
              <a:gdLst/>
              <a:ahLst/>
              <a:cxnLst>
                <a:cxn ang="0">
                  <a:pos x="14" y="7"/>
                </a:cxn>
                <a:cxn ang="0">
                  <a:pos x="18" y="7"/>
                </a:cxn>
                <a:cxn ang="0">
                  <a:pos x="25" y="0"/>
                </a:cxn>
                <a:cxn ang="0">
                  <a:pos x="18" y="7"/>
                </a:cxn>
                <a:cxn ang="0">
                  <a:pos x="14" y="7"/>
                </a:cxn>
                <a:cxn ang="0">
                  <a:pos x="7" y="10"/>
                </a:cxn>
                <a:cxn ang="0">
                  <a:pos x="0" y="10"/>
                </a:cxn>
                <a:cxn ang="0">
                  <a:pos x="4" y="10"/>
                </a:cxn>
                <a:cxn ang="0">
                  <a:pos x="7" y="10"/>
                </a:cxn>
                <a:cxn ang="0">
                  <a:pos x="14" y="7"/>
                </a:cxn>
              </a:cxnLst>
              <a:rect l="0" t="0" r="r" b="b"/>
              <a:pathLst>
                <a:path w="25" h="10">
                  <a:moveTo>
                    <a:pt x="14" y="7"/>
                  </a:moveTo>
                  <a:lnTo>
                    <a:pt x="18" y="7"/>
                  </a:lnTo>
                  <a:lnTo>
                    <a:pt x="25" y="0"/>
                  </a:lnTo>
                  <a:lnTo>
                    <a:pt x="18" y="7"/>
                  </a:lnTo>
                  <a:lnTo>
                    <a:pt x="14" y="7"/>
                  </a:lnTo>
                  <a:lnTo>
                    <a:pt x="7" y="10"/>
                  </a:lnTo>
                  <a:lnTo>
                    <a:pt x="0" y="10"/>
                  </a:lnTo>
                  <a:lnTo>
                    <a:pt x="4" y="10"/>
                  </a:lnTo>
                  <a:lnTo>
                    <a:pt x="7" y="10"/>
                  </a:lnTo>
                  <a:lnTo>
                    <a:pt x="14" y="7"/>
                  </a:lnTo>
                  <a:close/>
                </a:path>
              </a:pathLst>
            </a:custGeom>
            <a:grpFill/>
            <a:ln w="0">
              <a:noFill/>
              <a:prstDash val="solid"/>
              <a:round/>
              <a:headEnd/>
              <a:tailEnd/>
            </a:ln>
          </p:spPr>
          <p:txBody>
            <a:bodyPr/>
            <a:lstStyle/>
            <a:p>
              <a:endParaRPr lang="fa-IR"/>
            </a:p>
          </p:txBody>
        </p:sp>
        <p:sp>
          <p:nvSpPr>
            <p:cNvPr id="3336" name="Freeform 264"/>
            <p:cNvSpPr>
              <a:spLocks/>
            </p:cNvSpPr>
            <p:nvPr userDrawn="1"/>
          </p:nvSpPr>
          <p:spPr bwMode="gray">
            <a:xfrm>
              <a:off x="1708" y="1561"/>
              <a:ext cx="15" cy="8"/>
            </a:xfrm>
            <a:custGeom>
              <a:avLst/>
              <a:gdLst/>
              <a:ahLst/>
              <a:cxnLst>
                <a:cxn ang="0">
                  <a:pos x="14" y="0"/>
                </a:cxn>
                <a:cxn ang="0">
                  <a:pos x="11" y="0"/>
                </a:cxn>
                <a:cxn ang="0">
                  <a:pos x="7" y="0"/>
                </a:cxn>
                <a:cxn ang="0">
                  <a:pos x="0" y="3"/>
                </a:cxn>
                <a:cxn ang="0">
                  <a:pos x="0" y="7"/>
                </a:cxn>
                <a:cxn ang="0">
                  <a:pos x="0" y="7"/>
                </a:cxn>
                <a:cxn ang="0">
                  <a:pos x="0" y="7"/>
                </a:cxn>
                <a:cxn ang="0">
                  <a:pos x="0" y="3"/>
                </a:cxn>
                <a:cxn ang="0">
                  <a:pos x="7" y="0"/>
                </a:cxn>
                <a:cxn ang="0">
                  <a:pos x="11" y="0"/>
                </a:cxn>
                <a:cxn ang="0">
                  <a:pos x="14" y="0"/>
                </a:cxn>
              </a:cxnLst>
              <a:rect l="0" t="0" r="r" b="b"/>
              <a:pathLst>
                <a:path w="14" h="7">
                  <a:moveTo>
                    <a:pt x="14" y="0"/>
                  </a:moveTo>
                  <a:lnTo>
                    <a:pt x="11" y="0"/>
                  </a:lnTo>
                  <a:lnTo>
                    <a:pt x="7" y="0"/>
                  </a:lnTo>
                  <a:lnTo>
                    <a:pt x="0" y="3"/>
                  </a:lnTo>
                  <a:lnTo>
                    <a:pt x="0" y="7"/>
                  </a:lnTo>
                  <a:lnTo>
                    <a:pt x="0" y="7"/>
                  </a:lnTo>
                  <a:lnTo>
                    <a:pt x="0" y="7"/>
                  </a:lnTo>
                  <a:lnTo>
                    <a:pt x="0" y="3"/>
                  </a:lnTo>
                  <a:lnTo>
                    <a:pt x="7" y="0"/>
                  </a:lnTo>
                  <a:lnTo>
                    <a:pt x="11" y="0"/>
                  </a:lnTo>
                  <a:lnTo>
                    <a:pt x="14" y="0"/>
                  </a:lnTo>
                  <a:close/>
                </a:path>
              </a:pathLst>
            </a:custGeom>
            <a:grpFill/>
            <a:ln w="0">
              <a:noFill/>
              <a:prstDash val="solid"/>
              <a:round/>
              <a:headEnd/>
              <a:tailEnd/>
            </a:ln>
          </p:spPr>
          <p:txBody>
            <a:bodyPr/>
            <a:lstStyle/>
            <a:p>
              <a:endParaRPr lang="fa-IR"/>
            </a:p>
          </p:txBody>
        </p:sp>
        <p:sp>
          <p:nvSpPr>
            <p:cNvPr id="3337" name="Freeform 265"/>
            <p:cNvSpPr>
              <a:spLocks/>
            </p:cNvSpPr>
            <p:nvPr userDrawn="1"/>
          </p:nvSpPr>
          <p:spPr bwMode="gray">
            <a:xfrm>
              <a:off x="1672" y="1628"/>
              <a:ext cx="15" cy="5"/>
            </a:xfrm>
            <a:custGeom>
              <a:avLst/>
              <a:gdLst/>
              <a:ahLst/>
              <a:cxnLst>
                <a:cxn ang="0">
                  <a:pos x="14" y="0"/>
                </a:cxn>
                <a:cxn ang="0">
                  <a:pos x="14" y="0"/>
                </a:cxn>
                <a:cxn ang="0">
                  <a:pos x="14" y="0"/>
                </a:cxn>
                <a:cxn ang="0">
                  <a:pos x="14" y="0"/>
                </a:cxn>
                <a:cxn ang="0">
                  <a:pos x="14" y="0"/>
                </a:cxn>
                <a:cxn ang="0">
                  <a:pos x="7" y="0"/>
                </a:cxn>
                <a:cxn ang="0">
                  <a:pos x="0" y="4"/>
                </a:cxn>
                <a:cxn ang="0">
                  <a:pos x="7" y="0"/>
                </a:cxn>
                <a:cxn ang="0">
                  <a:pos x="14" y="0"/>
                </a:cxn>
              </a:cxnLst>
              <a:rect l="0" t="0" r="r" b="b"/>
              <a:pathLst>
                <a:path w="14" h="4">
                  <a:moveTo>
                    <a:pt x="14" y="0"/>
                  </a:moveTo>
                  <a:lnTo>
                    <a:pt x="14" y="0"/>
                  </a:lnTo>
                  <a:lnTo>
                    <a:pt x="14" y="0"/>
                  </a:lnTo>
                  <a:lnTo>
                    <a:pt x="14" y="0"/>
                  </a:lnTo>
                  <a:lnTo>
                    <a:pt x="14" y="0"/>
                  </a:lnTo>
                  <a:lnTo>
                    <a:pt x="7" y="0"/>
                  </a:lnTo>
                  <a:lnTo>
                    <a:pt x="0" y="4"/>
                  </a:lnTo>
                  <a:lnTo>
                    <a:pt x="7" y="0"/>
                  </a:lnTo>
                  <a:lnTo>
                    <a:pt x="14" y="0"/>
                  </a:lnTo>
                  <a:close/>
                </a:path>
              </a:pathLst>
            </a:custGeom>
            <a:grpFill/>
            <a:ln w="0">
              <a:noFill/>
              <a:prstDash val="solid"/>
              <a:round/>
              <a:headEnd/>
              <a:tailEnd/>
            </a:ln>
          </p:spPr>
          <p:txBody>
            <a:bodyPr/>
            <a:lstStyle/>
            <a:p>
              <a:endParaRPr lang="fa-IR"/>
            </a:p>
          </p:txBody>
        </p:sp>
        <p:sp>
          <p:nvSpPr>
            <p:cNvPr id="3338" name="Freeform 266"/>
            <p:cNvSpPr>
              <a:spLocks/>
            </p:cNvSpPr>
            <p:nvPr userDrawn="1"/>
          </p:nvSpPr>
          <p:spPr bwMode="gray">
            <a:xfrm>
              <a:off x="1611" y="1708"/>
              <a:ext cx="10" cy="4"/>
            </a:xfrm>
            <a:custGeom>
              <a:avLst/>
              <a:gdLst/>
              <a:ahLst/>
              <a:cxnLst>
                <a:cxn ang="0">
                  <a:pos x="10" y="4"/>
                </a:cxn>
                <a:cxn ang="0">
                  <a:pos x="3" y="4"/>
                </a:cxn>
                <a:cxn ang="0">
                  <a:pos x="0" y="0"/>
                </a:cxn>
                <a:cxn ang="0">
                  <a:pos x="3" y="4"/>
                </a:cxn>
                <a:cxn ang="0">
                  <a:pos x="10" y="4"/>
                </a:cxn>
              </a:cxnLst>
              <a:rect l="0" t="0" r="r" b="b"/>
              <a:pathLst>
                <a:path w="10" h="4">
                  <a:moveTo>
                    <a:pt x="10" y="4"/>
                  </a:moveTo>
                  <a:lnTo>
                    <a:pt x="3" y="4"/>
                  </a:lnTo>
                  <a:lnTo>
                    <a:pt x="0" y="0"/>
                  </a:lnTo>
                  <a:lnTo>
                    <a:pt x="3" y="4"/>
                  </a:lnTo>
                  <a:lnTo>
                    <a:pt x="10" y="4"/>
                  </a:lnTo>
                  <a:close/>
                </a:path>
              </a:pathLst>
            </a:custGeom>
            <a:grpFill/>
            <a:ln w="0">
              <a:noFill/>
              <a:prstDash val="solid"/>
              <a:round/>
              <a:headEnd/>
              <a:tailEnd/>
            </a:ln>
          </p:spPr>
          <p:txBody>
            <a:bodyPr/>
            <a:lstStyle/>
            <a:p>
              <a:endParaRPr lang="fa-IR"/>
            </a:p>
          </p:txBody>
        </p:sp>
        <p:sp>
          <p:nvSpPr>
            <p:cNvPr id="3339" name="Freeform 267"/>
            <p:cNvSpPr>
              <a:spLocks/>
            </p:cNvSpPr>
            <p:nvPr userDrawn="1"/>
          </p:nvSpPr>
          <p:spPr bwMode="gray">
            <a:xfrm>
              <a:off x="1447" y="1689"/>
              <a:ext cx="142" cy="91"/>
            </a:xfrm>
            <a:custGeom>
              <a:avLst/>
              <a:gdLst/>
              <a:ahLst/>
              <a:cxnLst>
                <a:cxn ang="0">
                  <a:pos x="28" y="43"/>
                </a:cxn>
                <a:cxn ang="0">
                  <a:pos x="32" y="32"/>
                </a:cxn>
                <a:cxn ang="0">
                  <a:pos x="36" y="32"/>
                </a:cxn>
                <a:cxn ang="0">
                  <a:pos x="39" y="29"/>
                </a:cxn>
                <a:cxn ang="0">
                  <a:pos x="46" y="25"/>
                </a:cxn>
                <a:cxn ang="0">
                  <a:pos x="53" y="22"/>
                </a:cxn>
                <a:cxn ang="0">
                  <a:pos x="57" y="15"/>
                </a:cxn>
                <a:cxn ang="0">
                  <a:pos x="60" y="8"/>
                </a:cxn>
                <a:cxn ang="0">
                  <a:pos x="60" y="8"/>
                </a:cxn>
                <a:cxn ang="0">
                  <a:pos x="67" y="11"/>
                </a:cxn>
                <a:cxn ang="0">
                  <a:pos x="71" y="11"/>
                </a:cxn>
                <a:cxn ang="0">
                  <a:pos x="74" y="11"/>
                </a:cxn>
                <a:cxn ang="0">
                  <a:pos x="78" y="11"/>
                </a:cxn>
                <a:cxn ang="0">
                  <a:pos x="88" y="11"/>
                </a:cxn>
                <a:cxn ang="0">
                  <a:pos x="95" y="11"/>
                </a:cxn>
                <a:cxn ang="0">
                  <a:pos x="106" y="11"/>
                </a:cxn>
                <a:cxn ang="0">
                  <a:pos x="117" y="8"/>
                </a:cxn>
                <a:cxn ang="0">
                  <a:pos x="127" y="0"/>
                </a:cxn>
                <a:cxn ang="0">
                  <a:pos x="138" y="0"/>
                </a:cxn>
                <a:cxn ang="0">
                  <a:pos x="138" y="0"/>
                </a:cxn>
                <a:cxn ang="0">
                  <a:pos x="127" y="0"/>
                </a:cxn>
                <a:cxn ang="0">
                  <a:pos x="120" y="8"/>
                </a:cxn>
                <a:cxn ang="0">
                  <a:pos x="106" y="11"/>
                </a:cxn>
                <a:cxn ang="0">
                  <a:pos x="95" y="15"/>
                </a:cxn>
                <a:cxn ang="0">
                  <a:pos x="88" y="11"/>
                </a:cxn>
                <a:cxn ang="0">
                  <a:pos x="81" y="11"/>
                </a:cxn>
                <a:cxn ang="0">
                  <a:pos x="78" y="11"/>
                </a:cxn>
                <a:cxn ang="0">
                  <a:pos x="71" y="11"/>
                </a:cxn>
                <a:cxn ang="0">
                  <a:pos x="67" y="11"/>
                </a:cxn>
                <a:cxn ang="0">
                  <a:pos x="64" y="11"/>
                </a:cxn>
                <a:cxn ang="0">
                  <a:pos x="60" y="8"/>
                </a:cxn>
                <a:cxn ang="0">
                  <a:pos x="57" y="15"/>
                </a:cxn>
                <a:cxn ang="0">
                  <a:pos x="53" y="22"/>
                </a:cxn>
                <a:cxn ang="0">
                  <a:pos x="46" y="29"/>
                </a:cxn>
                <a:cxn ang="0">
                  <a:pos x="39" y="32"/>
                </a:cxn>
                <a:cxn ang="0">
                  <a:pos x="36" y="32"/>
                </a:cxn>
                <a:cxn ang="0">
                  <a:pos x="36" y="32"/>
                </a:cxn>
                <a:cxn ang="0">
                  <a:pos x="28" y="43"/>
                </a:cxn>
                <a:cxn ang="0">
                  <a:pos x="11" y="46"/>
                </a:cxn>
                <a:cxn ang="0">
                  <a:pos x="11" y="67"/>
                </a:cxn>
                <a:cxn ang="0">
                  <a:pos x="0" y="85"/>
                </a:cxn>
                <a:cxn ang="0">
                  <a:pos x="0" y="82"/>
                </a:cxn>
                <a:cxn ang="0">
                  <a:pos x="11" y="64"/>
                </a:cxn>
                <a:cxn ang="0">
                  <a:pos x="11" y="43"/>
                </a:cxn>
                <a:cxn ang="0">
                  <a:pos x="21" y="43"/>
                </a:cxn>
                <a:cxn ang="0">
                  <a:pos x="28" y="43"/>
                </a:cxn>
              </a:cxnLst>
              <a:rect l="0" t="0" r="r" b="b"/>
              <a:pathLst>
                <a:path w="138" h="85">
                  <a:moveTo>
                    <a:pt x="28" y="43"/>
                  </a:moveTo>
                  <a:lnTo>
                    <a:pt x="32" y="32"/>
                  </a:lnTo>
                  <a:lnTo>
                    <a:pt x="36" y="32"/>
                  </a:lnTo>
                  <a:lnTo>
                    <a:pt x="39" y="29"/>
                  </a:lnTo>
                  <a:lnTo>
                    <a:pt x="46" y="25"/>
                  </a:lnTo>
                  <a:lnTo>
                    <a:pt x="53" y="22"/>
                  </a:lnTo>
                  <a:lnTo>
                    <a:pt x="57" y="15"/>
                  </a:lnTo>
                  <a:lnTo>
                    <a:pt x="60" y="8"/>
                  </a:lnTo>
                  <a:lnTo>
                    <a:pt x="60" y="8"/>
                  </a:lnTo>
                  <a:lnTo>
                    <a:pt x="67" y="11"/>
                  </a:lnTo>
                  <a:lnTo>
                    <a:pt x="71" y="11"/>
                  </a:lnTo>
                  <a:lnTo>
                    <a:pt x="74" y="11"/>
                  </a:lnTo>
                  <a:lnTo>
                    <a:pt x="78" y="11"/>
                  </a:lnTo>
                  <a:lnTo>
                    <a:pt x="88" y="11"/>
                  </a:lnTo>
                  <a:lnTo>
                    <a:pt x="95" y="11"/>
                  </a:lnTo>
                  <a:lnTo>
                    <a:pt x="106" y="11"/>
                  </a:lnTo>
                  <a:lnTo>
                    <a:pt x="117" y="8"/>
                  </a:lnTo>
                  <a:lnTo>
                    <a:pt x="127" y="0"/>
                  </a:lnTo>
                  <a:lnTo>
                    <a:pt x="138" y="0"/>
                  </a:lnTo>
                  <a:lnTo>
                    <a:pt x="138" y="0"/>
                  </a:lnTo>
                  <a:lnTo>
                    <a:pt x="127" y="0"/>
                  </a:lnTo>
                  <a:lnTo>
                    <a:pt x="120" y="8"/>
                  </a:lnTo>
                  <a:lnTo>
                    <a:pt x="106" y="11"/>
                  </a:lnTo>
                  <a:lnTo>
                    <a:pt x="95" y="15"/>
                  </a:lnTo>
                  <a:lnTo>
                    <a:pt x="88" y="11"/>
                  </a:lnTo>
                  <a:lnTo>
                    <a:pt x="81" y="11"/>
                  </a:lnTo>
                  <a:lnTo>
                    <a:pt x="78" y="11"/>
                  </a:lnTo>
                  <a:lnTo>
                    <a:pt x="71" y="11"/>
                  </a:lnTo>
                  <a:lnTo>
                    <a:pt x="67" y="11"/>
                  </a:lnTo>
                  <a:lnTo>
                    <a:pt x="64" y="11"/>
                  </a:lnTo>
                  <a:lnTo>
                    <a:pt x="60" y="8"/>
                  </a:lnTo>
                  <a:lnTo>
                    <a:pt x="57" y="15"/>
                  </a:lnTo>
                  <a:lnTo>
                    <a:pt x="53" y="22"/>
                  </a:lnTo>
                  <a:lnTo>
                    <a:pt x="46" y="29"/>
                  </a:lnTo>
                  <a:lnTo>
                    <a:pt x="39" y="32"/>
                  </a:lnTo>
                  <a:lnTo>
                    <a:pt x="36" y="32"/>
                  </a:lnTo>
                  <a:lnTo>
                    <a:pt x="36" y="32"/>
                  </a:lnTo>
                  <a:lnTo>
                    <a:pt x="28" y="43"/>
                  </a:lnTo>
                  <a:lnTo>
                    <a:pt x="11" y="46"/>
                  </a:lnTo>
                  <a:lnTo>
                    <a:pt x="11" y="67"/>
                  </a:lnTo>
                  <a:lnTo>
                    <a:pt x="0" y="85"/>
                  </a:lnTo>
                  <a:lnTo>
                    <a:pt x="0" y="82"/>
                  </a:lnTo>
                  <a:lnTo>
                    <a:pt x="11" y="64"/>
                  </a:lnTo>
                  <a:lnTo>
                    <a:pt x="11" y="43"/>
                  </a:lnTo>
                  <a:lnTo>
                    <a:pt x="21" y="43"/>
                  </a:lnTo>
                  <a:lnTo>
                    <a:pt x="28" y="43"/>
                  </a:lnTo>
                  <a:close/>
                </a:path>
              </a:pathLst>
            </a:custGeom>
            <a:grpFill/>
            <a:ln w="0">
              <a:noFill/>
              <a:prstDash val="solid"/>
              <a:round/>
              <a:headEnd/>
              <a:tailEnd/>
            </a:ln>
          </p:spPr>
          <p:txBody>
            <a:bodyPr/>
            <a:lstStyle/>
            <a:p>
              <a:endParaRPr lang="fa-IR"/>
            </a:p>
          </p:txBody>
        </p:sp>
        <p:sp>
          <p:nvSpPr>
            <p:cNvPr id="3340" name="Freeform 268"/>
            <p:cNvSpPr>
              <a:spLocks/>
            </p:cNvSpPr>
            <p:nvPr userDrawn="1"/>
          </p:nvSpPr>
          <p:spPr bwMode="gray">
            <a:xfrm>
              <a:off x="1256" y="1640"/>
              <a:ext cx="24" cy="23"/>
            </a:xfrm>
            <a:custGeom>
              <a:avLst/>
              <a:gdLst/>
              <a:ahLst/>
              <a:cxnLst>
                <a:cxn ang="0">
                  <a:pos x="24" y="0"/>
                </a:cxn>
                <a:cxn ang="0">
                  <a:pos x="24" y="0"/>
                </a:cxn>
                <a:cxn ang="0">
                  <a:pos x="24" y="0"/>
                </a:cxn>
                <a:cxn ang="0">
                  <a:pos x="7" y="17"/>
                </a:cxn>
                <a:cxn ang="0">
                  <a:pos x="7" y="17"/>
                </a:cxn>
                <a:cxn ang="0">
                  <a:pos x="3" y="17"/>
                </a:cxn>
                <a:cxn ang="0">
                  <a:pos x="0" y="21"/>
                </a:cxn>
                <a:cxn ang="0">
                  <a:pos x="3" y="17"/>
                </a:cxn>
                <a:cxn ang="0">
                  <a:pos x="7" y="17"/>
                </a:cxn>
                <a:cxn ang="0">
                  <a:pos x="7" y="17"/>
                </a:cxn>
                <a:cxn ang="0">
                  <a:pos x="24" y="0"/>
                </a:cxn>
              </a:cxnLst>
              <a:rect l="0" t="0" r="r" b="b"/>
              <a:pathLst>
                <a:path w="24" h="21">
                  <a:moveTo>
                    <a:pt x="24" y="0"/>
                  </a:moveTo>
                  <a:lnTo>
                    <a:pt x="24" y="0"/>
                  </a:lnTo>
                  <a:lnTo>
                    <a:pt x="24" y="0"/>
                  </a:lnTo>
                  <a:lnTo>
                    <a:pt x="7" y="17"/>
                  </a:lnTo>
                  <a:lnTo>
                    <a:pt x="7" y="17"/>
                  </a:lnTo>
                  <a:lnTo>
                    <a:pt x="3" y="17"/>
                  </a:lnTo>
                  <a:lnTo>
                    <a:pt x="0" y="21"/>
                  </a:lnTo>
                  <a:lnTo>
                    <a:pt x="3" y="17"/>
                  </a:lnTo>
                  <a:lnTo>
                    <a:pt x="7" y="17"/>
                  </a:lnTo>
                  <a:lnTo>
                    <a:pt x="7" y="17"/>
                  </a:lnTo>
                  <a:lnTo>
                    <a:pt x="24" y="0"/>
                  </a:lnTo>
                  <a:close/>
                </a:path>
              </a:pathLst>
            </a:custGeom>
            <a:grpFill/>
            <a:ln w="0">
              <a:noFill/>
              <a:prstDash val="solid"/>
              <a:round/>
              <a:headEnd/>
              <a:tailEnd/>
            </a:ln>
          </p:spPr>
          <p:txBody>
            <a:bodyPr/>
            <a:lstStyle/>
            <a:p>
              <a:endParaRPr lang="fa-IR"/>
            </a:p>
          </p:txBody>
        </p:sp>
        <p:sp>
          <p:nvSpPr>
            <p:cNvPr id="3341" name="Freeform 269"/>
            <p:cNvSpPr>
              <a:spLocks/>
            </p:cNvSpPr>
            <p:nvPr userDrawn="1"/>
          </p:nvSpPr>
          <p:spPr bwMode="gray">
            <a:xfrm>
              <a:off x="1154" y="1761"/>
              <a:ext cx="18" cy="31"/>
            </a:xfrm>
            <a:custGeom>
              <a:avLst/>
              <a:gdLst/>
              <a:ahLst/>
              <a:cxnLst>
                <a:cxn ang="0">
                  <a:pos x="3" y="7"/>
                </a:cxn>
                <a:cxn ang="0">
                  <a:pos x="18" y="25"/>
                </a:cxn>
                <a:cxn ang="0">
                  <a:pos x="18" y="29"/>
                </a:cxn>
                <a:cxn ang="0">
                  <a:pos x="14" y="25"/>
                </a:cxn>
                <a:cxn ang="0">
                  <a:pos x="11" y="18"/>
                </a:cxn>
                <a:cxn ang="0">
                  <a:pos x="7" y="15"/>
                </a:cxn>
                <a:cxn ang="0">
                  <a:pos x="3" y="11"/>
                </a:cxn>
                <a:cxn ang="0">
                  <a:pos x="3" y="7"/>
                </a:cxn>
                <a:cxn ang="0">
                  <a:pos x="0" y="4"/>
                </a:cxn>
                <a:cxn ang="0">
                  <a:pos x="0" y="0"/>
                </a:cxn>
                <a:cxn ang="0">
                  <a:pos x="0" y="0"/>
                </a:cxn>
                <a:cxn ang="0">
                  <a:pos x="0" y="0"/>
                </a:cxn>
                <a:cxn ang="0">
                  <a:pos x="3" y="7"/>
                </a:cxn>
              </a:cxnLst>
              <a:rect l="0" t="0" r="r" b="b"/>
              <a:pathLst>
                <a:path w="18" h="29">
                  <a:moveTo>
                    <a:pt x="3" y="7"/>
                  </a:moveTo>
                  <a:lnTo>
                    <a:pt x="18" y="25"/>
                  </a:lnTo>
                  <a:lnTo>
                    <a:pt x="18" y="29"/>
                  </a:lnTo>
                  <a:lnTo>
                    <a:pt x="14" y="25"/>
                  </a:lnTo>
                  <a:lnTo>
                    <a:pt x="11" y="18"/>
                  </a:lnTo>
                  <a:lnTo>
                    <a:pt x="7" y="15"/>
                  </a:lnTo>
                  <a:lnTo>
                    <a:pt x="3" y="11"/>
                  </a:lnTo>
                  <a:lnTo>
                    <a:pt x="3" y="7"/>
                  </a:lnTo>
                  <a:lnTo>
                    <a:pt x="0" y="4"/>
                  </a:lnTo>
                  <a:lnTo>
                    <a:pt x="0" y="0"/>
                  </a:lnTo>
                  <a:lnTo>
                    <a:pt x="0" y="0"/>
                  </a:lnTo>
                  <a:lnTo>
                    <a:pt x="0" y="0"/>
                  </a:lnTo>
                  <a:lnTo>
                    <a:pt x="3" y="7"/>
                  </a:lnTo>
                  <a:close/>
                </a:path>
              </a:pathLst>
            </a:custGeom>
            <a:grpFill/>
            <a:ln w="0">
              <a:noFill/>
              <a:prstDash val="solid"/>
              <a:round/>
              <a:headEnd/>
              <a:tailEnd/>
            </a:ln>
          </p:spPr>
          <p:txBody>
            <a:bodyPr/>
            <a:lstStyle/>
            <a:p>
              <a:endParaRPr lang="fa-IR"/>
            </a:p>
          </p:txBody>
        </p:sp>
        <p:sp>
          <p:nvSpPr>
            <p:cNvPr id="3342" name="Freeform 270"/>
            <p:cNvSpPr>
              <a:spLocks/>
            </p:cNvSpPr>
            <p:nvPr userDrawn="1"/>
          </p:nvSpPr>
          <p:spPr bwMode="gray">
            <a:xfrm>
              <a:off x="1180" y="1716"/>
              <a:ext cx="3" cy="7"/>
            </a:xfrm>
            <a:custGeom>
              <a:avLst/>
              <a:gdLst/>
              <a:ahLst/>
              <a:cxnLst>
                <a:cxn ang="0">
                  <a:pos x="0" y="7"/>
                </a:cxn>
                <a:cxn ang="0">
                  <a:pos x="3" y="7"/>
                </a:cxn>
                <a:cxn ang="0">
                  <a:pos x="3" y="4"/>
                </a:cxn>
                <a:cxn ang="0">
                  <a:pos x="3" y="4"/>
                </a:cxn>
                <a:cxn ang="0">
                  <a:pos x="3" y="4"/>
                </a:cxn>
                <a:cxn ang="0">
                  <a:pos x="3" y="0"/>
                </a:cxn>
                <a:cxn ang="0">
                  <a:pos x="3" y="4"/>
                </a:cxn>
                <a:cxn ang="0">
                  <a:pos x="3" y="4"/>
                </a:cxn>
                <a:cxn ang="0">
                  <a:pos x="3" y="4"/>
                </a:cxn>
                <a:cxn ang="0">
                  <a:pos x="0" y="7"/>
                </a:cxn>
              </a:cxnLst>
              <a:rect l="0" t="0" r="r" b="b"/>
              <a:pathLst>
                <a:path w="3" h="7">
                  <a:moveTo>
                    <a:pt x="0" y="7"/>
                  </a:moveTo>
                  <a:lnTo>
                    <a:pt x="3" y="7"/>
                  </a:lnTo>
                  <a:lnTo>
                    <a:pt x="3" y="4"/>
                  </a:lnTo>
                  <a:lnTo>
                    <a:pt x="3" y="4"/>
                  </a:lnTo>
                  <a:lnTo>
                    <a:pt x="3" y="4"/>
                  </a:lnTo>
                  <a:lnTo>
                    <a:pt x="3" y="0"/>
                  </a:lnTo>
                  <a:lnTo>
                    <a:pt x="3" y="4"/>
                  </a:lnTo>
                  <a:lnTo>
                    <a:pt x="3" y="4"/>
                  </a:lnTo>
                  <a:lnTo>
                    <a:pt x="3" y="4"/>
                  </a:lnTo>
                  <a:lnTo>
                    <a:pt x="0" y="7"/>
                  </a:lnTo>
                  <a:close/>
                </a:path>
              </a:pathLst>
            </a:custGeom>
            <a:grpFill/>
            <a:ln w="0">
              <a:noFill/>
              <a:prstDash val="solid"/>
              <a:round/>
              <a:headEnd/>
              <a:tailEnd/>
            </a:ln>
          </p:spPr>
          <p:txBody>
            <a:bodyPr/>
            <a:lstStyle/>
            <a:p>
              <a:endParaRPr lang="fa-IR"/>
            </a:p>
          </p:txBody>
        </p:sp>
        <p:sp>
          <p:nvSpPr>
            <p:cNvPr id="3343" name="Freeform 271"/>
            <p:cNvSpPr>
              <a:spLocks/>
            </p:cNvSpPr>
            <p:nvPr userDrawn="1"/>
          </p:nvSpPr>
          <p:spPr bwMode="gray">
            <a:xfrm>
              <a:off x="1180" y="1731"/>
              <a:ext cx="3" cy="4"/>
            </a:xfrm>
            <a:custGeom>
              <a:avLst/>
              <a:gdLst/>
              <a:ahLst/>
              <a:cxnLst>
                <a:cxn ang="0">
                  <a:pos x="3" y="0"/>
                </a:cxn>
                <a:cxn ang="0">
                  <a:pos x="3" y="0"/>
                </a:cxn>
                <a:cxn ang="0">
                  <a:pos x="0" y="4"/>
                </a:cxn>
                <a:cxn ang="0">
                  <a:pos x="0" y="4"/>
                </a:cxn>
                <a:cxn ang="0">
                  <a:pos x="0" y="4"/>
                </a:cxn>
                <a:cxn ang="0">
                  <a:pos x="3" y="0"/>
                </a:cxn>
                <a:cxn ang="0">
                  <a:pos x="3" y="0"/>
                </a:cxn>
              </a:cxnLst>
              <a:rect l="0" t="0" r="r" b="b"/>
              <a:pathLst>
                <a:path w="3" h="4">
                  <a:moveTo>
                    <a:pt x="3" y="0"/>
                  </a:moveTo>
                  <a:lnTo>
                    <a:pt x="3" y="0"/>
                  </a:lnTo>
                  <a:lnTo>
                    <a:pt x="0" y="4"/>
                  </a:lnTo>
                  <a:lnTo>
                    <a:pt x="0" y="4"/>
                  </a:lnTo>
                  <a:lnTo>
                    <a:pt x="0" y="4"/>
                  </a:lnTo>
                  <a:lnTo>
                    <a:pt x="3" y="0"/>
                  </a:lnTo>
                  <a:lnTo>
                    <a:pt x="3" y="0"/>
                  </a:lnTo>
                  <a:close/>
                </a:path>
              </a:pathLst>
            </a:custGeom>
            <a:grpFill/>
            <a:ln w="0">
              <a:noFill/>
              <a:prstDash val="solid"/>
              <a:round/>
              <a:headEnd/>
              <a:tailEnd/>
            </a:ln>
          </p:spPr>
          <p:txBody>
            <a:bodyPr/>
            <a:lstStyle/>
            <a:p>
              <a:endParaRPr lang="fa-IR"/>
            </a:p>
          </p:txBody>
        </p:sp>
        <p:sp>
          <p:nvSpPr>
            <p:cNvPr id="3344" name="Freeform 272"/>
            <p:cNvSpPr>
              <a:spLocks/>
            </p:cNvSpPr>
            <p:nvPr userDrawn="1"/>
          </p:nvSpPr>
          <p:spPr bwMode="gray">
            <a:xfrm>
              <a:off x="1190" y="1689"/>
              <a:ext cx="11" cy="23"/>
            </a:xfrm>
            <a:custGeom>
              <a:avLst/>
              <a:gdLst/>
              <a:ahLst/>
              <a:cxnLst>
                <a:cxn ang="0">
                  <a:pos x="0" y="22"/>
                </a:cxn>
                <a:cxn ang="0">
                  <a:pos x="0" y="18"/>
                </a:cxn>
                <a:cxn ang="0">
                  <a:pos x="0" y="15"/>
                </a:cxn>
                <a:cxn ang="0">
                  <a:pos x="4" y="11"/>
                </a:cxn>
                <a:cxn ang="0">
                  <a:pos x="4" y="8"/>
                </a:cxn>
                <a:cxn ang="0">
                  <a:pos x="4" y="4"/>
                </a:cxn>
                <a:cxn ang="0">
                  <a:pos x="0" y="8"/>
                </a:cxn>
                <a:cxn ang="0">
                  <a:pos x="0" y="4"/>
                </a:cxn>
                <a:cxn ang="0">
                  <a:pos x="4" y="4"/>
                </a:cxn>
                <a:cxn ang="0">
                  <a:pos x="11" y="0"/>
                </a:cxn>
                <a:cxn ang="0">
                  <a:pos x="7" y="4"/>
                </a:cxn>
                <a:cxn ang="0">
                  <a:pos x="4" y="4"/>
                </a:cxn>
                <a:cxn ang="0">
                  <a:pos x="4" y="8"/>
                </a:cxn>
                <a:cxn ang="0">
                  <a:pos x="4" y="11"/>
                </a:cxn>
                <a:cxn ang="0">
                  <a:pos x="0" y="15"/>
                </a:cxn>
                <a:cxn ang="0">
                  <a:pos x="0" y="18"/>
                </a:cxn>
                <a:cxn ang="0">
                  <a:pos x="0" y="22"/>
                </a:cxn>
              </a:cxnLst>
              <a:rect l="0" t="0" r="r" b="b"/>
              <a:pathLst>
                <a:path w="11" h="22">
                  <a:moveTo>
                    <a:pt x="0" y="22"/>
                  </a:moveTo>
                  <a:lnTo>
                    <a:pt x="0" y="18"/>
                  </a:lnTo>
                  <a:lnTo>
                    <a:pt x="0" y="15"/>
                  </a:lnTo>
                  <a:lnTo>
                    <a:pt x="4" y="11"/>
                  </a:lnTo>
                  <a:lnTo>
                    <a:pt x="4" y="8"/>
                  </a:lnTo>
                  <a:lnTo>
                    <a:pt x="4" y="4"/>
                  </a:lnTo>
                  <a:lnTo>
                    <a:pt x="0" y="8"/>
                  </a:lnTo>
                  <a:lnTo>
                    <a:pt x="0" y="4"/>
                  </a:lnTo>
                  <a:lnTo>
                    <a:pt x="4" y="4"/>
                  </a:lnTo>
                  <a:lnTo>
                    <a:pt x="11" y="0"/>
                  </a:lnTo>
                  <a:lnTo>
                    <a:pt x="7" y="4"/>
                  </a:lnTo>
                  <a:lnTo>
                    <a:pt x="4" y="4"/>
                  </a:lnTo>
                  <a:lnTo>
                    <a:pt x="4" y="8"/>
                  </a:lnTo>
                  <a:lnTo>
                    <a:pt x="4" y="11"/>
                  </a:lnTo>
                  <a:lnTo>
                    <a:pt x="0" y="15"/>
                  </a:lnTo>
                  <a:lnTo>
                    <a:pt x="0" y="18"/>
                  </a:lnTo>
                  <a:lnTo>
                    <a:pt x="0" y="22"/>
                  </a:lnTo>
                  <a:close/>
                </a:path>
              </a:pathLst>
            </a:custGeom>
            <a:grpFill/>
            <a:ln w="0">
              <a:noFill/>
              <a:prstDash val="solid"/>
              <a:round/>
              <a:headEnd/>
              <a:tailEnd/>
            </a:ln>
          </p:spPr>
          <p:txBody>
            <a:bodyPr/>
            <a:lstStyle/>
            <a:p>
              <a:endParaRPr lang="fa-IR"/>
            </a:p>
          </p:txBody>
        </p:sp>
        <p:sp>
          <p:nvSpPr>
            <p:cNvPr id="3345" name="Freeform 273"/>
            <p:cNvSpPr>
              <a:spLocks/>
            </p:cNvSpPr>
            <p:nvPr userDrawn="1"/>
          </p:nvSpPr>
          <p:spPr bwMode="gray">
            <a:xfrm>
              <a:off x="1223" y="1655"/>
              <a:ext cx="7" cy="15"/>
            </a:xfrm>
            <a:custGeom>
              <a:avLst/>
              <a:gdLst/>
              <a:ahLst/>
              <a:cxnLst>
                <a:cxn ang="0">
                  <a:pos x="7" y="14"/>
                </a:cxn>
                <a:cxn ang="0">
                  <a:pos x="3" y="7"/>
                </a:cxn>
                <a:cxn ang="0">
                  <a:pos x="0" y="0"/>
                </a:cxn>
                <a:cxn ang="0">
                  <a:pos x="3" y="7"/>
                </a:cxn>
                <a:cxn ang="0">
                  <a:pos x="7" y="10"/>
                </a:cxn>
                <a:cxn ang="0">
                  <a:pos x="7" y="14"/>
                </a:cxn>
              </a:cxnLst>
              <a:rect l="0" t="0" r="r" b="b"/>
              <a:pathLst>
                <a:path w="7" h="14">
                  <a:moveTo>
                    <a:pt x="7" y="14"/>
                  </a:moveTo>
                  <a:lnTo>
                    <a:pt x="3" y="7"/>
                  </a:lnTo>
                  <a:lnTo>
                    <a:pt x="0" y="0"/>
                  </a:lnTo>
                  <a:lnTo>
                    <a:pt x="3" y="7"/>
                  </a:lnTo>
                  <a:lnTo>
                    <a:pt x="7" y="10"/>
                  </a:lnTo>
                  <a:lnTo>
                    <a:pt x="7" y="14"/>
                  </a:lnTo>
                  <a:close/>
                </a:path>
              </a:pathLst>
            </a:custGeom>
            <a:grpFill/>
            <a:ln w="0">
              <a:noFill/>
              <a:prstDash val="solid"/>
              <a:round/>
              <a:headEnd/>
              <a:tailEnd/>
            </a:ln>
          </p:spPr>
          <p:txBody>
            <a:bodyPr/>
            <a:lstStyle/>
            <a:p>
              <a:endParaRPr lang="fa-IR"/>
            </a:p>
          </p:txBody>
        </p:sp>
        <p:sp>
          <p:nvSpPr>
            <p:cNvPr id="3346" name="Freeform 274"/>
            <p:cNvSpPr>
              <a:spLocks/>
            </p:cNvSpPr>
            <p:nvPr userDrawn="1"/>
          </p:nvSpPr>
          <p:spPr bwMode="gray">
            <a:xfrm>
              <a:off x="1216" y="1643"/>
              <a:ext cx="7" cy="8"/>
            </a:xfrm>
            <a:custGeom>
              <a:avLst/>
              <a:gdLst/>
              <a:ahLst/>
              <a:cxnLst>
                <a:cxn ang="0">
                  <a:pos x="7" y="7"/>
                </a:cxn>
                <a:cxn ang="0">
                  <a:pos x="3" y="4"/>
                </a:cxn>
                <a:cxn ang="0">
                  <a:pos x="0" y="0"/>
                </a:cxn>
                <a:cxn ang="0">
                  <a:pos x="3" y="4"/>
                </a:cxn>
                <a:cxn ang="0">
                  <a:pos x="7" y="7"/>
                </a:cxn>
              </a:cxnLst>
              <a:rect l="0" t="0" r="r" b="b"/>
              <a:pathLst>
                <a:path w="7" h="7">
                  <a:moveTo>
                    <a:pt x="7" y="7"/>
                  </a:moveTo>
                  <a:lnTo>
                    <a:pt x="3" y="4"/>
                  </a:lnTo>
                  <a:lnTo>
                    <a:pt x="0" y="0"/>
                  </a:lnTo>
                  <a:lnTo>
                    <a:pt x="3" y="4"/>
                  </a:lnTo>
                  <a:lnTo>
                    <a:pt x="7" y="7"/>
                  </a:lnTo>
                  <a:close/>
                </a:path>
              </a:pathLst>
            </a:custGeom>
            <a:grpFill/>
            <a:ln w="0">
              <a:noFill/>
              <a:prstDash val="solid"/>
              <a:round/>
              <a:headEnd/>
              <a:tailEnd/>
            </a:ln>
          </p:spPr>
          <p:txBody>
            <a:bodyPr/>
            <a:lstStyle/>
            <a:p>
              <a:endParaRPr lang="fa-IR"/>
            </a:p>
          </p:txBody>
        </p:sp>
        <p:sp>
          <p:nvSpPr>
            <p:cNvPr id="3347" name="Freeform 275"/>
            <p:cNvSpPr>
              <a:spLocks/>
            </p:cNvSpPr>
            <p:nvPr userDrawn="1"/>
          </p:nvSpPr>
          <p:spPr bwMode="gray">
            <a:xfrm>
              <a:off x="1208" y="1636"/>
              <a:ext cx="8" cy="7"/>
            </a:xfrm>
            <a:custGeom>
              <a:avLst/>
              <a:gdLst/>
              <a:ahLst/>
              <a:cxnLst>
                <a:cxn ang="0">
                  <a:pos x="7" y="7"/>
                </a:cxn>
                <a:cxn ang="0">
                  <a:pos x="7" y="4"/>
                </a:cxn>
                <a:cxn ang="0">
                  <a:pos x="7" y="4"/>
                </a:cxn>
                <a:cxn ang="0">
                  <a:pos x="3" y="4"/>
                </a:cxn>
                <a:cxn ang="0">
                  <a:pos x="3" y="4"/>
                </a:cxn>
                <a:cxn ang="0">
                  <a:pos x="0" y="0"/>
                </a:cxn>
                <a:cxn ang="0">
                  <a:pos x="3" y="4"/>
                </a:cxn>
                <a:cxn ang="0">
                  <a:pos x="7" y="7"/>
                </a:cxn>
              </a:cxnLst>
              <a:rect l="0" t="0" r="r" b="b"/>
              <a:pathLst>
                <a:path w="7" h="7">
                  <a:moveTo>
                    <a:pt x="7" y="7"/>
                  </a:moveTo>
                  <a:lnTo>
                    <a:pt x="7" y="4"/>
                  </a:lnTo>
                  <a:lnTo>
                    <a:pt x="7" y="4"/>
                  </a:lnTo>
                  <a:lnTo>
                    <a:pt x="3" y="4"/>
                  </a:lnTo>
                  <a:lnTo>
                    <a:pt x="3" y="4"/>
                  </a:lnTo>
                  <a:lnTo>
                    <a:pt x="0" y="0"/>
                  </a:lnTo>
                  <a:lnTo>
                    <a:pt x="3" y="4"/>
                  </a:lnTo>
                  <a:lnTo>
                    <a:pt x="7" y="7"/>
                  </a:lnTo>
                  <a:close/>
                </a:path>
              </a:pathLst>
            </a:custGeom>
            <a:grpFill/>
            <a:ln w="0">
              <a:noFill/>
              <a:prstDash val="solid"/>
              <a:round/>
              <a:headEnd/>
              <a:tailEnd/>
            </a:ln>
          </p:spPr>
          <p:txBody>
            <a:bodyPr/>
            <a:lstStyle/>
            <a:p>
              <a:endParaRPr lang="fa-IR"/>
            </a:p>
          </p:txBody>
        </p:sp>
        <p:sp>
          <p:nvSpPr>
            <p:cNvPr id="3348" name="Freeform 276"/>
            <p:cNvSpPr>
              <a:spLocks/>
            </p:cNvSpPr>
            <p:nvPr userDrawn="1"/>
          </p:nvSpPr>
          <p:spPr bwMode="gray">
            <a:xfrm>
              <a:off x="1197" y="1628"/>
              <a:ext cx="7" cy="8"/>
            </a:xfrm>
            <a:custGeom>
              <a:avLst/>
              <a:gdLst/>
              <a:ahLst/>
              <a:cxnLst>
                <a:cxn ang="0">
                  <a:pos x="7" y="7"/>
                </a:cxn>
                <a:cxn ang="0">
                  <a:pos x="4" y="4"/>
                </a:cxn>
                <a:cxn ang="0">
                  <a:pos x="0" y="0"/>
                </a:cxn>
                <a:cxn ang="0">
                  <a:pos x="0" y="0"/>
                </a:cxn>
                <a:cxn ang="0">
                  <a:pos x="0" y="0"/>
                </a:cxn>
                <a:cxn ang="0">
                  <a:pos x="4" y="4"/>
                </a:cxn>
                <a:cxn ang="0">
                  <a:pos x="7" y="7"/>
                </a:cxn>
              </a:cxnLst>
              <a:rect l="0" t="0" r="r" b="b"/>
              <a:pathLst>
                <a:path w="7" h="7">
                  <a:moveTo>
                    <a:pt x="7" y="7"/>
                  </a:moveTo>
                  <a:lnTo>
                    <a:pt x="4" y="4"/>
                  </a:lnTo>
                  <a:lnTo>
                    <a:pt x="0" y="0"/>
                  </a:lnTo>
                  <a:lnTo>
                    <a:pt x="0" y="0"/>
                  </a:lnTo>
                  <a:lnTo>
                    <a:pt x="0" y="0"/>
                  </a:lnTo>
                  <a:lnTo>
                    <a:pt x="4" y="4"/>
                  </a:lnTo>
                  <a:lnTo>
                    <a:pt x="7" y="7"/>
                  </a:lnTo>
                  <a:close/>
                </a:path>
              </a:pathLst>
            </a:custGeom>
            <a:grpFill/>
            <a:ln w="0">
              <a:noFill/>
              <a:prstDash val="solid"/>
              <a:round/>
              <a:headEnd/>
              <a:tailEnd/>
            </a:ln>
          </p:spPr>
          <p:txBody>
            <a:bodyPr/>
            <a:lstStyle/>
            <a:p>
              <a:endParaRPr lang="fa-IR"/>
            </a:p>
          </p:txBody>
        </p:sp>
        <p:sp>
          <p:nvSpPr>
            <p:cNvPr id="3349" name="Freeform 277"/>
            <p:cNvSpPr>
              <a:spLocks/>
            </p:cNvSpPr>
            <p:nvPr userDrawn="1"/>
          </p:nvSpPr>
          <p:spPr bwMode="gray">
            <a:xfrm>
              <a:off x="1121" y="1712"/>
              <a:ext cx="4" cy="8"/>
            </a:xfrm>
            <a:custGeom>
              <a:avLst/>
              <a:gdLst/>
              <a:ahLst/>
              <a:cxnLst>
                <a:cxn ang="0">
                  <a:pos x="0" y="7"/>
                </a:cxn>
                <a:cxn ang="0">
                  <a:pos x="0" y="3"/>
                </a:cxn>
                <a:cxn ang="0">
                  <a:pos x="4" y="0"/>
                </a:cxn>
                <a:cxn ang="0">
                  <a:pos x="0" y="3"/>
                </a:cxn>
                <a:cxn ang="0">
                  <a:pos x="0" y="7"/>
                </a:cxn>
              </a:cxnLst>
              <a:rect l="0" t="0" r="r" b="b"/>
              <a:pathLst>
                <a:path w="4" h="7">
                  <a:moveTo>
                    <a:pt x="0" y="7"/>
                  </a:moveTo>
                  <a:lnTo>
                    <a:pt x="0" y="3"/>
                  </a:lnTo>
                  <a:lnTo>
                    <a:pt x="4" y="0"/>
                  </a:lnTo>
                  <a:lnTo>
                    <a:pt x="0" y="3"/>
                  </a:lnTo>
                  <a:lnTo>
                    <a:pt x="0" y="7"/>
                  </a:lnTo>
                  <a:close/>
                </a:path>
              </a:pathLst>
            </a:custGeom>
            <a:grpFill/>
            <a:ln w="0">
              <a:noFill/>
              <a:prstDash val="solid"/>
              <a:round/>
              <a:headEnd/>
              <a:tailEnd/>
            </a:ln>
          </p:spPr>
          <p:txBody>
            <a:bodyPr/>
            <a:lstStyle/>
            <a:p>
              <a:endParaRPr lang="fa-IR"/>
            </a:p>
          </p:txBody>
        </p:sp>
        <p:sp>
          <p:nvSpPr>
            <p:cNvPr id="3350" name="Freeform 278"/>
            <p:cNvSpPr>
              <a:spLocks/>
            </p:cNvSpPr>
            <p:nvPr userDrawn="1"/>
          </p:nvSpPr>
          <p:spPr bwMode="gray">
            <a:xfrm>
              <a:off x="1114" y="1773"/>
              <a:ext cx="11" cy="7"/>
            </a:xfrm>
            <a:custGeom>
              <a:avLst/>
              <a:gdLst/>
              <a:ahLst/>
              <a:cxnLst>
                <a:cxn ang="0">
                  <a:pos x="0" y="0"/>
                </a:cxn>
                <a:cxn ang="0">
                  <a:pos x="0" y="0"/>
                </a:cxn>
                <a:cxn ang="0">
                  <a:pos x="0" y="4"/>
                </a:cxn>
                <a:cxn ang="0">
                  <a:pos x="4" y="7"/>
                </a:cxn>
                <a:cxn ang="0">
                  <a:pos x="11" y="7"/>
                </a:cxn>
                <a:cxn ang="0">
                  <a:pos x="4" y="7"/>
                </a:cxn>
                <a:cxn ang="0">
                  <a:pos x="0" y="4"/>
                </a:cxn>
                <a:cxn ang="0">
                  <a:pos x="0" y="0"/>
                </a:cxn>
                <a:cxn ang="0">
                  <a:pos x="0" y="0"/>
                </a:cxn>
              </a:cxnLst>
              <a:rect l="0" t="0" r="r" b="b"/>
              <a:pathLst>
                <a:path w="11" h="7">
                  <a:moveTo>
                    <a:pt x="0" y="0"/>
                  </a:moveTo>
                  <a:lnTo>
                    <a:pt x="0" y="0"/>
                  </a:lnTo>
                  <a:lnTo>
                    <a:pt x="0" y="4"/>
                  </a:lnTo>
                  <a:lnTo>
                    <a:pt x="4" y="7"/>
                  </a:lnTo>
                  <a:lnTo>
                    <a:pt x="11" y="7"/>
                  </a:lnTo>
                  <a:lnTo>
                    <a:pt x="4" y="7"/>
                  </a:lnTo>
                  <a:lnTo>
                    <a:pt x="0" y="4"/>
                  </a:lnTo>
                  <a:lnTo>
                    <a:pt x="0" y="0"/>
                  </a:lnTo>
                  <a:lnTo>
                    <a:pt x="0" y="0"/>
                  </a:lnTo>
                  <a:close/>
                </a:path>
              </a:pathLst>
            </a:custGeom>
            <a:grpFill/>
            <a:ln w="0">
              <a:noFill/>
              <a:prstDash val="solid"/>
              <a:round/>
              <a:headEnd/>
              <a:tailEnd/>
            </a:ln>
          </p:spPr>
          <p:txBody>
            <a:bodyPr/>
            <a:lstStyle/>
            <a:p>
              <a:endParaRPr lang="fa-IR"/>
            </a:p>
          </p:txBody>
        </p:sp>
        <p:sp>
          <p:nvSpPr>
            <p:cNvPr id="3351" name="Freeform 279"/>
            <p:cNvSpPr>
              <a:spLocks/>
            </p:cNvSpPr>
            <p:nvPr userDrawn="1"/>
          </p:nvSpPr>
          <p:spPr bwMode="gray">
            <a:xfrm>
              <a:off x="1240" y="2077"/>
              <a:ext cx="12" cy="10"/>
            </a:xfrm>
            <a:custGeom>
              <a:avLst/>
              <a:gdLst/>
              <a:ahLst/>
              <a:cxnLst>
                <a:cxn ang="0">
                  <a:pos x="8" y="3"/>
                </a:cxn>
                <a:cxn ang="0">
                  <a:pos x="4" y="3"/>
                </a:cxn>
                <a:cxn ang="0">
                  <a:pos x="4" y="7"/>
                </a:cxn>
                <a:cxn ang="0">
                  <a:pos x="4" y="7"/>
                </a:cxn>
                <a:cxn ang="0">
                  <a:pos x="0" y="10"/>
                </a:cxn>
                <a:cxn ang="0">
                  <a:pos x="4" y="7"/>
                </a:cxn>
                <a:cxn ang="0">
                  <a:pos x="4" y="3"/>
                </a:cxn>
                <a:cxn ang="0">
                  <a:pos x="4" y="3"/>
                </a:cxn>
                <a:cxn ang="0">
                  <a:pos x="8" y="3"/>
                </a:cxn>
                <a:cxn ang="0">
                  <a:pos x="8" y="3"/>
                </a:cxn>
                <a:cxn ang="0">
                  <a:pos x="11" y="0"/>
                </a:cxn>
                <a:cxn ang="0">
                  <a:pos x="11" y="0"/>
                </a:cxn>
                <a:cxn ang="0">
                  <a:pos x="11" y="3"/>
                </a:cxn>
                <a:cxn ang="0">
                  <a:pos x="11" y="3"/>
                </a:cxn>
                <a:cxn ang="0">
                  <a:pos x="8" y="3"/>
                </a:cxn>
              </a:cxnLst>
              <a:rect l="0" t="0" r="r" b="b"/>
              <a:pathLst>
                <a:path w="11" h="10">
                  <a:moveTo>
                    <a:pt x="8" y="3"/>
                  </a:moveTo>
                  <a:lnTo>
                    <a:pt x="4" y="3"/>
                  </a:lnTo>
                  <a:lnTo>
                    <a:pt x="4" y="7"/>
                  </a:lnTo>
                  <a:lnTo>
                    <a:pt x="4" y="7"/>
                  </a:lnTo>
                  <a:lnTo>
                    <a:pt x="0" y="10"/>
                  </a:lnTo>
                  <a:lnTo>
                    <a:pt x="4" y="7"/>
                  </a:lnTo>
                  <a:lnTo>
                    <a:pt x="4" y="3"/>
                  </a:lnTo>
                  <a:lnTo>
                    <a:pt x="4" y="3"/>
                  </a:lnTo>
                  <a:lnTo>
                    <a:pt x="8" y="3"/>
                  </a:lnTo>
                  <a:lnTo>
                    <a:pt x="8" y="3"/>
                  </a:lnTo>
                  <a:lnTo>
                    <a:pt x="11" y="0"/>
                  </a:lnTo>
                  <a:lnTo>
                    <a:pt x="11" y="0"/>
                  </a:lnTo>
                  <a:lnTo>
                    <a:pt x="11" y="3"/>
                  </a:lnTo>
                  <a:lnTo>
                    <a:pt x="11" y="3"/>
                  </a:lnTo>
                  <a:lnTo>
                    <a:pt x="8" y="3"/>
                  </a:lnTo>
                  <a:close/>
                </a:path>
              </a:pathLst>
            </a:custGeom>
            <a:grpFill/>
            <a:ln w="0">
              <a:noFill/>
              <a:prstDash val="solid"/>
              <a:round/>
              <a:headEnd/>
              <a:tailEnd/>
            </a:ln>
          </p:spPr>
          <p:txBody>
            <a:bodyPr/>
            <a:lstStyle/>
            <a:p>
              <a:endParaRPr lang="fa-IR"/>
            </a:p>
          </p:txBody>
        </p:sp>
        <p:sp>
          <p:nvSpPr>
            <p:cNvPr id="3352" name="Freeform 280"/>
            <p:cNvSpPr>
              <a:spLocks/>
            </p:cNvSpPr>
            <p:nvPr userDrawn="1"/>
          </p:nvSpPr>
          <p:spPr bwMode="gray">
            <a:xfrm>
              <a:off x="1397" y="1935"/>
              <a:ext cx="1" cy="12"/>
            </a:xfrm>
            <a:custGeom>
              <a:avLst/>
              <a:gdLst/>
              <a:ahLst/>
              <a:cxnLst>
                <a:cxn ang="0">
                  <a:pos x="0" y="0"/>
                </a:cxn>
                <a:cxn ang="0">
                  <a:pos x="0" y="4"/>
                </a:cxn>
                <a:cxn ang="0">
                  <a:pos x="0" y="4"/>
                </a:cxn>
                <a:cxn ang="0">
                  <a:pos x="0" y="8"/>
                </a:cxn>
                <a:cxn ang="0">
                  <a:pos x="0" y="11"/>
                </a:cxn>
                <a:cxn ang="0">
                  <a:pos x="0" y="11"/>
                </a:cxn>
                <a:cxn ang="0">
                  <a:pos x="0" y="11"/>
                </a:cxn>
                <a:cxn ang="0">
                  <a:pos x="0" y="8"/>
                </a:cxn>
                <a:cxn ang="0">
                  <a:pos x="0" y="4"/>
                </a:cxn>
                <a:cxn ang="0">
                  <a:pos x="0" y="0"/>
                </a:cxn>
              </a:cxnLst>
              <a:rect l="0" t="0" r="r" b="b"/>
              <a:pathLst>
                <a:path h="11">
                  <a:moveTo>
                    <a:pt x="0" y="0"/>
                  </a:moveTo>
                  <a:lnTo>
                    <a:pt x="0" y="4"/>
                  </a:lnTo>
                  <a:lnTo>
                    <a:pt x="0" y="4"/>
                  </a:lnTo>
                  <a:lnTo>
                    <a:pt x="0" y="8"/>
                  </a:lnTo>
                  <a:lnTo>
                    <a:pt x="0" y="11"/>
                  </a:lnTo>
                  <a:lnTo>
                    <a:pt x="0" y="11"/>
                  </a:lnTo>
                  <a:lnTo>
                    <a:pt x="0" y="11"/>
                  </a:lnTo>
                  <a:lnTo>
                    <a:pt x="0" y="8"/>
                  </a:lnTo>
                  <a:lnTo>
                    <a:pt x="0" y="4"/>
                  </a:lnTo>
                  <a:lnTo>
                    <a:pt x="0" y="0"/>
                  </a:lnTo>
                  <a:close/>
                </a:path>
              </a:pathLst>
            </a:custGeom>
            <a:grpFill/>
            <a:ln w="0">
              <a:noFill/>
              <a:prstDash val="solid"/>
              <a:round/>
              <a:headEnd/>
              <a:tailEnd/>
            </a:ln>
          </p:spPr>
          <p:txBody>
            <a:bodyPr/>
            <a:lstStyle/>
            <a:p>
              <a:endParaRPr lang="fa-IR"/>
            </a:p>
          </p:txBody>
        </p:sp>
        <p:sp>
          <p:nvSpPr>
            <p:cNvPr id="3353" name="Freeform 281"/>
            <p:cNvSpPr>
              <a:spLocks/>
            </p:cNvSpPr>
            <p:nvPr userDrawn="1"/>
          </p:nvSpPr>
          <p:spPr bwMode="gray">
            <a:xfrm>
              <a:off x="1342" y="1959"/>
              <a:ext cx="55" cy="45"/>
            </a:xfrm>
            <a:custGeom>
              <a:avLst/>
              <a:gdLst/>
              <a:ahLst/>
              <a:cxnLst>
                <a:cxn ang="0">
                  <a:pos x="4" y="42"/>
                </a:cxn>
                <a:cxn ang="0">
                  <a:pos x="4" y="42"/>
                </a:cxn>
                <a:cxn ang="0">
                  <a:pos x="11" y="38"/>
                </a:cxn>
                <a:cxn ang="0">
                  <a:pos x="18" y="35"/>
                </a:cxn>
                <a:cxn ang="0">
                  <a:pos x="25" y="31"/>
                </a:cxn>
                <a:cxn ang="0">
                  <a:pos x="35" y="28"/>
                </a:cxn>
                <a:cxn ang="0">
                  <a:pos x="42" y="21"/>
                </a:cxn>
                <a:cxn ang="0">
                  <a:pos x="49" y="10"/>
                </a:cxn>
                <a:cxn ang="0">
                  <a:pos x="53" y="0"/>
                </a:cxn>
                <a:cxn ang="0">
                  <a:pos x="49" y="10"/>
                </a:cxn>
                <a:cxn ang="0">
                  <a:pos x="42" y="21"/>
                </a:cxn>
                <a:cxn ang="0">
                  <a:pos x="35" y="28"/>
                </a:cxn>
                <a:cxn ang="0">
                  <a:pos x="25" y="31"/>
                </a:cxn>
                <a:cxn ang="0">
                  <a:pos x="18" y="35"/>
                </a:cxn>
                <a:cxn ang="0">
                  <a:pos x="7" y="38"/>
                </a:cxn>
                <a:cxn ang="0">
                  <a:pos x="4" y="42"/>
                </a:cxn>
                <a:cxn ang="0">
                  <a:pos x="0" y="42"/>
                </a:cxn>
                <a:cxn ang="0">
                  <a:pos x="0" y="42"/>
                </a:cxn>
                <a:cxn ang="0">
                  <a:pos x="4" y="42"/>
                </a:cxn>
              </a:cxnLst>
              <a:rect l="0" t="0" r="r" b="b"/>
              <a:pathLst>
                <a:path w="53" h="42">
                  <a:moveTo>
                    <a:pt x="4" y="42"/>
                  </a:moveTo>
                  <a:lnTo>
                    <a:pt x="4" y="42"/>
                  </a:lnTo>
                  <a:lnTo>
                    <a:pt x="11" y="38"/>
                  </a:lnTo>
                  <a:lnTo>
                    <a:pt x="18" y="35"/>
                  </a:lnTo>
                  <a:lnTo>
                    <a:pt x="25" y="31"/>
                  </a:lnTo>
                  <a:lnTo>
                    <a:pt x="35" y="28"/>
                  </a:lnTo>
                  <a:lnTo>
                    <a:pt x="42" y="21"/>
                  </a:lnTo>
                  <a:lnTo>
                    <a:pt x="49" y="10"/>
                  </a:lnTo>
                  <a:lnTo>
                    <a:pt x="53" y="0"/>
                  </a:lnTo>
                  <a:lnTo>
                    <a:pt x="49" y="10"/>
                  </a:lnTo>
                  <a:lnTo>
                    <a:pt x="42" y="21"/>
                  </a:lnTo>
                  <a:lnTo>
                    <a:pt x="35" y="28"/>
                  </a:lnTo>
                  <a:lnTo>
                    <a:pt x="25" y="31"/>
                  </a:lnTo>
                  <a:lnTo>
                    <a:pt x="18" y="35"/>
                  </a:lnTo>
                  <a:lnTo>
                    <a:pt x="7" y="38"/>
                  </a:lnTo>
                  <a:lnTo>
                    <a:pt x="4" y="42"/>
                  </a:lnTo>
                  <a:lnTo>
                    <a:pt x="0" y="42"/>
                  </a:lnTo>
                  <a:lnTo>
                    <a:pt x="0" y="42"/>
                  </a:lnTo>
                  <a:lnTo>
                    <a:pt x="4" y="42"/>
                  </a:lnTo>
                  <a:close/>
                </a:path>
              </a:pathLst>
            </a:custGeom>
            <a:grpFill/>
            <a:ln w="0">
              <a:noFill/>
              <a:prstDash val="solid"/>
              <a:round/>
              <a:headEnd/>
              <a:tailEnd/>
            </a:ln>
          </p:spPr>
          <p:txBody>
            <a:bodyPr/>
            <a:lstStyle/>
            <a:p>
              <a:endParaRPr lang="fa-IR"/>
            </a:p>
          </p:txBody>
        </p:sp>
        <p:sp>
          <p:nvSpPr>
            <p:cNvPr id="3354" name="Freeform 282"/>
            <p:cNvSpPr>
              <a:spLocks/>
            </p:cNvSpPr>
            <p:nvPr userDrawn="1"/>
          </p:nvSpPr>
          <p:spPr bwMode="gray">
            <a:xfrm>
              <a:off x="1249" y="2004"/>
              <a:ext cx="93" cy="61"/>
            </a:xfrm>
            <a:custGeom>
              <a:avLst/>
              <a:gdLst/>
              <a:ahLst/>
              <a:cxnLst>
                <a:cxn ang="0">
                  <a:pos x="7" y="49"/>
                </a:cxn>
                <a:cxn ang="0">
                  <a:pos x="10" y="46"/>
                </a:cxn>
                <a:cxn ang="0">
                  <a:pos x="10" y="42"/>
                </a:cxn>
                <a:cxn ang="0">
                  <a:pos x="14" y="39"/>
                </a:cxn>
                <a:cxn ang="0">
                  <a:pos x="21" y="32"/>
                </a:cxn>
                <a:cxn ang="0">
                  <a:pos x="24" y="25"/>
                </a:cxn>
                <a:cxn ang="0">
                  <a:pos x="28" y="21"/>
                </a:cxn>
                <a:cxn ang="0">
                  <a:pos x="31" y="18"/>
                </a:cxn>
                <a:cxn ang="0">
                  <a:pos x="38" y="18"/>
                </a:cxn>
                <a:cxn ang="0">
                  <a:pos x="56" y="10"/>
                </a:cxn>
                <a:cxn ang="0">
                  <a:pos x="77" y="3"/>
                </a:cxn>
                <a:cxn ang="0">
                  <a:pos x="91" y="0"/>
                </a:cxn>
                <a:cxn ang="0">
                  <a:pos x="91" y="0"/>
                </a:cxn>
                <a:cxn ang="0">
                  <a:pos x="91" y="0"/>
                </a:cxn>
                <a:cxn ang="0">
                  <a:pos x="77" y="3"/>
                </a:cxn>
                <a:cxn ang="0">
                  <a:pos x="59" y="10"/>
                </a:cxn>
                <a:cxn ang="0">
                  <a:pos x="42" y="14"/>
                </a:cxn>
                <a:cxn ang="0">
                  <a:pos x="35" y="18"/>
                </a:cxn>
                <a:cxn ang="0">
                  <a:pos x="31" y="21"/>
                </a:cxn>
                <a:cxn ang="0">
                  <a:pos x="24" y="25"/>
                </a:cxn>
                <a:cxn ang="0">
                  <a:pos x="21" y="32"/>
                </a:cxn>
                <a:cxn ang="0">
                  <a:pos x="17" y="39"/>
                </a:cxn>
                <a:cxn ang="0">
                  <a:pos x="14" y="42"/>
                </a:cxn>
                <a:cxn ang="0">
                  <a:pos x="10" y="46"/>
                </a:cxn>
                <a:cxn ang="0">
                  <a:pos x="7" y="49"/>
                </a:cxn>
                <a:cxn ang="0">
                  <a:pos x="7" y="49"/>
                </a:cxn>
                <a:cxn ang="0">
                  <a:pos x="7" y="53"/>
                </a:cxn>
                <a:cxn ang="0">
                  <a:pos x="3" y="53"/>
                </a:cxn>
                <a:cxn ang="0">
                  <a:pos x="0" y="56"/>
                </a:cxn>
                <a:cxn ang="0">
                  <a:pos x="0" y="56"/>
                </a:cxn>
                <a:cxn ang="0">
                  <a:pos x="0" y="53"/>
                </a:cxn>
                <a:cxn ang="0">
                  <a:pos x="3" y="53"/>
                </a:cxn>
                <a:cxn ang="0">
                  <a:pos x="3" y="53"/>
                </a:cxn>
                <a:cxn ang="0">
                  <a:pos x="7" y="49"/>
                </a:cxn>
              </a:cxnLst>
              <a:rect l="0" t="0" r="r" b="b"/>
              <a:pathLst>
                <a:path w="91" h="56">
                  <a:moveTo>
                    <a:pt x="7" y="49"/>
                  </a:moveTo>
                  <a:lnTo>
                    <a:pt x="10" y="46"/>
                  </a:lnTo>
                  <a:lnTo>
                    <a:pt x="10" y="42"/>
                  </a:lnTo>
                  <a:lnTo>
                    <a:pt x="14" y="39"/>
                  </a:lnTo>
                  <a:lnTo>
                    <a:pt x="21" y="32"/>
                  </a:lnTo>
                  <a:lnTo>
                    <a:pt x="24" y="25"/>
                  </a:lnTo>
                  <a:lnTo>
                    <a:pt x="28" y="21"/>
                  </a:lnTo>
                  <a:lnTo>
                    <a:pt x="31" y="18"/>
                  </a:lnTo>
                  <a:lnTo>
                    <a:pt x="38" y="18"/>
                  </a:lnTo>
                  <a:lnTo>
                    <a:pt x="56" y="10"/>
                  </a:lnTo>
                  <a:lnTo>
                    <a:pt x="77" y="3"/>
                  </a:lnTo>
                  <a:lnTo>
                    <a:pt x="91" y="0"/>
                  </a:lnTo>
                  <a:lnTo>
                    <a:pt x="91" y="0"/>
                  </a:lnTo>
                  <a:lnTo>
                    <a:pt x="91" y="0"/>
                  </a:lnTo>
                  <a:lnTo>
                    <a:pt x="77" y="3"/>
                  </a:lnTo>
                  <a:lnTo>
                    <a:pt x="59" y="10"/>
                  </a:lnTo>
                  <a:lnTo>
                    <a:pt x="42" y="14"/>
                  </a:lnTo>
                  <a:lnTo>
                    <a:pt x="35" y="18"/>
                  </a:lnTo>
                  <a:lnTo>
                    <a:pt x="31" y="21"/>
                  </a:lnTo>
                  <a:lnTo>
                    <a:pt x="24" y="25"/>
                  </a:lnTo>
                  <a:lnTo>
                    <a:pt x="21" y="32"/>
                  </a:lnTo>
                  <a:lnTo>
                    <a:pt x="17" y="39"/>
                  </a:lnTo>
                  <a:lnTo>
                    <a:pt x="14" y="42"/>
                  </a:lnTo>
                  <a:lnTo>
                    <a:pt x="10" y="46"/>
                  </a:lnTo>
                  <a:lnTo>
                    <a:pt x="7" y="49"/>
                  </a:lnTo>
                  <a:lnTo>
                    <a:pt x="7" y="49"/>
                  </a:lnTo>
                  <a:lnTo>
                    <a:pt x="7" y="53"/>
                  </a:lnTo>
                  <a:lnTo>
                    <a:pt x="3" y="53"/>
                  </a:lnTo>
                  <a:lnTo>
                    <a:pt x="0" y="56"/>
                  </a:lnTo>
                  <a:lnTo>
                    <a:pt x="0" y="56"/>
                  </a:lnTo>
                  <a:lnTo>
                    <a:pt x="0" y="53"/>
                  </a:lnTo>
                  <a:lnTo>
                    <a:pt x="3" y="53"/>
                  </a:lnTo>
                  <a:lnTo>
                    <a:pt x="3" y="53"/>
                  </a:lnTo>
                  <a:lnTo>
                    <a:pt x="7" y="49"/>
                  </a:lnTo>
                  <a:close/>
                </a:path>
              </a:pathLst>
            </a:custGeom>
            <a:grpFill/>
            <a:ln w="0">
              <a:noFill/>
              <a:prstDash val="solid"/>
              <a:round/>
              <a:headEnd/>
              <a:tailEnd/>
            </a:ln>
          </p:spPr>
          <p:txBody>
            <a:bodyPr/>
            <a:lstStyle/>
            <a:p>
              <a:endParaRPr lang="fa-IR"/>
            </a:p>
          </p:txBody>
        </p:sp>
        <p:sp>
          <p:nvSpPr>
            <p:cNvPr id="3355" name="Freeform 283"/>
            <p:cNvSpPr>
              <a:spLocks/>
            </p:cNvSpPr>
            <p:nvPr userDrawn="1"/>
          </p:nvSpPr>
          <p:spPr bwMode="gray">
            <a:xfrm>
              <a:off x="1252" y="1758"/>
              <a:ext cx="18" cy="27"/>
            </a:xfrm>
            <a:custGeom>
              <a:avLst/>
              <a:gdLst/>
              <a:ahLst/>
              <a:cxnLst>
                <a:cxn ang="0">
                  <a:pos x="0" y="0"/>
                </a:cxn>
                <a:cxn ang="0">
                  <a:pos x="0" y="0"/>
                </a:cxn>
                <a:cxn ang="0">
                  <a:pos x="4" y="3"/>
                </a:cxn>
                <a:cxn ang="0">
                  <a:pos x="7" y="10"/>
                </a:cxn>
                <a:cxn ang="0">
                  <a:pos x="11" y="18"/>
                </a:cxn>
                <a:cxn ang="0">
                  <a:pos x="14" y="21"/>
                </a:cxn>
                <a:cxn ang="0">
                  <a:pos x="18" y="25"/>
                </a:cxn>
                <a:cxn ang="0">
                  <a:pos x="14" y="21"/>
                </a:cxn>
                <a:cxn ang="0">
                  <a:pos x="11" y="18"/>
                </a:cxn>
                <a:cxn ang="0">
                  <a:pos x="7" y="10"/>
                </a:cxn>
                <a:cxn ang="0">
                  <a:pos x="4" y="3"/>
                </a:cxn>
                <a:cxn ang="0">
                  <a:pos x="0" y="0"/>
                </a:cxn>
                <a:cxn ang="0">
                  <a:pos x="0" y="0"/>
                </a:cxn>
              </a:cxnLst>
              <a:rect l="0" t="0" r="r" b="b"/>
              <a:pathLst>
                <a:path w="18" h="25">
                  <a:moveTo>
                    <a:pt x="0" y="0"/>
                  </a:moveTo>
                  <a:lnTo>
                    <a:pt x="0" y="0"/>
                  </a:lnTo>
                  <a:lnTo>
                    <a:pt x="4" y="3"/>
                  </a:lnTo>
                  <a:lnTo>
                    <a:pt x="7" y="10"/>
                  </a:lnTo>
                  <a:lnTo>
                    <a:pt x="11" y="18"/>
                  </a:lnTo>
                  <a:lnTo>
                    <a:pt x="14" y="21"/>
                  </a:lnTo>
                  <a:lnTo>
                    <a:pt x="18" y="25"/>
                  </a:lnTo>
                  <a:lnTo>
                    <a:pt x="14" y="21"/>
                  </a:lnTo>
                  <a:lnTo>
                    <a:pt x="11" y="18"/>
                  </a:lnTo>
                  <a:lnTo>
                    <a:pt x="7" y="10"/>
                  </a:lnTo>
                  <a:lnTo>
                    <a:pt x="4" y="3"/>
                  </a:lnTo>
                  <a:lnTo>
                    <a:pt x="0" y="0"/>
                  </a:lnTo>
                  <a:lnTo>
                    <a:pt x="0" y="0"/>
                  </a:lnTo>
                  <a:close/>
                </a:path>
              </a:pathLst>
            </a:custGeom>
            <a:grpFill/>
            <a:ln w="0">
              <a:noFill/>
              <a:prstDash val="solid"/>
              <a:round/>
              <a:headEnd/>
              <a:tailEnd/>
            </a:ln>
          </p:spPr>
          <p:txBody>
            <a:bodyPr/>
            <a:lstStyle/>
            <a:p>
              <a:endParaRPr lang="fa-IR"/>
            </a:p>
          </p:txBody>
        </p:sp>
        <p:sp>
          <p:nvSpPr>
            <p:cNvPr id="3356" name="Freeform 284"/>
            <p:cNvSpPr>
              <a:spLocks/>
            </p:cNvSpPr>
            <p:nvPr userDrawn="1"/>
          </p:nvSpPr>
          <p:spPr bwMode="gray">
            <a:xfrm>
              <a:off x="1270" y="1500"/>
              <a:ext cx="119" cy="209"/>
            </a:xfrm>
            <a:custGeom>
              <a:avLst/>
              <a:gdLst/>
              <a:ahLst/>
              <a:cxnLst>
                <a:cxn ang="0">
                  <a:pos x="88" y="191"/>
                </a:cxn>
                <a:cxn ang="0">
                  <a:pos x="81" y="191"/>
                </a:cxn>
                <a:cxn ang="0">
                  <a:pos x="63" y="194"/>
                </a:cxn>
                <a:cxn ang="0">
                  <a:pos x="60" y="194"/>
                </a:cxn>
                <a:cxn ang="0">
                  <a:pos x="53" y="194"/>
                </a:cxn>
                <a:cxn ang="0">
                  <a:pos x="42" y="187"/>
                </a:cxn>
                <a:cxn ang="0">
                  <a:pos x="31" y="169"/>
                </a:cxn>
                <a:cxn ang="0">
                  <a:pos x="24" y="155"/>
                </a:cxn>
                <a:cxn ang="0">
                  <a:pos x="24" y="145"/>
                </a:cxn>
                <a:cxn ang="0">
                  <a:pos x="21" y="131"/>
                </a:cxn>
                <a:cxn ang="0">
                  <a:pos x="21" y="120"/>
                </a:cxn>
                <a:cxn ang="0">
                  <a:pos x="28" y="117"/>
                </a:cxn>
                <a:cxn ang="0">
                  <a:pos x="24" y="113"/>
                </a:cxn>
                <a:cxn ang="0">
                  <a:pos x="21" y="103"/>
                </a:cxn>
                <a:cxn ang="0">
                  <a:pos x="21" y="92"/>
                </a:cxn>
                <a:cxn ang="0">
                  <a:pos x="24" y="88"/>
                </a:cxn>
                <a:cxn ang="0">
                  <a:pos x="17" y="85"/>
                </a:cxn>
                <a:cxn ang="0">
                  <a:pos x="7" y="71"/>
                </a:cxn>
                <a:cxn ang="0">
                  <a:pos x="0" y="43"/>
                </a:cxn>
                <a:cxn ang="0">
                  <a:pos x="7" y="25"/>
                </a:cxn>
                <a:cxn ang="0">
                  <a:pos x="14" y="14"/>
                </a:cxn>
                <a:cxn ang="0">
                  <a:pos x="31" y="7"/>
                </a:cxn>
                <a:cxn ang="0">
                  <a:pos x="56" y="0"/>
                </a:cxn>
                <a:cxn ang="0">
                  <a:pos x="63" y="4"/>
                </a:cxn>
                <a:cxn ang="0">
                  <a:pos x="77" y="7"/>
                </a:cxn>
                <a:cxn ang="0">
                  <a:pos x="88" y="18"/>
                </a:cxn>
                <a:cxn ang="0">
                  <a:pos x="88" y="29"/>
                </a:cxn>
                <a:cxn ang="0">
                  <a:pos x="84" y="36"/>
                </a:cxn>
                <a:cxn ang="0">
                  <a:pos x="74" y="43"/>
                </a:cxn>
                <a:cxn ang="0">
                  <a:pos x="67" y="43"/>
                </a:cxn>
                <a:cxn ang="0">
                  <a:pos x="53" y="43"/>
                </a:cxn>
                <a:cxn ang="0">
                  <a:pos x="45" y="50"/>
                </a:cxn>
                <a:cxn ang="0">
                  <a:pos x="45" y="60"/>
                </a:cxn>
                <a:cxn ang="0">
                  <a:pos x="63" y="81"/>
                </a:cxn>
                <a:cxn ang="0">
                  <a:pos x="67" y="85"/>
                </a:cxn>
                <a:cxn ang="0">
                  <a:pos x="67" y="103"/>
                </a:cxn>
                <a:cxn ang="0">
                  <a:pos x="70" y="110"/>
                </a:cxn>
                <a:cxn ang="0">
                  <a:pos x="77" y="106"/>
                </a:cxn>
                <a:cxn ang="0">
                  <a:pos x="81" y="103"/>
                </a:cxn>
                <a:cxn ang="0">
                  <a:pos x="88" y="110"/>
                </a:cxn>
                <a:cxn ang="0">
                  <a:pos x="91" y="117"/>
                </a:cxn>
                <a:cxn ang="0">
                  <a:pos x="88" y="124"/>
                </a:cxn>
                <a:cxn ang="0">
                  <a:pos x="84" y="127"/>
                </a:cxn>
                <a:cxn ang="0">
                  <a:pos x="81" y="127"/>
                </a:cxn>
                <a:cxn ang="0">
                  <a:pos x="74" y="127"/>
                </a:cxn>
                <a:cxn ang="0">
                  <a:pos x="74" y="134"/>
                </a:cxn>
                <a:cxn ang="0">
                  <a:pos x="77" y="141"/>
                </a:cxn>
                <a:cxn ang="0">
                  <a:pos x="77" y="145"/>
                </a:cxn>
                <a:cxn ang="0">
                  <a:pos x="81" y="162"/>
                </a:cxn>
                <a:cxn ang="0">
                  <a:pos x="88" y="166"/>
                </a:cxn>
                <a:cxn ang="0">
                  <a:pos x="88" y="187"/>
                </a:cxn>
                <a:cxn ang="0">
                  <a:pos x="105" y="180"/>
                </a:cxn>
                <a:cxn ang="0">
                  <a:pos x="105" y="180"/>
                </a:cxn>
                <a:cxn ang="0">
                  <a:pos x="88" y="187"/>
                </a:cxn>
              </a:cxnLst>
              <a:rect l="0" t="0" r="r" b="b"/>
              <a:pathLst>
                <a:path w="116" h="194">
                  <a:moveTo>
                    <a:pt x="88" y="187"/>
                  </a:moveTo>
                  <a:lnTo>
                    <a:pt x="88" y="191"/>
                  </a:lnTo>
                  <a:lnTo>
                    <a:pt x="84" y="191"/>
                  </a:lnTo>
                  <a:lnTo>
                    <a:pt x="81" y="191"/>
                  </a:lnTo>
                  <a:lnTo>
                    <a:pt x="74" y="194"/>
                  </a:lnTo>
                  <a:lnTo>
                    <a:pt x="63" y="194"/>
                  </a:lnTo>
                  <a:lnTo>
                    <a:pt x="60" y="194"/>
                  </a:lnTo>
                  <a:lnTo>
                    <a:pt x="60" y="194"/>
                  </a:lnTo>
                  <a:lnTo>
                    <a:pt x="56" y="194"/>
                  </a:lnTo>
                  <a:lnTo>
                    <a:pt x="53" y="194"/>
                  </a:lnTo>
                  <a:lnTo>
                    <a:pt x="49" y="191"/>
                  </a:lnTo>
                  <a:lnTo>
                    <a:pt x="42" y="187"/>
                  </a:lnTo>
                  <a:lnTo>
                    <a:pt x="35" y="180"/>
                  </a:lnTo>
                  <a:lnTo>
                    <a:pt x="31" y="169"/>
                  </a:lnTo>
                  <a:lnTo>
                    <a:pt x="28" y="159"/>
                  </a:lnTo>
                  <a:lnTo>
                    <a:pt x="24" y="155"/>
                  </a:lnTo>
                  <a:lnTo>
                    <a:pt x="24" y="152"/>
                  </a:lnTo>
                  <a:lnTo>
                    <a:pt x="24" y="145"/>
                  </a:lnTo>
                  <a:lnTo>
                    <a:pt x="21" y="138"/>
                  </a:lnTo>
                  <a:lnTo>
                    <a:pt x="21" y="131"/>
                  </a:lnTo>
                  <a:lnTo>
                    <a:pt x="21" y="124"/>
                  </a:lnTo>
                  <a:lnTo>
                    <a:pt x="21" y="120"/>
                  </a:lnTo>
                  <a:lnTo>
                    <a:pt x="24" y="117"/>
                  </a:lnTo>
                  <a:lnTo>
                    <a:pt x="28" y="117"/>
                  </a:lnTo>
                  <a:lnTo>
                    <a:pt x="28" y="117"/>
                  </a:lnTo>
                  <a:lnTo>
                    <a:pt x="24" y="113"/>
                  </a:lnTo>
                  <a:lnTo>
                    <a:pt x="21" y="106"/>
                  </a:lnTo>
                  <a:lnTo>
                    <a:pt x="21" y="103"/>
                  </a:lnTo>
                  <a:lnTo>
                    <a:pt x="21" y="95"/>
                  </a:lnTo>
                  <a:lnTo>
                    <a:pt x="21" y="92"/>
                  </a:lnTo>
                  <a:lnTo>
                    <a:pt x="28" y="88"/>
                  </a:lnTo>
                  <a:lnTo>
                    <a:pt x="24" y="88"/>
                  </a:lnTo>
                  <a:lnTo>
                    <a:pt x="21" y="85"/>
                  </a:lnTo>
                  <a:lnTo>
                    <a:pt x="17" y="85"/>
                  </a:lnTo>
                  <a:lnTo>
                    <a:pt x="10" y="78"/>
                  </a:lnTo>
                  <a:lnTo>
                    <a:pt x="7" y="71"/>
                  </a:lnTo>
                  <a:lnTo>
                    <a:pt x="7" y="60"/>
                  </a:lnTo>
                  <a:lnTo>
                    <a:pt x="0" y="43"/>
                  </a:lnTo>
                  <a:lnTo>
                    <a:pt x="7" y="25"/>
                  </a:lnTo>
                  <a:lnTo>
                    <a:pt x="7" y="25"/>
                  </a:lnTo>
                  <a:lnTo>
                    <a:pt x="10" y="21"/>
                  </a:lnTo>
                  <a:lnTo>
                    <a:pt x="14" y="14"/>
                  </a:lnTo>
                  <a:lnTo>
                    <a:pt x="24" y="11"/>
                  </a:lnTo>
                  <a:lnTo>
                    <a:pt x="31" y="7"/>
                  </a:lnTo>
                  <a:lnTo>
                    <a:pt x="42" y="4"/>
                  </a:lnTo>
                  <a:lnTo>
                    <a:pt x="56" y="0"/>
                  </a:lnTo>
                  <a:lnTo>
                    <a:pt x="56" y="0"/>
                  </a:lnTo>
                  <a:lnTo>
                    <a:pt x="63" y="4"/>
                  </a:lnTo>
                  <a:lnTo>
                    <a:pt x="70" y="4"/>
                  </a:lnTo>
                  <a:lnTo>
                    <a:pt x="77" y="7"/>
                  </a:lnTo>
                  <a:lnTo>
                    <a:pt x="84" y="11"/>
                  </a:lnTo>
                  <a:lnTo>
                    <a:pt x="88" y="18"/>
                  </a:lnTo>
                  <a:lnTo>
                    <a:pt x="88" y="25"/>
                  </a:lnTo>
                  <a:lnTo>
                    <a:pt x="88" y="29"/>
                  </a:lnTo>
                  <a:lnTo>
                    <a:pt x="88" y="32"/>
                  </a:lnTo>
                  <a:lnTo>
                    <a:pt x="84" y="36"/>
                  </a:lnTo>
                  <a:lnTo>
                    <a:pt x="81" y="39"/>
                  </a:lnTo>
                  <a:lnTo>
                    <a:pt x="74" y="43"/>
                  </a:lnTo>
                  <a:lnTo>
                    <a:pt x="70" y="43"/>
                  </a:lnTo>
                  <a:lnTo>
                    <a:pt x="67" y="43"/>
                  </a:lnTo>
                  <a:lnTo>
                    <a:pt x="60" y="43"/>
                  </a:lnTo>
                  <a:lnTo>
                    <a:pt x="53" y="43"/>
                  </a:lnTo>
                  <a:lnTo>
                    <a:pt x="49" y="50"/>
                  </a:lnTo>
                  <a:lnTo>
                    <a:pt x="45" y="50"/>
                  </a:lnTo>
                  <a:lnTo>
                    <a:pt x="45" y="53"/>
                  </a:lnTo>
                  <a:lnTo>
                    <a:pt x="45" y="60"/>
                  </a:lnTo>
                  <a:lnTo>
                    <a:pt x="56" y="81"/>
                  </a:lnTo>
                  <a:lnTo>
                    <a:pt x="63" y="81"/>
                  </a:lnTo>
                  <a:lnTo>
                    <a:pt x="63" y="81"/>
                  </a:lnTo>
                  <a:lnTo>
                    <a:pt x="67" y="85"/>
                  </a:lnTo>
                  <a:lnTo>
                    <a:pt x="67" y="88"/>
                  </a:lnTo>
                  <a:lnTo>
                    <a:pt x="67" y="103"/>
                  </a:lnTo>
                  <a:lnTo>
                    <a:pt x="70" y="106"/>
                  </a:lnTo>
                  <a:lnTo>
                    <a:pt x="70" y="110"/>
                  </a:lnTo>
                  <a:lnTo>
                    <a:pt x="74" y="110"/>
                  </a:lnTo>
                  <a:lnTo>
                    <a:pt x="77" y="106"/>
                  </a:lnTo>
                  <a:lnTo>
                    <a:pt x="77" y="103"/>
                  </a:lnTo>
                  <a:lnTo>
                    <a:pt x="81" y="103"/>
                  </a:lnTo>
                  <a:lnTo>
                    <a:pt x="84" y="106"/>
                  </a:lnTo>
                  <a:lnTo>
                    <a:pt x="88" y="110"/>
                  </a:lnTo>
                  <a:lnTo>
                    <a:pt x="88" y="113"/>
                  </a:lnTo>
                  <a:lnTo>
                    <a:pt x="91" y="117"/>
                  </a:lnTo>
                  <a:lnTo>
                    <a:pt x="91" y="117"/>
                  </a:lnTo>
                  <a:lnTo>
                    <a:pt x="88" y="124"/>
                  </a:lnTo>
                  <a:lnTo>
                    <a:pt x="88" y="127"/>
                  </a:lnTo>
                  <a:lnTo>
                    <a:pt x="84" y="127"/>
                  </a:lnTo>
                  <a:lnTo>
                    <a:pt x="81" y="124"/>
                  </a:lnTo>
                  <a:lnTo>
                    <a:pt x="81" y="127"/>
                  </a:lnTo>
                  <a:lnTo>
                    <a:pt x="77" y="127"/>
                  </a:lnTo>
                  <a:lnTo>
                    <a:pt x="74" y="127"/>
                  </a:lnTo>
                  <a:lnTo>
                    <a:pt x="74" y="131"/>
                  </a:lnTo>
                  <a:lnTo>
                    <a:pt x="74" y="134"/>
                  </a:lnTo>
                  <a:lnTo>
                    <a:pt x="74" y="141"/>
                  </a:lnTo>
                  <a:lnTo>
                    <a:pt x="77" y="141"/>
                  </a:lnTo>
                  <a:lnTo>
                    <a:pt x="77" y="145"/>
                  </a:lnTo>
                  <a:lnTo>
                    <a:pt x="77" y="145"/>
                  </a:lnTo>
                  <a:lnTo>
                    <a:pt x="81" y="162"/>
                  </a:lnTo>
                  <a:lnTo>
                    <a:pt x="81" y="162"/>
                  </a:lnTo>
                  <a:lnTo>
                    <a:pt x="84" y="162"/>
                  </a:lnTo>
                  <a:lnTo>
                    <a:pt x="88" y="166"/>
                  </a:lnTo>
                  <a:lnTo>
                    <a:pt x="88" y="173"/>
                  </a:lnTo>
                  <a:lnTo>
                    <a:pt x="88" y="187"/>
                  </a:lnTo>
                  <a:lnTo>
                    <a:pt x="95" y="184"/>
                  </a:lnTo>
                  <a:lnTo>
                    <a:pt x="105" y="180"/>
                  </a:lnTo>
                  <a:lnTo>
                    <a:pt x="116" y="176"/>
                  </a:lnTo>
                  <a:lnTo>
                    <a:pt x="105" y="180"/>
                  </a:lnTo>
                  <a:lnTo>
                    <a:pt x="98" y="184"/>
                  </a:lnTo>
                  <a:lnTo>
                    <a:pt x="88" y="187"/>
                  </a:lnTo>
                  <a:close/>
                </a:path>
              </a:pathLst>
            </a:custGeom>
            <a:grpFill/>
            <a:ln w="0">
              <a:noFill/>
              <a:prstDash val="solid"/>
              <a:round/>
              <a:headEnd/>
              <a:tailEnd/>
            </a:ln>
          </p:spPr>
          <p:txBody>
            <a:bodyPr/>
            <a:lstStyle/>
            <a:p>
              <a:endParaRPr lang="fa-IR"/>
            </a:p>
          </p:txBody>
        </p:sp>
        <p:sp>
          <p:nvSpPr>
            <p:cNvPr id="3357" name="Freeform 285"/>
            <p:cNvSpPr>
              <a:spLocks/>
            </p:cNvSpPr>
            <p:nvPr userDrawn="1"/>
          </p:nvSpPr>
          <p:spPr bwMode="gray">
            <a:xfrm>
              <a:off x="1466" y="1879"/>
              <a:ext cx="10" cy="8"/>
            </a:xfrm>
            <a:custGeom>
              <a:avLst/>
              <a:gdLst/>
              <a:ahLst/>
              <a:cxnLst>
                <a:cxn ang="0">
                  <a:pos x="0" y="7"/>
                </a:cxn>
                <a:cxn ang="0">
                  <a:pos x="3" y="3"/>
                </a:cxn>
                <a:cxn ang="0">
                  <a:pos x="10" y="0"/>
                </a:cxn>
                <a:cxn ang="0">
                  <a:pos x="7" y="0"/>
                </a:cxn>
                <a:cxn ang="0">
                  <a:pos x="0" y="7"/>
                </a:cxn>
              </a:cxnLst>
              <a:rect l="0" t="0" r="r" b="b"/>
              <a:pathLst>
                <a:path w="10" h="7">
                  <a:moveTo>
                    <a:pt x="0" y="7"/>
                  </a:moveTo>
                  <a:lnTo>
                    <a:pt x="3" y="3"/>
                  </a:lnTo>
                  <a:lnTo>
                    <a:pt x="10" y="0"/>
                  </a:lnTo>
                  <a:lnTo>
                    <a:pt x="7" y="0"/>
                  </a:lnTo>
                  <a:lnTo>
                    <a:pt x="0" y="7"/>
                  </a:lnTo>
                  <a:close/>
                </a:path>
              </a:pathLst>
            </a:custGeom>
            <a:grpFill/>
            <a:ln w="0">
              <a:noFill/>
              <a:prstDash val="solid"/>
              <a:round/>
              <a:headEnd/>
              <a:tailEnd/>
            </a:ln>
          </p:spPr>
          <p:txBody>
            <a:bodyPr/>
            <a:lstStyle/>
            <a:p>
              <a:endParaRPr lang="fa-IR"/>
            </a:p>
          </p:txBody>
        </p:sp>
        <p:sp>
          <p:nvSpPr>
            <p:cNvPr id="3358" name="Freeform 286"/>
            <p:cNvSpPr>
              <a:spLocks/>
            </p:cNvSpPr>
            <p:nvPr userDrawn="1"/>
          </p:nvSpPr>
          <p:spPr bwMode="gray">
            <a:xfrm>
              <a:off x="1552" y="1910"/>
              <a:ext cx="8" cy="7"/>
            </a:xfrm>
            <a:custGeom>
              <a:avLst/>
              <a:gdLst/>
              <a:ahLst/>
              <a:cxnLst>
                <a:cxn ang="0">
                  <a:pos x="0" y="7"/>
                </a:cxn>
                <a:cxn ang="0">
                  <a:pos x="8" y="0"/>
                </a:cxn>
                <a:cxn ang="0">
                  <a:pos x="8" y="0"/>
                </a:cxn>
                <a:cxn ang="0">
                  <a:pos x="0" y="7"/>
                </a:cxn>
              </a:cxnLst>
              <a:rect l="0" t="0" r="r" b="b"/>
              <a:pathLst>
                <a:path w="8" h="7">
                  <a:moveTo>
                    <a:pt x="0" y="7"/>
                  </a:moveTo>
                  <a:lnTo>
                    <a:pt x="8" y="0"/>
                  </a:lnTo>
                  <a:lnTo>
                    <a:pt x="8" y="0"/>
                  </a:lnTo>
                  <a:lnTo>
                    <a:pt x="0" y="7"/>
                  </a:lnTo>
                  <a:close/>
                </a:path>
              </a:pathLst>
            </a:custGeom>
            <a:grpFill/>
            <a:ln w="0">
              <a:noFill/>
              <a:prstDash val="solid"/>
              <a:round/>
              <a:headEnd/>
              <a:tailEnd/>
            </a:ln>
          </p:spPr>
          <p:txBody>
            <a:bodyPr/>
            <a:lstStyle/>
            <a:p>
              <a:endParaRPr lang="fa-IR"/>
            </a:p>
          </p:txBody>
        </p:sp>
        <p:sp>
          <p:nvSpPr>
            <p:cNvPr id="3359" name="Freeform 287"/>
            <p:cNvSpPr>
              <a:spLocks/>
            </p:cNvSpPr>
            <p:nvPr userDrawn="1"/>
          </p:nvSpPr>
          <p:spPr bwMode="gray">
            <a:xfrm>
              <a:off x="1582" y="1837"/>
              <a:ext cx="21" cy="68"/>
            </a:xfrm>
            <a:custGeom>
              <a:avLst/>
              <a:gdLst/>
              <a:ahLst/>
              <a:cxnLst>
                <a:cxn ang="0">
                  <a:pos x="3" y="35"/>
                </a:cxn>
                <a:cxn ang="0">
                  <a:pos x="14" y="42"/>
                </a:cxn>
                <a:cxn ang="0">
                  <a:pos x="7" y="63"/>
                </a:cxn>
                <a:cxn ang="0">
                  <a:pos x="7" y="63"/>
                </a:cxn>
                <a:cxn ang="0">
                  <a:pos x="10" y="42"/>
                </a:cxn>
                <a:cxn ang="0">
                  <a:pos x="3" y="39"/>
                </a:cxn>
                <a:cxn ang="0">
                  <a:pos x="3" y="35"/>
                </a:cxn>
                <a:cxn ang="0">
                  <a:pos x="0" y="32"/>
                </a:cxn>
                <a:cxn ang="0">
                  <a:pos x="3" y="25"/>
                </a:cxn>
                <a:cxn ang="0">
                  <a:pos x="3" y="18"/>
                </a:cxn>
                <a:cxn ang="0">
                  <a:pos x="10" y="7"/>
                </a:cxn>
                <a:cxn ang="0">
                  <a:pos x="21" y="0"/>
                </a:cxn>
                <a:cxn ang="0">
                  <a:pos x="10" y="7"/>
                </a:cxn>
                <a:cxn ang="0">
                  <a:pos x="3" y="18"/>
                </a:cxn>
                <a:cxn ang="0">
                  <a:pos x="3" y="25"/>
                </a:cxn>
                <a:cxn ang="0">
                  <a:pos x="3" y="32"/>
                </a:cxn>
                <a:cxn ang="0">
                  <a:pos x="3" y="35"/>
                </a:cxn>
                <a:cxn ang="0">
                  <a:pos x="3" y="35"/>
                </a:cxn>
              </a:cxnLst>
              <a:rect l="0" t="0" r="r" b="b"/>
              <a:pathLst>
                <a:path w="21" h="63">
                  <a:moveTo>
                    <a:pt x="3" y="35"/>
                  </a:moveTo>
                  <a:lnTo>
                    <a:pt x="14" y="42"/>
                  </a:lnTo>
                  <a:lnTo>
                    <a:pt x="7" y="63"/>
                  </a:lnTo>
                  <a:lnTo>
                    <a:pt x="7" y="63"/>
                  </a:lnTo>
                  <a:lnTo>
                    <a:pt x="10" y="42"/>
                  </a:lnTo>
                  <a:lnTo>
                    <a:pt x="3" y="39"/>
                  </a:lnTo>
                  <a:lnTo>
                    <a:pt x="3" y="35"/>
                  </a:lnTo>
                  <a:lnTo>
                    <a:pt x="0" y="32"/>
                  </a:lnTo>
                  <a:lnTo>
                    <a:pt x="3" y="25"/>
                  </a:lnTo>
                  <a:lnTo>
                    <a:pt x="3" y="18"/>
                  </a:lnTo>
                  <a:lnTo>
                    <a:pt x="10" y="7"/>
                  </a:lnTo>
                  <a:lnTo>
                    <a:pt x="21" y="0"/>
                  </a:lnTo>
                  <a:lnTo>
                    <a:pt x="10" y="7"/>
                  </a:lnTo>
                  <a:lnTo>
                    <a:pt x="3" y="18"/>
                  </a:lnTo>
                  <a:lnTo>
                    <a:pt x="3" y="25"/>
                  </a:lnTo>
                  <a:lnTo>
                    <a:pt x="3" y="32"/>
                  </a:lnTo>
                  <a:lnTo>
                    <a:pt x="3" y="35"/>
                  </a:lnTo>
                  <a:lnTo>
                    <a:pt x="3" y="35"/>
                  </a:lnTo>
                  <a:close/>
                </a:path>
              </a:pathLst>
            </a:custGeom>
            <a:grpFill/>
            <a:ln w="0">
              <a:noFill/>
              <a:prstDash val="solid"/>
              <a:round/>
              <a:headEnd/>
              <a:tailEnd/>
            </a:ln>
          </p:spPr>
          <p:txBody>
            <a:bodyPr/>
            <a:lstStyle/>
            <a:p>
              <a:endParaRPr lang="fa-IR"/>
            </a:p>
          </p:txBody>
        </p:sp>
        <p:sp>
          <p:nvSpPr>
            <p:cNvPr id="3360" name="Freeform 288"/>
            <p:cNvSpPr>
              <a:spLocks/>
            </p:cNvSpPr>
            <p:nvPr userDrawn="1"/>
          </p:nvSpPr>
          <p:spPr bwMode="gray">
            <a:xfrm>
              <a:off x="1625" y="1800"/>
              <a:ext cx="14" cy="22"/>
            </a:xfrm>
            <a:custGeom>
              <a:avLst/>
              <a:gdLst/>
              <a:ahLst/>
              <a:cxnLst>
                <a:cxn ang="0">
                  <a:pos x="0" y="21"/>
                </a:cxn>
                <a:cxn ang="0">
                  <a:pos x="3" y="17"/>
                </a:cxn>
                <a:cxn ang="0">
                  <a:pos x="7" y="14"/>
                </a:cxn>
                <a:cxn ang="0">
                  <a:pos x="10" y="7"/>
                </a:cxn>
                <a:cxn ang="0">
                  <a:pos x="14" y="3"/>
                </a:cxn>
                <a:cxn ang="0">
                  <a:pos x="14" y="0"/>
                </a:cxn>
                <a:cxn ang="0">
                  <a:pos x="14" y="7"/>
                </a:cxn>
                <a:cxn ang="0">
                  <a:pos x="10" y="10"/>
                </a:cxn>
                <a:cxn ang="0">
                  <a:pos x="3" y="17"/>
                </a:cxn>
                <a:cxn ang="0">
                  <a:pos x="0" y="21"/>
                </a:cxn>
                <a:cxn ang="0">
                  <a:pos x="0" y="21"/>
                </a:cxn>
                <a:cxn ang="0">
                  <a:pos x="0" y="21"/>
                </a:cxn>
                <a:cxn ang="0">
                  <a:pos x="0" y="21"/>
                </a:cxn>
              </a:cxnLst>
              <a:rect l="0" t="0" r="r" b="b"/>
              <a:pathLst>
                <a:path w="14" h="21">
                  <a:moveTo>
                    <a:pt x="0" y="21"/>
                  </a:moveTo>
                  <a:lnTo>
                    <a:pt x="3" y="17"/>
                  </a:lnTo>
                  <a:lnTo>
                    <a:pt x="7" y="14"/>
                  </a:lnTo>
                  <a:lnTo>
                    <a:pt x="10" y="7"/>
                  </a:lnTo>
                  <a:lnTo>
                    <a:pt x="14" y="3"/>
                  </a:lnTo>
                  <a:lnTo>
                    <a:pt x="14" y="0"/>
                  </a:lnTo>
                  <a:lnTo>
                    <a:pt x="14" y="7"/>
                  </a:lnTo>
                  <a:lnTo>
                    <a:pt x="10" y="10"/>
                  </a:lnTo>
                  <a:lnTo>
                    <a:pt x="3" y="17"/>
                  </a:lnTo>
                  <a:lnTo>
                    <a:pt x="0" y="21"/>
                  </a:lnTo>
                  <a:lnTo>
                    <a:pt x="0" y="21"/>
                  </a:lnTo>
                  <a:lnTo>
                    <a:pt x="0" y="21"/>
                  </a:lnTo>
                  <a:lnTo>
                    <a:pt x="0" y="21"/>
                  </a:lnTo>
                  <a:close/>
                </a:path>
              </a:pathLst>
            </a:custGeom>
            <a:grpFill/>
            <a:ln w="0">
              <a:noFill/>
              <a:prstDash val="solid"/>
              <a:round/>
              <a:headEnd/>
              <a:tailEnd/>
            </a:ln>
          </p:spPr>
          <p:txBody>
            <a:bodyPr/>
            <a:lstStyle/>
            <a:p>
              <a:endParaRPr lang="fa-IR"/>
            </a:p>
          </p:txBody>
        </p:sp>
        <p:sp>
          <p:nvSpPr>
            <p:cNvPr id="3361" name="Freeform 289"/>
            <p:cNvSpPr>
              <a:spLocks/>
            </p:cNvSpPr>
            <p:nvPr userDrawn="1"/>
          </p:nvSpPr>
          <p:spPr bwMode="gray">
            <a:xfrm>
              <a:off x="1647" y="1785"/>
              <a:ext cx="4" cy="15"/>
            </a:xfrm>
            <a:custGeom>
              <a:avLst/>
              <a:gdLst/>
              <a:ahLst/>
              <a:cxnLst>
                <a:cxn ang="0">
                  <a:pos x="0" y="14"/>
                </a:cxn>
                <a:cxn ang="0">
                  <a:pos x="0" y="14"/>
                </a:cxn>
                <a:cxn ang="0">
                  <a:pos x="0" y="10"/>
                </a:cxn>
                <a:cxn ang="0">
                  <a:pos x="0" y="7"/>
                </a:cxn>
                <a:cxn ang="0">
                  <a:pos x="0" y="3"/>
                </a:cxn>
                <a:cxn ang="0">
                  <a:pos x="4" y="0"/>
                </a:cxn>
                <a:cxn ang="0">
                  <a:pos x="4" y="0"/>
                </a:cxn>
                <a:cxn ang="0">
                  <a:pos x="4" y="0"/>
                </a:cxn>
                <a:cxn ang="0">
                  <a:pos x="0" y="3"/>
                </a:cxn>
                <a:cxn ang="0">
                  <a:pos x="0" y="7"/>
                </a:cxn>
                <a:cxn ang="0">
                  <a:pos x="0" y="14"/>
                </a:cxn>
                <a:cxn ang="0">
                  <a:pos x="0" y="14"/>
                </a:cxn>
              </a:cxnLst>
              <a:rect l="0" t="0" r="r" b="b"/>
              <a:pathLst>
                <a:path w="4" h="14">
                  <a:moveTo>
                    <a:pt x="0" y="14"/>
                  </a:moveTo>
                  <a:lnTo>
                    <a:pt x="0" y="14"/>
                  </a:lnTo>
                  <a:lnTo>
                    <a:pt x="0" y="10"/>
                  </a:lnTo>
                  <a:lnTo>
                    <a:pt x="0" y="7"/>
                  </a:lnTo>
                  <a:lnTo>
                    <a:pt x="0" y="3"/>
                  </a:lnTo>
                  <a:lnTo>
                    <a:pt x="4" y="0"/>
                  </a:lnTo>
                  <a:lnTo>
                    <a:pt x="4" y="0"/>
                  </a:lnTo>
                  <a:lnTo>
                    <a:pt x="4" y="0"/>
                  </a:lnTo>
                  <a:lnTo>
                    <a:pt x="0" y="3"/>
                  </a:lnTo>
                  <a:lnTo>
                    <a:pt x="0" y="7"/>
                  </a:lnTo>
                  <a:lnTo>
                    <a:pt x="0" y="14"/>
                  </a:lnTo>
                  <a:lnTo>
                    <a:pt x="0" y="14"/>
                  </a:lnTo>
                  <a:close/>
                </a:path>
              </a:pathLst>
            </a:custGeom>
            <a:grpFill/>
            <a:ln w="0">
              <a:noFill/>
              <a:prstDash val="solid"/>
              <a:round/>
              <a:headEnd/>
              <a:tailEnd/>
            </a:ln>
          </p:spPr>
          <p:txBody>
            <a:bodyPr/>
            <a:lstStyle/>
            <a:p>
              <a:endParaRPr lang="fa-IR"/>
            </a:p>
          </p:txBody>
        </p:sp>
        <p:sp>
          <p:nvSpPr>
            <p:cNvPr id="3362" name="Freeform 290"/>
            <p:cNvSpPr>
              <a:spLocks/>
            </p:cNvSpPr>
            <p:nvPr userDrawn="1"/>
          </p:nvSpPr>
          <p:spPr bwMode="gray">
            <a:xfrm>
              <a:off x="1658" y="1761"/>
              <a:ext cx="22" cy="19"/>
            </a:xfrm>
            <a:custGeom>
              <a:avLst/>
              <a:gdLst/>
              <a:ahLst/>
              <a:cxnLst>
                <a:cxn ang="0">
                  <a:pos x="17" y="18"/>
                </a:cxn>
                <a:cxn ang="0">
                  <a:pos x="17" y="15"/>
                </a:cxn>
                <a:cxn ang="0">
                  <a:pos x="14" y="15"/>
                </a:cxn>
                <a:cxn ang="0">
                  <a:pos x="10" y="11"/>
                </a:cxn>
                <a:cxn ang="0">
                  <a:pos x="10" y="11"/>
                </a:cxn>
                <a:cxn ang="0">
                  <a:pos x="7" y="11"/>
                </a:cxn>
                <a:cxn ang="0">
                  <a:pos x="3" y="11"/>
                </a:cxn>
                <a:cxn ang="0">
                  <a:pos x="0" y="7"/>
                </a:cxn>
                <a:cxn ang="0">
                  <a:pos x="0" y="4"/>
                </a:cxn>
                <a:cxn ang="0">
                  <a:pos x="0" y="4"/>
                </a:cxn>
                <a:cxn ang="0">
                  <a:pos x="3" y="0"/>
                </a:cxn>
                <a:cxn ang="0">
                  <a:pos x="0" y="4"/>
                </a:cxn>
                <a:cxn ang="0">
                  <a:pos x="0" y="4"/>
                </a:cxn>
                <a:cxn ang="0">
                  <a:pos x="0" y="7"/>
                </a:cxn>
                <a:cxn ang="0">
                  <a:pos x="3" y="7"/>
                </a:cxn>
                <a:cxn ang="0">
                  <a:pos x="7" y="7"/>
                </a:cxn>
                <a:cxn ang="0">
                  <a:pos x="10" y="11"/>
                </a:cxn>
                <a:cxn ang="0">
                  <a:pos x="10" y="11"/>
                </a:cxn>
                <a:cxn ang="0">
                  <a:pos x="17" y="11"/>
                </a:cxn>
                <a:cxn ang="0">
                  <a:pos x="17" y="15"/>
                </a:cxn>
                <a:cxn ang="0">
                  <a:pos x="21" y="18"/>
                </a:cxn>
                <a:cxn ang="0">
                  <a:pos x="17" y="18"/>
                </a:cxn>
              </a:cxnLst>
              <a:rect l="0" t="0" r="r" b="b"/>
              <a:pathLst>
                <a:path w="21" h="18">
                  <a:moveTo>
                    <a:pt x="17" y="18"/>
                  </a:moveTo>
                  <a:lnTo>
                    <a:pt x="17" y="15"/>
                  </a:lnTo>
                  <a:lnTo>
                    <a:pt x="14" y="15"/>
                  </a:lnTo>
                  <a:lnTo>
                    <a:pt x="10" y="11"/>
                  </a:lnTo>
                  <a:lnTo>
                    <a:pt x="10" y="11"/>
                  </a:lnTo>
                  <a:lnTo>
                    <a:pt x="7" y="11"/>
                  </a:lnTo>
                  <a:lnTo>
                    <a:pt x="3" y="11"/>
                  </a:lnTo>
                  <a:lnTo>
                    <a:pt x="0" y="7"/>
                  </a:lnTo>
                  <a:lnTo>
                    <a:pt x="0" y="4"/>
                  </a:lnTo>
                  <a:lnTo>
                    <a:pt x="0" y="4"/>
                  </a:lnTo>
                  <a:lnTo>
                    <a:pt x="3" y="0"/>
                  </a:lnTo>
                  <a:lnTo>
                    <a:pt x="0" y="4"/>
                  </a:lnTo>
                  <a:lnTo>
                    <a:pt x="0" y="4"/>
                  </a:lnTo>
                  <a:lnTo>
                    <a:pt x="0" y="7"/>
                  </a:lnTo>
                  <a:lnTo>
                    <a:pt x="3" y="7"/>
                  </a:lnTo>
                  <a:lnTo>
                    <a:pt x="7" y="7"/>
                  </a:lnTo>
                  <a:lnTo>
                    <a:pt x="10" y="11"/>
                  </a:lnTo>
                  <a:lnTo>
                    <a:pt x="10" y="11"/>
                  </a:lnTo>
                  <a:lnTo>
                    <a:pt x="17" y="11"/>
                  </a:lnTo>
                  <a:lnTo>
                    <a:pt x="17" y="15"/>
                  </a:lnTo>
                  <a:lnTo>
                    <a:pt x="21" y="18"/>
                  </a:lnTo>
                  <a:lnTo>
                    <a:pt x="17" y="18"/>
                  </a:lnTo>
                  <a:close/>
                </a:path>
              </a:pathLst>
            </a:custGeom>
            <a:grpFill/>
            <a:ln w="0">
              <a:noFill/>
              <a:prstDash val="solid"/>
              <a:round/>
              <a:headEnd/>
              <a:tailEnd/>
            </a:ln>
          </p:spPr>
          <p:txBody>
            <a:bodyPr/>
            <a:lstStyle/>
            <a:p>
              <a:endParaRPr lang="fa-IR"/>
            </a:p>
          </p:txBody>
        </p:sp>
        <p:sp>
          <p:nvSpPr>
            <p:cNvPr id="3363" name="Freeform 291"/>
            <p:cNvSpPr>
              <a:spLocks/>
            </p:cNvSpPr>
            <p:nvPr userDrawn="1"/>
          </p:nvSpPr>
          <p:spPr bwMode="gray">
            <a:xfrm>
              <a:off x="1690" y="1746"/>
              <a:ext cx="4" cy="7"/>
            </a:xfrm>
            <a:custGeom>
              <a:avLst/>
              <a:gdLst/>
              <a:ahLst/>
              <a:cxnLst>
                <a:cxn ang="0">
                  <a:pos x="0" y="7"/>
                </a:cxn>
                <a:cxn ang="0">
                  <a:pos x="0" y="7"/>
                </a:cxn>
                <a:cxn ang="0">
                  <a:pos x="4" y="4"/>
                </a:cxn>
                <a:cxn ang="0">
                  <a:pos x="4" y="0"/>
                </a:cxn>
                <a:cxn ang="0">
                  <a:pos x="4" y="4"/>
                </a:cxn>
                <a:cxn ang="0">
                  <a:pos x="4" y="7"/>
                </a:cxn>
                <a:cxn ang="0">
                  <a:pos x="0" y="7"/>
                </a:cxn>
              </a:cxnLst>
              <a:rect l="0" t="0" r="r" b="b"/>
              <a:pathLst>
                <a:path w="4" h="7">
                  <a:moveTo>
                    <a:pt x="0" y="7"/>
                  </a:moveTo>
                  <a:lnTo>
                    <a:pt x="0" y="7"/>
                  </a:lnTo>
                  <a:lnTo>
                    <a:pt x="4" y="4"/>
                  </a:lnTo>
                  <a:lnTo>
                    <a:pt x="4" y="0"/>
                  </a:lnTo>
                  <a:lnTo>
                    <a:pt x="4" y="4"/>
                  </a:lnTo>
                  <a:lnTo>
                    <a:pt x="4" y="7"/>
                  </a:lnTo>
                  <a:lnTo>
                    <a:pt x="0" y="7"/>
                  </a:lnTo>
                  <a:close/>
                </a:path>
              </a:pathLst>
            </a:custGeom>
            <a:grpFill/>
            <a:ln w="0">
              <a:noFill/>
              <a:prstDash val="solid"/>
              <a:round/>
              <a:headEnd/>
              <a:tailEnd/>
            </a:ln>
          </p:spPr>
          <p:txBody>
            <a:bodyPr/>
            <a:lstStyle/>
            <a:p>
              <a:endParaRPr lang="fa-IR"/>
            </a:p>
          </p:txBody>
        </p:sp>
        <p:sp>
          <p:nvSpPr>
            <p:cNvPr id="3364" name="Freeform 292"/>
            <p:cNvSpPr>
              <a:spLocks/>
            </p:cNvSpPr>
            <p:nvPr userDrawn="1"/>
          </p:nvSpPr>
          <p:spPr bwMode="gray">
            <a:xfrm>
              <a:off x="1817" y="1868"/>
              <a:ext cx="3" cy="19"/>
            </a:xfrm>
            <a:custGeom>
              <a:avLst/>
              <a:gdLst/>
              <a:ahLst/>
              <a:cxnLst>
                <a:cxn ang="0">
                  <a:pos x="0" y="18"/>
                </a:cxn>
                <a:cxn ang="0">
                  <a:pos x="0" y="18"/>
                </a:cxn>
                <a:cxn ang="0">
                  <a:pos x="3" y="0"/>
                </a:cxn>
                <a:cxn ang="0">
                  <a:pos x="3" y="0"/>
                </a:cxn>
                <a:cxn ang="0">
                  <a:pos x="3" y="0"/>
                </a:cxn>
                <a:cxn ang="0">
                  <a:pos x="3" y="0"/>
                </a:cxn>
                <a:cxn ang="0">
                  <a:pos x="3" y="4"/>
                </a:cxn>
                <a:cxn ang="0">
                  <a:pos x="3" y="7"/>
                </a:cxn>
                <a:cxn ang="0">
                  <a:pos x="3" y="14"/>
                </a:cxn>
                <a:cxn ang="0">
                  <a:pos x="0" y="18"/>
                </a:cxn>
                <a:cxn ang="0">
                  <a:pos x="0" y="18"/>
                </a:cxn>
              </a:cxnLst>
              <a:rect l="0" t="0" r="r" b="b"/>
              <a:pathLst>
                <a:path w="3" h="18">
                  <a:moveTo>
                    <a:pt x="0" y="18"/>
                  </a:moveTo>
                  <a:lnTo>
                    <a:pt x="0" y="18"/>
                  </a:lnTo>
                  <a:lnTo>
                    <a:pt x="3" y="0"/>
                  </a:lnTo>
                  <a:lnTo>
                    <a:pt x="3" y="0"/>
                  </a:lnTo>
                  <a:lnTo>
                    <a:pt x="3" y="0"/>
                  </a:lnTo>
                  <a:lnTo>
                    <a:pt x="3" y="0"/>
                  </a:lnTo>
                  <a:lnTo>
                    <a:pt x="3" y="4"/>
                  </a:lnTo>
                  <a:lnTo>
                    <a:pt x="3" y="7"/>
                  </a:lnTo>
                  <a:lnTo>
                    <a:pt x="3" y="14"/>
                  </a:lnTo>
                  <a:lnTo>
                    <a:pt x="0" y="18"/>
                  </a:lnTo>
                  <a:lnTo>
                    <a:pt x="0" y="18"/>
                  </a:lnTo>
                  <a:close/>
                </a:path>
              </a:pathLst>
            </a:custGeom>
            <a:grpFill/>
            <a:ln w="0">
              <a:noFill/>
              <a:prstDash val="solid"/>
              <a:round/>
              <a:headEnd/>
              <a:tailEnd/>
            </a:ln>
          </p:spPr>
          <p:txBody>
            <a:bodyPr/>
            <a:lstStyle/>
            <a:p>
              <a:endParaRPr lang="fa-IR"/>
            </a:p>
          </p:txBody>
        </p:sp>
        <p:sp>
          <p:nvSpPr>
            <p:cNvPr id="3365" name="Freeform 293"/>
            <p:cNvSpPr>
              <a:spLocks/>
            </p:cNvSpPr>
            <p:nvPr userDrawn="1"/>
          </p:nvSpPr>
          <p:spPr bwMode="gray">
            <a:xfrm>
              <a:off x="1886" y="1947"/>
              <a:ext cx="8" cy="5"/>
            </a:xfrm>
            <a:custGeom>
              <a:avLst/>
              <a:gdLst/>
              <a:ahLst/>
              <a:cxnLst>
                <a:cxn ang="0">
                  <a:pos x="3" y="0"/>
                </a:cxn>
                <a:cxn ang="0">
                  <a:pos x="0" y="0"/>
                </a:cxn>
                <a:cxn ang="0">
                  <a:pos x="0" y="0"/>
                </a:cxn>
                <a:cxn ang="0">
                  <a:pos x="0" y="0"/>
                </a:cxn>
                <a:cxn ang="0">
                  <a:pos x="3" y="0"/>
                </a:cxn>
                <a:cxn ang="0">
                  <a:pos x="3" y="0"/>
                </a:cxn>
                <a:cxn ang="0">
                  <a:pos x="7" y="0"/>
                </a:cxn>
                <a:cxn ang="0">
                  <a:pos x="7" y="0"/>
                </a:cxn>
                <a:cxn ang="0">
                  <a:pos x="7" y="4"/>
                </a:cxn>
                <a:cxn ang="0">
                  <a:pos x="3" y="0"/>
                </a:cxn>
                <a:cxn ang="0">
                  <a:pos x="3" y="0"/>
                </a:cxn>
              </a:cxnLst>
              <a:rect l="0" t="0" r="r" b="b"/>
              <a:pathLst>
                <a:path w="7" h="4">
                  <a:moveTo>
                    <a:pt x="3" y="0"/>
                  </a:moveTo>
                  <a:lnTo>
                    <a:pt x="0" y="0"/>
                  </a:lnTo>
                  <a:lnTo>
                    <a:pt x="0" y="0"/>
                  </a:lnTo>
                  <a:lnTo>
                    <a:pt x="0" y="0"/>
                  </a:lnTo>
                  <a:lnTo>
                    <a:pt x="3" y="0"/>
                  </a:lnTo>
                  <a:lnTo>
                    <a:pt x="3" y="0"/>
                  </a:lnTo>
                  <a:lnTo>
                    <a:pt x="7" y="0"/>
                  </a:lnTo>
                  <a:lnTo>
                    <a:pt x="7" y="0"/>
                  </a:lnTo>
                  <a:lnTo>
                    <a:pt x="7" y="4"/>
                  </a:lnTo>
                  <a:lnTo>
                    <a:pt x="3" y="0"/>
                  </a:lnTo>
                  <a:lnTo>
                    <a:pt x="3" y="0"/>
                  </a:lnTo>
                  <a:close/>
                </a:path>
              </a:pathLst>
            </a:custGeom>
            <a:grpFill/>
            <a:ln w="0">
              <a:noFill/>
              <a:prstDash val="solid"/>
              <a:round/>
              <a:headEnd/>
              <a:tailEnd/>
            </a:ln>
          </p:spPr>
          <p:txBody>
            <a:bodyPr/>
            <a:lstStyle/>
            <a:p>
              <a:endParaRPr lang="fa-IR"/>
            </a:p>
          </p:txBody>
        </p:sp>
        <p:sp>
          <p:nvSpPr>
            <p:cNvPr id="3366" name="Freeform 294"/>
            <p:cNvSpPr>
              <a:spLocks/>
            </p:cNvSpPr>
            <p:nvPr userDrawn="1"/>
          </p:nvSpPr>
          <p:spPr bwMode="gray">
            <a:xfrm>
              <a:off x="1894" y="1928"/>
              <a:ext cx="14" cy="7"/>
            </a:xfrm>
            <a:custGeom>
              <a:avLst/>
              <a:gdLst/>
              <a:ahLst/>
              <a:cxnLst>
                <a:cxn ang="0">
                  <a:pos x="7" y="7"/>
                </a:cxn>
                <a:cxn ang="0">
                  <a:pos x="7" y="7"/>
                </a:cxn>
                <a:cxn ang="0">
                  <a:pos x="3" y="4"/>
                </a:cxn>
                <a:cxn ang="0">
                  <a:pos x="0" y="0"/>
                </a:cxn>
                <a:cxn ang="0">
                  <a:pos x="0" y="0"/>
                </a:cxn>
                <a:cxn ang="0">
                  <a:pos x="0" y="0"/>
                </a:cxn>
                <a:cxn ang="0">
                  <a:pos x="0" y="0"/>
                </a:cxn>
                <a:cxn ang="0">
                  <a:pos x="0" y="0"/>
                </a:cxn>
                <a:cxn ang="0">
                  <a:pos x="3" y="4"/>
                </a:cxn>
                <a:cxn ang="0">
                  <a:pos x="7" y="7"/>
                </a:cxn>
                <a:cxn ang="0">
                  <a:pos x="10" y="4"/>
                </a:cxn>
                <a:cxn ang="0">
                  <a:pos x="14" y="4"/>
                </a:cxn>
                <a:cxn ang="0">
                  <a:pos x="14" y="4"/>
                </a:cxn>
                <a:cxn ang="0">
                  <a:pos x="14" y="4"/>
                </a:cxn>
                <a:cxn ang="0">
                  <a:pos x="7" y="7"/>
                </a:cxn>
              </a:cxnLst>
              <a:rect l="0" t="0" r="r" b="b"/>
              <a:pathLst>
                <a:path w="14" h="7">
                  <a:moveTo>
                    <a:pt x="7" y="7"/>
                  </a:moveTo>
                  <a:lnTo>
                    <a:pt x="7" y="7"/>
                  </a:lnTo>
                  <a:lnTo>
                    <a:pt x="3" y="4"/>
                  </a:lnTo>
                  <a:lnTo>
                    <a:pt x="0" y="0"/>
                  </a:lnTo>
                  <a:lnTo>
                    <a:pt x="0" y="0"/>
                  </a:lnTo>
                  <a:lnTo>
                    <a:pt x="0" y="0"/>
                  </a:lnTo>
                  <a:lnTo>
                    <a:pt x="0" y="0"/>
                  </a:lnTo>
                  <a:lnTo>
                    <a:pt x="0" y="0"/>
                  </a:lnTo>
                  <a:lnTo>
                    <a:pt x="3" y="4"/>
                  </a:lnTo>
                  <a:lnTo>
                    <a:pt x="7" y="7"/>
                  </a:lnTo>
                  <a:lnTo>
                    <a:pt x="10" y="4"/>
                  </a:lnTo>
                  <a:lnTo>
                    <a:pt x="14" y="4"/>
                  </a:lnTo>
                  <a:lnTo>
                    <a:pt x="14" y="4"/>
                  </a:lnTo>
                  <a:lnTo>
                    <a:pt x="14" y="4"/>
                  </a:lnTo>
                  <a:lnTo>
                    <a:pt x="7" y="7"/>
                  </a:lnTo>
                  <a:close/>
                </a:path>
              </a:pathLst>
            </a:custGeom>
            <a:grpFill/>
            <a:ln w="0">
              <a:noFill/>
              <a:prstDash val="solid"/>
              <a:round/>
              <a:headEnd/>
              <a:tailEnd/>
            </a:ln>
          </p:spPr>
          <p:txBody>
            <a:bodyPr/>
            <a:lstStyle/>
            <a:p>
              <a:endParaRPr lang="fa-IR"/>
            </a:p>
          </p:txBody>
        </p:sp>
        <p:sp>
          <p:nvSpPr>
            <p:cNvPr id="3367" name="Freeform 295"/>
            <p:cNvSpPr>
              <a:spLocks/>
            </p:cNvSpPr>
            <p:nvPr userDrawn="1"/>
          </p:nvSpPr>
          <p:spPr bwMode="gray">
            <a:xfrm>
              <a:off x="1918" y="1902"/>
              <a:ext cx="4" cy="8"/>
            </a:xfrm>
            <a:custGeom>
              <a:avLst/>
              <a:gdLst/>
              <a:ahLst/>
              <a:cxnLst>
                <a:cxn ang="0">
                  <a:pos x="0" y="7"/>
                </a:cxn>
                <a:cxn ang="0">
                  <a:pos x="4" y="3"/>
                </a:cxn>
                <a:cxn ang="0">
                  <a:pos x="4" y="0"/>
                </a:cxn>
                <a:cxn ang="0">
                  <a:pos x="4" y="3"/>
                </a:cxn>
                <a:cxn ang="0">
                  <a:pos x="4" y="3"/>
                </a:cxn>
                <a:cxn ang="0">
                  <a:pos x="4" y="3"/>
                </a:cxn>
                <a:cxn ang="0">
                  <a:pos x="0" y="7"/>
                </a:cxn>
              </a:cxnLst>
              <a:rect l="0" t="0" r="r" b="b"/>
              <a:pathLst>
                <a:path w="4" h="7">
                  <a:moveTo>
                    <a:pt x="0" y="7"/>
                  </a:moveTo>
                  <a:lnTo>
                    <a:pt x="4" y="3"/>
                  </a:lnTo>
                  <a:lnTo>
                    <a:pt x="4" y="0"/>
                  </a:lnTo>
                  <a:lnTo>
                    <a:pt x="4" y="3"/>
                  </a:lnTo>
                  <a:lnTo>
                    <a:pt x="4" y="3"/>
                  </a:lnTo>
                  <a:lnTo>
                    <a:pt x="4" y="3"/>
                  </a:lnTo>
                  <a:lnTo>
                    <a:pt x="0" y="7"/>
                  </a:lnTo>
                  <a:close/>
                </a:path>
              </a:pathLst>
            </a:custGeom>
            <a:grpFill/>
            <a:ln w="0">
              <a:noFill/>
              <a:prstDash val="solid"/>
              <a:round/>
              <a:headEnd/>
              <a:tailEnd/>
            </a:ln>
          </p:spPr>
          <p:txBody>
            <a:bodyPr/>
            <a:lstStyle/>
            <a:p>
              <a:endParaRPr lang="fa-IR"/>
            </a:p>
          </p:txBody>
        </p:sp>
        <p:sp>
          <p:nvSpPr>
            <p:cNvPr id="3368" name="Freeform 296"/>
            <p:cNvSpPr>
              <a:spLocks/>
            </p:cNvSpPr>
            <p:nvPr userDrawn="1"/>
          </p:nvSpPr>
          <p:spPr bwMode="gray">
            <a:xfrm>
              <a:off x="1930" y="1894"/>
              <a:ext cx="10" cy="4"/>
            </a:xfrm>
            <a:custGeom>
              <a:avLst/>
              <a:gdLst/>
              <a:ahLst/>
              <a:cxnLst>
                <a:cxn ang="0">
                  <a:pos x="0" y="3"/>
                </a:cxn>
                <a:cxn ang="0">
                  <a:pos x="0" y="3"/>
                </a:cxn>
                <a:cxn ang="0">
                  <a:pos x="3" y="0"/>
                </a:cxn>
                <a:cxn ang="0">
                  <a:pos x="10" y="0"/>
                </a:cxn>
                <a:cxn ang="0">
                  <a:pos x="10" y="0"/>
                </a:cxn>
                <a:cxn ang="0">
                  <a:pos x="0" y="3"/>
                </a:cxn>
              </a:cxnLst>
              <a:rect l="0" t="0" r="r" b="b"/>
              <a:pathLst>
                <a:path w="10" h="3">
                  <a:moveTo>
                    <a:pt x="0" y="3"/>
                  </a:moveTo>
                  <a:lnTo>
                    <a:pt x="0" y="3"/>
                  </a:lnTo>
                  <a:lnTo>
                    <a:pt x="3" y="0"/>
                  </a:lnTo>
                  <a:lnTo>
                    <a:pt x="10" y="0"/>
                  </a:lnTo>
                  <a:lnTo>
                    <a:pt x="10" y="0"/>
                  </a:lnTo>
                  <a:lnTo>
                    <a:pt x="0" y="3"/>
                  </a:lnTo>
                  <a:close/>
                </a:path>
              </a:pathLst>
            </a:custGeom>
            <a:grpFill/>
            <a:ln w="0">
              <a:noFill/>
              <a:prstDash val="solid"/>
              <a:round/>
              <a:headEnd/>
              <a:tailEnd/>
            </a:ln>
          </p:spPr>
          <p:txBody>
            <a:bodyPr/>
            <a:lstStyle/>
            <a:p>
              <a:endParaRPr lang="fa-IR"/>
            </a:p>
          </p:txBody>
        </p:sp>
        <p:sp>
          <p:nvSpPr>
            <p:cNvPr id="3369" name="Freeform 297"/>
            <p:cNvSpPr>
              <a:spLocks/>
            </p:cNvSpPr>
            <p:nvPr userDrawn="1"/>
          </p:nvSpPr>
          <p:spPr bwMode="gray">
            <a:xfrm>
              <a:off x="2042" y="2069"/>
              <a:ext cx="11" cy="3"/>
            </a:xfrm>
            <a:custGeom>
              <a:avLst/>
              <a:gdLst/>
              <a:ahLst/>
              <a:cxnLst>
                <a:cxn ang="0">
                  <a:pos x="0" y="0"/>
                </a:cxn>
                <a:cxn ang="0">
                  <a:pos x="0" y="0"/>
                </a:cxn>
                <a:cxn ang="0">
                  <a:pos x="4" y="0"/>
                </a:cxn>
                <a:cxn ang="0">
                  <a:pos x="11" y="3"/>
                </a:cxn>
                <a:cxn ang="0">
                  <a:pos x="4" y="0"/>
                </a:cxn>
                <a:cxn ang="0">
                  <a:pos x="0" y="0"/>
                </a:cxn>
              </a:cxnLst>
              <a:rect l="0" t="0" r="r" b="b"/>
              <a:pathLst>
                <a:path w="11" h="3">
                  <a:moveTo>
                    <a:pt x="0" y="0"/>
                  </a:moveTo>
                  <a:lnTo>
                    <a:pt x="0" y="0"/>
                  </a:lnTo>
                  <a:lnTo>
                    <a:pt x="4" y="0"/>
                  </a:lnTo>
                  <a:lnTo>
                    <a:pt x="11" y="3"/>
                  </a:lnTo>
                  <a:lnTo>
                    <a:pt x="4" y="0"/>
                  </a:lnTo>
                  <a:lnTo>
                    <a:pt x="0" y="0"/>
                  </a:lnTo>
                  <a:close/>
                </a:path>
              </a:pathLst>
            </a:custGeom>
            <a:grpFill/>
            <a:ln w="0">
              <a:noFill/>
              <a:prstDash val="solid"/>
              <a:round/>
              <a:headEnd/>
              <a:tailEnd/>
            </a:ln>
          </p:spPr>
          <p:txBody>
            <a:bodyPr/>
            <a:lstStyle/>
            <a:p>
              <a:endParaRPr lang="fa-IR"/>
            </a:p>
          </p:txBody>
        </p:sp>
        <p:sp>
          <p:nvSpPr>
            <p:cNvPr id="3370" name="Freeform 298"/>
            <p:cNvSpPr>
              <a:spLocks/>
            </p:cNvSpPr>
            <p:nvPr userDrawn="1"/>
          </p:nvSpPr>
          <p:spPr bwMode="gray">
            <a:xfrm>
              <a:off x="2063" y="2077"/>
              <a:ext cx="12" cy="3"/>
            </a:xfrm>
            <a:custGeom>
              <a:avLst/>
              <a:gdLst/>
              <a:ahLst/>
              <a:cxnLst>
                <a:cxn ang="0">
                  <a:pos x="0" y="3"/>
                </a:cxn>
                <a:cxn ang="0">
                  <a:pos x="0" y="3"/>
                </a:cxn>
                <a:cxn ang="0">
                  <a:pos x="7" y="0"/>
                </a:cxn>
                <a:cxn ang="0">
                  <a:pos x="11" y="0"/>
                </a:cxn>
                <a:cxn ang="0">
                  <a:pos x="7" y="0"/>
                </a:cxn>
                <a:cxn ang="0">
                  <a:pos x="0" y="3"/>
                </a:cxn>
                <a:cxn ang="0">
                  <a:pos x="0" y="3"/>
                </a:cxn>
              </a:cxnLst>
              <a:rect l="0" t="0" r="r" b="b"/>
              <a:pathLst>
                <a:path w="11" h="3">
                  <a:moveTo>
                    <a:pt x="0" y="3"/>
                  </a:moveTo>
                  <a:lnTo>
                    <a:pt x="0" y="3"/>
                  </a:lnTo>
                  <a:lnTo>
                    <a:pt x="7" y="0"/>
                  </a:lnTo>
                  <a:lnTo>
                    <a:pt x="11" y="0"/>
                  </a:lnTo>
                  <a:lnTo>
                    <a:pt x="7" y="0"/>
                  </a:lnTo>
                  <a:lnTo>
                    <a:pt x="0" y="3"/>
                  </a:lnTo>
                  <a:lnTo>
                    <a:pt x="0" y="3"/>
                  </a:lnTo>
                  <a:close/>
                </a:path>
              </a:pathLst>
            </a:custGeom>
            <a:grpFill/>
            <a:ln w="0">
              <a:noFill/>
              <a:prstDash val="solid"/>
              <a:round/>
              <a:headEnd/>
              <a:tailEnd/>
            </a:ln>
          </p:spPr>
          <p:txBody>
            <a:bodyPr/>
            <a:lstStyle/>
            <a:p>
              <a:endParaRPr lang="fa-IR"/>
            </a:p>
          </p:txBody>
        </p:sp>
        <p:sp>
          <p:nvSpPr>
            <p:cNvPr id="3371" name="Freeform 299"/>
            <p:cNvSpPr>
              <a:spLocks/>
            </p:cNvSpPr>
            <p:nvPr userDrawn="1"/>
          </p:nvSpPr>
          <p:spPr bwMode="gray">
            <a:xfrm>
              <a:off x="2085" y="2092"/>
              <a:ext cx="4" cy="15"/>
            </a:xfrm>
            <a:custGeom>
              <a:avLst/>
              <a:gdLst/>
              <a:ahLst/>
              <a:cxnLst>
                <a:cxn ang="0">
                  <a:pos x="0" y="14"/>
                </a:cxn>
                <a:cxn ang="0">
                  <a:pos x="0" y="10"/>
                </a:cxn>
                <a:cxn ang="0">
                  <a:pos x="0" y="7"/>
                </a:cxn>
                <a:cxn ang="0">
                  <a:pos x="4" y="0"/>
                </a:cxn>
                <a:cxn ang="0">
                  <a:pos x="0" y="14"/>
                </a:cxn>
              </a:cxnLst>
              <a:rect l="0" t="0" r="r" b="b"/>
              <a:pathLst>
                <a:path w="4" h="14">
                  <a:moveTo>
                    <a:pt x="0" y="14"/>
                  </a:moveTo>
                  <a:lnTo>
                    <a:pt x="0" y="10"/>
                  </a:lnTo>
                  <a:lnTo>
                    <a:pt x="0" y="7"/>
                  </a:lnTo>
                  <a:lnTo>
                    <a:pt x="4" y="0"/>
                  </a:lnTo>
                  <a:lnTo>
                    <a:pt x="0" y="14"/>
                  </a:lnTo>
                  <a:close/>
                </a:path>
              </a:pathLst>
            </a:custGeom>
            <a:grpFill/>
            <a:ln w="0">
              <a:noFill/>
              <a:prstDash val="solid"/>
              <a:round/>
              <a:headEnd/>
              <a:tailEnd/>
            </a:ln>
          </p:spPr>
          <p:txBody>
            <a:bodyPr/>
            <a:lstStyle/>
            <a:p>
              <a:endParaRPr lang="fa-IR"/>
            </a:p>
          </p:txBody>
        </p:sp>
        <p:sp>
          <p:nvSpPr>
            <p:cNvPr id="3372" name="Freeform 300"/>
            <p:cNvSpPr>
              <a:spLocks/>
            </p:cNvSpPr>
            <p:nvPr userDrawn="1"/>
          </p:nvSpPr>
          <p:spPr bwMode="gray">
            <a:xfrm>
              <a:off x="2075" y="2039"/>
              <a:ext cx="7" cy="30"/>
            </a:xfrm>
            <a:custGeom>
              <a:avLst/>
              <a:gdLst/>
              <a:ahLst/>
              <a:cxnLst>
                <a:cxn ang="0">
                  <a:pos x="7" y="28"/>
                </a:cxn>
                <a:cxn ang="0">
                  <a:pos x="7" y="21"/>
                </a:cxn>
                <a:cxn ang="0">
                  <a:pos x="7" y="14"/>
                </a:cxn>
                <a:cxn ang="0">
                  <a:pos x="3" y="7"/>
                </a:cxn>
                <a:cxn ang="0">
                  <a:pos x="0" y="0"/>
                </a:cxn>
                <a:cxn ang="0">
                  <a:pos x="3" y="7"/>
                </a:cxn>
                <a:cxn ang="0">
                  <a:pos x="7" y="14"/>
                </a:cxn>
                <a:cxn ang="0">
                  <a:pos x="7" y="21"/>
                </a:cxn>
                <a:cxn ang="0">
                  <a:pos x="7" y="28"/>
                </a:cxn>
              </a:cxnLst>
              <a:rect l="0" t="0" r="r" b="b"/>
              <a:pathLst>
                <a:path w="7" h="28">
                  <a:moveTo>
                    <a:pt x="7" y="28"/>
                  </a:moveTo>
                  <a:lnTo>
                    <a:pt x="7" y="21"/>
                  </a:lnTo>
                  <a:lnTo>
                    <a:pt x="7" y="14"/>
                  </a:lnTo>
                  <a:lnTo>
                    <a:pt x="3" y="7"/>
                  </a:lnTo>
                  <a:lnTo>
                    <a:pt x="0" y="0"/>
                  </a:lnTo>
                  <a:lnTo>
                    <a:pt x="3" y="7"/>
                  </a:lnTo>
                  <a:lnTo>
                    <a:pt x="7" y="14"/>
                  </a:lnTo>
                  <a:lnTo>
                    <a:pt x="7" y="21"/>
                  </a:lnTo>
                  <a:lnTo>
                    <a:pt x="7" y="28"/>
                  </a:lnTo>
                  <a:close/>
                </a:path>
              </a:pathLst>
            </a:custGeom>
            <a:grpFill/>
            <a:ln w="0">
              <a:noFill/>
              <a:prstDash val="solid"/>
              <a:round/>
              <a:headEnd/>
              <a:tailEnd/>
            </a:ln>
          </p:spPr>
          <p:txBody>
            <a:bodyPr/>
            <a:lstStyle/>
            <a:p>
              <a:endParaRPr lang="fa-IR"/>
            </a:p>
          </p:txBody>
        </p:sp>
        <p:sp>
          <p:nvSpPr>
            <p:cNvPr id="3373" name="Freeform 301"/>
            <p:cNvSpPr>
              <a:spLocks/>
            </p:cNvSpPr>
            <p:nvPr userDrawn="1"/>
          </p:nvSpPr>
          <p:spPr bwMode="gray">
            <a:xfrm>
              <a:off x="2027" y="1500"/>
              <a:ext cx="265" cy="114"/>
            </a:xfrm>
            <a:custGeom>
              <a:avLst/>
              <a:gdLst/>
              <a:ahLst/>
              <a:cxnLst>
                <a:cxn ang="0">
                  <a:pos x="229" y="14"/>
                </a:cxn>
                <a:cxn ang="0">
                  <a:pos x="215" y="18"/>
                </a:cxn>
                <a:cxn ang="0">
                  <a:pos x="204" y="21"/>
                </a:cxn>
                <a:cxn ang="0">
                  <a:pos x="194" y="29"/>
                </a:cxn>
                <a:cxn ang="0">
                  <a:pos x="194" y="29"/>
                </a:cxn>
                <a:cxn ang="0">
                  <a:pos x="194" y="32"/>
                </a:cxn>
                <a:cxn ang="0">
                  <a:pos x="194" y="39"/>
                </a:cxn>
                <a:cxn ang="0">
                  <a:pos x="190" y="46"/>
                </a:cxn>
                <a:cxn ang="0">
                  <a:pos x="187" y="53"/>
                </a:cxn>
                <a:cxn ang="0">
                  <a:pos x="180" y="57"/>
                </a:cxn>
                <a:cxn ang="0">
                  <a:pos x="169" y="60"/>
                </a:cxn>
                <a:cxn ang="0">
                  <a:pos x="151" y="67"/>
                </a:cxn>
                <a:cxn ang="0">
                  <a:pos x="123" y="71"/>
                </a:cxn>
                <a:cxn ang="0">
                  <a:pos x="99" y="78"/>
                </a:cxn>
                <a:cxn ang="0">
                  <a:pos x="77" y="81"/>
                </a:cxn>
                <a:cxn ang="0">
                  <a:pos x="67" y="85"/>
                </a:cxn>
                <a:cxn ang="0">
                  <a:pos x="63" y="88"/>
                </a:cxn>
                <a:cxn ang="0">
                  <a:pos x="56" y="92"/>
                </a:cxn>
                <a:cxn ang="0">
                  <a:pos x="46" y="99"/>
                </a:cxn>
                <a:cxn ang="0">
                  <a:pos x="35" y="103"/>
                </a:cxn>
                <a:cxn ang="0">
                  <a:pos x="25" y="106"/>
                </a:cxn>
                <a:cxn ang="0">
                  <a:pos x="11" y="106"/>
                </a:cxn>
                <a:cxn ang="0">
                  <a:pos x="3" y="106"/>
                </a:cxn>
                <a:cxn ang="0">
                  <a:pos x="0" y="103"/>
                </a:cxn>
                <a:cxn ang="0">
                  <a:pos x="3" y="106"/>
                </a:cxn>
                <a:cxn ang="0">
                  <a:pos x="11" y="106"/>
                </a:cxn>
                <a:cxn ang="0">
                  <a:pos x="25" y="106"/>
                </a:cxn>
                <a:cxn ang="0">
                  <a:pos x="35" y="103"/>
                </a:cxn>
                <a:cxn ang="0">
                  <a:pos x="46" y="95"/>
                </a:cxn>
                <a:cxn ang="0">
                  <a:pos x="53" y="92"/>
                </a:cxn>
                <a:cxn ang="0">
                  <a:pos x="60" y="88"/>
                </a:cxn>
                <a:cxn ang="0">
                  <a:pos x="67" y="85"/>
                </a:cxn>
                <a:cxn ang="0">
                  <a:pos x="81" y="81"/>
                </a:cxn>
                <a:cxn ang="0">
                  <a:pos x="109" y="74"/>
                </a:cxn>
                <a:cxn ang="0">
                  <a:pos x="144" y="67"/>
                </a:cxn>
                <a:cxn ang="0">
                  <a:pos x="169" y="60"/>
                </a:cxn>
                <a:cxn ang="0">
                  <a:pos x="180" y="57"/>
                </a:cxn>
                <a:cxn ang="0">
                  <a:pos x="187" y="53"/>
                </a:cxn>
                <a:cxn ang="0">
                  <a:pos x="190" y="46"/>
                </a:cxn>
                <a:cxn ang="0">
                  <a:pos x="194" y="39"/>
                </a:cxn>
                <a:cxn ang="0">
                  <a:pos x="194" y="32"/>
                </a:cxn>
                <a:cxn ang="0">
                  <a:pos x="194" y="29"/>
                </a:cxn>
                <a:cxn ang="0">
                  <a:pos x="194" y="29"/>
                </a:cxn>
                <a:cxn ang="0">
                  <a:pos x="204" y="21"/>
                </a:cxn>
                <a:cxn ang="0">
                  <a:pos x="215" y="18"/>
                </a:cxn>
                <a:cxn ang="0">
                  <a:pos x="225" y="14"/>
                </a:cxn>
                <a:cxn ang="0">
                  <a:pos x="236" y="14"/>
                </a:cxn>
                <a:cxn ang="0">
                  <a:pos x="243" y="11"/>
                </a:cxn>
                <a:cxn ang="0">
                  <a:pos x="250" y="7"/>
                </a:cxn>
                <a:cxn ang="0">
                  <a:pos x="257" y="4"/>
                </a:cxn>
                <a:cxn ang="0">
                  <a:pos x="257" y="0"/>
                </a:cxn>
                <a:cxn ang="0">
                  <a:pos x="257" y="0"/>
                </a:cxn>
                <a:cxn ang="0">
                  <a:pos x="254" y="7"/>
                </a:cxn>
                <a:cxn ang="0">
                  <a:pos x="247" y="11"/>
                </a:cxn>
                <a:cxn ang="0">
                  <a:pos x="236" y="14"/>
                </a:cxn>
                <a:cxn ang="0">
                  <a:pos x="229" y="14"/>
                </a:cxn>
              </a:cxnLst>
              <a:rect l="0" t="0" r="r" b="b"/>
              <a:pathLst>
                <a:path w="257" h="106">
                  <a:moveTo>
                    <a:pt x="229" y="14"/>
                  </a:moveTo>
                  <a:lnTo>
                    <a:pt x="215" y="18"/>
                  </a:lnTo>
                  <a:lnTo>
                    <a:pt x="204" y="21"/>
                  </a:lnTo>
                  <a:lnTo>
                    <a:pt x="194" y="29"/>
                  </a:lnTo>
                  <a:lnTo>
                    <a:pt x="194" y="29"/>
                  </a:lnTo>
                  <a:lnTo>
                    <a:pt x="194" y="32"/>
                  </a:lnTo>
                  <a:lnTo>
                    <a:pt x="194" y="39"/>
                  </a:lnTo>
                  <a:lnTo>
                    <a:pt x="190" y="46"/>
                  </a:lnTo>
                  <a:lnTo>
                    <a:pt x="187" y="53"/>
                  </a:lnTo>
                  <a:lnTo>
                    <a:pt x="180" y="57"/>
                  </a:lnTo>
                  <a:lnTo>
                    <a:pt x="169" y="60"/>
                  </a:lnTo>
                  <a:lnTo>
                    <a:pt x="151" y="67"/>
                  </a:lnTo>
                  <a:lnTo>
                    <a:pt x="123" y="71"/>
                  </a:lnTo>
                  <a:lnTo>
                    <a:pt x="99" y="78"/>
                  </a:lnTo>
                  <a:lnTo>
                    <a:pt x="77" y="81"/>
                  </a:lnTo>
                  <a:lnTo>
                    <a:pt x="67" y="85"/>
                  </a:lnTo>
                  <a:lnTo>
                    <a:pt x="63" y="88"/>
                  </a:lnTo>
                  <a:lnTo>
                    <a:pt x="56" y="92"/>
                  </a:lnTo>
                  <a:lnTo>
                    <a:pt x="46" y="99"/>
                  </a:lnTo>
                  <a:lnTo>
                    <a:pt x="35" y="103"/>
                  </a:lnTo>
                  <a:lnTo>
                    <a:pt x="25" y="106"/>
                  </a:lnTo>
                  <a:lnTo>
                    <a:pt x="11" y="106"/>
                  </a:lnTo>
                  <a:lnTo>
                    <a:pt x="3" y="106"/>
                  </a:lnTo>
                  <a:lnTo>
                    <a:pt x="0" y="103"/>
                  </a:lnTo>
                  <a:lnTo>
                    <a:pt x="3" y="106"/>
                  </a:lnTo>
                  <a:lnTo>
                    <a:pt x="11" y="106"/>
                  </a:lnTo>
                  <a:lnTo>
                    <a:pt x="25" y="106"/>
                  </a:lnTo>
                  <a:lnTo>
                    <a:pt x="35" y="103"/>
                  </a:lnTo>
                  <a:lnTo>
                    <a:pt x="46" y="95"/>
                  </a:lnTo>
                  <a:lnTo>
                    <a:pt x="53" y="92"/>
                  </a:lnTo>
                  <a:lnTo>
                    <a:pt x="60" y="88"/>
                  </a:lnTo>
                  <a:lnTo>
                    <a:pt x="67" y="85"/>
                  </a:lnTo>
                  <a:lnTo>
                    <a:pt x="81" y="81"/>
                  </a:lnTo>
                  <a:lnTo>
                    <a:pt x="109" y="74"/>
                  </a:lnTo>
                  <a:lnTo>
                    <a:pt x="144" y="67"/>
                  </a:lnTo>
                  <a:lnTo>
                    <a:pt x="169" y="60"/>
                  </a:lnTo>
                  <a:lnTo>
                    <a:pt x="180" y="57"/>
                  </a:lnTo>
                  <a:lnTo>
                    <a:pt x="187" y="53"/>
                  </a:lnTo>
                  <a:lnTo>
                    <a:pt x="190" y="46"/>
                  </a:lnTo>
                  <a:lnTo>
                    <a:pt x="194" y="39"/>
                  </a:lnTo>
                  <a:lnTo>
                    <a:pt x="194" y="32"/>
                  </a:lnTo>
                  <a:lnTo>
                    <a:pt x="194" y="29"/>
                  </a:lnTo>
                  <a:lnTo>
                    <a:pt x="194" y="29"/>
                  </a:lnTo>
                  <a:lnTo>
                    <a:pt x="204" y="21"/>
                  </a:lnTo>
                  <a:lnTo>
                    <a:pt x="215" y="18"/>
                  </a:lnTo>
                  <a:lnTo>
                    <a:pt x="225" y="14"/>
                  </a:lnTo>
                  <a:lnTo>
                    <a:pt x="236" y="14"/>
                  </a:lnTo>
                  <a:lnTo>
                    <a:pt x="243" y="11"/>
                  </a:lnTo>
                  <a:lnTo>
                    <a:pt x="250" y="7"/>
                  </a:lnTo>
                  <a:lnTo>
                    <a:pt x="257" y="4"/>
                  </a:lnTo>
                  <a:lnTo>
                    <a:pt x="257" y="0"/>
                  </a:lnTo>
                  <a:lnTo>
                    <a:pt x="257" y="0"/>
                  </a:lnTo>
                  <a:lnTo>
                    <a:pt x="254" y="7"/>
                  </a:lnTo>
                  <a:lnTo>
                    <a:pt x="247" y="11"/>
                  </a:lnTo>
                  <a:lnTo>
                    <a:pt x="236" y="14"/>
                  </a:lnTo>
                  <a:lnTo>
                    <a:pt x="229" y="14"/>
                  </a:lnTo>
                  <a:close/>
                </a:path>
              </a:pathLst>
            </a:custGeom>
            <a:grpFill/>
            <a:ln w="0">
              <a:noFill/>
              <a:prstDash val="solid"/>
              <a:round/>
              <a:headEnd/>
              <a:tailEnd/>
            </a:ln>
          </p:spPr>
          <p:txBody>
            <a:bodyPr/>
            <a:lstStyle/>
            <a:p>
              <a:endParaRPr lang="fa-IR"/>
            </a:p>
          </p:txBody>
        </p:sp>
        <p:sp>
          <p:nvSpPr>
            <p:cNvPr id="3374" name="Freeform 302"/>
            <p:cNvSpPr>
              <a:spLocks/>
            </p:cNvSpPr>
            <p:nvPr userDrawn="1"/>
          </p:nvSpPr>
          <p:spPr bwMode="gray">
            <a:xfrm>
              <a:off x="2317" y="1355"/>
              <a:ext cx="134" cy="130"/>
            </a:xfrm>
            <a:custGeom>
              <a:avLst/>
              <a:gdLst/>
              <a:ahLst/>
              <a:cxnLst>
                <a:cxn ang="0">
                  <a:pos x="102" y="110"/>
                </a:cxn>
                <a:cxn ang="0">
                  <a:pos x="98" y="103"/>
                </a:cxn>
                <a:cxn ang="0">
                  <a:pos x="91" y="96"/>
                </a:cxn>
                <a:cxn ang="0">
                  <a:pos x="88" y="96"/>
                </a:cxn>
                <a:cxn ang="0">
                  <a:pos x="81" y="96"/>
                </a:cxn>
                <a:cxn ang="0">
                  <a:pos x="77" y="96"/>
                </a:cxn>
                <a:cxn ang="0">
                  <a:pos x="74" y="96"/>
                </a:cxn>
                <a:cxn ang="0">
                  <a:pos x="70" y="96"/>
                </a:cxn>
                <a:cxn ang="0">
                  <a:pos x="70" y="89"/>
                </a:cxn>
                <a:cxn ang="0">
                  <a:pos x="67" y="78"/>
                </a:cxn>
                <a:cxn ang="0">
                  <a:pos x="60" y="71"/>
                </a:cxn>
                <a:cxn ang="0">
                  <a:pos x="56" y="64"/>
                </a:cxn>
                <a:cxn ang="0">
                  <a:pos x="49" y="57"/>
                </a:cxn>
                <a:cxn ang="0">
                  <a:pos x="46" y="53"/>
                </a:cxn>
                <a:cxn ang="0">
                  <a:pos x="42" y="53"/>
                </a:cxn>
                <a:cxn ang="0">
                  <a:pos x="39" y="43"/>
                </a:cxn>
                <a:cxn ang="0">
                  <a:pos x="39" y="32"/>
                </a:cxn>
                <a:cxn ang="0">
                  <a:pos x="35" y="25"/>
                </a:cxn>
                <a:cxn ang="0">
                  <a:pos x="32" y="22"/>
                </a:cxn>
                <a:cxn ang="0">
                  <a:pos x="32" y="22"/>
                </a:cxn>
                <a:cxn ang="0">
                  <a:pos x="28" y="11"/>
                </a:cxn>
                <a:cxn ang="0">
                  <a:pos x="21" y="4"/>
                </a:cxn>
                <a:cxn ang="0">
                  <a:pos x="10" y="0"/>
                </a:cxn>
                <a:cxn ang="0">
                  <a:pos x="0" y="0"/>
                </a:cxn>
                <a:cxn ang="0">
                  <a:pos x="10" y="0"/>
                </a:cxn>
                <a:cxn ang="0">
                  <a:pos x="21" y="4"/>
                </a:cxn>
                <a:cxn ang="0">
                  <a:pos x="28" y="11"/>
                </a:cxn>
                <a:cxn ang="0">
                  <a:pos x="32" y="22"/>
                </a:cxn>
                <a:cxn ang="0">
                  <a:pos x="32" y="22"/>
                </a:cxn>
                <a:cxn ang="0">
                  <a:pos x="35" y="25"/>
                </a:cxn>
                <a:cxn ang="0">
                  <a:pos x="39" y="32"/>
                </a:cxn>
                <a:cxn ang="0">
                  <a:pos x="42" y="43"/>
                </a:cxn>
                <a:cxn ang="0">
                  <a:pos x="42" y="53"/>
                </a:cxn>
                <a:cxn ang="0">
                  <a:pos x="46" y="53"/>
                </a:cxn>
                <a:cxn ang="0">
                  <a:pos x="49" y="57"/>
                </a:cxn>
                <a:cxn ang="0">
                  <a:pos x="56" y="64"/>
                </a:cxn>
                <a:cxn ang="0">
                  <a:pos x="60" y="71"/>
                </a:cxn>
                <a:cxn ang="0">
                  <a:pos x="67" y="78"/>
                </a:cxn>
                <a:cxn ang="0">
                  <a:pos x="70" y="89"/>
                </a:cxn>
                <a:cxn ang="0">
                  <a:pos x="74" y="96"/>
                </a:cxn>
                <a:cxn ang="0">
                  <a:pos x="74" y="96"/>
                </a:cxn>
                <a:cxn ang="0">
                  <a:pos x="77" y="96"/>
                </a:cxn>
                <a:cxn ang="0">
                  <a:pos x="81" y="96"/>
                </a:cxn>
                <a:cxn ang="0">
                  <a:pos x="88" y="96"/>
                </a:cxn>
                <a:cxn ang="0">
                  <a:pos x="95" y="96"/>
                </a:cxn>
                <a:cxn ang="0">
                  <a:pos x="98" y="103"/>
                </a:cxn>
                <a:cxn ang="0">
                  <a:pos x="102" y="110"/>
                </a:cxn>
                <a:cxn ang="0">
                  <a:pos x="105" y="110"/>
                </a:cxn>
                <a:cxn ang="0">
                  <a:pos x="105" y="113"/>
                </a:cxn>
                <a:cxn ang="0">
                  <a:pos x="105" y="117"/>
                </a:cxn>
                <a:cxn ang="0">
                  <a:pos x="109" y="120"/>
                </a:cxn>
                <a:cxn ang="0">
                  <a:pos x="116" y="120"/>
                </a:cxn>
                <a:cxn ang="0">
                  <a:pos x="123" y="117"/>
                </a:cxn>
                <a:cxn ang="0">
                  <a:pos x="130" y="113"/>
                </a:cxn>
                <a:cxn ang="0">
                  <a:pos x="130" y="113"/>
                </a:cxn>
                <a:cxn ang="0">
                  <a:pos x="130" y="113"/>
                </a:cxn>
                <a:cxn ang="0">
                  <a:pos x="123" y="120"/>
                </a:cxn>
                <a:cxn ang="0">
                  <a:pos x="116" y="120"/>
                </a:cxn>
                <a:cxn ang="0">
                  <a:pos x="109" y="120"/>
                </a:cxn>
                <a:cxn ang="0">
                  <a:pos x="105" y="117"/>
                </a:cxn>
                <a:cxn ang="0">
                  <a:pos x="105" y="113"/>
                </a:cxn>
                <a:cxn ang="0">
                  <a:pos x="102" y="110"/>
                </a:cxn>
                <a:cxn ang="0">
                  <a:pos x="102" y="110"/>
                </a:cxn>
              </a:cxnLst>
              <a:rect l="0" t="0" r="r" b="b"/>
              <a:pathLst>
                <a:path w="130" h="120">
                  <a:moveTo>
                    <a:pt x="102" y="110"/>
                  </a:moveTo>
                  <a:lnTo>
                    <a:pt x="98" y="103"/>
                  </a:lnTo>
                  <a:lnTo>
                    <a:pt x="91" y="96"/>
                  </a:lnTo>
                  <a:lnTo>
                    <a:pt x="88" y="96"/>
                  </a:lnTo>
                  <a:lnTo>
                    <a:pt x="81" y="96"/>
                  </a:lnTo>
                  <a:lnTo>
                    <a:pt x="77" y="96"/>
                  </a:lnTo>
                  <a:lnTo>
                    <a:pt x="74" y="96"/>
                  </a:lnTo>
                  <a:lnTo>
                    <a:pt x="70" y="96"/>
                  </a:lnTo>
                  <a:lnTo>
                    <a:pt x="70" y="89"/>
                  </a:lnTo>
                  <a:lnTo>
                    <a:pt x="67" y="78"/>
                  </a:lnTo>
                  <a:lnTo>
                    <a:pt x="60" y="71"/>
                  </a:lnTo>
                  <a:lnTo>
                    <a:pt x="56" y="64"/>
                  </a:lnTo>
                  <a:lnTo>
                    <a:pt x="49" y="57"/>
                  </a:lnTo>
                  <a:lnTo>
                    <a:pt x="46" y="53"/>
                  </a:lnTo>
                  <a:lnTo>
                    <a:pt x="42" y="53"/>
                  </a:lnTo>
                  <a:lnTo>
                    <a:pt x="39" y="43"/>
                  </a:lnTo>
                  <a:lnTo>
                    <a:pt x="39" y="32"/>
                  </a:lnTo>
                  <a:lnTo>
                    <a:pt x="35" y="25"/>
                  </a:lnTo>
                  <a:lnTo>
                    <a:pt x="32" y="22"/>
                  </a:lnTo>
                  <a:lnTo>
                    <a:pt x="32" y="22"/>
                  </a:lnTo>
                  <a:lnTo>
                    <a:pt x="28" y="11"/>
                  </a:lnTo>
                  <a:lnTo>
                    <a:pt x="21" y="4"/>
                  </a:lnTo>
                  <a:lnTo>
                    <a:pt x="10" y="0"/>
                  </a:lnTo>
                  <a:lnTo>
                    <a:pt x="0" y="0"/>
                  </a:lnTo>
                  <a:lnTo>
                    <a:pt x="10" y="0"/>
                  </a:lnTo>
                  <a:lnTo>
                    <a:pt x="21" y="4"/>
                  </a:lnTo>
                  <a:lnTo>
                    <a:pt x="28" y="11"/>
                  </a:lnTo>
                  <a:lnTo>
                    <a:pt x="32" y="22"/>
                  </a:lnTo>
                  <a:lnTo>
                    <a:pt x="32" y="22"/>
                  </a:lnTo>
                  <a:lnTo>
                    <a:pt x="35" y="25"/>
                  </a:lnTo>
                  <a:lnTo>
                    <a:pt x="39" y="32"/>
                  </a:lnTo>
                  <a:lnTo>
                    <a:pt x="42" y="43"/>
                  </a:lnTo>
                  <a:lnTo>
                    <a:pt x="42" y="53"/>
                  </a:lnTo>
                  <a:lnTo>
                    <a:pt x="46" y="53"/>
                  </a:lnTo>
                  <a:lnTo>
                    <a:pt x="49" y="57"/>
                  </a:lnTo>
                  <a:lnTo>
                    <a:pt x="56" y="64"/>
                  </a:lnTo>
                  <a:lnTo>
                    <a:pt x="60" y="71"/>
                  </a:lnTo>
                  <a:lnTo>
                    <a:pt x="67" y="78"/>
                  </a:lnTo>
                  <a:lnTo>
                    <a:pt x="70" y="89"/>
                  </a:lnTo>
                  <a:lnTo>
                    <a:pt x="74" y="96"/>
                  </a:lnTo>
                  <a:lnTo>
                    <a:pt x="74" y="96"/>
                  </a:lnTo>
                  <a:lnTo>
                    <a:pt x="77" y="96"/>
                  </a:lnTo>
                  <a:lnTo>
                    <a:pt x="81" y="96"/>
                  </a:lnTo>
                  <a:lnTo>
                    <a:pt x="88" y="96"/>
                  </a:lnTo>
                  <a:lnTo>
                    <a:pt x="95" y="96"/>
                  </a:lnTo>
                  <a:lnTo>
                    <a:pt x="98" y="103"/>
                  </a:lnTo>
                  <a:lnTo>
                    <a:pt x="102" y="110"/>
                  </a:lnTo>
                  <a:lnTo>
                    <a:pt x="105" y="110"/>
                  </a:lnTo>
                  <a:lnTo>
                    <a:pt x="105" y="113"/>
                  </a:lnTo>
                  <a:lnTo>
                    <a:pt x="105" y="117"/>
                  </a:lnTo>
                  <a:lnTo>
                    <a:pt x="109" y="120"/>
                  </a:lnTo>
                  <a:lnTo>
                    <a:pt x="116" y="120"/>
                  </a:lnTo>
                  <a:lnTo>
                    <a:pt x="123" y="117"/>
                  </a:lnTo>
                  <a:lnTo>
                    <a:pt x="130" y="113"/>
                  </a:lnTo>
                  <a:lnTo>
                    <a:pt x="130" y="113"/>
                  </a:lnTo>
                  <a:lnTo>
                    <a:pt x="130" y="113"/>
                  </a:lnTo>
                  <a:lnTo>
                    <a:pt x="123" y="120"/>
                  </a:lnTo>
                  <a:lnTo>
                    <a:pt x="116" y="120"/>
                  </a:lnTo>
                  <a:lnTo>
                    <a:pt x="109" y="120"/>
                  </a:lnTo>
                  <a:lnTo>
                    <a:pt x="105" y="117"/>
                  </a:lnTo>
                  <a:lnTo>
                    <a:pt x="105" y="113"/>
                  </a:lnTo>
                  <a:lnTo>
                    <a:pt x="102" y="110"/>
                  </a:lnTo>
                  <a:lnTo>
                    <a:pt x="102" y="110"/>
                  </a:lnTo>
                  <a:close/>
                </a:path>
              </a:pathLst>
            </a:custGeom>
            <a:grpFill/>
            <a:ln w="0">
              <a:noFill/>
              <a:prstDash val="solid"/>
              <a:round/>
              <a:headEnd/>
              <a:tailEnd/>
            </a:ln>
          </p:spPr>
          <p:txBody>
            <a:bodyPr/>
            <a:lstStyle/>
            <a:p>
              <a:endParaRPr lang="fa-IR"/>
            </a:p>
          </p:txBody>
        </p:sp>
        <p:sp>
          <p:nvSpPr>
            <p:cNvPr id="3375" name="Freeform 303"/>
            <p:cNvSpPr>
              <a:spLocks/>
            </p:cNvSpPr>
            <p:nvPr userDrawn="1"/>
          </p:nvSpPr>
          <p:spPr bwMode="gray">
            <a:xfrm>
              <a:off x="2484" y="1443"/>
              <a:ext cx="3" cy="8"/>
            </a:xfrm>
            <a:custGeom>
              <a:avLst/>
              <a:gdLst/>
              <a:ahLst/>
              <a:cxnLst>
                <a:cxn ang="0">
                  <a:pos x="3" y="8"/>
                </a:cxn>
                <a:cxn ang="0">
                  <a:pos x="3" y="4"/>
                </a:cxn>
                <a:cxn ang="0">
                  <a:pos x="0" y="0"/>
                </a:cxn>
                <a:cxn ang="0">
                  <a:pos x="0" y="0"/>
                </a:cxn>
                <a:cxn ang="0">
                  <a:pos x="0" y="0"/>
                </a:cxn>
                <a:cxn ang="0">
                  <a:pos x="3" y="4"/>
                </a:cxn>
                <a:cxn ang="0">
                  <a:pos x="3" y="8"/>
                </a:cxn>
              </a:cxnLst>
              <a:rect l="0" t="0" r="r" b="b"/>
              <a:pathLst>
                <a:path w="3" h="8">
                  <a:moveTo>
                    <a:pt x="3" y="8"/>
                  </a:moveTo>
                  <a:lnTo>
                    <a:pt x="3" y="4"/>
                  </a:lnTo>
                  <a:lnTo>
                    <a:pt x="0" y="0"/>
                  </a:lnTo>
                  <a:lnTo>
                    <a:pt x="0" y="0"/>
                  </a:lnTo>
                  <a:lnTo>
                    <a:pt x="0" y="0"/>
                  </a:lnTo>
                  <a:lnTo>
                    <a:pt x="3" y="4"/>
                  </a:lnTo>
                  <a:lnTo>
                    <a:pt x="3" y="8"/>
                  </a:lnTo>
                  <a:close/>
                </a:path>
              </a:pathLst>
            </a:custGeom>
            <a:grpFill/>
            <a:ln w="0">
              <a:noFill/>
              <a:prstDash val="solid"/>
              <a:round/>
              <a:headEnd/>
              <a:tailEnd/>
            </a:ln>
          </p:spPr>
          <p:txBody>
            <a:bodyPr/>
            <a:lstStyle/>
            <a:p>
              <a:endParaRPr lang="fa-IR"/>
            </a:p>
          </p:txBody>
        </p:sp>
        <p:sp>
          <p:nvSpPr>
            <p:cNvPr id="3376" name="Freeform 304"/>
            <p:cNvSpPr>
              <a:spLocks/>
            </p:cNvSpPr>
            <p:nvPr userDrawn="1"/>
          </p:nvSpPr>
          <p:spPr bwMode="gray">
            <a:xfrm>
              <a:off x="2401" y="1758"/>
              <a:ext cx="40" cy="49"/>
            </a:xfrm>
            <a:custGeom>
              <a:avLst/>
              <a:gdLst/>
              <a:ahLst/>
              <a:cxnLst>
                <a:cxn ang="0">
                  <a:pos x="0" y="14"/>
                </a:cxn>
                <a:cxn ang="0">
                  <a:pos x="7" y="18"/>
                </a:cxn>
                <a:cxn ang="0">
                  <a:pos x="10" y="25"/>
                </a:cxn>
                <a:cxn ang="0">
                  <a:pos x="14" y="28"/>
                </a:cxn>
                <a:cxn ang="0">
                  <a:pos x="17" y="32"/>
                </a:cxn>
                <a:cxn ang="0">
                  <a:pos x="17" y="35"/>
                </a:cxn>
                <a:cxn ang="0">
                  <a:pos x="17" y="35"/>
                </a:cxn>
                <a:cxn ang="0">
                  <a:pos x="17" y="39"/>
                </a:cxn>
                <a:cxn ang="0">
                  <a:pos x="17" y="42"/>
                </a:cxn>
                <a:cxn ang="0">
                  <a:pos x="21" y="46"/>
                </a:cxn>
                <a:cxn ang="0">
                  <a:pos x="21" y="46"/>
                </a:cxn>
                <a:cxn ang="0">
                  <a:pos x="28" y="46"/>
                </a:cxn>
                <a:cxn ang="0">
                  <a:pos x="35" y="42"/>
                </a:cxn>
                <a:cxn ang="0">
                  <a:pos x="35" y="39"/>
                </a:cxn>
                <a:cxn ang="0">
                  <a:pos x="39" y="32"/>
                </a:cxn>
                <a:cxn ang="0">
                  <a:pos x="35" y="28"/>
                </a:cxn>
                <a:cxn ang="0">
                  <a:pos x="35" y="21"/>
                </a:cxn>
                <a:cxn ang="0">
                  <a:pos x="35" y="18"/>
                </a:cxn>
                <a:cxn ang="0">
                  <a:pos x="39" y="14"/>
                </a:cxn>
                <a:cxn ang="0">
                  <a:pos x="35" y="14"/>
                </a:cxn>
                <a:cxn ang="0">
                  <a:pos x="32" y="10"/>
                </a:cxn>
                <a:cxn ang="0">
                  <a:pos x="28" y="7"/>
                </a:cxn>
                <a:cxn ang="0">
                  <a:pos x="24" y="3"/>
                </a:cxn>
                <a:cxn ang="0">
                  <a:pos x="17" y="3"/>
                </a:cxn>
                <a:cxn ang="0">
                  <a:pos x="14" y="3"/>
                </a:cxn>
                <a:cxn ang="0">
                  <a:pos x="7" y="0"/>
                </a:cxn>
                <a:cxn ang="0">
                  <a:pos x="7" y="0"/>
                </a:cxn>
                <a:cxn ang="0">
                  <a:pos x="7" y="0"/>
                </a:cxn>
                <a:cxn ang="0">
                  <a:pos x="3" y="3"/>
                </a:cxn>
                <a:cxn ang="0">
                  <a:pos x="0" y="7"/>
                </a:cxn>
                <a:cxn ang="0">
                  <a:pos x="0" y="14"/>
                </a:cxn>
              </a:cxnLst>
              <a:rect l="0" t="0" r="r" b="b"/>
              <a:pathLst>
                <a:path w="39" h="46">
                  <a:moveTo>
                    <a:pt x="0" y="14"/>
                  </a:moveTo>
                  <a:lnTo>
                    <a:pt x="7" y="18"/>
                  </a:lnTo>
                  <a:lnTo>
                    <a:pt x="10" y="25"/>
                  </a:lnTo>
                  <a:lnTo>
                    <a:pt x="14" y="28"/>
                  </a:lnTo>
                  <a:lnTo>
                    <a:pt x="17" y="32"/>
                  </a:lnTo>
                  <a:lnTo>
                    <a:pt x="17" y="35"/>
                  </a:lnTo>
                  <a:lnTo>
                    <a:pt x="17" y="35"/>
                  </a:lnTo>
                  <a:lnTo>
                    <a:pt x="17" y="39"/>
                  </a:lnTo>
                  <a:lnTo>
                    <a:pt x="17" y="42"/>
                  </a:lnTo>
                  <a:lnTo>
                    <a:pt x="21" y="46"/>
                  </a:lnTo>
                  <a:lnTo>
                    <a:pt x="21" y="46"/>
                  </a:lnTo>
                  <a:lnTo>
                    <a:pt x="28" y="46"/>
                  </a:lnTo>
                  <a:lnTo>
                    <a:pt x="35" y="42"/>
                  </a:lnTo>
                  <a:lnTo>
                    <a:pt x="35" y="39"/>
                  </a:lnTo>
                  <a:lnTo>
                    <a:pt x="39" y="32"/>
                  </a:lnTo>
                  <a:lnTo>
                    <a:pt x="35" y="28"/>
                  </a:lnTo>
                  <a:lnTo>
                    <a:pt x="35" y="21"/>
                  </a:lnTo>
                  <a:lnTo>
                    <a:pt x="35" y="18"/>
                  </a:lnTo>
                  <a:lnTo>
                    <a:pt x="39" y="14"/>
                  </a:lnTo>
                  <a:lnTo>
                    <a:pt x="35" y="14"/>
                  </a:lnTo>
                  <a:lnTo>
                    <a:pt x="32" y="10"/>
                  </a:lnTo>
                  <a:lnTo>
                    <a:pt x="28" y="7"/>
                  </a:lnTo>
                  <a:lnTo>
                    <a:pt x="24" y="3"/>
                  </a:lnTo>
                  <a:lnTo>
                    <a:pt x="17" y="3"/>
                  </a:lnTo>
                  <a:lnTo>
                    <a:pt x="14" y="3"/>
                  </a:lnTo>
                  <a:lnTo>
                    <a:pt x="7" y="0"/>
                  </a:lnTo>
                  <a:lnTo>
                    <a:pt x="7" y="0"/>
                  </a:lnTo>
                  <a:lnTo>
                    <a:pt x="7" y="0"/>
                  </a:lnTo>
                  <a:lnTo>
                    <a:pt x="3" y="3"/>
                  </a:lnTo>
                  <a:lnTo>
                    <a:pt x="0" y="7"/>
                  </a:lnTo>
                  <a:lnTo>
                    <a:pt x="0" y="14"/>
                  </a:lnTo>
                  <a:close/>
                </a:path>
              </a:pathLst>
            </a:custGeom>
            <a:grpFill/>
            <a:ln w="0">
              <a:noFill/>
              <a:prstDash val="solid"/>
              <a:round/>
              <a:headEnd/>
              <a:tailEnd/>
            </a:ln>
          </p:spPr>
          <p:txBody>
            <a:bodyPr/>
            <a:lstStyle/>
            <a:p>
              <a:endParaRPr lang="fa-IR"/>
            </a:p>
          </p:txBody>
        </p:sp>
        <p:sp>
          <p:nvSpPr>
            <p:cNvPr id="3377" name="Freeform 305"/>
            <p:cNvSpPr>
              <a:spLocks/>
            </p:cNvSpPr>
            <p:nvPr userDrawn="1"/>
          </p:nvSpPr>
          <p:spPr bwMode="gray">
            <a:xfrm>
              <a:off x="2415" y="1617"/>
              <a:ext cx="155" cy="141"/>
            </a:xfrm>
            <a:custGeom>
              <a:avLst/>
              <a:gdLst/>
              <a:ahLst/>
              <a:cxnLst>
                <a:cxn ang="0">
                  <a:pos x="116" y="49"/>
                </a:cxn>
                <a:cxn ang="0">
                  <a:pos x="113" y="52"/>
                </a:cxn>
                <a:cxn ang="0">
                  <a:pos x="109" y="59"/>
                </a:cxn>
                <a:cxn ang="0">
                  <a:pos x="106" y="63"/>
                </a:cxn>
                <a:cxn ang="0">
                  <a:pos x="99" y="70"/>
                </a:cxn>
                <a:cxn ang="0">
                  <a:pos x="92" y="77"/>
                </a:cxn>
                <a:cxn ang="0">
                  <a:pos x="84" y="84"/>
                </a:cxn>
                <a:cxn ang="0">
                  <a:pos x="77" y="88"/>
                </a:cxn>
                <a:cxn ang="0">
                  <a:pos x="74" y="91"/>
                </a:cxn>
                <a:cxn ang="0">
                  <a:pos x="67" y="95"/>
                </a:cxn>
                <a:cxn ang="0">
                  <a:pos x="67" y="95"/>
                </a:cxn>
                <a:cxn ang="0">
                  <a:pos x="42" y="95"/>
                </a:cxn>
                <a:cxn ang="0">
                  <a:pos x="21" y="102"/>
                </a:cxn>
                <a:cxn ang="0">
                  <a:pos x="3" y="112"/>
                </a:cxn>
                <a:cxn ang="0">
                  <a:pos x="0" y="119"/>
                </a:cxn>
                <a:cxn ang="0">
                  <a:pos x="14" y="126"/>
                </a:cxn>
                <a:cxn ang="0">
                  <a:pos x="21" y="119"/>
                </a:cxn>
                <a:cxn ang="0">
                  <a:pos x="39" y="116"/>
                </a:cxn>
                <a:cxn ang="0">
                  <a:pos x="60" y="112"/>
                </a:cxn>
                <a:cxn ang="0">
                  <a:pos x="63" y="126"/>
                </a:cxn>
                <a:cxn ang="0">
                  <a:pos x="63" y="126"/>
                </a:cxn>
                <a:cxn ang="0">
                  <a:pos x="67" y="126"/>
                </a:cxn>
                <a:cxn ang="0">
                  <a:pos x="70" y="130"/>
                </a:cxn>
                <a:cxn ang="0">
                  <a:pos x="77" y="126"/>
                </a:cxn>
                <a:cxn ang="0">
                  <a:pos x="81" y="123"/>
                </a:cxn>
                <a:cxn ang="0">
                  <a:pos x="84" y="119"/>
                </a:cxn>
                <a:cxn ang="0">
                  <a:pos x="88" y="116"/>
                </a:cxn>
                <a:cxn ang="0">
                  <a:pos x="88" y="116"/>
                </a:cxn>
                <a:cxn ang="0">
                  <a:pos x="106" y="112"/>
                </a:cxn>
                <a:cxn ang="0">
                  <a:pos x="106" y="112"/>
                </a:cxn>
                <a:cxn ang="0">
                  <a:pos x="109" y="109"/>
                </a:cxn>
                <a:cxn ang="0">
                  <a:pos x="116" y="105"/>
                </a:cxn>
                <a:cxn ang="0">
                  <a:pos x="123" y="98"/>
                </a:cxn>
                <a:cxn ang="0">
                  <a:pos x="127" y="95"/>
                </a:cxn>
                <a:cxn ang="0">
                  <a:pos x="130" y="91"/>
                </a:cxn>
                <a:cxn ang="0">
                  <a:pos x="134" y="88"/>
                </a:cxn>
                <a:cxn ang="0">
                  <a:pos x="137" y="84"/>
                </a:cxn>
                <a:cxn ang="0">
                  <a:pos x="141" y="77"/>
                </a:cxn>
                <a:cxn ang="0">
                  <a:pos x="144" y="70"/>
                </a:cxn>
                <a:cxn ang="0">
                  <a:pos x="144" y="63"/>
                </a:cxn>
                <a:cxn ang="0">
                  <a:pos x="144" y="59"/>
                </a:cxn>
                <a:cxn ang="0">
                  <a:pos x="144" y="52"/>
                </a:cxn>
                <a:cxn ang="0">
                  <a:pos x="144" y="49"/>
                </a:cxn>
                <a:cxn ang="0">
                  <a:pos x="144" y="45"/>
                </a:cxn>
                <a:cxn ang="0">
                  <a:pos x="144" y="45"/>
                </a:cxn>
                <a:cxn ang="0">
                  <a:pos x="148" y="42"/>
                </a:cxn>
                <a:cxn ang="0">
                  <a:pos x="148" y="38"/>
                </a:cxn>
                <a:cxn ang="0">
                  <a:pos x="151" y="31"/>
                </a:cxn>
                <a:cxn ang="0">
                  <a:pos x="151" y="24"/>
                </a:cxn>
                <a:cxn ang="0">
                  <a:pos x="151" y="17"/>
                </a:cxn>
                <a:cxn ang="0">
                  <a:pos x="148" y="10"/>
                </a:cxn>
                <a:cxn ang="0">
                  <a:pos x="148" y="3"/>
                </a:cxn>
                <a:cxn ang="0">
                  <a:pos x="148" y="0"/>
                </a:cxn>
                <a:cxn ang="0">
                  <a:pos x="144" y="0"/>
                </a:cxn>
                <a:cxn ang="0">
                  <a:pos x="137" y="3"/>
                </a:cxn>
                <a:cxn ang="0">
                  <a:pos x="130" y="7"/>
                </a:cxn>
                <a:cxn ang="0">
                  <a:pos x="127" y="10"/>
                </a:cxn>
                <a:cxn ang="0">
                  <a:pos x="120" y="21"/>
                </a:cxn>
                <a:cxn ang="0">
                  <a:pos x="120" y="31"/>
                </a:cxn>
                <a:cxn ang="0">
                  <a:pos x="120" y="38"/>
                </a:cxn>
                <a:cxn ang="0">
                  <a:pos x="116" y="45"/>
                </a:cxn>
                <a:cxn ang="0">
                  <a:pos x="116" y="49"/>
                </a:cxn>
              </a:cxnLst>
              <a:rect l="0" t="0" r="r" b="b"/>
              <a:pathLst>
                <a:path w="151" h="130">
                  <a:moveTo>
                    <a:pt x="116" y="49"/>
                  </a:moveTo>
                  <a:lnTo>
                    <a:pt x="113" y="52"/>
                  </a:lnTo>
                  <a:lnTo>
                    <a:pt x="109" y="59"/>
                  </a:lnTo>
                  <a:lnTo>
                    <a:pt x="106" y="63"/>
                  </a:lnTo>
                  <a:lnTo>
                    <a:pt x="99" y="70"/>
                  </a:lnTo>
                  <a:lnTo>
                    <a:pt x="92" y="77"/>
                  </a:lnTo>
                  <a:lnTo>
                    <a:pt x="84" y="84"/>
                  </a:lnTo>
                  <a:lnTo>
                    <a:pt x="77" y="88"/>
                  </a:lnTo>
                  <a:lnTo>
                    <a:pt x="74" y="91"/>
                  </a:lnTo>
                  <a:lnTo>
                    <a:pt x="67" y="95"/>
                  </a:lnTo>
                  <a:lnTo>
                    <a:pt x="67" y="95"/>
                  </a:lnTo>
                  <a:lnTo>
                    <a:pt x="42" y="95"/>
                  </a:lnTo>
                  <a:lnTo>
                    <a:pt x="21" y="102"/>
                  </a:lnTo>
                  <a:lnTo>
                    <a:pt x="3" y="112"/>
                  </a:lnTo>
                  <a:lnTo>
                    <a:pt x="0" y="119"/>
                  </a:lnTo>
                  <a:lnTo>
                    <a:pt x="14" y="126"/>
                  </a:lnTo>
                  <a:lnTo>
                    <a:pt x="21" y="119"/>
                  </a:lnTo>
                  <a:lnTo>
                    <a:pt x="39" y="116"/>
                  </a:lnTo>
                  <a:lnTo>
                    <a:pt x="60" y="112"/>
                  </a:lnTo>
                  <a:lnTo>
                    <a:pt x="63" y="126"/>
                  </a:lnTo>
                  <a:lnTo>
                    <a:pt x="63" y="126"/>
                  </a:lnTo>
                  <a:lnTo>
                    <a:pt x="67" y="126"/>
                  </a:lnTo>
                  <a:lnTo>
                    <a:pt x="70" y="130"/>
                  </a:lnTo>
                  <a:lnTo>
                    <a:pt x="77" y="126"/>
                  </a:lnTo>
                  <a:lnTo>
                    <a:pt x="81" y="123"/>
                  </a:lnTo>
                  <a:lnTo>
                    <a:pt x="84" y="119"/>
                  </a:lnTo>
                  <a:lnTo>
                    <a:pt x="88" y="116"/>
                  </a:lnTo>
                  <a:lnTo>
                    <a:pt x="88" y="116"/>
                  </a:lnTo>
                  <a:lnTo>
                    <a:pt x="106" y="112"/>
                  </a:lnTo>
                  <a:lnTo>
                    <a:pt x="106" y="112"/>
                  </a:lnTo>
                  <a:lnTo>
                    <a:pt x="109" y="109"/>
                  </a:lnTo>
                  <a:lnTo>
                    <a:pt x="116" y="105"/>
                  </a:lnTo>
                  <a:lnTo>
                    <a:pt x="123" y="98"/>
                  </a:lnTo>
                  <a:lnTo>
                    <a:pt x="127" y="95"/>
                  </a:lnTo>
                  <a:lnTo>
                    <a:pt x="130" y="91"/>
                  </a:lnTo>
                  <a:lnTo>
                    <a:pt x="134" y="88"/>
                  </a:lnTo>
                  <a:lnTo>
                    <a:pt x="137" y="84"/>
                  </a:lnTo>
                  <a:lnTo>
                    <a:pt x="141" y="77"/>
                  </a:lnTo>
                  <a:lnTo>
                    <a:pt x="144" y="70"/>
                  </a:lnTo>
                  <a:lnTo>
                    <a:pt x="144" y="63"/>
                  </a:lnTo>
                  <a:lnTo>
                    <a:pt x="144" y="59"/>
                  </a:lnTo>
                  <a:lnTo>
                    <a:pt x="144" y="52"/>
                  </a:lnTo>
                  <a:lnTo>
                    <a:pt x="144" y="49"/>
                  </a:lnTo>
                  <a:lnTo>
                    <a:pt x="144" y="45"/>
                  </a:lnTo>
                  <a:lnTo>
                    <a:pt x="144" y="45"/>
                  </a:lnTo>
                  <a:lnTo>
                    <a:pt x="148" y="42"/>
                  </a:lnTo>
                  <a:lnTo>
                    <a:pt x="148" y="38"/>
                  </a:lnTo>
                  <a:lnTo>
                    <a:pt x="151" y="31"/>
                  </a:lnTo>
                  <a:lnTo>
                    <a:pt x="151" y="24"/>
                  </a:lnTo>
                  <a:lnTo>
                    <a:pt x="151" y="17"/>
                  </a:lnTo>
                  <a:lnTo>
                    <a:pt x="148" y="10"/>
                  </a:lnTo>
                  <a:lnTo>
                    <a:pt x="148" y="3"/>
                  </a:lnTo>
                  <a:lnTo>
                    <a:pt x="148" y="0"/>
                  </a:lnTo>
                  <a:lnTo>
                    <a:pt x="144" y="0"/>
                  </a:lnTo>
                  <a:lnTo>
                    <a:pt x="137" y="3"/>
                  </a:lnTo>
                  <a:lnTo>
                    <a:pt x="130" y="7"/>
                  </a:lnTo>
                  <a:lnTo>
                    <a:pt x="127" y="10"/>
                  </a:lnTo>
                  <a:lnTo>
                    <a:pt x="120" y="21"/>
                  </a:lnTo>
                  <a:lnTo>
                    <a:pt x="120" y="31"/>
                  </a:lnTo>
                  <a:lnTo>
                    <a:pt x="120" y="38"/>
                  </a:lnTo>
                  <a:lnTo>
                    <a:pt x="116" y="45"/>
                  </a:lnTo>
                  <a:lnTo>
                    <a:pt x="116" y="49"/>
                  </a:lnTo>
                  <a:close/>
                </a:path>
              </a:pathLst>
            </a:custGeom>
            <a:grpFill/>
            <a:ln w="0">
              <a:noFill/>
              <a:prstDash val="solid"/>
              <a:round/>
              <a:headEnd/>
              <a:tailEnd/>
            </a:ln>
          </p:spPr>
          <p:txBody>
            <a:bodyPr/>
            <a:lstStyle/>
            <a:p>
              <a:endParaRPr lang="fa-IR"/>
            </a:p>
          </p:txBody>
        </p:sp>
        <p:sp>
          <p:nvSpPr>
            <p:cNvPr id="3378" name="Freeform 306"/>
            <p:cNvSpPr>
              <a:spLocks/>
            </p:cNvSpPr>
            <p:nvPr userDrawn="1"/>
          </p:nvSpPr>
          <p:spPr bwMode="gray">
            <a:xfrm>
              <a:off x="2434" y="1750"/>
              <a:ext cx="28" cy="18"/>
            </a:xfrm>
            <a:custGeom>
              <a:avLst/>
              <a:gdLst/>
              <a:ahLst/>
              <a:cxnLst>
                <a:cxn ang="0">
                  <a:pos x="28" y="3"/>
                </a:cxn>
                <a:cxn ang="0">
                  <a:pos x="10" y="0"/>
                </a:cxn>
                <a:cxn ang="0">
                  <a:pos x="0" y="10"/>
                </a:cxn>
                <a:cxn ang="0">
                  <a:pos x="10" y="17"/>
                </a:cxn>
                <a:cxn ang="0">
                  <a:pos x="21" y="10"/>
                </a:cxn>
                <a:cxn ang="0">
                  <a:pos x="28" y="3"/>
                </a:cxn>
              </a:cxnLst>
              <a:rect l="0" t="0" r="r" b="b"/>
              <a:pathLst>
                <a:path w="28" h="17">
                  <a:moveTo>
                    <a:pt x="28" y="3"/>
                  </a:moveTo>
                  <a:lnTo>
                    <a:pt x="10" y="0"/>
                  </a:lnTo>
                  <a:lnTo>
                    <a:pt x="0" y="10"/>
                  </a:lnTo>
                  <a:lnTo>
                    <a:pt x="10" y="17"/>
                  </a:lnTo>
                  <a:lnTo>
                    <a:pt x="21" y="10"/>
                  </a:lnTo>
                  <a:lnTo>
                    <a:pt x="28" y="3"/>
                  </a:lnTo>
                  <a:close/>
                </a:path>
              </a:pathLst>
            </a:custGeom>
            <a:grpFill/>
            <a:ln w="0">
              <a:noFill/>
              <a:prstDash val="solid"/>
              <a:round/>
              <a:headEnd/>
              <a:tailEnd/>
            </a:ln>
          </p:spPr>
          <p:txBody>
            <a:bodyPr/>
            <a:lstStyle/>
            <a:p>
              <a:endParaRPr lang="fa-IR"/>
            </a:p>
          </p:txBody>
        </p:sp>
        <p:sp>
          <p:nvSpPr>
            <p:cNvPr id="3379" name="Freeform 307"/>
            <p:cNvSpPr>
              <a:spLocks/>
            </p:cNvSpPr>
            <p:nvPr userDrawn="1"/>
          </p:nvSpPr>
          <p:spPr bwMode="gray">
            <a:xfrm>
              <a:off x="2542" y="1534"/>
              <a:ext cx="83" cy="68"/>
            </a:xfrm>
            <a:custGeom>
              <a:avLst/>
              <a:gdLst/>
              <a:ahLst/>
              <a:cxnLst>
                <a:cxn ang="0">
                  <a:pos x="4" y="53"/>
                </a:cxn>
                <a:cxn ang="0">
                  <a:pos x="0" y="56"/>
                </a:cxn>
                <a:cxn ang="0">
                  <a:pos x="0" y="56"/>
                </a:cxn>
                <a:cxn ang="0">
                  <a:pos x="0" y="60"/>
                </a:cxn>
                <a:cxn ang="0">
                  <a:pos x="4" y="60"/>
                </a:cxn>
                <a:cxn ang="0">
                  <a:pos x="11" y="60"/>
                </a:cxn>
                <a:cxn ang="0">
                  <a:pos x="18" y="60"/>
                </a:cxn>
                <a:cxn ang="0">
                  <a:pos x="25" y="60"/>
                </a:cxn>
                <a:cxn ang="0">
                  <a:pos x="32" y="60"/>
                </a:cxn>
                <a:cxn ang="0">
                  <a:pos x="35" y="60"/>
                </a:cxn>
                <a:cxn ang="0">
                  <a:pos x="42" y="63"/>
                </a:cxn>
                <a:cxn ang="0">
                  <a:pos x="50" y="63"/>
                </a:cxn>
                <a:cxn ang="0">
                  <a:pos x="53" y="60"/>
                </a:cxn>
                <a:cxn ang="0">
                  <a:pos x="53" y="56"/>
                </a:cxn>
                <a:cxn ang="0">
                  <a:pos x="57" y="53"/>
                </a:cxn>
                <a:cxn ang="0">
                  <a:pos x="64" y="46"/>
                </a:cxn>
                <a:cxn ang="0">
                  <a:pos x="64" y="46"/>
                </a:cxn>
                <a:cxn ang="0">
                  <a:pos x="67" y="46"/>
                </a:cxn>
                <a:cxn ang="0">
                  <a:pos x="74" y="42"/>
                </a:cxn>
                <a:cxn ang="0">
                  <a:pos x="78" y="39"/>
                </a:cxn>
                <a:cxn ang="0">
                  <a:pos x="81" y="35"/>
                </a:cxn>
                <a:cxn ang="0">
                  <a:pos x="81" y="35"/>
                </a:cxn>
                <a:cxn ang="0">
                  <a:pos x="81" y="32"/>
                </a:cxn>
                <a:cxn ang="0">
                  <a:pos x="81" y="32"/>
                </a:cxn>
                <a:cxn ang="0">
                  <a:pos x="81" y="25"/>
                </a:cxn>
                <a:cxn ang="0">
                  <a:pos x="81" y="25"/>
                </a:cxn>
                <a:cxn ang="0">
                  <a:pos x="81" y="21"/>
                </a:cxn>
                <a:cxn ang="0">
                  <a:pos x="74" y="25"/>
                </a:cxn>
                <a:cxn ang="0">
                  <a:pos x="71" y="28"/>
                </a:cxn>
                <a:cxn ang="0">
                  <a:pos x="67" y="28"/>
                </a:cxn>
                <a:cxn ang="0">
                  <a:pos x="64" y="28"/>
                </a:cxn>
                <a:cxn ang="0">
                  <a:pos x="60" y="25"/>
                </a:cxn>
                <a:cxn ang="0">
                  <a:pos x="53" y="21"/>
                </a:cxn>
                <a:cxn ang="0">
                  <a:pos x="46" y="18"/>
                </a:cxn>
                <a:cxn ang="0">
                  <a:pos x="42" y="14"/>
                </a:cxn>
                <a:cxn ang="0">
                  <a:pos x="39" y="7"/>
                </a:cxn>
                <a:cxn ang="0">
                  <a:pos x="39" y="7"/>
                </a:cxn>
                <a:cxn ang="0">
                  <a:pos x="35" y="4"/>
                </a:cxn>
                <a:cxn ang="0">
                  <a:pos x="32" y="0"/>
                </a:cxn>
                <a:cxn ang="0">
                  <a:pos x="28" y="0"/>
                </a:cxn>
                <a:cxn ang="0">
                  <a:pos x="25" y="4"/>
                </a:cxn>
                <a:cxn ang="0">
                  <a:pos x="25" y="14"/>
                </a:cxn>
                <a:cxn ang="0">
                  <a:pos x="21" y="21"/>
                </a:cxn>
                <a:cxn ang="0">
                  <a:pos x="21" y="28"/>
                </a:cxn>
                <a:cxn ang="0">
                  <a:pos x="18" y="32"/>
                </a:cxn>
                <a:cxn ang="0">
                  <a:pos x="14" y="39"/>
                </a:cxn>
                <a:cxn ang="0">
                  <a:pos x="11" y="46"/>
                </a:cxn>
                <a:cxn ang="0">
                  <a:pos x="7" y="49"/>
                </a:cxn>
                <a:cxn ang="0">
                  <a:pos x="4" y="53"/>
                </a:cxn>
              </a:cxnLst>
              <a:rect l="0" t="0" r="r" b="b"/>
              <a:pathLst>
                <a:path w="81" h="63">
                  <a:moveTo>
                    <a:pt x="4" y="53"/>
                  </a:moveTo>
                  <a:lnTo>
                    <a:pt x="0" y="56"/>
                  </a:lnTo>
                  <a:lnTo>
                    <a:pt x="0" y="56"/>
                  </a:lnTo>
                  <a:lnTo>
                    <a:pt x="0" y="60"/>
                  </a:lnTo>
                  <a:lnTo>
                    <a:pt x="4" y="60"/>
                  </a:lnTo>
                  <a:lnTo>
                    <a:pt x="11" y="60"/>
                  </a:lnTo>
                  <a:lnTo>
                    <a:pt x="18" y="60"/>
                  </a:lnTo>
                  <a:lnTo>
                    <a:pt x="25" y="60"/>
                  </a:lnTo>
                  <a:lnTo>
                    <a:pt x="32" y="60"/>
                  </a:lnTo>
                  <a:lnTo>
                    <a:pt x="35" y="60"/>
                  </a:lnTo>
                  <a:lnTo>
                    <a:pt x="42" y="63"/>
                  </a:lnTo>
                  <a:lnTo>
                    <a:pt x="50" y="63"/>
                  </a:lnTo>
                  <a:lnTo>
                    <a:pt x="53" y="60"/>
                  </a:lnTo>
                  <a:lnTo>
                    <a:pt x="53" y="56"/>
                  </a:lnTo>
                  <a:lnTo>
                    <a:pt x="57" y="53"/>
                  </a:lnTo>
                  <a:lnTo>
                    <a:pt x="64" y="46"/>
                  </a:lnTo>
                  <a:lnTo>
                    <a:pt x="64" y="46"/>
                  </a:lnTo>
                  <a:lnTo>
                    <a:pt x="67" y="46"/>
                  </a:lnTo>
                  <a:lnTo>
                    <a:pt x="74" y="42"/>
                  </a:lnTo>
                  <a:lnTo>
                    <a:pt x="78" y="39"/>
                  </a:lnTo>
                  <a:lnTo>
                    <a:pt x="81" y="35"/>
                  </a:lnTo>
                  <a:lnTo>
                    <a:pt x="81" y="35"/>
                  </a:lnTo>
                  <a:lnTo>
                    <a:pt x="81" y="32"/>
                  </a:lnTo>
                  <a:lnTo>
                    <a:pt x="81" y="32"/>
                  </a:lnTo>
                  <a:lnTo>
                    <a:pt x="81" y="25"/>
                  </a:lnTo>
                  <a:lnTo>
                    <a:pt x="81" y="25"/>
                  </a:lnTo>
                  <a:lnTo>
                    <a:pt x="81" y="21"/>
                  </a:lnTo>
                  <a:lnTo>
                    <a:pt x="74" y="25"/>
                  </a:lnTo>
                  <a:lnTo>
                    <a:pt x="71" y="28"/>
                  </a:lnTo>
                  <a:lnTo>
                    <a:pt x="67" y="28"/>
                  </a:lnTo>
                  <a:lnTo>
                    <a:pt x="64" y="28"/>
                  </a:lnTo>
                  <a:lnTo>
                    <a:pt x="60" y="25"/>
                  </a:lnTo>
                  <a:lnTo>
                    <a:pt x="53" y="21"/>
                  </a:lnTo>
                  <a:lnTo>
                    <a:pt x="46" y="18"/>
                  </a:lnTo>
                  <a:lnTo>
                    <a:pt x="42" y="14"/>
                  </a:lnTo>
                  <a:lnTo>
                    <a:pt x="39" y="7"/>
                  </a:lnTo>
                  <a:lnTo>
                    <a:pt x="39" y="7"/>
                  </a:lnTo>
                  <a:lnTo>
                    <a:pt x="35" y="4"/>
                  </a:lnTo>
                  <a:lnTo>
                    <a:pt x="32" y="0"/>
                  </a:lnTo>
                  <a:lnTo>
                    <a:pt x="28" y="0"/>
                  </a:lnTo>
                  <a:lnTo>
                    <a:pt x="25" y="4"/>
                  </a:lnTo>
                  <a:lnTo>
                    <a:pt x="25" y="14"/>
                  </a:lnTo>
                  <a:lnTo>
                    <a:pt x="21" y="21"/>
                  </a:lnTo>
                  <a:lnTo>
                    <a:pt x="21" y="28"/>
                  </a:lnTo>
                  <a:lnTo>
                    <a:pt x="18" y="32"/>
                  </a:lnTo>
                  <a:lnTo>
                    <a:pt x="14" y="39"/>
                  </a:lnTo>
                  <a:lnTo>
                    <a:pt x="11" y="46"/>
                  </a:lnTo>
                  <a:lnTo>
                    <a:pt x="7" y="49"/>
                  </a:lnTo>
                  <a:lnTo>
                    <a:pt x="4" y="53"/>
                  </a:lnTo>
                  <a:close/>
                </a:path>
              </a:pathLst>
            </a:custGeom>
            <a:grpFill/>
            <a:ln w="0">
              <a:noFill/>
              <a:prstDash val="solid"/>
              <a:round/>
              <a:headEnd/>
              <a:tailEnd/>
            </a:ln>
          </p:spPr>
          <p:txBody>
            <a:bodyPr/>
            <a:lstStyle/>
            <a:p>
              <a:endParaRPr lang="fa-IR"/>
            </a:p>
          </p:txBody>
        </p:sp>
        <p:sp>
          <p:nvSpPr>
            <p:cNvPr id="3380" name="Freeform 308"/>
            <p:cNvSpPr>
              <a:spLocks/>
            </p:cNvSpPr>
            <p:nvPr userDrawn="1"/>
          </p:nvSpPr>
          <p:spPr bwMode="gray">
            <a:xfrm>
              <a:off x="661" y="1643"/>
              <a:ext cx="15" cy="12"/>
            </a:xfrm>
            <a:custGeom>
              <a:avLst/>
              <a:gdLst/>
              <a:ahLst/>
              <a:cxnLst>
                <a:cxn ang="0">
                  <a:pos x="14" y="7"/>
                </a:cxn>
                <a:cxn ang="0">
                  <a:pos x="10" y="4"/>
                </a:cxn>
                <a:cxn ang="0">
                  <a:pos x="10" y="4"/>
                </a:cxn>
                <a:cxn ang="0">
                  <a:pos x="7" y="0"/>
                </a:cxn>
                <a:cxn ang="0">
                  <a:pos x="3" y="4"/>
                </a:cxn>
                <a:cxn ang="0">
                  <a:pos x="3" y="4"/>
                </a:cxn>
                <a:cxn ang="0">
                  <a:pos x="3" y="4"/>
                </a:cxn>
                <a:cxn ang="0">
                  <a:pos x="0" y="7"/>
                </a:cxn>
                <a:cxn ang="0">
                  <a:pos x="3" y="11"/>
                </a:cxn>
                <a:cxn ang="0">
                  <a:pos x="3" y="11"/>
                </a:cxn>
                <a:cxn ang="0">
                  <a:pos x="7" y="11"/>
                </a:cxn>
                <a:cxn ang="0">
                  <a:pos x="10" y="11"/>
                </a:cxn>
                <a:cxn ang="0">
                  <a:pos x="14" y="7"/>
                </a:cxn>
              </a:cxnLst>
              <a:rect l="0" t="0" r="r" b="b"/>
              <a:pathLst>
                <a:path w="14" h="11">
                  <a:moveTo>
                    <a:pt x="14" y="7"/>
                  </a:moveTo>
                  <a:lnTo>
                    <a:pt x="10" y="4"/>
                  </a:lnTo>
                  <a:lnTo>
                    <a:pt x="10" y="4"/>
                  </a:lnTo>
                  <a:lnTo>
                    <a:pt x="7" y="0"/>
                  </a:lnTo>
                  <a:lnTo>
                    <a:pt x="3" y="4"/>
                  </a:lnTo>
                  <a:lnTo>
                    <a:pt x="3" y="4"/>
                  </a:lnTo>
                  <a:lnTo>
                    <a:pt x="3" y="4"/>
                  </a:lnTo>
                  <a:lnTo>
                    <a:pt x="0" y="7"/>
                  </a:lnTo>
                  <a:lnTo>
                    <a:pt x="3" y="11"/>
                  </a:lnTo>
                  <a:lnTo>
                    <a:pt x="3" y="11"/>
                  </a:lnTo>
                  <a:lnTo>
                    <a:pt x="7" y="11"/>
                  </a:lnTo>
                  <a:lnTo>
                    <a:pt x="10" y="11"/>
                  </a:lnTo>
                  <a:lnTo>
                    <a:pt x="14" y="7"/>
                  </a:lnTo>
                  <a:close/>
                </a:path>
              </a:pathLst>
            </a:custGeom>
            <a:grpFill/>
            <a:ln w="0">
              <a:noFill/>
              <a:prstDash val="solid"/>
              <a:round/>
              <a:headEnd/>
              <a:tailEnd/>
            </a:ln>
          </p:spPr>
          <p:txBody>
            <a:bodyPr/>
            <a:lstStyle/>
            <a:p>
              <a:endParaRPr lang="fa-IR"/>
            </a:p>
          </p:txBody>
        </p:sp>
        <p:sp>
          <p:nvSpPr>
            <p:cNvPr id="3381" name="Freeform 309"/>
            <p:cNvSpPr>
              <a:spLocks/>
            </p:cNvSpPr>
            <p:nvPr userDrawn="1"/>
          </p:nvSpPr>
          <p:spPr bwMode="gray">
            <a:xfrm>
              <a:off x="799" y="1673"/>
              <a:ext cx="43" cy="27"/>
            </a:xfrm>
            <a:custGeom>
              <a:avLst/>
              <a:gdLst/>
              <a:ahLst/>
              <a:cxnLst>
                <a:cxn ang="0">
                  <a:pos x="38" y="0"/>
                </a:cxn>
                <a:cxn ang="0">
                  <a:pos x="38" y="0"/>
                </a:cxn>
                <a:cxn ang="0">
                  <a:pos x="35" y="0"/>
                </a:cxn>
                <a:cxn ang="0">
                  <a:pos x="31" y="4"/>
                </a:cxn>
                <a:cxn ang="0">
                  <a:pos x="28" y="4"/>
                </a:cxn>
                <a:cxn ang="0">
                  <a:pos x="21" y="4"/>
                </a:cxn>
                <a:cxn ang="0">
                  <a:pos x="14" y="4"/>
                </a:cxn>
                <a:cxn ang="0">
                  <a:pos x="10" y="4"/>
                </a:cxn>
                <a:cxn ang="0">
                  <a:pos x="7" y="4"/>
                </a:cxn>
                <a:cxn ang="0">
                  <a:pos x="0" y="4"/>
                </a:cxn>
                <a:cxn ang="0">
                  <a:pos x="0" y="4"/>
                </a:cxn>
                <a:cxn ang="0">
                  <a:pos x="0" y="7"/>
                </a:cxn>
                <a:cxn ang="0">
                  <a:pos x="0" y="11"/>
                </a:cxn>
                <a:cxn ang="0">
                  <a:pos x="21" y="14"/>
                </a:cxn>
                <a:cxn ang="0">
                  <a:pos x="21" y="18"/>
                </a:cxn>
                <a:cxn ang="0">
                  <a:pos x="24" y="18"/>
                </a:cxn>
                <a:cxn ang="0">
                  <a:pos x="24" y="22"/>
                </a:cxn>
                <a:cxn ang="0">
                  <a:pos x="28" y="25"/>
                </a:cxn>
                <a:cxn ang="0">
                  <a:pos x="31" y="22"/>
                </a:cxn>
                <a:cxn ang="0">
                  <a:pos x="38" y="22"/>
                </a:cxn>
                <a:cxn ang="0">
                  <a:pos x="38" y="18"/>
                </a:cxn>
                <a:cxn ang="0">
                  <a:pos x="38" y="14"/>
                </a:cxn>
                <a:cxn ang="0">
                  <a:pos x="38" y="11"/>
                </a:cxn>
                <a:cxn ang="0">
                  <a:pos x="38" y="11"/>
                </a:cxn>
                <a:cxn ang="0">
                  <a:pos x="42" y="4"/>
                </a:cxn>
                <a:cxn ang="0">
                  <a:pos x="42" y="4"/>
                </a:cxn>
                <a:cxn ang="0">
                  <a:pos x="42" y="0"/>
                </a:cxn>
                <a:cxn ang="0">
                  <a:pos x="42" y="0"/>
                </a:cxn>
                <a:cxn ang="0">
                  <a:pos x="38" y="0"/>
                </a:cxn>
              </a:cxnLst>
              <a:rect l="0" t="0" r="r" b="b"/>
              <a:pathLst>
                <a:path w="42" h="25">
                  <a:moveTo>
                    <a:pt x="38" y="0"/>
                  </a:moveTo>
                  <a:lnTo>
                    <a:pt x="38" y="0"/>
                  </a:lnTo>
                  <a:lnTo>
                    <a:pt x="35" y="0"/>
                  </a:lnTo>
                  <a:lnTo>
                    <a:pt x="31" y="4"/>
                  </a:lnTo>
                  <a:lnTo>
                    <a:pt x="28" y="4"/>
                  </a:lnTo>
                  <a:lnTo>
                    <a:pt x="21" y="4"/>
                  </a:lnTo>
                  <a:lnTo>
                    <a:pt x="14" y="4"/>
                  </a:lnTo>
                  <a:lnTo>
                    <a:pt x="10" y="4"/>
                  </a:lnTo>
                  <a:lnTo>
                    <a:pt x="7" y="4"/>
                  </a:lnTo>
                  <a:lnTo>
                    <a:pt x="0" y="4"/>
                  </a:lnTo>
                  <a:lnTo>
                    <a:pt x="0" y="4"/>
                  </a:lnTo>
                  <a:lnTo>
                    <a:pt x="0" y="7"/>
                  </a:lnTo>
                  <a:lnTo>
                    <a:pt x="0" y="11"/>
                  </a:lnTo>
                  <a:lnTo>
                    <a:pt x="21" y="14"/>
                  </a:lnTo>
                  <a:lnTo>
                    <a:pt x="21" y="18"/>
                  </a:lnTo>
                  <a:lnTo>
                    <a:pt x="24" y="18"/>
                  </a:lnTo>
                  <a:lnTo>
                    <a:pt x="24" y="22"/>
                  </a:lnTo>
                  <a:lnTo>
                    <a:pt x="28" y="25"/>
                  </a:lnTo>
                  <a:lnTo>
                    <a:pt x="31" y="22"/>
                  </a:lnTo>
                  <a:lnTo>
                    <a:pt x="38" y="22"/>
                  </a:lnTo>
                  <a:lnTo>
                    <a:pt x="38" y="18"/>
                  </a:lnTo>
                  <a:lnTo>
                    <a:pt x="38" y="14"/>
                  </a:lnTo>
                  <a:lnTo>
                    <a:pt x="38" y="11"/>
                  </a:lnTo>
                  <a:lnTo>
                    <a:pt x="38" y="11"/>
                  </a:lnTo>
                  <a:lnTo>
                    <a:pt x="42" y="4"/>
                  </a:lnTo>
                  <a:lnTo>
                    <a:pt x="42" y="4"/>
                  </a:lnTo>
                  <a:lnTo>
                    <a:pt x="42" y="0"/>
                  </a:lnTo>
                  <a:lnTo>
                    <a:pt x="42" y="0"/>
                  </a:lnTo>
                  <a:lnTo>
                    <a:pt x="38" y="0"/>
                  </a:lnTo>
                  <a:close/>
                </a:path>
              </a:pathLst>
            </a:custGeom>
            <a:grpFill/>
            <a:ln w="0">
              <a:noFill/>
              <a:prstDash val="solid"/>
              <a:round/>
              <a:headEnd/>
              <a:tailEnd/>
            </a:ln>
          </p:spPr>
          <p:txBody>
            <a:bodyPr/>
            <a:lstStyle/>
            <a:p>
              <a:endParaRPr lang="fa-IR"/>
            </a:p>
          </p:txBody>
        </p:sp>
        <p:sp>
          <p:nvSpPr>
            <p:cNvPr id="3382" name="Freeform 310"/>
            <p:cNvSpPr>
              <a:spLocks/>
            </p:cNvSpPr>
            <p:nvPr userDrawn="1"/>
          </p:nvSpPr>
          <p:spPr bwMode="gray">
            <a:xfrm>
              <a:off x="745" y="1613"/>
              <a:ext cx="21" cy="45"/>
            </a:xfrm>
            <a:custGeom>
              <a:avLst/>
              <a:gdLst/>
              <a:ahLst/>
              <a:cxnLst>
                <a:cxn ang="0">
                  <a:pos x="0" y="42"/>
                </a:cxn>
                <a:cxn ang="0">
                  <a:pos x="0" y="42"/>
                </a:cxn>
                <a:cxn ang="0">
                  <a:pos x="7" y="42"/>
                </a:cxn>
                <a:cxn ang="0">
                  <a:pos x="14" y="42"/>
                </a:cxn>
                <a:cxn ang="0">
                  <a:pos x="14" y="39"/>
                </a:cxn>
                <a:cxn ang="0">
                  <a:pos x="14" y="39"/>
                </a:cxn>
                <a:cxn ang="0">
                  <a:pos x="17" y="35"/>
                </a:cxn>
                <a:cxn ang="0">
                  <a:pos x="21" y="35"/>
                </a:cxn>
                <a:cxn ang="0">
                  <a:pos x="21" y="21"/>
                </a:cxn>
                <a:cxn ang="0">
                  <a:pos x="17" y="21"/>
                </a:cxn>
                <a:cxn ang="0">
                  <a:pos x="21" y="18"/>
                </a:cxn>
                <a:cxn ang="0">
                  <a:pos x="21" y="18"/>
                </a:cxn>
                <a:cxn ang="0">
                  <a:pos x="21" y="14"/>
                </a:cxn>
                <a:cxn ang="0">
                  <a:pos x="21" y="11"/>
                </a:cxn>
                <a:cxn ang="0">
                  <a:pos x="17" y="4"/>
                </a:cxn>
                <a:cxn ang="0">
                  <a:pos x="14" y="0"/>
                </a:cxn>
                <a:cxn ang="0">
                  <a:pos x="14" y="4"/>
                </a:cxn>
                <a:cxn ang="0">
                  <a:pos x="10" y="4"/>
                </a:cxn>
                <a:cxn ang="0">
                  <a:pos x="7" y="7"/>
                </a:cxn>
                <a:cxn ang="0">
                  <a:pos x="3" y="7"/>
                </a:cxn>
                <a:cxn ang="0">
                  <a:pos x="3" y="7"/>
                </a:cxn>
                <a:cxn ang="0">
                  <a:pos x="0" y="4"/>
                </a:cxn>
                <a:cxn ang="0">
                  <a:pos x="0" y="7"/>
                </a:cxn>
                <a:cxn ang="0">
                  <a:pos x="0" y="11"/>
                </a:cxn>
                <a:cxn ang="0">
                  <a:pos x="0" y="14"/>
                </a:cxn>
                <a:cxn ang="0">
                  <a:pos x="0" y="21"/>
                </a:cxn>
                <a:cxn ang="0">
                  <a:pos x="0" y="42"/>
                </a:cxn>
              </a:cxnLst>
              <a:rect l="0" t="0" r="r" b="b"/>
              <a:pathLst>
                <a:path w="21" h="42">
                  <a:moveTo>
                    <a:pt x="0" y="42"/>
                  </a:moveTo>
                  <a:lnTo>
                    <a:pt x="0" y="42"/>
                  </a:lnTo>
                  <a:lnTo>
                    <a:pt x="7" y="42"/>
                  </a:lnTo>
                  <a:lnTo>
                    <a:pt x="14" y="42"/>
                  </a:lnTo>
                  <a:lnTo>
                    <a:pt x="14" y="39"/>
                  </a:lnTo>
                  <a:lnTo>
                    <a:pt x="14" y="39"/>
                  </a:lnTo>
                  <a:lnTo>
                    <a:pt x="17" y="35"/>
                  </a:lnTo>
                  <a:lnTo>
                    <a:pt x="21" y="35"/>
                  </a:lnTo>
                  <a:lnTo>
                    <a:pt x="21" y="21"/>
                  </a:lnTo>
                  <a:lnTo>
                    <a:pt x="17" y="21"/>
                  </a:lnTo>
                  <a:lnTo>
                    <a:pt x="21" y="18"/>
                  </a:lnTo>
                  <a:lnTo>
                    <a:pt x="21" y="18"/>
                  </a:lnTo>
                  <a:lnTo>
                    <a:pt x="21" y="14"/>
                  </a:lnTo>
                  <a:lnTo>
                    <a:pt x="21" y="11"/>
                  </a:lnTo>
                  <a:lnTo>
                    <a:pt x="17" y="4"/>
                  </a:lnTo>
                  <a:lnTo>
                    <a:pt x="14" y="0"/>
                  </a:lnTo>
                  <a:lnTo>
                    <a:pt x="14" y="4"/>
                  </a:lnTo>
                  <a:lnTo>
                    <a:pt x="10" y="4"/>
                  </a:lnTo>
                  <a:lnTo>
                    <a:pt x="7" y="7"/>
                  </a:lnTo>
                  <a:lnTo>
                    <a:pt x="3" y="7"/>
                  </a:lnTo>
                  <a:lnTo>
                    <a:pt x="3" y="7"/>
                  </a:lnTo>
                  <a:lnTo>
                    <a:pt x="0" y="4"/>
                  </a:lnTo>
                  <a:lnTo>
                    <a:pt x="0" y="7"/>
                  </a:lnTo>
                  <a:lnTo>
                    <a:pt x="0" y="11"/>
                  </a:lnTo>
                  <a:lnTo>
                    <a:pt x="0" y="14"/>
                  </a:lnTo>
                  <a:lnTo>
                    <a:pt x="0" y="21"/>
                  </a:lnTo>
                  <a:lnTo>
                    <a:pt x="0" y="42"/>
                  </a:lnTo>
                  <a:close/>
                </a:path>
              </a:pathLst>
            </a:custGeom>
            <a:grpFill/>
            <a:ln w="0">
              <a:noFill/>
              <a:prstDash val="solid"/>
              <a:round/>
              <a:headEnd/>
              <a:tailEnd/>
            </a:ln>
          </p:spPr>
          <p:txBody>
            <a:bodyPr/>
            <a:lstStyle/>
            <a:p>
              <a:endParaRPr lang="fa-IR"/>
            </a:p>
          </p:txBody>
        </p:sp>
        <p:sp>
          <p:nvSpPr>
            <p:cNvPr id="3383" name="Freeform 311"/>
            <p:cNvSpPr>
              <a:spLocks/>
            </p:cNvSpPr>
            <p:nvPr userDrawn="1"/>
          </p:nvSpPr>
          <p:spPr bwMode="gray">
            <a:xfrm>
              <a:off x="748" y="1576"/>
              <a:ext cx="18" cy="35"/>
            </a:xfrm>
            <a:custGeom>
              <a:avLst/>
              <a:gdLst/>
              <a:ahLst/>
              <a:cxnLst>
                <a:cxn ang="0">
                  <a:pos x="7" y="24"/>
                </a:cxn>
                <a:cxn ang="0">
                  <a:pos x="14" y="32"/>
                </a:cxn>
                <a:cxn ang="0">
                  <a:pos x="14" y="28"/>
                </a:cxn>
                <a:cxn ang="0">
                  <a:pos x="14" y="24"/>
                </a:cxn>
                <a:cxn ang="0">
                  <a:pos x="18" y="21"/>
                </a:cxn>
                <a:cxn ang="0">
                  <a:pos x="18" y="21"/>
                </a:cxn>
                <a:cxn ang="0">
                  <a:pos x="18" y="17"/>
                </a:cxn>
                <a:cxn ang="0">
                  <a:pos x="18" y="14"/>
                </a:cxn>
                <a:cxn ang="0">
                  <a:pos x="18" y="10"/>
                </a:cxn>
                <a:cxn ang="0">
                  <a:pos x="14" y="7"/>
                </a:cxn>
                <a:cxn ang="0">
                  <a:pos x="11" y="0"/>
                </a:cxn>
                <a:cxn ang="0">
                  <a:pos x="7" y="3"/>
                </a:cxn>
                <a:cxn ang="0">
                  <a:pos x="7" y="3"/>
                </a:cxn>
                <a:cxn ang="0">
                  <a:pos x="4" y="3"/>
                </a:cxn>
                <a:cxn ang="0">
                  <a:pos x="4" y="7"/>
                </a:cxn>
                <a:cxn ang="0">
                  <a:pos x="0" y="10"/>
                </a:cxn>
                <a:cxn ang="0">
                  <a:pos x="0" y="10"/>
                </a:cxn>
                <a:cxn ang="0">
                  <a:pos x="4" y="17"/>
                </a:cxn>
                <a:cxn ang="0">
                  <a:pos x="4" y="21"/>
                </a:cxn>
                <a:cxn ang="0">
                  <a:pos x="7" y="24"/>
                </a:cxn>
              </a:cxnLst>
              <a:rect l="0" t="0" r="r" b="b"/>
              <a:pathLst>
                <a:path w="18" h="32">
                  <a:moveTo>
                    <a:pt x="7" y="24"/>
                  </a:moveTo>
                  <a:lnTo>
                    <a:pt x="14" y="32"/>
                  </a:lnTo>
                  <a:lnTo>
                    <a:pt x="14" y="28"/>
                  </a:lnTo>
                  <a:lnTo>
                    <a:pt x="14" y="24"/>
                  </a:lnTo>
                  <a:lnTo>
                    <a:pt x="18" y="21"/>
                  </a:lnTo>
                  <a:lnTo>
                    <a:pt x="18" y="21"/>
                  </a:lnTo>
                  <a:lnTo>
                    <a:pt x="18" y="17"/>
                  </a:lnTo>
                  <a:lnTo>
                    <a:pt x="18" y="14"/>
                  </a:lnTo>
                  <a:lnTo>
                    <a:pt x="18" y="10"/>
                  </a:lnTo>
                  <a:lnTo>
                    <a:pt x="14" y="7"/>
                  </a:lnTo>
                  <a:lnTo>
                    <a:pt x="11" y="0"/>
                  </a:lnTo>
                  <a:lnTo>
                    <a:pt x="7" y="3"/>
                  </a:lnTo>
                  <a:lnTo>
                    <a:pt x="7" y="3"/>
                  </a:lnTo>
                  <a:lnTo>
                    <a:pt x="4" y="3"/>
                  </a:lnTo>
                  <a:lnTo>
                    <a:pt x="4" y="7"/>
                  </a:lnTo>
                  <a:lnTo>
                    <a:pt x="0" y="10"/>
                  </a:lnTo>
                  <a:lnTo>
                    <a:pt x="0" y="10"/>
                  </a:lnTo>
                  <a:lnTo>
                    <a:pt x="4" y="17"/>
                  </a:lnTo>
                  <a:lnTo>
                    <a:pt x="4" y="21"/>
                  </a:lnTo>
                  <a:lnTo>
                    <a:pt x="7" y="24"/>
                  </a:lnTo>
                  <a:close/>
                </a:path>
              </a:pathLst>
            </a:custGeom>
            <a:grpFill/>
            <a:ln w="0">
              <a:noFill/>
              <a:prstDash val="solid"/>
              <a:round/>
              <a:headEnd/>
              <a:tailEnd/>
            </a:ln>
          </p:spPr>
          <p:txBody>
            <a:bodyPr/>
            <a:lstStyle/>
            <a:p>
              <a:endParaRPr lang="fa-IR"/>
            </a:p>
          </p:txBody>
        </p:sp>
        <p:sp>
          <p:nvSpPr>
            <p:cNvPr id="3384" name="Freeform 312"/>
            <p:cNvSpPr>
              <a:spLocks noEditPoints="1"/>
            </p:cNvSpPr>
            <p:nvPr userDrawn="1"/>
          </p:nvSpPr>
          <p:spPr bwMode="gray">
            <a:xfrm>
              <a:off x="480" y="1295"/>
              <a:ext cx="79" cy="99"/>
            </a:xfrm>
            <a:custGeom>
              <a:avLst/>
              <a:gdLst/>
              <a:ahLst/>
              <a:cxnLst>
                <a:cxn ang="0">
                  <a:pos x="14" y="60"/>
                </a:cxn>
                <a:cxn ang="0">
                  <a:pos x="14" y="71"/>
                </a:cxn>
                <a:cxn ang="0">
                  <a:pos x="14" y="78"/>
                </a:cxn>
                <a:cxn ang="0">
                  <a:pos x="14" y="85"/>
                </a:cxn>
                <a:cxn ang="0">
                  <a:pos x="14" y="88"/>
                </a:cxn>
                <a:cxn ang="0">
                  <a:pos x="28" y="92"/>
                </a:cxn>
                <a:cxn ang="0">
                  <a:pos x="35" y="88"/>
                </a:cxn>
                <a:cxn ang="0">
                  <a:pos x="53" y="81"/>
                </a:cxn>
                <a:cxn ang="0">
                  <a:pos x="67" y="74"/>
                </a:cxn>
                <a:cxn ang="0">
                  <a:pos x="74" y="60"/>
                </a:cxn>
                <a:cxn ang="0">
                  <a:pos x="70" y="53"/>
                </a:cxn>
                <a:cxn ang="0">
                  <a:pos x="67" y="42"/>
                </a:cxn>
                <a:cxn ang="0">
                  <a:pos x="63" y="35"/>
                </a:cxn>
                <a:cxn ang="0">
                  <a:pos x="60" y="35"/>
                </a:cxn>
                <a:cxn ang="0">
                  <a:pos x="67" y="35"/>
                </a:cxn>
                <a:cxn ang="0">
                  <a:pos x="74" y="32"/>
                </a:cxn>
                <a:cxn ang="0">
                  <a:pos x="77" y="25"/>
                </a:cxn>
                <a:cxn ang="0">
                  <a:pos x="77" y="14"/>
                </a:cxn>
                <a:cxn ang="0">
                  <a:pos x="74" y="7"/>
                </a:cxn>
                <a:cxn ang="0">
                  <a:pos x="67" y="4"/>
                </a:cxn>
                <a:cxn ang="0">
                  <a:pos x="56" y="4"/>
                </a:cxn>
                <a:cxn ang="0">
                  <a:pos x="53" y="4"/>
                </a:cxn>
                <a:cxn ang="0">
                  <a:pos x="31" y="11"/>
                </a:cxn>
                <a:cxn ang="0">
                  <a:pos x="31" y="18"/>
                </a:cxn>
                <a:cxn ang="0">
                  <a:pos x="28" y="25"/>
                </a:cxn>
                <a:cxn ang="0">
                  <a:pos x="21" y="32"/>
                </a:cxn>
                <a:cxn ang="0">
                  <a:pos x="0" y="28"/>
                </a:cxn>
                <a:cxn ang="0">
                  <a:pos x="0" y="32"/>
                </a:cxn>
                <a:cxn ang="0">
                  <a:pos x="0" y="39"/>
                </a:cxn>
                <a:cxn ang="0">
                  <a:pos x="7" y="39"/>
                </a:cxn>
                <a:cxn ang="0">
                  <a:pos x="14" y="49"/>
                </a:cxn>
                <a:cxn ang="0">
                  <a:pos x="56" y="32"/>
                </a:cxn>
                <a:cxn ang="0">
                  <a:pos x="56" y="32"/>
                </a:cxn>
                <a:cxn ang="0">
                  <a:pos x="56" y="32"/>
                </a:cxn>
                <a:cxn ang="0">
                  <a:pos x="60" y="32"/>
                </a:cxn>
                <a:cxn ang="0">
                  <a:pos x="60" y="32"/>
                </a:cxn>
              </a:cxnLst>
              <a:rect l="0" t="0" r="r" b="b"/>
              <a:pathLst>
                <a:path w="77" h="92">
                  <a:moveTo>
                    <a:pt x="14" y="60"/>
                  </a:moveTo>
                  <a:lnTo>
                    <a:pt x="14" y="60"/>
                  </a:lnTo>
                  <a:lnTo>
                    <a:pt x="14" y="67"/>
                  </a:lnTo>
                  <a:lnTo>
                    <a:pt x="14" y="71"/>
                  </a:lnTo>
                  <a:lnTo>
                    <a:pt x="14" y="78"/>
                  </a:lnTo>
                  <a:lnTo>
                    <a:pt x="14" y="78"/>
                  </a:lnTo>
                  <a:lnTo>
                    <a:pt x="14" y="81"/>
                  </a:lnTo>
                  <a:lnTo>
                    <a:pt x="14" y="85"/>
                  </a:lnTo>
                  <a:lnTo>
                    <a:pt x="14" y="85"/>
                  </a:lnTo>
                  <a:lnTo>
                    <a:pt x="14" y="88"/>
                  </a:lnTo>
                  <a:lnTo>
                    <a:pt x="17" y="92"/>
                  </a:lnTo>
                  <a:lnTo>
                    <a:pt x="28" y="92"/>
                  </a:lnTo>
                  <a:lnTo>
                    <a:pt x="28" y="92"/>
                  </a:lnTo>
                  <a:lnTo>
                    <a:pt x="35" y="88"/>
                  </a:lnTo>
                  <a:lnTo>
                    <a:pt x="42" y="85"/>
                  </a:lnTo>
                  <a:lnTo>
                    <a:pt x="53" y="81"/>
                  </a:lnTo>
                  <a:lnTo>
                    <a:pt x="60" y="78"/>
                  </a:lnTo>
                  <a:lnTo>
                    <a:pt x="67" y="74"/>
                  </a:lnTo>
                  <a:lnTo>
                    <a:pt x="70" y="67"/>
                  </a:lnTo>
                  <a:lnTo>
                    <a:pt x="74" y="60"/>
                  </a:lnTo>
                  <a:lnTo>
                    <a:pt x="74" y="56"/>
                  </a:lnTo>
                  <a:lnTo>
                    <a:pt x="70" y="53"/>
                  </a:lnTo>
                  <a:lnTo>
                    <a:pt x="70" y="46"/>
                  </a:lnTo>
                  <a:lnTo>
                    <a:pt x="67" y="42"/>
                  </a:lnTo>
                  <a:lnTo>
                    <a:pt x="67" y="35"/>
                  </a:lnTo>
                  <a:lnTo>
                    <a:pt x="63" y="35"/>
                  </a:lnTo>
                  <a:lnTo>
                    <a:pt x="63" y="35"/>
                  </a:lnTo>
                  <a:lnTo>
                    <a:pt x="60" y="35"/>
                  </a:lnTo>
                  <a:lnTo>
                    <a:pt x="67" y="35"/>
                  </a:lnTo>
                  <a:lnTo>
                    <a:pt x="67" y="35"/>
                  </a:lnTo>
                  <a:lnTo>
                    <a:pt x="70" y="35"/>
                  </a:lnTo>
                  <a:lnTo>
                    <a:pt x="74" y="32"/>
                  </a:lnTo>
                  <a:lnTo>
                    <a:pt x="74" y="32"/>
                  </a:lnTo>
                  <a:lnTo>
                    <a:pt x="77" y="25"/>
                  </a:lnTo>
                  <a:lnTo>
                    <a:pt x="77" y="18"/>
                  </a:lnTo>
                  <a:lnTo>
                    <a:pt x="77" y="14"/>
                  </a:lnTo>
                  <a:lnTo>
                    <a:pt x="74" y="11"/>
                  </a:lnTo>
                  <a:lnTo>
                    <a:pt x="74" y="7"/>
                  </a:lnTo>
                  <a:lnTo>
                    <a:pt x="70" y="4"/>
                  </a:lnTo>
                  <a:lnTo>
                    <a:pt x="67" y="4"/>
                  </a:lnTo>
                  <a:lnTo>
                    <a:pt x="60" y="4"/>
                  </a:lnTo>
                  <a:lnTo>
                    <a:pt x="56" y="4"/>
                  </a:lnTo>
                  <a:lnTo>
                    <a:pt x="56" y="4"/>
                  </a:lnTo>
                  <a:lnTo>
                    <a:pt x="53" y="4"/>
                  </a:lnTo>
                  <a:lnTo>
                    <a:pt x="38" y="0"/>
                  </a:lnTo>
                  <a:lnTo>
                    <a:pt x="31" y="11"/>
                  </a:lnTo>
                  <a:lnTo>
                    <a:pt x="31" y="18"/>
                  </a:lnTo>
                  <a:lnTo>
                    <a:pt x="31" y="18"/>
                  </a:lnTo>
                  <a:lnTo>
                    <a:pt x="31" y="21"/>
                  </a:lnTo>
                  <a:lnTo>
                    <a:pt x="28" y="25"/>
                  </a:lnTo>
                  <a:lnTo>
                    <a:pt x="24" y="28"/>
                  </a:lnTo>
                  <a:lnTo>
                    <a:pt x="21" y="32"/>
                  </a:lnTo>
                  <a:lnTo>
                    <a:pt x="7" y="25"/>
                  </a:lnTo>
                  <a:lnTo>
                    <a:pt x="0" y="28"/>
                  </a:lnTo>
                  <a:lnTo>
                    <a:pt x="0" y="28"/>
                  </a:lnTo>
                  <a:lnTo>
                    <a:pt x="0" y="32"/>
                  </a:lnTo>
                  <a:lnTo>
                    <a:pt x="0" y="35"/>
                  </a:lnTo>
                  <a:lnTo>
                    <a:pt x="0" y="39"/>
                  </a:lnTo>
                  <a:lnTo>
                    <a:pt x="3" y="39"/>
                  </a:lnTo>
                  <a:lnTo>
                    <a:pt x="7" y="39"/>
                  </a:lnTo>
                  <a:lnTo>
                    <a:pt x="10" y="42"/>
                  </a:lnTo>
                  <a:lnTo>
                    <a:pt x="14" y="49"/>
                  </a:lnTo>
                  <a:lnTo>
                    <a:pt x="14" y="60"/>
                  </a:lnTo>
                  <a:close/>
                  <a:moveTo>
                    <a:pt x="56" y="32"/>
                  </a:moveTo>
                  <a:lnTo>
                    <a:pt x="56" y="32"/>
                  </a:lnTo>
                  <a:lnTo>
                    <a:pt x="56" y="32"/>
                  </a:lnTo>
                  <a:lnTo>
                    <a:pt x="56" y="32"/>
                  </a:lnTo>
                  <a:lnTo>
                    <a:pt x="56" y="32"/>
                  </a:lnTo>
                  <a:close/>
                  <a:moveTo>
                    <a:pt x="60" y="32"/>
                  </a:moveTo>
                  <a:lnTo>
                    <a:pt x="60" y="32"/>
                  </a:lnTo>
                  <a:lnTo>
                    <a:pt x="60" y="32"/>
                  </a:lnTo>
                  <a:lnTo>
                    <a:pt x="60" y="32"/>
                  </a:lnTo>
                  <a:lnTo>
                    <a:pt x="60" y="32"/>
                  </a:lnTo>
                  <a:close/>
                </a:path>
              </a:pathLst>
            </a:custGeom>
            <a:grpFill/>
            <a:ln w="0">
              <a:noFill/>
              <a:prstDash val="solid"/>
              <a:round/>
              <a:headEnd/>
              <a:tailEnd/>
            </a:ln>
          </p:spPr>
          <p:txBody>
            <a:bodyPr/>
            <a:lstStyle/>
            <a:p>
              <a:endParaRPr lang="fa-IR"/>
            </a:p>
          </p:txBody>
        </p:sp>
        <p:sp>
          <p:nvSpPr>
            <p:cNvPr id="3385" name="Freeform 313"/>
            <p:cNvSpPr>
              <a:spLocks/>
            </p:cNvSpPr>
            <p:nvPr userDrawn="1"/>
          </p:nvSpPr>
          <p:spPr bwMode="gray">
            <a:xfrm>
              <a:off x="545" y="1204"/>
              <a:ext cx="116" cy="228"/>
            </a:xfrm>
            <a:custGeom>
              <a:avLst/>
              <a:gdLst/>
              <a:ahLst/>
              <a:cxnLst>
                <a:cxn ang="0">
                  <a:pos x="14" y="59"/>
                </a:cxn>
                <a:cxn ang="0">
                  <a:pos x="11" y="66"/>
                </a:cxn>
                <a:cxn ang="0">
                  <a:pos x="14" y="74"/>
                </a:cxn>
                <a:cxn ang="0">
                  <a:pos x="25" y="81"/>
                </a:cxn>
                <a:cxn ang="0">
                  <a:pos x="25" y="88"/>
                </a:cxn>
                <a:cxn ang="0">
                  <a:pos x="21" y="95"/>
                </a:cxn>
                <a:cxn ang="0">
                  <a:pos x="18" y="102"/>
                </a:cxn>
                <a:cxn ang="0">
                  <a:pos x="35" y="98"/>
                </a:cxn>
                <a:cxn ang="0">
                  <a:pos x="35" y="109"/>
                </a:cxn>
                <a:cxn ang="0">
                  <a:pos x="42" y="119"/>
                </a:cxn>
                <a:cxn ang="0">
                  <a:pos x="21" y="133"/>
                </a:cxn>
                <a:cxn ang="0">
                  <a:pos x="28" y="148"/>
                </a:cxn>
                <a:cxn ang="0">
                  <a:pos x="21" y="162"/>
                </a:cxn>
                <a:cxn ang="0">
                  <a:pos x="18" y="169"/>
                </a:cxn>
                <a:cxn ang="0">
                  <a:pos x="39" y="172"/>
                </a:cxn>
                <a:cxn ang="0">
                  <a:pos x="53" y="169"/>
                </a:cxn>
                <a:cxn ang="0">
                  <a:pos x="53" y="172"/>
                </a:cxn>
                <a:cxn ang="0">
                  <a:pos x="21" y="186"/>
                </a:cxn>
                <a:cxn ang="0">
                  <a:pos x="11" y="211"/>
                </a:cxn>
                <a:cxn ang="0">
                  <a:pos x="39" y="200"/>
                </a:cxn>
                <a:cxn ang="0">
                  <a:pos x="88" y="190"/>
                </a:cxn>
                <a:cxn ang="0">
                  <a:pos x="102" y="176"/>
                </a:cxn>
                <a:cxn ang="0">
                  <a:pos x="106" y="169"/>
                </a:cxn>
                <a:cxn ang="0">
                  <a:pos x="106" y="158"/>
                </a:cxn>
                <a:cxn ang="0">
                  <a:pos x="102" y="155"/>
                </a:cxn>
                <a:cxn ang="0">
                  <a:pos x="95" y="144"/>
                </a:cxn>
                <a:cxn ang="0">
                  <a:pos x="92" y="140"/>
                </a:cxn>
                <a:cxn ang="0">
                  <a:pos x="88" y="126"/>
                </a:cxn>
                <a:cxn ang="0">
                  <a:pos x="78" y="112"/>
                </a:cxn>
                <a:cxn ang="0">
                  <a:pos x="71" y="102"/>
                </a:cxn>
                <a:cxn ang="0">
                  <a:pos x="67" y="88"/>
                </a:cxn>
                <a:cxn ang="0">
                  <a:pos x="60" y="74"/>
                </a:cxn>
                <a:cxn ang="0">
                  <a:pos x="49" y="66"/>
                </a:cxn>
                <a:cxn ang="0">
                  <a:pos x="56" y="45"/>
                </a:cxn>
                <a:cxn ang="0">
                  <a:pos x="56" y="38"/>
                </a:cxn>
                <a:cxn ang="0">
                  <a:pos x="49" y="35"/>
                </a:cxn>
                <a:cxn ang="0">
                  <a:pos x="46" y="31"/>
                </a:cxn>
                <a:cxn ang="0">
                  <a:pos x="35" y="28"/>
                </a:cxn>
                <a:cxn ang="0">
                  <a:pos x="35" y="21"/>
                </a:cxn>
                <a:cxn ang="0">
                  <a:pos x="39" y="14"/>
                </a:cxn>
                <a:cxn ang="0">
                  <a:pos x="42" y="7"/>
                </a:cxn>
                <a:cxn ang="0">
                  <a:pos x="42" y="3"/>
                </a:cxn>
                <a:cxn ang="0">
                  <a:pos x="35" y="0"/>
                </a:cxn>
                <a:cxn ang="0">
                  <a:pos x="25" y="3"/>
                </a:cxn>
                <a:cxn ang="0">
                  <a:pos x="14" y="17"/>
                </a:cxn>
                <a:cxn ang="0">
                  <a:pos x="18" y="28"/>
                </a:cxn>
                <a:cxn ang="0">
                  <a:pos x="14" y="35"/>
                </a:cxn>
                <a:cxn ang="0">
                  <a:pos x="7" y="42"/>
                </a:cxn>
                <a:cxn ang="0">
                  <a:pos x="4" y="52"/>
                </a:cxn>
                <a:cxn ang="0">
                  <a:pos x="14" y="59"/>
                </a:cxn>
              </a:cxnLst>
              <a:rect l="0" t="0" r="r" b="b"/>
              <a:pathLst>
                <a:path w="113" h="211">
                  <a:moveTo>
                    <a:pt x="14" y="59"/>
                  </a:moveTo>
                  <a:lnTo>
                    <a:pt x="14" y="59"/>
                  </a:lnTo>
                  <a:lnTo>
                    <a:pt x="11" y="63"/>
                  </a:lnTo>
                  <a:lnTo>
                    <a:pt x="11" y="66"/>
                  </a:lnTo>
                  <a:lnTo>
                    <a:pt x="11" y="70"/>
                  </a:lnTo>
                  <a:lnTo>
                    <a:pt x="14" y="74"/>
                  </a:lnTo>
                  <a:lnTo>
                    <a:pt x="18" y="74"/>
                  </a:lnTo>
                  <a:lnTo>
                    <a:pt x="25" y="81"/>
                  </a:lnTo>
                  <a:lnTo>
                    <a:pt x="25" y="84"/>
                  </a:lnTo>
                  <a:lnTo>
                    <a:pt x="25" y="88"/>
                  </a:lnTo>
                  <a:lnTo>
                    <a:pt x="21" y="91"/>
                  </a:lnTo>
                  <a:lnTo>
                    <a:pt x="21" y="95"/>
                  </a:lnTo>
                  <a:lnTo>
                    <a:pt x="18" y="98"/>
                  </a:lnTo>
                  <a:lnTo>
                    <a:pt x="18" y="102"/>
                  </a:lnTo>
                  <a:lnTo>
                    <a:pt x="21" y="105"/>
                  </a:lnTo>
                  <a:lnTo>
                    <a:pt x="35" y="98"/>
                  </a:lnTo>
                  <a:lnTo>
                    <a:pt x="46" y="98"/>
                  </a:lnTo>
                  <a:lnTo>
                    <a:pt x="35" y="109"/>
                  </a:lnTo>
                  <a:lnTo>
                    <a:pt x="35" y="119"/>
                  </a:lnTo>
                  <a:lnTo>
                    <a:pt x="42" y="119"/>
                  </a:lnTo>
                  <a:lnTo>
                    <a:pt x="42" y="133"/>
                  </a:lnTo>
                  <a:lnTo>
                    <a:pt x="21" y="133"/>
                  </a:lnTo>
                  <a:lnTo>
                    <a:pt x="21" y="148"/>
                  </a:lnTo>
                  <a:lnTo>
                    <a:pt x="28" y="148"/>
                  </a:lnTo>
                  <a:lnTo>
                    <a:pt x="21" y="162"/>
                  </a:lnTo>
                  <a:lnTo>
                    <a:pt x="21" y="162"/>
                  </a:lnTo>
                  <a:lnTo>
                    <a:pt x="18" y="165"/>
                  </a:lnTo>
                  <a:lnTo>
                    <a:pt x="18" y="169"/>
                  </a:lnTo>
                  <a:lnTo>
                    <a:pt x="21" y="169"/>
                  </a:lnTo>
                  <a:lnTo>
                    <a:pt x="39" y="172"/>
                  </a:lnTo>
                  <a:lnTo>
                    <a:pt x="49" y="169"/>
                  </a:lnTo>
                  <a:lnTo>
                    <a:pt x="53" y="169"/>
                  </a:lnTo>
                  <a:lnTo>
                    <a:pt x="53" y="169"/>
                  </a:lnTo>
                  <a:lnTo>
                    <a:pt x="53" y="172"/>
                  </a:lnTo>
                  <a:lnTo>
                    <a:pt x="46" y="176"/>
                  </a:lnTo>
                  <a:lnTo>
                    <a:pt x="21" y="186"/>
                  </a:lnTo>
                  <a:lnTo>
                    <a:pt x="0" y="207"/>
                  </a:lnTo>
                  <a:lnTo>
                    <a:pt x="11" y="211"/>
                  </a:lnTo>
                  <a:lnTo>
                    <a:pt x="28" y="200"/>
                  </a:lnTo>
                  <a:lnTo>
                    <a:pt x="39" y="200"/>
                  </a:lnTo>
                  <a:lnTo>
                    <a:pt x="60" y="200"/>
                  </a:lnTo>
                  <a:lnTo>
                    <a:pt x="88" y="190"/>
                  </a:lnTo>
                  <a:lnTo>
                    <a:pt x="113" y="183"/>
                  </a:lnTo>
                  <a:lnTo>
                    <a:pt x="102" y="176"/>
                  </a:lnTo>
                  <a:lnTo>
                    <a:pt x="102" y="172"/>
                  </a:lnTo>
                  <a:lnTo>
                    <a:pt x="106" y="169"/>
                  </a:lnTo>
                  <a:lnTo>
                    <a:pt x="106" y="165"/>
                  </a:lnTo>
                  <a:lnTo>
                    <a:pt x="106" y="158"/>
                  </a:lnTo>
                  <a:lnTo>
                    <a:pt x="106" y="158"/>
                  </a:lnTo>
                  <a:lnTo>
                    <a:pt x="102" y="155"/>
                  </a:lnTo>
                  <a:lnTo>
                    <a:pt x="99" y="148"/>
                  </a:lnTo>
                  <a:lnTo>
                    <a:pt x="95" y="144"/>
                  </a:lnTo>
                  <a:lnTo>
                    <a:pt x="92" y="144"/>
                  </a:lnTo>
                  <a:lnTo>
                    <a:pt x="92" y="140"/>
                  </a:lnTo>
                  <a:lnTo>
                    <a:pt x="88" y="137"/>
                  </a:lnTo>
                  <a:lnTo>
                    <a:pt x="88" y="126"/>
                  </a:lnTo>
                  <a:lnTo>
                    <a:pt x="85" y="119"/>
                  </a:lnTo>
                  <a:lnTo>
                    <a:pt x="78" y="112"/>
                  </a:lnTo>
                  <a:lnTo>
                    <a:pt x="71" y="105"/>
                  </a:lnTo>
                  <a:lnTo>
                    <a:pt x="71" y="102"/>
                  </a:lnTo>
                  <a:lnTo>
                    <a:pt x="67" y="95"/>
                  </a:lnTo>
                  <a:lnTo>
                    <a:pt x="67" y="88"/>
                  </a:lnTo>
                  <a:lnTo>
                    <a:pt x="63" y="81"/>
                  </a:lnTo>
                  <a:lnTo>
                    <a:pt x="60" y="74"/>
                  </a:lnTo>
                  <a:lnTo>
                    <a:pt x="60" y="70"/>
                  </a:lnTo>
                  <a:lnTo>
                    <a:pt x="49" y="66"/>
                  </a:lnTo>
                  <a:lnTo>
                    <a:pt x="60" y="45"/>
                  </a:lnTo>
                  <a:lnTo>
                    <a:pt x="56" y="45"/>
                  </a:lnTo>
                  <a:lnTo>
                    <a:pt x="56" y="42"/>
                  </a:lnTo>
                  <a:lnTo>
                    <a:pt x="56" y="38"/>
                  </a:lnTo>
                  <a:lnTo>
                    <a:pt x="53" y="35"/>
                  </a:lnTo>
                  <a:lnTo>
                    <a:pt x="49" y="35"/>
                  </a:lnTo>
                  <a:lnTo>
                    <a:pt x="46" y="35"/>
                  </a:lnTo>
                  <a:lnTo>
                    <a:pt x="46" y="31"/>
                  </a:lnTo>
                  <a:lnTo>
                    <a:pt x="35" y="31"/>
                  </a:lnTo>
                  <a:lnTo>
                    <a:pt x="35" y="28"/>
                  </a:lnTo>
                  <a:lnTo>
                    <a:pt x="35" y="24"/>
                  </a:lnTo>
                  <a:lnTo>
                    <a:pt x="35" y="21"/>
                  </a:lnTo>
                  <a:lnTo>
                    <a:pt x="35" y="17"/>
                  </a:lnTo>
                  <a:lnTo>
                    <a:pt x="39" y="14"/>
                  </a:lnTo>
                  <a:lnTo>
                    <a:pt x="42" y="10"/>
                  </a:lnTo>
                  <a:lnTo>
                    <a:pt x="42" y="7"/>
                  </a:lnTo>
                  <a:lnTo>
                    <a:pt x="42" y="3"/>
                  </a:lnTo>
                  <a:lnTo>
                    <a:pt x="42" y="3"/>
                  </a:lnTo>
                  <a:lnTo>
                    <a:pt x="39" y="3"/>
                  </a:lnTo>
                  <a:lnTo>
                    <a:pt x="35" y="0"/>
                  </a:lnTo>
                  <a:lnTo>
                    <a:pt x="28" y="0"/>
                  </a:lnTo>
                  <a:lnTo>
                    <a:pt x="25" y="3"/>
                  </a:lnTo>
                  <a:lnTo>
                    <a:pt x="14" y="17"/>
                  </a:lnTo>
                  <a:lnTo>
                    <a:pt x="14" y="17"/>
                  </a:lnTo>
                  <a:lnTo>
                    <a:pt x="18" y="21"/>
                  </a:lnTo>
                  <a:lnTo>
                    <a:pt x="18" y="28"/>
                  </a:lnTo>
                  <a:lnTo>
                    <a:pt x="14" y="35"/>
                  </a:lnTo>
                  <a:lnTo>
                    <a:pt x="14" y="35"/>
                  </a:lnTo>
                  <a:lnTo>
                    <a:pt x="11" y="38"/>
                  </a:lnTo>
                  <a:lnTo>
                    <a:pt x="7" y="42"/>
                  </a:lnTo>
                  <a:lnTo>
                    <a:pt x="4" y="49"/>
                  </a:lnTo>
                  <a:lnTo>
                    <a:pt x="4" y="52"/>
                  </a:lnTo>
                  <a:lnTo>
                    <a:pt x="7" y="59"/>
                  </a:lnTo>
                  <a:lnTo>
                    <a:pt x="14" y="59"/>
                  </a:lnTo>
                  <a:close/>
                </a:path>
              </a:pathLst>
            </a:custGeom>
            <a:grpFill/>
            <a:ln w="0">
              <a:noFill/>
              <a:prstDash val="solid"/>
              <a:round/>
              <a:headEnd/>
              <a:tailEnd/>
            </a:ln>
          </p:spPr>
          <p:txBody>
            <a:bodyPr/>
            <a:lstStyle/>
            <a:p>
              <a:endParaRPr lang="fa-IR"/>
            </a:p>
          </p:txBody>
        </p:sp>
        <p:sp>
          <p:nvSpPr>
            <p:cNvPr id="3386" name="Freeform 314"/>
            <p:cNvSpPr>
              <a:spLocks/>
            </p:cNvSpPr>
            <p:nvPr userDrawn="1"/>
          </p:nvSpPr>
          <p:spPr bwMode="gray">
            <a:xfrm>
              <a:off x="1059" y="1768"/>
              <a:ext cx="52" cy="92"/>
            </a:xfrm>
            <a:custGeom>
              <a:avLst/>
              <a:gdLst/>
              <a:ahLst/>
              <a:cxnLst>
                <a:cxn ang="0">
                  <a:pos x="50" y="36"/>
                </a:cxn>
                <a:cxn ang="0">
                  <a:pos x="50" y="36"/>
                </a:cxn>
                <a:cxn ang="0">
                  <a:pos x="50" y="29"/>
                </a:cxn>
                <a:cxn ang="0">
                  <a:pos x="50" y="18"/>
                </a:cxn>
                <a:cxn ang="0">
                  <a:pos x="50" y="11"/>
                </a:cxn>
                <a:cxn ang="0">
                  <a:pos x="50" y="0"/>
                </a:cxn>
                <a:cxn ang="0">
                  <a:pos x="43" y="4"/>
                </a:cxn>
                <a:cxn ang="0">
                  <a:pos x="43" y="4"/>
                </a:cxn>
                <a:cxn ang="0">
                  <a:pos x="43" y="11"/>
                </a:cxn>
                <a:cxn ang="0">
                  <a:pos x="43" y="15"/>
                </a:cxn>
                <a:cxn ang="0">
                  <a:pos x="39" y="18"/>
                </a:cxn>
                <a:cxn ang="0">
                  <a:pos x="39" y="18"/>
                </a:cxn>
                <a:cxn ang="0">
                  <a:pos x="39" y="22"/>
                </a:cxn>
                <a:cxn ang="0">
                  <a:pos x="36" y="25"/>
                </a:cxn>
                <a:cxn ang="0">
                  <a:pos x="25" y="32"/>
                </a:cxn>
                <a:cxn ang="0">
                  <a:pos x="25" y="32"/>
                </a:cxn>
                <a:cxn ang="0">
                  <a:pos x="18" y="36"/>
                </a:cxn>
                <a:cxn ang="0">
                  <a:pos x="11" y="36"/>
                </a:cxn>
                <a:cxn ang="0">
                  <a:pos x="7" y="36"/>
                </a:cxn>
                <a:cxn ang="0">
                  <a:pos x="0" y="36"/>
                </a:cxn>
                <a:cxn ang="0">
                  <a:pos x="0" y="43"/>
                </a:cxn>
                <a:cxn ang="0">
                  <a:pos x="4" y="46"/>
                </a:cxn>
                <a:cxn ang="0">
                  <a:pos x="4" y="50"/>
                </a:cxn>
                <a:cxn ang="0">
                  <a:pos x="7" y="57"/>
                </a:cxn>
                <a:cxn ang="0">
                  <a:pos x="11" y="60"/>
                </a:cxn>
                <a:cxn ang="0">
                  <a:pos x="11" y="64"/>
                </a:cxn>
                <a:cxn ang="0">
                  <a:pos x="18" y="71"/>
                </a:cxn>
                <a:cxn ang="0">
                  <a:pos x="18" y="74"/>
                </a:cxn>
                <a:cxn ang="0">
                  <a:pos x="25" y="78"/>
                </a:cxn>
                <a:cxn ang="0">
                  <a:pos x="29" y="82"/>
                </a:cxn>
                <a:cxn ang="0">
                  <a:pos x="32" y="85"/>
                </a:cxn>
                <a:cxn ang="0">
                  <a:pos x="36" y="85"/>
                </a:cxn>
                <a:cxn ang="0">
                  <a:pos x="36" y="85"/>
                </a:cxn>
                <a:cxn ang="0">
                  <a:pos x="39" y="85"/>
                </a:cxn>
                <a:cxn ang="0">
                  <a:pos x="39" y="85"/>
                </a:cxn>
                <a:cxn ang="0">
                  <a:pos x="43" y="82"/>
                </a:cxn>
                <a:cxn ang="0">
                  <a:pos x="43" y="67"/>
                </a:cxn>
                <a:cxn ang="0">
                  <a:pos x="43" y="67"/>
                </a:cxn>
                <a:cxn ang="0">
                  <a:pos x="43" y="64"/>
                </a:cxn>
                <a:cxn ang="0">
                  <a:pos x="39" y="57"/>
                </a:cxn>
                <a:cxn ang="0">
                  <a:pos x="36" y="50"/>
                </a:cxn>
                <a:cxn ang="0">
                  <a:pos x="32" y="46"/>
                </a:cxn>
                <a:cxn ang="0">
                  <a:pos x="29" y="39"/>
                </a:cxn>
                <a:cxn ang="0">
                  <a:pos x="29" y="43"/>
                </a:cxn>
                <a:cxn ang="0">
                  <a:pos x="32" y="50"/>
                </a:cxn>
                <a:cxn ang="0">
                  <a:pos x="39" y="57"/>
                </a:cxn>
                <a:cxn ang="0">
                  <a:pos x="43" y="67"/>
                </a:cxn>
                <a:cxn ang="0">
                  <a:pos x="43" y="64"/>
                </a:cxn>
                <a:cxn ang="0">
                  <a:pos x="43" y="60"/>
                </a:cxn>
                <a:cxn ang="0">
                  <a:pos x="46" y="53"/>
                </a:cxn>
                <a:cxn ang="0">
                  <a:pos x="46" y="46"/>
                </a:cxn>
                <a:cxn ang="0">
                  <a:pos x="46" y="39"/>
                </a:cxn>
                <a:cxn ang="0">
                  <a:pos x="50" y="36"/>
                </a:cxn>
              </a:cxnLst>
              <a:rect l="0" t="0" r="r" b="b"/>
              <a:pathLst>
                <a:path w="50" h="85">
                  <a:moveTo>
                    <a:pt x="50" y="36"/>
                  </a:moveTo>
                  <a:lnTo>
                    <a:pt x="50" y="36"/>
                  </a:lnTo>
                  <a:lnTo>
                    <a:pt x="50" y="29"/>
                  </a:lnTo>
                  <a:lnTo>
                    <a:pt x="50" y="18"/>
                  </a:lnTo>
                  <a:lnTo>
                    <a:pt x="50" y="11"/>
                  </a:lnTo>
                  <a:lnTo>
                    <a:pt x="50" y="0"/>
                  </a:lnTo>
                  <a:lnTo>
                    <a:pt x="43" y="4"/>
                  </a:lnTo>
                  <a:lnTo>
                    <a:pt x="43" y="4"/>
                  </a:lnTo>
                  <a:lnTo>
                    <a:pt x="43" y="11"/>
                  </a:lnTo>
                  <a:lnTo>
                    <a:pt x="43" y="15"/>
                  </a:lnTo>
                  <a:lnTo>
                    <a:pt x="39" y="18"/>
                  </a:lnTo>
                  <a:lnTo>
                    <a:pt x="39" y="18"/>
                  </a:lnTo>
                  <a:lnTo>
                    <a:pt x="39" y="22"/>
                  </a:lnTo>
                  <a:lnTo>
                    <a:pt x="36" y="25"/>
                  </a:lnTo>
                  <a:lnTo>
                    <a:pt x="25" y="32"/>
                  </a:lnTo>
                  <a:lnTo>
                    <a:pt x="25" y="32"/>
                  </a:lnTo>
                  <a:lnTo>
                    <a:pt x="18" y="36"/>
                  </a:lnTo>
                  <a:lnTo>
                    <a:pt x="11" y="36"/>
                  </a:lnTo>
                  <a:lnTo>
                    <a:pt x="7" y="36"/>
                  </a:lnTo>
                  <a:lnTo>
                    <a:pt x="0" y="36"/>
                  </a:lnTo>
                  <a:lnTo>
                    <a:pt x="0" y="43"/>
                  </a:lnTo>
                  <a:lnTo>
                    <a:pt x="4" y="46"/>
                  </a:lnTo>
                  <a:lnTo>
                    <a:pt x="4" y="50"/>
                  </a:lnTo>
                  <a:lnTo>
                    <a:pt x="7" y="57"/>
                  </a:lnTo>
                  <a:lnTo>
                    <a:pt x="11" y="60"/>
                  </a:lnTo>
                  <a:lnTo>
                    <a:pt x="11" y="64"/>
                  </a:lnTo>
                  <a:lnTo>
                    <a:pt x="18" y="71"/>
                  </a:lnTo>
                  <a:lnTo>
                    <a:pt x="18" y="74"/>
                  </a:lnTo>
                  <a:lnTo>
                    <a:pt x="25" y="78"/>
                  </a:lnTo>
                  <a:lnTo>
                    <a:pt x="29" y="82"/>
                  </a:lnTo>
                  <a:lnTo>
                    <a:pt x="32" y="85"/>
                  </a:lnTo>
                  <a:lnTo>
                    <a:pt x="36" y="85"/>
                  </a:lnTo>
                  <a:lnTo>
                    <a:pt x="36" y="85"/>
                  </a:lnTo>
                  <a:lnTo>
                    <a:pt x="39" y="85"/>
                  </a:lnTo>
                  <a:lnTo>
                    <a:pt x="39" y="85"/>
                  </a:lnTo>
                  <a:lnTo>
                    <a:pt x="43" y="82"/>
                  </a:lnTo>
                  <a:lnTo>
                    <a:pt x="43" y="67"/>
                  </a:lnTo>
                  <a:lnTo>
                    <a:pt x="43" y="67"/>
                  </a:lnTo>
                  <a:lnTo>
                    <a:pt x="43" y="64"/>
                  </a:lnTo>
                  <a:lnTo>
                    <a:pt x="39" y="57"/>
                  </a:lnTo>
                  <a:lnTo>
                    <a:pt x="36" y="50"/>
                  </a:lnTo>
                  <a:lnTo>
                    <a:pt x="32" y="46"/>
                  </a:lnTo>
                  <a:lnTo>
                    <a:pt x="29" y="39"/>
                  </a:lnTo>
                  <a:lnTo>
                    <a:pt x="29" y="43"/>
                  </a:lnTo>
                  <a:lnTo>
                    <a:pt x="32" y="50"/>
                  </a:lnTo>
                  <a:lnTo>
                    <a:pt x="39" y="57"/>
                  </a:lnTo>
                  <a:lnTo>
                    <a:pt x="43" y="67"/>
                  </a:lnTo>
                  <a:lnTo>
                    <a:pt x="43" y="64"/>
                  </a:lnTo>
                  <a:lnTo>
                    <a:pt x="43" y="60"/>
                  </a:lnTo>
                  <a:lnTo>
                    <a:pt x="46" y="53"/>
                  </a:lnTo>
                  <a:lnTo>
                    <a:pt x="46" y="46"/>
                  </a:lnTo>
                  <a:lnTo>
                    <a:pt x="46" y="39"/>
                  </a:lnTo>
                  <a:lnTo>
                    <a:pt x="50" y="36"/>
                  </a:lnTo>
                  <a:close/>
                </a:path>
              </a:pathLst>
            </a:custGeom>
            <a:grpFill/>
            <a:ln w="0">
              <a:noFill/>
              <a:prstDash val="solid"/>
              <a:round/>
              <a:headEnd/>
              <a:tailEnd/>
            </a:ln>
          </p:spPr>
          <p:txBody>
            <a:bodyPr/>
            <a:lstStyle/>
            <a:p>
              <a:endParaRPr lang="fa-IR"/>
            </a:p>
          </p:txBody>
        </p:sp>
        <p:sp>
          <p:nvSpPr>
            <p:cNvPr id="3387" name="Freeform 315"/>
            <p:cNvSpPr>
              <a:spLocks/>
            </p:cNvSpPr>
            <p:nvPr userDrawn="1"/>
          </p:nvSpPr>
          <p:spPr bwMode="gray">
            <a:xfrm>
              <a:off x="1212" y="2460"/>
              <a:ext cx="94" cy="205"/>
            </a:xfrm>
            <a:custGeom>
              <a:avLst/>
              <a:gdLst/>
              <a:ahLst/>
              <a:cxnLst>
                <a:cxn ang="0">
                  <a:pos x="81" y="0"/>
                </a:cxn>
                <a:cxn ang="0">
                  <a:pos x="74" y="3"/>
                </a:cxn>
                <a:cxn ang="0">
                  <a:pos x="64" y="21"/>
                </a:cxn>
                <a:cxn ang="0">
                  <a:pos x="60" y="24"/>
                </a:cxn>
                <a:cxn ang="0">
                  <a:pos x="50" y="35"/>
                </a:cxn>
                <a:cxn ang="0">
                  <a:pos x="39" y="49"/>
                </a:cxn>
                <a:cxn ang="0">
                  <a:pos x="28" y="56"/>
                </a:cxn>
                <a:cxn ang="0">
                  <a:pos x="25" y="56"/>
                </a:cxn>
                <a:cxn ang="0">
                  <a:pos x="18" y="56"/>
                </a:cxn>
                <a:cxn ang="0">
                  <a:pos x="11" y="63"/>
                </a:cxn>
                <a:cxn ang="0">
                  <a:pos x="7" y="77"/>
                </a:cxn>
                <a:cxn ang="0">
                  <a:pos x="4" y="91"/>
                </a:cxn>
                <a:cxn ang="0">
                  <a:pos x="7" y="95"/>
                </a:cxn>
                <a:cxn ang="0">
                  <a:pos x="7" y="95"/>
                </a:cxn>
                <a:cxn ang="0">
                  <a:pos x="14" y="105"/>
                </a:cxn>
                <a:cxn ang="0">
                  <a:pos x="11" y="112"/>
                </a:cxn>
                <a:cxn ang="0">
                  <a:pos x="7" y="119"/>
                </a:cxn>
                <a:cxn ang="0">
                  <a:pos x="0" y="155"/>
                </a:cxn>
                <a:cxn ang="0">
                  <a:pos x="7" y="179"/>
                </a:cxn>
                <a:cxn ang="0">
                  <a:pos x="18" y="179"/>
                </a:cxn>
                <a:cxn ang="0">
                  <a:pos x="21" y="179"/>
                </a:cxn>
                <a:cxn ang="0">
                  <a:pos x="21" y="183"/>
                </a:cxn>
                <a:cxn ang="0">
                  <a:pos x="28" y="190"/>
                </a:cxn>
                <a:cxn ang="0">
                  <a:pos x="39" y="190"/>
                </a:cxn>
                <a:cxn ang="0">
                  <a:pos x="50" y="183"/>
                </a:cxn>
                <a:cxn ang="0">
                  <a:pos x="60" y="158"/>
                </a:cxn>
                <a:cxn ang="0">
                  <a:pos x="64" y="137"/>
                </a:cxn>
                <a:cxn ang="0">
                  <a:pos x="64" y="130"/>
                </a:cxn>
                <a:cxn ang="0">
                  <a:pos x="64" y="119"/>
                </a:cxn>
                <a:cxn ang="0">
                  <a:pos x="74" y="98"/>
                </a:cxn>
                <a:cxn ang="0">
                  <a:pos x="81" y="56"/>
                </a:cxn>
                <a:cxn ang="0">
                  <a:pos x="85" y="49"/>
                </a:cxn>
                <a:cxn ang="0">
                  <a:pos x="88" y="35"/>
                </a:cxn>
                <a:cxn ang="0">
                  <a:pos x="88" y="21"/>
                </a:cxn>
                <a:cxn ang="0">
                  <a:pos x="92" y="10"/>
                </a:cxn>
                <a:cxn ang="0">
                  <a:pos x="88" y="0"/>
                </a:cxn>
              </a:cxnLst>
              <a:rect l="0" t="0" r="r" b="b"/>
              <a:pathLst>
                <a:path w="92" h="190">
                  <a:moveTo>
                    <a:pt x="85" y="0"/>
                  </a:moveTo>
                  <a:lnTo>
                    <a:pt x="81" y="0"/>
                  </a:lnTo>
                  <a:lnTo>
                    <a:pt x="78" y="0"/>
                  </a:lnTo>
                  <a:lnTo>
                    <a:pt x="74" y="3"/>
                  </a:lnTo>
                  <a:lnTo>
                    <a:pt x="67" y="10"/>
                  </a:lnTo>
                  <a:lnTo>
                    <a:pt x="64" y="21"/>
                  </a:lnTo>
                  <a:lnTo>
                    <a:pt x="64" y="21"/>
                  </a:lnTo>
                  <a:lnTo>
                    <a:pt x="60" y="24"/>
                  </a:lnTo>
                  <a:lnTo>
                    <a:pt x="53" y="28"/>
                  </a:lnTo>
                  <a:lnTo>
                    <a:pt x="50" y="35"/>
                  </a:lnTo>
                  <a:lnTo>
                    <a:pt x="43" y="42"/>
                  </a:lnTo>
                  <a:lnTo>
                    <a:pt x="39" y="49"/>
                  </a:lnTo>
                  <a:lnTo>
                    <a:pt x="32" y="53"/>
                  </a:lnTo>
                  <a:lnTo>
                    <a:pt x="28" y="56"/>
                  </a:lnTo>
                  <a:lnTo>
                    <a:pt x="25" y="56"/>
                  </a:lnTo>
                  <a:lnTo>
                    <a:pt x="25" y="56"/>
                  </a:lnTo>
                  <a:lnTo>
                    <a:pt x="21" y="56"/>
                  </a:lnTo>
                  <a:lnTo>
                    <a:pt x="18" y="56"/>
                  </a:lnTo>
                  <a:lnTo>
                    <a:pt x="14" y="60"/>
                  </a:lnTo>
                  <a:lnTo>
                    <a:pt x="11" y="63"/>
                  </a:lnTo>
                  <a:lnTo>
                    <a:pt x="7" y="70"/>
                  </a:lnTo>
                  <a:lnTo>
                    <a:pt x="7" y="77"/>
                  </a:lnTo>
                  <a:lnTo>
                    <a:pt x="4" y="88"/>
                  </a:lnTo>
                  <a:lnTo>
                    <a:pt x="4" y="91"/>
                  </a:lnTo>
                  <a:lnTo>
                    <a:pt x="4" y="95"/>
                  </a:lnTo>
                  <a:lnTo>
                    <a:pt x="7" y="95"/>
                  </a:lnTo>
                  <a:lnTo>
                    <a:pt x="7" y="95"/>
                  </a:lnTo>
                  <a:lnTo>
                    <a:pt x="7" y="95"/>
                  </a:lnTo>
                  <a:lnTo>
                    <a:pt x="11" y="98"/>
                  </a:lnTo>
                  <a:lnTo>
                    <a:pt x="14" y="105"/>
                  </a:lnTo>
                  <a:lnTo>
                    <a:pt x="14" y="109"/>
                  </a:lnTo>
                  <a:lnTo>
                    <a:pt x="11" y="112"/>
                  </a:lnTo>
                  <a:lnTo>
                    <a:pt x="7" y="116"/>
                  </a:lnTo>
                  <a:lnTo>
                    <a:pt x="7" y="119"/>
                  </a:lnTo>
                  <a:lnTo>
                    <a:pt x="0" y="134"/>
                  </a:lnTo>
                  <a:lnTo>
                    <a:pt x="0" y="155"/>
                  </a:lnTo>
                  <a:lnTo>
                    <a:pt x="7" y="179"/>
                  </a:lnTo>
                  <a:lnTo>
                    <a:pt x="7" y="179"/>
                  </a:lnTo>
                  <a:lnTo>
                    <a:pt x="11" y="179"/>
                  </a:lnTo>
                  <a:lnTo>
                    <a:pt x="18" y="179"/>
                  </a:lnTo>
                  <a:lnTo>
                    <a:pt x="21" y="179"/>
                  </a:lnTo>
                  <a:lnTo>
                    <a:pt x="21" y="179"/>
                  </a:lnTo>
                  <a:lnTo>
                    <a:pt x="21" y="183"/>
                  </a:lnTo>
                  <a:lnTo>
                    <a:pt x="21" y="183"/>
                  </a:lnTo>
                  <a:lnTo>
                    <a:pt x="25" y="186"/>
                  </a:lnTo>
                  <a:lnTo>
                    <a:pt x="28" y="190"/>
                  </a:lnTo>
                  <a:lnTo>
                    <a:pt x="32" y="190"/>
                  </a:lnTo>
                  <a:lnTo>
                    <a:pt x="39" y="190"/>
                  </a:lnTo>
                  <a:lnTo>
                    <a:pt x="43" y="190"/>
                  </a:lnTo>
                  <a:lnTo>
                    <a:pt x="50" y="183"/>
                  </a:lnTo>
                  <a:lnTo>
                    <a:pt x="53" y="172"/>
                  </a:lnTo>
                  <a:lnTo>
                    <a:pt x="60" y="158"/>
                  </a:lnTo>
                  <a:lnTo>
                    <a:pt x="60" y="144"/>
                  </a:lnTo>
                  <a:lnTo>
                    <a:pt x="64" y="137"/>
                  </a:lnTo>
                  <a:lnTo>
                    <a:pt x="64" y="134"/>
                  </a:lnTo>
                  <a:lnTo>
                    <a:pt x="64" y="130"/>
                  </a:lnTo>
                  <a:lnTo>
                    <a:pt x="64" y="126"/>
                  </a:lnTo>
                  <a:lnTo>
                    <a:pt x="64" y="119"/>
                  </a:lnTo>
                  <a:lnTo>
                    <a:pt x="67" y="112"/>
                  </a:lnTo>
                  <a:lnTo>
                    <a:pt x="74" y="98"/>
                  </a:lnTo>
                  <a:lnTo>
                    <a:pt x="78" y="74"/>
                  </a:lnTo>
                  <a:lnTo>
                    <a:pt x="81" y="56"/>
                  </a:lnTo>
                  <a:lnTo>
                    <a:pt x="81" y="53"/>
                  </a:lnTo>
                  <a:lnTo>
                    <a:pt x="85" y="49"/>
                  </a:lnTo>
                  <a:lnTo>
                    <a:pt x="85" y="42"/>
                  </a:lnTo>
                  <a:lnTo>
                    <a:pt x="88" y="35"/>
                  </a:lnTo>
                  <a:lnTo>
                    <a:pt x="88" y="28"/>
                  </a:lnTo>
                  <a:lnTo>
                    <a:pt x="88" y="21"/>
                  </a:lnTo>
                  <a:lnTo>
                    <a:pt x="88" y="17"/>
                  </a:lnTo>
                  <a:lnTo>
                    <a:pt x="92" y="10"/>
                  </a:lnTo>
                  <a:lnTo>
                    <a:pt x="92" y="7"/>
                  </a:lnTo>
                  <a:lnTo>
                    <a:pt x="88" y="0"/>
                  </a:lnTo>
                  <a:lnTo>
                    <a:pt x="85" y="0"/>
                  </a:lnTo>
                  <a:close/>
                </a:path>
              </a:pathLst>
            </a:custGeom>
            <a:grpFill/>
            <a:ln w="0">
              <a:noFill/>
              <a:prstDash val="solid"/>
              <a:round/>
              <a:headEnd/>
              <a:tailEnd/>
            </a:ln>
          </p:spPr>
          <p:txBody>
            <a:bodyPr/>
            <a:lstStyle/>
            <a:p>
              <a:endParaRPr lang="fa-IR"/>
            </a:p>
          </p:txBody>
        </p:sp>
        <p:sp>
          <p:nvSpPr>
            <p:cNvPr id="3388" name="Freeform 316"/>
            <p:cNvSpPr>
              <a:spLocks/>
            </p:cNvSpPr>
            <p:nvPr userDrawn="1"/>
          </p:nvSpPr>
          <p:spPr bwMode="gray">
            <a:xfrm>
              <a:off x="2607" y="2980"/>
              <a:ext cx="62" cy="65"/>
            </a:xfrm>
            <a:custGeom>
              <a:avLst/>
              <a:gdLst/>
              <a:ahLst/>
              <a:cxnLst>
                <a:cxn ang="0">
                  <a:pos x="42" y="4"/>
                </a:cxn>
                <a:cxn ang="0">
                  <a:pos x="38" y="4"/>
                </a:cxn>
                <a:cxn ang="0">
                  <a:pos x="38" y="11"/>
                </a:cxn>
                <a:cxn ang="0">
                  <a:pos x="35" y="11"/>
                </a:cxn>
                <a:cxn ang="0">
                  <a:pos x="35" y="14"/>
                </a:cxn>
                <a:cxn ang="0">
                  <a:pos x="17" y="4"/>
                </a:cxn>
                <a:cxn ang="0">
                  <a:pos x="10" y="4"/>
                </a:cxn>
                <a:cxn ang="0">
                  <a:pos x="10" y="4"/>
                </a:cxn>
                <a:cxn ang="0">
                  <a:pos x="7" y="4"/>
                </a:cxn>
                <a:cxn ang="0">
                  <a:pos x="3" y="7"/>
                </a:cxn>
                <a:cxn ang="0">
                  <a:pos x="0" y="11"/>
                </a:cxn>
                <a:cxn ang="0">
                  <a:pos x="0" y="18"/>
                </a:cxn>
                <a:cxn ang="0">
                  <a:pos x="7" y="36"/>
                </a:cxn>
                <a:cxn ang="0">
                  <a:pos x="7" y="36"/>
                </a:cxn>
                <a:cxn ang="0">
                  <a:pos x="10" y="39"/>
                </a:cxn>
                <a:cxn ang="0">
                  <a:pos x="14" y="43"/>
                </a:cxn>
                <a:cxn ang="0">
                  <a:pos x="17" y="50"/>
                </a:cxn>
                <a:cxn ang="0">
                  <a:pos x="17" y="53"/>
                </a:cxn>
                <a:cxn ang="0">
                  <a:pos x="24" y="57"/>
                </a:cxn>
                <a:cxn ang="0">
                  <a:pos x="31" y="60"/>
                </a:cxn>
                <a:cxn ang="0">
                  <a:pos x="38" y="60"/>
                </a:cxn>
                <a:cxn ang="0">
                  <a:pos x="42" y="60"/>
                </a:cxn>
                <a:cxn ang="0">
                  <a:pos x="45" y="57"/>
                </a:cxn>
                <a:cxn ang="0">
                  <a:pos x="52" y="53"/>
                </a:cxn>
                <a:cxn ang="0">
                  <a:pos x="56" y="46"/>
                </a:cxn>
                <a:cxn ang="0">
                  <a:pos x="60" y="39"/>
                </a:cxn>
                <a:cxn ang="0">
                  <a:pos x="60" y="36"/>
                </a:cxn>
                <a:cxn ang="0">
                  <a:pos x="60" y="25"/>
                </a:cxn>
                <a:cxn ang="0">
                  <a:pos x="60" y="18"/>
                </a:cxn>
                <a:cxn ang="0">
                  <a:pos x="60" y="11"/>
                </a:cxn>
                <a:cxn ang="0">
                  <a:pos x="60" y="7"/>
                </a:cxn>
                <a:cxn ang="0">
                  <a:pos x="56" y="7"/>
                </a:cxn>
                <a:cxn ang="0">
                  <a:pos x="52" y="7"/>
                </a:cxn>
                <a:cxn ang="0">
                  <a:pos x="49" y="4"/>
                </a:cxn>
                <a:cxn ang="0">
                  <a:pos x="45" y="0"/>
                </a:cxn>
                <a:cxn ang="0">
                  <a:pos x="42" y="4"/>
                </a:cxn>
              </a:cxnLst>
              <a:rect l="0" t="0" r="r" b="b"/>
              <a:pathLst>
                <a:path w="60" h="60">
                  <a:moveTo>
                    <a:pt x="42" y="4"/>
                  </a:moveTo>
                  <a:lnTo>
                    <a:pt x="38" y="4"/>
                  </a:lnTo>
                  <a:lnTo>
                    <a:pt x="38" y="11"/>
                  </a:lnTo>
                  <a:lnTo>
                    <a:pt x="35" y="11"/>
                  </a:lnTo>
                  <a:lnTo>
                    <a:pt x="35" y="14"/>
                  </a:lnTo>
                  <a:lnTo>
                    <a:pt x="17" y="4"/>
                  </a:lnTo>
                  <a:lnTo>
                    <a:pt x="10" y="4"/>
                  </a:lnTo>
                  <a:lnTo>
                    <a:pt x="10" y="4"/>
                  </a:lnTo>
                  <a:lnTo>
                    <a:pt x="7" y="4"/>
                  </a:lnTo>
                  <a:lnTo>
                    <a:pt x="3" y="7"/>
                  </a:lnTo>
                  <a:lnTo>
                    <a:pt x="0" y="11"/>
                  </a:lnTo>
                  <a:lnTo>
                    <a:pt x="0" y="18"/>
                  </a:lnTo>
                  <a:lnTo>
                    <a:pt x="7" y="36"/>
                  </a:lnTo>
                  <a:lnTo>
                    <a:pt x="7" y="36"/>
                  </a:lnTo>
                  <a:lnTo>
                    <a:pt x="10" y="39"/>
                  </a:lnTo>
                  <a:lnTo>
                    <a:pt x="14" y="43"/>
                  </a:lnTo>
                  <a:lnTo>
                    <a:pt x="17" y="50"/>
                  </a:lnTo>
                  <a:lnTo>
                    <a:pt x="17" y="53"/>
                  </a:lnTo>
                  <a:lnTo>
                    <a:pt x="24" y="57"/>
                  </a:lnTo>
                  <a:lnTo>
                    <a:pt x="31" y="60"/>
                  </a:lnTo>
                  <a:lnTo>
                    <a:pt x="38" y="60"/>
                  </a:lnTo>
                  <a:lnTo>
                    <a:pt x="42" y="60"/>
                  </a:lnTo>
                  <a:lnTo>
                    <a:pt x="45" y="57"/>
                  </a:lnTo>
                  <a:lnTo>
                    <a:pt x="52" y="53"/>
                  </a:lnTo>
                  <a:lnTo>
                    <a:pt x="56" y="46"/>
                  </a:lnTo>
                  <a:lnTo>
                    <a:pt x="60" y="39"/>
                  </a:lnTo>
                  <a:lnTo>
                    <a:pt x="60" y="36"/>
                  </a:lnTo>
                  <a:lnTo>
                    <a:pt x="60" y="25"/>
                  </a:lnTo>
                  <a:lnTo>
                    <a:pt x="60" y="18"/>
                  </a:lnTo>
                  <a:lnTo>
                    <a:pt x="60" y="11"/>
                  </a:lnTo>
                  <a:lnTo>
                    <a:pt x="60" y="7"/>
                  </a:lnTo>
                  <a:lnTo>
                    <a:pt x="56" y="7"/>
                  </a:lnTo>
                  <a:lnTo>
                    <a:pt x="52" y="7"/>
                  </a:lnTo>
                  <a:lnTo>
                    <a:pt x="49" y="4"/>
                  </a:lnTo>
                  <a:lnTo>
                    <a:pt x="45" y="0"/>
                  </a:lnTo>
                  <a:lnTo>
                    <a:pt x="42" y="4"/>
                  </a:lnTo>
                  <a:close/>
                </a:path>
              </a:pathLst>
            </a:custGeom>
            <a:grpFill/>
            <a:ln w="0">
              <a:noFill/>
              <a:prstDash val="solid"/>
              <a:round/>
              <a:headEnd/>
              <a:tailEnd/>
            </a:ln>
          </p:spPr>
          <p:txBody>
            <a:bodyPr/>
            <a:lstStyle/>
            <a:p>
              <a:endParaRPr lang="fa-IR"/>
            </a:p>
          </p:txBody>
        </p:sp>
        <p:sp>
          <p:nvSpPr>
            <p:cNvPr id="3389" name="Freeform 317"/>
            <p:cNvSpPr>
              <a:spLocks/>
            </p:cNvSpPr>
            <p:nvPr userDrawn="1"/>
          </p:nvSpPr>
          <p:spPr bwMode="gray">
            <a:xfrm>
              <a:off x="2306" y="2137"/>
              <a:ext cx="11" cy="19"/>
            </a:xfrm>
            <a:custGeom>
              <a:avLst/>
              <a:gdLst/>
              <a:ahLst/>
              <a:cxnLst>
                <a:cxn ang="0">
                  <a:pos x="7" y="0"/>
                </a:cxn>
                <a:cxn ang="0">
                  <a:pos x="0" y="4"/>
                </a:cxn>
                <a:cxn ang="0">
                  <a:pos x="0" y="11"/>
                </a:cxn>
                <a:cxn ang="0">
                  <a:pos x="0" y="14"/>
                </a:cxn>
                <a:cxn ang="0">
                  <a:pos x="7" y="18"/>
                </a:cxn>
                <a:cxn ang="0">
                  <a:pos x="11" y="14"/>
                </a:cxn>
                <a:cxn ang="0">
                  <a:pos x="11" y="11"/>
                </a:cxn>
                <a:cxn ang="0">
                  <a:pos x="11" y="4"/>
                </a:cxn>
                <a:cxn ang="0">
                  <a:pos x="7" y="0"/>
                </a:cxn>
              </a:cxnLst>
              <a:rect l="0" t="0" r="r" b="b"/>
              <a:pathLst>
                <a:path w="11" h="18">
                  <a:moveTo>
                    <a:pt x="7" y="0"/>
                  </a:moveTo>
                  <a:lnTo>
                    <a:pt x="0" y="4"/>
                  </a:lnTo>
                  <a:lnTo>
                    <a:pt x="0" y="11"/>
                  </a:lnTo>
                  <a:lnTo>
                    <a:pt x="0" y="14"/>
                  </a:lnTo>
                  <a:lnTo>
                    <a:pt x="7" y="18"/>
                  </a:lnTo>
                  <a:lnTo>
                    <a:pt x="11" y="14"/>
                  </a:lnTo>
                  <a:lnTo>
                    <a:pt x="11" y="11"/>
                  </a:lnTo>
                  <a:lnTo>
                    <a:pt x="11" y="4"/>
                  </a:lnTo>
                  <a:lnTo>
                    <a:pt x="7" y="0"/>
                  </a:lnTo>
                  <a:close/>
                </a:path>
              </a:pathLst>
            </a:custGeom>
            <a:grpFill/>
            <a:ln w="0">
              <a:noFill/>
              <a:prstDash val="solid"/>
              <a:round/>
              <a:headEnd/>
              <a:tailEnd/>
            </a:ln>
          </p:spPr>
          <p:txBody>
            <a:bodyPr/>
            <a:lstStyle/>
            <a:p>
              <a:endParaRPr lang="fa-IR"/>
            </a:p>
          </p:txBody>
        </p:sp>
        <p:sp>
          <p:nvSpPr>
            <p:cNvPr id="3390" name="Freeform 318"/>
            <p:cNvSpPr>
              <a:spLocks/>
            </p:cNvSpPr>
            <p:nvPr userDrawn="1"/>
          </p:nvSpPr>
          <p:spPr bwMode="gray">
            <a:xfrm>
              <a:off x="2266" y="2004"/>
              <a:ext cx="40" cy="110"/>
            </a:xfrm>
            <a:custGeom>
              <a:avLst/>
              <a:gdLst/>
              <a:ahLst/>
              <a:cxnLst>
                <a:cxn ang="0">
                  <a:pos x="22" y="0"/>
                </a:cxn>
                <a:cxn ang="0">
                  <a:pos x="22" y="0"/>
                </a:cxn>
                <a:cxn ang="0">
                  <a:pos x="15" y="0"/>
                </a:cxn>
                <a:cxn ang="0">
                  <a:pos x="11" y="3"/>
                </a:cxn>
                <a:cxn ang="0">
                  <a:pos x="8" y="3"/>
                </a:cxn>
                <a:cxn ang="0">
                  <a:pos x="4" y="10"/>
                </a:cxn>
                <a:cxn ang="0">
                  <a:pos x="4" y="10"/>
                </a:cxn>
                <a:cxn ang="0">
                  <a:pos x="0" y="18"/>
                </a:cxn>
                <a:cxn ang="0">
                  <a:pos x="0" y="28"/>
                </a:cxn>
                <a:cxn ang="0">
                  <a:pos x="0" y="39"/>
                </a:cxn>
                <a:cxn ang="0">
                  <a:pos x="0" y="46"/>
                </a:cxn>
                <a:cxn ang="0">
                  <a:pos x="0" y="53"/>
                </a:cxn>
                <a:cxn ang="0">
                  <a:pos x="4" y="56"/>
                </a:cxn>
                <a:cxn ang="0">
                  <a:pos x="4" y="56"/>
                </a:cxn>
                <a:cxn ang="0">
                  <a:pos x="4" y="60"/>
                </a:cxn>
                <a:cxn ang="0">
                  <a:pos x="4" y="60"/>
                </a:cxn>
                <a:cxn ang="0">
                  <a:pos x="4" y="63"/>
                </a:cxn>
                <a:cxn ang="0">
                  <a:pos x="0" y="67"/>
                </a:cxn>
                <a:cxn ang="0">
                  <a:pos x="0" y="70"/>
                </a:cxn>
                <a:cxn ang="0">
                  <a:pos x="4" y="77"/>
                </a:cxn>
                <a:cxn ang="0">
                  <a:pos x="4" y="84"/>
                </a:cxn>
                <a:cxn ang="0">
                  <a:pos x="8" y="91"/>
                </a:cxn>
                <a:cxn ang="0">
                  <a:pos x="15" y="99"/>
                </a:cxn>
                <a:cxn ang="0">
                  <a:pos x="15" y="102"/>
                </a:cxn>
                <a:cxn ang="0">
                  <a:pos x="18" y="102"/>
                </a:cxn>
                <a:cxn ang="0">
                  <a:pos x="22" y="99"/>
                </a:cxn>
                <a:cxn ang="0">
                  <a:pos x="25" y="91"/>
                </a:cxn>
                <a:cxn ang="0">
                  <a:pos x="25" y="88"/>
                </a:cxn>
                <a:cxn ang="0">
                  <a:pos x="25" y="77"/>
                </a:cxn>
                <a:cxn ang="0">
                  <a:pos x="25" y="70"/>
                </a:cxn>
                <a:cxn ang="0">
                  <a:pos x="25" y="63"/>
                </a:cxn>
                <a:cxn ang="0">
                  <a:pos x="25" y="60"/>
                </a:cxn>
                <a:cxn ang="0">
                  <a:pos x="32" y="46"/>
                </a:cxn>
                <a:cxn ang="0">
                  <a:pos x="32" y="42"/>
                </a:cxn>
                <a:cxn ang="0">
                  <a:pos x="32" y="39"/>
                </a:cxn>
                <a:cxn ang="0">
                  <a:pos x="32" y="32"/>
                </a:cxn>
                <a:cxn ang="0">
                  <a:pos x="32" y="28"/>
                </a:cxn>
                <a:cxn ang="0">
                  <a:pos x="36" y="25"/>
                </a:cxn>
                <a:cxn ang="0">
                  <a:pos x="36" y="25"/>
                </a:cxn>
                <a:cxn ang="0">
                  <a:pos x="36" y="18"/>
                </a:cxn>
                <a:cxn ang="0">
                  <a:pos x="36" y="10"/>
                </a:cxn>
                <a:cxn ang="0">
                  <a:pos x="36" y="3"/>
                </a:cxn>
                <a:cxn ang="0">
                  <a:pos x="39" y="0"/>
                </a:cxn>
                <a:cxn ang="0">
                  <a:pos x="36" y="0"/>
                </a:cxn>
                <a:cxn ang="0">
                  <a:pos x="32" y="3"/>
                </a:cxn>
                <a:cxn ang="0">
                  <a:pos x="25" y="3"/>
                </a:cxn>
                <a:cxn ang="0">
                  <a:pos x="22" y="0"/>
                </a:cxn>
              </a:cxnLst>
              <a:rect l="0" t="0" r="r" b="b"/>
              <a:pathLst>
                <a:path w="39" h="102">
                  <a:moveTo>
                    <a:pt x="22" y="0"/>
                  </a:moveTo>
                  <a:lnTo>
                    <a:pt x="22" y="0"/>
                  </a:lnTo>
                  <a:lnTo>
                    <a:pt x="15" y="0"/>
                  </a:lnTo>
                  <a:lnTo>
                    <a:pt x="11" y="3"/>
                  </a:lnTo>
                  <a:lnTo>
                    <a:pt x="8" y="3"/>
                  </a:lnTo>
                  <a:lnTo>
                    <a:pt x="4" y="10"/>
                  </a:lnTo>
                  <a:lnTo>
                    <a:pt x="4" y="10"/>
                  </a:lnTo>
                  <a:lnTo>
                    <a:pt x="0" y="18"/>
                  </a:lnTo>
                  <a:lnTo>
                    <a:pt x="0" y="28"/>
                  </a:lnTo>
                  <a:lnTo>
                    <a:pt x="0" y="39"/>
                  </a:lnTo>
                  <a:lnTo>
                    <a:pt x="0" y="46"/>
                  </a:lnTo>
                  <a:lnTo>
                    <a:pt x="0" y="53"/>
                  </a:lnTo>
                  <a:lnTo>
                    <a:pt x="4" y="56"/>
                  </a:lnTo>
                  <a:lnTo>
                    <a:pt x="4" y="56"/>
                  </a:lnTo>
                  <a:lnTo>
                    <a:pt x="4" y="60"/>
                  </a:lnTo>
                  <a:lnTo>
                    <a:pt x="4" y="60"/>
                  </a:lnTo>
                  <a:lnTo>
                    <a:pt x="4" y="63"/>
                  </a:lnTo>
                  <a:lnTo>
                    <a:pt x="0" y="67"/>
                  </a:lnTo>
                  <a:lnTo>
                    <a:pt x="0" y="70"/>
                  </a:lnTo>
                  <a:lnTo>
                    <a:pt x="4" y="77"/>
                  </a:lnTo>
                  <a:lnTo>
                    <a:pt x="4" y="84"/>
                  </a:lnTo>
                  <a:lnTo>
                    <a:pt x="8" y="91"/>
                  </a:lnTo>
                  <a:lnTo>
                    <a:pt x="15" y="99"/>
                  </a:lnTo>
                  <a:lnTo>
                    <a:pt x="15" y="102"/>
                  </a:lnTo>
                  <a:lnTo>
                    <a:pt x="18" y="102"/>
                  </a:lnTo>
                  <a:lnTo>
                    <a:pt x="22" y="99"/>
                  </a:lnTo>
                  <a:lnTo>
                    <a:pt x="25" y="91"/>
                  </a:lnTo>
                  <a:lnTo>
                    <a:pt x="25" y="88"/>
                  </a:lnTo>
                  <a:lnTo>
                    <a:pt x="25" y="77"/>
                  </a:lnTo>
                  <a:lnTo>
                    <a:pt x="25" y="70"/>
                  </a:lnTo>
                  <a:lnTo>
                    <a:pt x="25" y="63"/>
                  </a:lnTo>
                  <a:lnTo>
                    <a:pt x="25" y="60"/>
                  </a:lnTo>
                  <a:lnTo>
                    <a:pt x="32" y="46"/>
                  </a:lnTo>
                  <a:lnTo>
                    <a:pt x="32" y="42"/>
                  </a:lnTo>
                  <a:lnTo>
                    <a:pt x="32" y="39"/>
                  </a:lnTo>
                  <a:lnTo>
                    <a:pt x="32" y="32"/>
                  </a:lnTo>
                  <a:lnTo>
                    <a:pt x="32" y="28"/>
                  </a:lnTo>
                  <a:lnTo>
                    <a:pt x="36" y="25"/>
                  </a:lnTo>
                  <a:lnTo>
                    <a:pt x="36" y="25"/>
                  </a:lnTo>
                  <a:lnTo>
                    <a:pt x="36" y="18"/>
                  </a:lnTo>
                  <a:lnTo>
                    <a:pt x="36" y="10"/>
                  </a:lnTo>
                  <a:lnTo>
                    <a:pt x="36" y="3"/>
                  </a:lnTo>
                  <a:lnTo>
                    <a:pt x="39" y="0"/>
                  </a:lnTo>
                  <a:lnTo>
                    <a:pt x="36" y="0"/>
                  </a:lnTo>
                  <a:lnTo>
                    <a:pt x="32" y="3"/>
                  </a:lnTo>
                  <a:lnTo>
                    <a:pt x="25" y="3"/>
                  </a:lnTo>
                  <a:lnTo>
                    <a:pt x="22" y="0"/>
                  </a:lnTo>
                  <a:close/>
                </a:path>
              </a:pathLst>
            </a:custGeom>
            <a:grpFill/>
            <a:ln w="0">
              <a:noFill/>
              <a:prstDash val="solid"/>
              <a:round/>
              <a:headEnd/>
              <a:tailEnd/>
            </a:ln>
          </p:spPr>
          <p:txBody>
            <a:bodyPr/>
            <a:lstStyle/>
            <a:p>
              <a:endParaRPr lang="fa-IR"/>
            </a:p>
          </p:txBody>
        </p:sp>
        <p:sp>
          <p:nvSpPr>
            <p:cNvPr id="3391" name="Freeform 319"/>
            <p:cNvSpPr>
              <a:spLocks/>
            </p:cNvSpPr>
            <p:nvPr userDrawn="1"/>
          </p:nvSpPr>
          <p:spPr bwMode="gray">
            <a:xfrm>
              <a:off x="2234" y="2119"/>
              <a:ext cx="32" cy="37"/>
            </a:xfrm>
            <a:custGeom>
              <a:avLst/>
              <a:gdLst/>
              <a:ahLst/>
              <a:cxnLst>
                <a:cxn ang="0">
                  <a:pos x="24" y="0"/>
                </a:cxn>
                <a:cxn ang="0">
                  <a:pos x="21" y="3"/>
                </a:cxn>
                <a:cxn ang="0">
                  <a:pos x="17" y="7"/>
                </a:cxn>
                <a:cxn ang="0">
                  <a:pos x="10" y="14"/>
                </a:cxn>
                <a:cxn ang="0">
                  <a:pos x="7" y="17"/>
                </a:cxn>
                <a:cxn ang="0">
                  <a:pos x="3" y="24"/>
                </a:cxn>
                <a:cxn ang="0">
                  <a:pos x="0" y="28"/>
                </a:cxn>
                <a:cxn ang="0">
                  <a:pos x="0" y="28"/>
                </a:cxn>
                <a:cxn ang="0">
                  <a:pos x="0" y="31"/>
                </a:cxn>
                <a:cxn ang="0">
                  <a:pos x="0" y="31"/>
                </a:cxn>
                <a:cxn ang="0">
                  <a:pos x="0" y="35"/>
                </a:cxn>
                <a:cxn ang="0">
                  <a:pos x="0" y="35"/>
                </a:cxn>
                <a:cxn ang="0">
                  <a:pos x="3" y="35"/>
                </a:cxn>
                <a:cxn ang="0">
                  <a:pos x="10" y="31"/>
                </a:cxn>
                <a:cxn ang="0">
                  <a:pos x="14" y="28"/>
                </a:cxn>
                <a:cxn ang="0">
                  <a:pos x="21" y="24"/>
                </a:cxn>
                <a:cxn ang="0">
                  <a:pos x="21" y="24"/>
                </a:cxn>
                <a:cxn ang="0">
                  <a:pos x="21" y="21"/>
                </a:cxn>
                <a:cxn ang="0">
                  <a:pos x="24" y="17"/>
                </a:cxn>
                <a:cxn ang="0">
                  <a:pos x="28" y="14"/>
                </a:cxn>
                <a:cxn ang="0">
                  <a:pos x="31" y="10"/>
                </a:cxn>
                <a:cxn ang="0">
                  <a:pos x="31" y="7"/>
                </a:cxn>
                <a:cxn ang="0">
                  <a:pos x="31" y="3"/>
                </a:cxn>
                <a:cxn ang="0">
                  <a:pos x="31" y="3"/>
                </a:cxn>
                <a:cxn ang="0">
                  <a:pos x="28" y="0"/>
                </a:cxn>
                <a:cxn ang="0">
                  <a:pos x="24" y="0"/>
                </a:cxn>
              </a:cxnLst>
              <a:rect l="0" t="0" r="r" b="b"/>
              <a:pathLst>
                <a:path w="31" h="35">
                  <a:moveTo>
                    <a:pt x="24" y="0"/>
                  </a:moveTo>
                  <a:lnTo>
                    <a:pt x="21" y="3"/>
                  </a:lnTo>
                  <a:lnTo>
                    <a:pt x="17" y="7"/>
                  </a:lnTo>
                  <a:lnTo>
                    <a:pt x="10" y="14"/>
                  </a:lnTo>
                  <a:lnTo>
                    <a:pt x="7" y="17"/>
                  </a:lnTo>
                  <a:lnTo>
                    <a:pt x="3" y="24"/>
                  </a:lnTo>
                  <a:lnTo>
                    <a:pt x="0" y="28"/>
                  </a:lnTo>
                  <a:lnTo>
                    <a:pt x="0" y="28"/>
                  </a:lnTo>
                  <a:lnTo>
                    <a:pt x="0" y="31"/>
                  </a:lnTo>
                  <a:lnTo>
                    <a:pt x="0" y="31"/>
                  </a:lnTo>
                  <a:lnTo>
                    <a:pt x="0" y="35"/>
                  </a:lnTo>
                  <a:lnTo>
                    <a:pt x="0" y="35"/>
                  </a:lnTo>
                  <a:lnTo>
                    <a:pt x="3" y="35"/>
                  </a:lnTo>
                  <a:lnTo>
                    <a:pt x="10" y="31"/>
                  </a:lnTo>
                  <a:lnTo>
                    <a:pt x="14" y="28"/>
                  </a:lnTo>
                  <a:lnTo>
                    <a:pt x="21" y="24"/>
                  </a:lnTo>
                  <a:lnTo>
                    <a:pt x="21" y="24"/>
                  </a:lnTo>
                  <a:lnTo>
                    <a:pt x="21" y="21"/>
                  </a:lnTo>
                  <a:lnTo>
                    <a:pt x="24" y="17"/>
                  </a:lnTo>
                  <a:lnTo>
                    <a:pt x="28" y="14"/>
                  </a:lnTo>
                  <a:lnTo>
                    <a:pt x="31" y="10"/>
                  </a:lnTo>
                  <a:lnTo>
                    <a:pt x="31" y="7"/>
                  </a:lnTo>
                  <a:lnTo>
                    <a:pt x="31" y="3"/>
                  </a:lnTo>
                  <a:lnTo>
                    <a:pt x="31" y="3"/>
                  </a:lnTo>
                  <a:lnTo>
                    <a:pt x="28" y="0"/>
                  </a:lnTo>
                  <a:lnTo>
                    <a:pt x="24" y="0"/>
                  </a:lnTo>
                  <a:close/>
                </a:path>
              </a:pathLst>
            </a:custGeom>
            <a:grpFill/>
            <a:ln w="0">
              <a:noFill/>
              <a:prstDash val="solid"/>
              <a:round/>
              <a:headEnd/>
              <a:tailEnd/>
            </a:ln>
          </p:spPr>
          <p:txBody>
            <a:bodyPr/>
            <a:lstStyle/>
            <a:p>
              <a:endParaRPr lang="fa-IR"/>
            </a:p>
          </p:txBody>
        </p:sp>
        <p:sp>
          <p:nvSpPr>
            <p:cNvPr id="3392" name="Freeform 320"/>
            <p:cNvSpPr>
              <a:spLocks/>
            </p:cNvSpPr>
            <p:nvPr userDrawn="1"/>
          </p:nvSpPr>
          <p:spPr bwMode="gray">
            <a:xfrm>
              <a:off x="2292" y="2111"/>
              <a:ext cx="18" cy="30"/>
            </a:xfrm>
            <a:custGeom>
              <a:avLst/>
              <a:gdLst/>
              <a:ahLst/>
              <a:cxnLst>
                <a:cxn ang="0">
                  <a:pos x="11" y="0"/>
                </a:cxn>
                <a:cxn ang="0">
                  <a:pos x="7" y="0"/>
                </a:cxn>
                <a:cxn ang="0">
                  <a:pos x="4" y="3"/>
                </a:cxn>
                <a:cxn ang="0">
                  <a:pos x="0" y="3"/>
                </a:cxn>
                <a:cxn ang="0">
                  <a:pos x="0" y="7"/>
                </a:cxn>
                <a:cxn ang="0">
                  <a:pos x="0" y="14"/>
                </a:cxn>
                <a:cxn ang="0">
                  <a:pos x="0" y="17"/>
                </a:cxn>
                <a:cxn ang="0">
                  <a:pos x="0" y="24"/>
                </a:cxn>
                <a:cxn ang="0">
                  <a:pos x="4" y="28"/>
                </a:cxn>
                <a:cxn ang="0">
                  <a:pos x="11" y="28"/>
                </a:cxn>
                <a:cxn ang="0">
                  <a:pos x="14" y="24"/>
                </a:cxn>
                <a:cxn ang="0">
                  <a:pos x="18" y="21"/>
                </a:cxn>
                <a:cxn ang="0">
                  <a:pos x="18" y="17"/>
                </a:cxn>
                <a:cxn ang="0">
                  <a:pos x="18" y="14"/>
                </a:cxn>
                <a:cxn ang="0">
                  <a:pos x="14" y="10"/>
                </a:cxn>
                <a:cxn ang="0">
                  <a:pos x="14" y="3"/>
                </a:cxn>
                <a:cxn ang="0">
                  <a:pos x="11" y="0"/>
                </a:cxn>
              </a:cxnLst>
              <a:rect l="0" t="0" r="r" b="b"/>
              <a:pathLst>
                <a:path w="18" h="28">
                  <a:moveTo>
                    <a:pt x="11" y="0"/>
                  </a:moveTo>
                  <a:lnTo>
                    <a:pt x="7" y="0"/>
                  </a:lnTo>
                  <a:lnTo>
                    <a:pt x="4" y="3"/>
                  </a:lnTo>
                  <a:lnTo>
                    <a:pt x="0" y="3"/>
                  </a:lnTo>
                  <a:lnTo>
                    <a:pt x="0" y="7"/>
                  </a:lnTo>
                  <a:lnTo>
                    <a:pt x="0" y="14"/>
                  </a:lnTo>
                  <a:lnTo>
                    <a:pt x="0" y="17"/>
                  </a:lnTo>
                  <a:lnTo>
                    <a:pt x="0" y="24"/>
                  </a:lnTo>
                  <a:lnTo>
                    <a:pt x="4" y="28"/>
                  </a:lnTo>
                  <a:lnTo>
                    <a:pt x="11" y="28"/>
                  </a:lnTo>
                  <a:lnTo>
                    <a:pt x="14" y="24"/>
                  </a:lnTo>
                  <a:lnTo>
                    <a:pt x="18" y="21"/>
                  </a:lnTo>
                  <a:lnTo>
                    <a:pt x="18" y="17"/>
                  </a:lnTo>
                  <a:lnTo>
                    <a:pt x="18" y="14"/>
                  </a:lnTo>
                  <a:lnTo>
                    <a:pt x="14" y="10"/>
                  </a:lnTo>
                  <a:lnTo>
                    <a:pt x="14" y="3"/>
                  </a:lnTo>
                  <a:lnTo>
                    <a:pt x="11" y="0"/>
                  </a:lnTo>
                  <a:close/>
                </a:path>
              </a:pathLst>
            </a:custGeom>
            <a:grpFill/>
            <a:ln w="0">
              <a:noFill/>
              <a:prstDash val="solid"/>
              <a:round/>
              <a:headEnd/>
              <a:tailEnd/>
            </a:ln>
          </p:spPr>
          <p:txBody>
            <a:bodyPr/>
            <a:lstStyle/>
            <a:p>
              <a:endParaRPr lang="fa-IR"/>
            </a:p>
          </p:txBody>
        </p:sp>
        <p:sp>
          <p:nvSpPr>
            <p:cNvPr id="3393" name="Freeform 321"/>
            <p:cNvSpPr>
              <a:spLocks/>
            </p:cNvSpPr>
            <p:nvPr userDrawn="1"/>
          </p:nvSpPr>
          <p:spPr bwMode="gray">
            <a:xfrm>
              <a:off x="2296" y="2149"/>
              <a:ext cx="69" cy="53"/>
            </a:xfrm>
            <a:custGeom>
              <a:avLst/>
              <a:gdLst/>
              <a:ahLst/>
              <a:cxnLst>
                <a:cxn ang="0">
                  <a:pos x="45" y="0"/>
                </a:cxn>
                <a:cxn ang="0">
                  <a:pos x="31" y="7"/>
                </a:cxn>
                <a:cxn ang="0">
                  <a:pos x="21" y="7"/>
                </a:cxn>
                <a:cxn ang="0">
                  <a:pos x="7" y="14"/>
                </a:cxn>
                <a:cxn ang="0">
                  <a:pos x="7" y="17"/>
                </a:cxn>
                <a:cxn ang="0">
                  <a:pos x="3" y="21"/>
                </a:cxn>
                <a:cxn ang="0">
                  <a:pos x="3" y="24"/>
                </a:cxn>
                <a:cxn ang="0">
                  <a:pos x="0" y="31"/>
                </a:cxn>
                <a:cxn ang="0">
                  <a:pos x="0" y="35"/>
                </a:cxn>
                <a:cxn ang="0">
                  <a:pos x="3" y="35"/>
                </a:cxn>
                <a:cxn ang="0">
                  <a:pos x="10" y="35"/>
                </a:cxn>
                <a:cxn ang="0">
                  <a:pos x="17" y="31"/>
                </a:cxn>
                <a:cxn ang="0">
                  <a:pos x="21" y="31"/>
                </a:cxn>
                <a:cxn ang="0">
                  <a:pos x="21" y="31"/>
                </a:cxn>
                <a:cxn ang="0">
                  <a:pos x="21" y="31"/>
                </a:cxn>
                <a:cxn ang="0">
                  <a:pos x="24" y="39"/>
                </a:cxn>
                <a:cxn ang="0">
                  <a:pos x="24" y="42"/>
                </a:cxn>
                <a:cxn ang="0">
                  <a:pos x="28" y="46"/>
                </a:cxn>
                <a:cxn ang="0">
                  <a:pos x="31" y="46"/>
                </a:cxn>
                <a:cxn ang="0">
                  <a:pos x="38" y="46"/>
                </a:cxn>
                <a:cxn ang="0">
                  <a:pos x="42" y="49"/>
                </a:cxn>
                <a:cxn ang="0">
                  <a:pos x="45" y="46"/>
                </a:cxn>
                <a:cxn ang="0">
                  <a:pos x="49" y="42"/>
                </a:cxn>
                <a:cxn ang="0">
                  <a:pos x="49" y="35"/>
                </a:cxn>
                <a:cxn ang="0">
                  <a:pos x="45" y="31"/>
                </a:cxn>
                <a:cxn ang="0">
                  <a:pos x="45" y="28"/>
                </a:cxn>
                <a:cxn ang="0">
                  <a:pos x="49" y="28"/>
                </a:cxn>
                <a:cxn ang="0">
                  <a:pos x="49" y="28"/>
                </a:cxn>
                <a:cxn ang="0">
                  <a:pos x="53" y="31"/>
                </a:cxn>
                <a:cxn ang="0">
                  <a:pos x="56" y="35"/>
                </a:cxn>
                <a:cxn ang="0">
                  <a:pos x="56" y="35"/>
                </a:cxn>
                <a:cxn ang="0">
                  <a:pos x="60" y="31"/>
                </a:cxn>
                <a:cxn ang="0">
                  <a:pos x="63" y="28"/>
                </a:cxn>
                <a:cxn ang="0">
                  <a:pos x="67" y="21"/>
                </a:cxn>
                <a:cxn ang="0">
                  <a:pos x="67" y="14"/>
                </a:cxn>
                <a:cxn ang="0">
                  <a:pos x="63" y="10"/>
                </a:cxn>
                <a:cxn ang="0">
                  <a:pos x="60" y="3"/>
                </a:cxn>
                <a:cxn ang="0">
                  <a:pos x="53" y="0"/>
                </a:cxn>
                <a:cxn ang="0">
                  <a:pos x="49" y="0"/>
                </a:cxn>
                <a:cxn ang="0">
                  <a:pos x="45" y="0"/>
                </a:cxn>
              </a:cxnLst>
              <a:rect l="0" t="0" r="r" b="b"/>
              <a:pathLst>
                <a:path w="67" h="49">
                  <a:moveTo>
                    <a:pt x="45" y="0"/>
                  </a:moveTo>
                  <a:lnTo>
                    <a:pt x="31" y="7"/>
                  </a:lnTo>
                  <a:lnTo>
                    <a:pt x="21" y="7"/>
                  </a:lnTo>
                  <a:lnTo>
                    <a:pt x="7" y="14"/>
                  </a:lnTo>
                  <a:lnTo>
                    <a:pt x="7" y="17"/>
                  </a:lnTo>
                  <a:lnTo>
                    <a:pt x="3" y="21"/>
                  </a:lnTo>
                  <a:lnTo>
                    <a:pt x="3" y="24"/>
                  </a:lnTo>
                  <a:lnTo>
                    <a:pt x="0" y="31"/>
                  </a:lnTo>
                  <a:lnTo>
                    <a:pt x="0" y="35"/>
                  </a:lnTo>
                  <a:lnTo>
                    <a:pt x="3" y="35"/>
                  </a:lnTo>
                  <a:lnTo>
                    <a:pt x="10" y="35"/>
                  </a:lnTo>
                  <a:lnTo>
                    <a:pt x="17" y="31"/>
                  </a:lnTo>
                  <a:lnTo>
                    <a:pt x="21" y="31"/>
                  </a:lnTo>
                  <a:lnTo>
                    <a:pt x="21" y="31"/>
                  </a:lnTo>
                  <a:lnTo>
                    <a:pt x="21" y="31"/>
                  </a:lnTo>
                  <a:lnTo>
                    <a:pt x="24" y="39"/>
                  </a:lnTo>
                  <a:lnTo>
                    <a:pt x="24" y="42"/>
                  </a:lnTo>
                  <a:lnTo>
                    <a:pt x="28" y="46"/>
                  </a:lnTo>
                  <a:lnTo>
                    <a:pt x="31" y="46"/>
                  </a:lnTo>
                  <a:lnTo>
                    <a:pt x="38" y="46"/>
                  </a:lnTo>
                  <a:lnTo>
                    <a:pt x="42" y="49"/>
                  </a:lnTo>
                  <a:lnTo>
                    <a:pt x="45" y="46"/>
                  </a:lnTo>
                  <a:lnTo>
                    <a:pt x="49" y="42"/>
                  </a:lnTo>
                  <a:lnTo>
                    <a:pt x="49" y="35"/>
                  </a:lnTo>
                  <a:lnTo>
                    <a:pt x="45" y="31"/>
                  </a:lnTo>
                  <a:lnTo>
                    <a:pt x="45" y="28"/>
                  </a:lnTo>
                  <a:lnTo>
                    <a:pt x="49" y="28"/>
                  </a:lnTo>
                  <a:lnTo>
                    <a:pt x="49" y="28"/>
                  </a:lnTo>
                  <a:lnTo>
                    <a:pt x="53" y="31"/>
                  </a:lnTo>
                  <a:lnTo>
                    <a:pt x="56" y="35"/>
                  </a:lnTo>
                  <a:lnTo>
                    <a:pt x="56" y="35"/>
                  </a:lnTo>
                  <a:lnTo>
                    <a:pt x="60" y="31"/>
                  </a:lnTo>
                  <a:lnTo>
                    <a:pt x="63" y="28"/>
                  </a:lnTo>
                  <a:lnTo>
                    <a:pt x="67" y="21"/>
                  </a:lnTo>
                  <a:lnTo>
                    <a:pt x="67" y="14"/>
                  </a:lnTo>
                  <a:lnTo>
                    <a:pt x="63" y="10"/>
                  </a:lnTo>
                  <a:lnTo>
                    <a:pt x="60" y="3"/>
                  </a:lnTo>
                  <a:lnTo>
                    <a:pt x="53" y="0"/>
                  </a:lnTo>
                  <a:lnTo>
                    <a:pt x="49" y="0"/>
                  </a:lnTo>
                  <a:lnTo>
                    <a:pt x="45" y="0"/>
                  </a:lnTo>
                  <a:close/>
                </a:path>
              </a:pathLst>
            </a:custGeom>
            <a:grpFill/>
            <a:ln w="0">
              <a:noFill/>
              <a:prstDash val="solid"/>
              <a:round/>
              <a:headEnd/>
              <a:tailEnd/>
            </a:ln>
          </p:spPr>
          <p:txBody>
            <a:bodyPr/>
            <a:lstStyle/>
            <a:p>
              <a:endParaRPr lang="fa-IR"/>
            </a:p>
          </p:txBody>
        </p:sp>
        <p:sp>
          <p:nvSpPr>
            <p:cNvPr id="3394" name="Freeform 322"/>
            <p:cNvSpPr>
              <a:spLocks noEditPoints="1"/>
            </p:cNvSpPr>
            <p:nvPr userDrawn="1"/>
          </p:nvSpPr>
          <p:spPr bwMode="gray">
            <a:xfrm>
              <a:off x="2122" y="2179"/>
              <a:ext cx="137" cy="170"/>
            </a:xfrm>
            <a:custGeom>
              <a:avLst/>
              <a:gdLst/>
              <a:ahLst/>
              <a:cxnLst>
                <a:cxn ang="0">
                  <a:pos x="14" y="134"/>
                </a:cxn>
                <a:cxn ang="0">
                  <a:pos x="24" y="141"/>
                </a:cxn>
                <a:cxn ang="0">
                  <a:pos x="42" y="144"/>
                </a:cxn>
                <a:cxn ang="0">
                  <a:pos x="52" y="148"/>
                </a:cxn>
                <a:cxn ang="0">
                  <a:pos x="66" y="158"/>
                </a:cxn>
                <a:cxn ang="0">
                  <a:pos x="77" y="155"/>
                </a:cxn>
                <a:cxn ang="0">
                  <a:pos x="84" y="141"/>
                </a:cxn>
                <a:cxn ang="0">
                  <a:pos x="88" y="127"/>
                </a:cxn>
                <a:cxn ang="0">
                  <a:pos x="98" y="120"/>
                </a:cxn>
                <a:cxn ang="0">
                  <a:pos x="105" y="102"/>
                </a:cxn>
                <a:cxn ang="0">
                  <a:pos x="119" y="95"/>
                </a:cxn>
                <a:cxn ang="0">
                  <a:pos x="123" y="88"/>
                </a:cxn>
                <a:cxn ang="0">
                  <a:pos x="112" y="81"/>
                </a:cxn>
                <a:cxn ang="0">
                  <a:pos x="105" y="77"/>
                </a:cxn>
                <a:cxn ang="0">
                  <a:pos x="116" y="56"/>
                </a:cxn>
                <a:cxn ang="0">
                  <a:pos x="126" y="46"/>
                </a:cxn>
                <a:cxn ang="0">
                  <a:pos x="112" y="39"/>
                </a:cxn>
                <a:cxn ang="0">
                  <a:pos x="133" y="28"/>
                </a:cxn>
                <a:cxn ang="0">
                  <a:pos x="126" y="18"/>
                </a:cxn>
                <a:cxn ang="0">
                  <a:pos x="116" y="7"/>
                </a:cxn>
                <a:cxn ang="0">
                  <a:pos x="112" y="0"/>
                </a:cxn>
                <a:cxn ang="0">
                  <a:pos x="98" y="3"/>
                </a:cxn>
                <a:cxn ang="0">
                  <a:pos x="88" y="11"/>
                </a:cxn>
                <a:cxn ang="0">
                  <a:pos x="70" y="39"/>
                </a:cxn>
                <a:cxn ang="0">
                  <a:pos x="59" y="46"/>
                </a:cxn>
                <a:cxn ang="0">
                  <a:pos x="45" y="56"/>
                </a:cxn>
                <a:cxn ang="0">
                  <a:pos x="38" y="67"/>
                </a:cxn>
                <a:cxn ang="0">
                  <a:pos x="7" y="88"/>
                </a:cxn>
                <a:cxn ang="0">
                  <a:pos x="0" y="99"/>
                </a:cxn>
                <a:cxn ang="0">
                  <a:pos x="3" y="120"/>
                </a:cxn>
                <a:cxn ang="0">
                  <a:pos x="0" y="127"/>
                </a:cxn>
                <a:cxn ang="0">
                  <a:pos x="38" y="99"/>
                </a:cxn>
                <a:cxn ang="0">
                  <a:pos x="38" y="99"/>
                </a:cxn>
                <a:cxn ang="0">
                  <a:pos x="63" y="81"/>
                </a:cxn>
                <a:cxn ang="0">
                  <a:pos x="95" y="49"/>
                </a:cxn>
                <a:cxn ang="0">
                  <a:pos x="74" y="74"/>
                </a:cxn>
                <a:cxn ang="0">
                  <a:pos x="74" y="74"/>
                </a:cxn>
                <a:cxn ang="0">
                  <a:pos x="59" y="81"/>
                </a:cxn>
                <a:cxn ang="0">
                  <a:pos x="52" y="85"/>
                </a:cxn>
                <a:cxn ang="0">
                  <a:pos x="45" y="92"/>
                </a:cxn>
                <a:cxn ang="0">
                  <a:pos x="49" y="88"/>
                </a:cxn>
                <a:cxn ang="0">
                  <a:pos x="28" y="99"/>
                </a:cxn>
                <a:cxn ang="0">
                  <a:pos x="21" y="92"/>
                </a:cxn>
                <a:cxn ang="0">
                  <a:pos x="28" y="99"/>
                </a:cxn>
                <a:cxn ang="0">
                  <a:pos x="28" y="99"/>
                </a:cxn>
              </a:cxnLst>
              <a:rect l="0" t="0" r="r" b="b"/>
              <a:pathLst>
                <a:path w="133" h="158">
                  <a:moveTo>
                    <a:pt x="0" y="130"/>
                  </a:moveTo>
                  <a:lnTo>
                    <a:pt x="7" y="130"/>
                  </a:lnTo>
                  <a:lnTo>
                    <a:pt x="14" y="134"/>
                  </a:lnTo>
                  <a:lnTo>
                    <a:pt x="21" y="137"/>
                  </a:lnTo>
                  <a:lnTo>
                    <a:pt x="21" y="141"/>
                  </a:lnTo>
                  <a:lnTo>
                    <a:pt x="24" y="141"/>
                  </a:lnTo>
                  <a:lnTo>
                    <a:pt x="31" y="144"/>
                  </a:lnTo>
                  <a:lnTo>
                    <a:pt x="38" y="144"/>
                  </a:lnTo>
                  <a:lnTo>
                    <a:pt x="42" y="144"/>
                  </a:lnTo>
                  <a:lnTo>
                    <a:pt x="45" y="144"/>
                  </a:lnTo>
                  <a:lnTo>
                    <a:pt x="49" y="144"/>
                  </a:lnTo>
                  <a:lnTo>
                    <a:pt x="52" y="148"/>
                  </a:lnTo>
                  <a:lnTo>
                    <a:pt x="52" y="151"/>
                  </a:lnTo>
                  <a:lnTo>
                    <a:pt x="63" y="151"/>
                  </a:lnTo>
                  <a:lnTo>
                    <a:pt x="66" y="158"/>
                  </a:lnTo>
                  <a:lnTo>
                    <a:pt x="70" y="158"/>
                  </a:lnTo>
                  <a:lnTo>
                    <a:pt x="74" y="155"/>
                  </a:lnTo>
                  <a:lnTo>
                    <a:pt x="77" y="155"/>
                  </a:lnTo>
                  <a:lnTo>
                    <a:pt x="81" y="151"/>
                  </a:lnTo>
                  <a:lnTo>
                    <a:pt x="84" y="148"/>
                  </a:lnTo>
                  <a:lnTo>
                    <a:pt x="84" y="141"/>
                  </a:lnTo>
                  <a:lnTo>
                    <a:pt x="88" y="134"/>
                  </a:lnTo>
                  <a:lnTo>
                    <a:pt x="88" y="130"/>
                  </a:lnTo>
                  <a:lnTo>
                    <a:pt x="88" y="127"/>
                  </a:lnTo>
                  <a:lnTo>
                    <a:pt x="91" y="127"/>
                  </a:lnTo>
                  <a:lnTo>
                    <a:pt x="91" y="123"/>
                  </a:lnTo>
                  <a:lnTo>
                    <a:pt x="98" y="120"/>
                  </a:lnTo>
                  <a:lnTo>
                    <a:pt x="102" y="116"/>
                  </a:lnTo>
                  <a:lnTo>
                    <a:pt x="105" y="102"/>
                  </a:lnTo>
                  <a:lnTo>
                    <a:pt x="105" y="102"/>
                  </a:lnTo>
                  <a:lnTo>
                    <a:pt x="109" y="99"/>
                  </a:lnTo>
                  <a:lnTo>
                    <a:pt x="112" y="95"/>
                  </a:lnTo>
                  <a:lnTo>
                    <a:pt x="119" y="95"/>
                  </a:lnTo>
                  <a:lnTo>
                    <a:pt x="119" y="95"/>
                  </a:lnTo>
                  <a:lnTo>
                    <a:pt x="123" y="92"/>
                  </a:lnTo>
                  <a:lnTo>
                    <a:pt x="123" y="88"/>
                  </a:lnTo>
                  <a:lnTo>
                    <a:pt x="123" y="85"/>
                  </a:lnTo>
                  <a:lnTo>
                    <a:pt x="116" y="81"/>
                  </a:lnTo>
                  <a:lnTo>
                    <a:pt x="112" y="81"/>
                  </a:lnTo>
                  <a:lnTo>
                    <a:pt x="109" y="81"/>
                  </a:lnTo>
                  <a:lnTo>
                    <a:pt x="105" y="77"/>
                  </a:lnTo>
                  <a:lnTo>
                    <a:pt x="105" y="77"/>
                  </a:lnTo>
                  <a:lnTo>
                    <a:pt x="109" y="74"/>
                  </a:lnTo>
                  <a:lnTo>
                    <a:pt x="109" y="60"/>
                  </a:lnTo>
                  <a:lnTo>
                    <a:pt x="116" y="56"/>
                  </a:lnTo>
                  <a:lnTo>
                    <a:pt x="119" y="49"/>
                  </a:lnTo>
                  <a:lnTo>
                    <a:pt x="123" y="46"/>
                  </a:lnTo>
                  <a:lnTo>
                    <a:pt x="126" y="46"/>
                  </a:lnTo>
                  <a:lnTo>
                    <a:pt x="126" y="46"/>
                  </a:lnTo>
                  <a:lnTo>
                    <a:pt x="126" y="46"/>
                  </a:lnTo>
                  <a:lnTo>
                    <a:pt x="112" y="39"/>
                  </a:lnTo>
                  <a:lnTo>
                    <a:pt x="133" y="32"/>
                  </a:lnTo>
                  <a:lnTo>
                    <a:pt x="133" y="32"/>
                  </a:lnTo>
                  <a:lnTo>
                    <a:pt x="133" y="28"/>
                  </a:lnTo>
                  <a:lnTo>
                    <a:pt x="130" y="25"/>
                  </a:lnTo>
                  <a:lnTo>
                    <a:pt x="130" y="21"/>
                  </a:lnTo>
                  <a:lnTo>
                    <a:pt x="126" y="18"/>
                  </a:lnTo>
                  <a:lnTo>
                    <a:pt x="123" y="14"/>
                  </a:lnTo>
                  <a:lnTo>
                    <a:pt x="119" y="11"/>
                  </a:lnTo>
                  <a:lnTo>
                    <a:pt x="116" y="7"/>
                  </a:lnTo>
                  <a:lnTo>
                    <a:pt x="112" y="7"/>
                  </a:lnTo>
                  <a:lnTo>
                    <a:pt x="112" y="3"/>
                  </a:lnTo>
                  <a:lnTo>
                    <a:pt x="112" y="0"/>
                  </a:lnTo>
                  <a:lnTo>
                    <a:pt x="109" y="0"/>
                  </a:lnTo>
                  <a:lnTo>
                    <a:pt x="105" y="0"/>
                  </a:lnTo>
                  <a:lnTo>
                    <a:pt x="98" y="3"/>
                  </a:lnTo>
                  <a:lnTo>
                    <a:pt x="95" y="3"/>
                  </a:lnTo>
                  <a:lnTo>
                    <a:pt x="91" y="7"/>
                  </a:lnTo>
                  <a:lnTo>
                    <a:pt x="88" y="11"/>
                  </a:lnTo>
                  <a:lnTo>
                    <a:pt x="81" y="14"/>
                  </a:lnTo>
                  <a:lnTo>
                    <a:pt x="70" y="39"/>
                  </a:lnTo>
                  <a:lnTo>
                    <a:pt x="70" y="39"/>
                  </a:lnTo>
                  <a:lnTo>
                    <a:pt x="66" y="42"/>
                  </a:lnTo>
                  <a:lnTo>
                    <a:pt x="63" y="46"/>
                  </a:lnTo>
                  <a:lnTo>
                    <a:pt x="59" y="46"/>
                  </a:lnTo>
                  <a:lnTo>
                    <a:pt x="52" y="49"/>
                  </a:lnTo>
                  <a:lnTo>
                    <a:pt x="49" y="53"/>
                  </a:lnTo>
                  <a:lnTo>
                    <a:pt x="45" y="56"/>
                  </a:lnTo>
                  <a:lnTo>
                    <a:pt x="42" y="60"/>
                  </a:lnTo>
                  <a:lnTo>
                    <a:pt x="38" y="63"/>
                  </a:lnTo>
                  <a:lnTo>
                    <a:pt x="38" y="67"/>
                  </a:lnTo>
                  <a:lnTo>
                    <a:pt x="28" y="88"/>
                  </a:lnTo>
                  <a:lnTo>
                    <a:pt x="28" y="88"/>
                  </a:lnTo>
                  <a:lnTo>
                    <a:pt x="7" y="88"/>
                  </a:lnTo>
                  <a:lnTo>
                    <a:pt x="7" y="88"/>
                  </a:lnTo>
                  <a:lnTo>
                    <a:pt x="3" y="92"/>
                  </a:lnTo>
                  <a:lnTo>
                    <a:pt x="0" y="99"/>
                  </a:lnTo>
                  <a:lnTo>
                    <a:pt x="0" y="102"/>
                  </a:lnTo>
                  <a:lnTo>
                    <a:pt x="0" y="109"/>
                  </a:lnTo>
                  <a:lnTo>
                    <a:pt x="3" y="120"/>
                  </a:lnTo>
                  <a:lnTo>
                    <a:pt x="3" y="120"/>
                  </a:lnTo>
                  <a:lnTo>
                    <a:pt x="0" y="123"/>
                  </a:lnTo>
                  <a:lnTo>
                    <a:pt x="0" y="127"/>
                  </a:lnTo>
                  <a:lnTo>
                    <a:pt x="0" y="130"/>
                  </a:lnTo>
                  <a:close/>
                  <a:moveTo>
                    <a:pt x="38" y="99"/>
                  </a:moveTo>
                  <a:lnTo>
                    <a:pt x="38" y="99"/>
                  </a:lnTo>
                  <a:lnTo>
                    <a:pt x="38" y="99"/>
                  </a:lnTo>
                  <a:lnTo>
                    <a:pt x="38" y="99"/>
                  </a:lnTo>
                  <a:lnTo>
                    <a:pt x="38" y="99"/>
                  </a:lnTo>
                  <a:close/>
                  <a:moveTo>
                    <a:pt x="63" y="81"/>
                  </a:moveTo>
                  <a:lnTo>
                    <a:pt x="66" y="77"/>
                  </a:lnTo>
                  <a:lnTo>
                    <a:pt x="63" y="81"/>
                  </a:lnTo>
                  <a:lnTo>
                    <a:pt x="63" y="81"/>
                  </a:lnTo>
                  <a:close/>
                  <a:moveTo>
                    <a:pt x="95" y="49"/>
                  </a:moveTo>
                  <a:lnTo>
                    <a:pt x="95" y="49"/>
                  </a:lnTo>
                  <a:lnTo>
                    <a:pt x="91" y="49"/>
                  </a:lnTo>
                  <a:lnTo>
                    <a:pt x="95" y="49"/>
                  </a:lnTo>
                  <a:close/>
                  <a:moveTo>
                    <a:pt x="74" y="74"/>
                  </a:moveTo>
                  <a:lnTo>
                    <a:pt x="77" y="74"/>
                  </a:lnTo>
                  <a:lnTo>
                    <a:pt x="77" y="74"/>
                  </a:lnTo>
                  <a:lnTo>
                    <a:pt x="74" y="74"/>
                  </a:lnTo>
                  <a:close/>
                  <a:moveTo>
                    <a:pt x="49" y="88"/>
                  </a:moveTo>
                  <a:lnTo>
                    <a:pt x="52" y="85"/>
                  </a:lnTo>
                  <a:lnTo>
                    <a:pt x="59" y="81"/>
                  </a:lnTo>
                  <a:lnTo>
                    <a:pt x="59" y="85"/>
                  </a:lnTo>
                  <a:lnTo>
                    <a:pt x="56" y="85"/>
                  </a:lnTo>
                  <a:lnTo>
                    <a:pt x="52" y="85"/>
                  </a:lnTo>
                  <a:lnTo>
                    <a:pt x="49" y="88"/>
                  </a:lnTo>
                  <a:lnTo>
                    <a:pt x="45" y="92"/>
                  </a:lnTo>
                  <a:lnTo>
                    <a:pt x="45" y="92"/>
                  </a:lnTo>
                  <a:lnTo>
                    <a:pt x="45" y="88"/>
                  </a:lnTo>
                  <a:lnTo>
                    <a:pt x="49" y="88"/>
                  </a:lnTo>
                  <a:lnTo>
                    <a:pt x="49" y="88"/>
                  </a:lnTo>
                  <a:close/>
                  <a:moveTo>
                    <a:pt x="21" y="92"/>
                  </a:moveTo>
                  <a:lnTo>
                    <a:pt x="21" y="95"/>
                  </a:lnTo>
                  <a:lnTo>
                    <a:pt x="28" y="99"/>
                  </a:lnTo>
                  <a:lnTo>
                    <a:pt x="24" y="95"/>
                  </a:lnTo>
                  <a:lnTo>
                    <a:pt x="21" y="92"/>
                  </a:lnTo>
                  <a:lnTo>
                    <a:pt x="21" y="92"/>
                  </a:lnTo>
                  <a:lnTo>
                    <a:pt x="21" y="92"/>
                  </a:lnTo>
                  <a:close/>
                  <a:moveTo>
                    <a:pt x="28" y="99"/>
                  </a:moveTo>
                  <a:lnTo>
                    <a:pt x="28" y="99"/>
                  </a:lnTo>
                  <a:lnTo>
                    <a:pt x="28" y="99"/>
                  </a:lnTo>
                  <a:lnTo>
                    <a:pt x="28" y="99"/>
                  </a:lnTo>
                  <a:lnTo>
                    <a:pt x="28" y="99"/>
                  </a:lnTo>
                  <a:close/>
                </a:path>
              </a:pathLst>
            </a:custGeom>
            <a:grpFill/>
            <a:ln w="0">
              <a:noFill/>
              <a:prstDash val="solid"/>
              <a:round/>
              <a:headEnd/>
              <a:tailEnd/>
            </a:ln>
          </p:spPr>
          <p:txBody>
            <a:bodyPr/>
            <a:lstStyle/>
            <a:p>
              <a:endParaRPr lang="fa-IR"/>
            </a:p>
          </p:txBody>
        </p:sp>
        <p:sp>
          <p:nvSpPr>
            <p:cNvPr id="3395" name="Freeform 323"/>
            <p:cNvSpPr>
              <a:spLocks/>
            </p:cNvSpPr>
            <p:nvPr userDrawn="1"/>
          </p:nvSpPr>
          <p:spPr bwMode="gray">
            <a:xfrm>
              <a:off x="2560" y="2324"/>
              <a:ext cx="141" cy="121"/>
            </a:xfrm>
            <a:custGeom>
              <a:avLst/>
              <a:gdLst/>
              <a:ahLst/>
              <a:cxnLst>
                <a:cxn ang="0">
                  <a:pos x="95" y="46"/>
                </a:cxn>
                <a:cxn ang="0">
                  <a:pos x="95" y="46"/>
                </a:cxn>
                <a:cxn ang="0">
                  <a:pos x="91" y="46"/>
                </a:cxn>
                <a:cxn ang="0">
                  <a:pos x="88" y="46"/>
                </a:cxn>
                <a:cxn ang="0">
                  <a:pos x="84" y="42"/>
                </a:cxn>
                <a:cxn ang="0">
                  <a:pos x="81" y="39"/>
                </a:cxn>
                <a:cxn ang="0">
                  <a:pos x="81" y="39"/>
                </a:cxn>
                <a:cxn ang="0">
                  <a:pos x="77" y="35"/>
                </a:cxn>
                <a:cxn ang="0">
                  <a:pos x="74" y="35"/>
                </a:cxn>
                <a:cxn ang="0">
                  <a:pos x="70" y="32"/>
                </a:cxn>
                <a:cxn ang="0">
                  <a:pos x="63" y="28"/>
                </a:cxn>
                <a:cxn ang="0">
                  <a:pos x="60" y="21"/>
                </a:cxn>
                <a:cxn ang="0">
                  <a:pos x="53" y="17"/>
                </a:cxn>
                <a:cxn ang="0">
                  <a:pos x="46" y="14"/>
                </a:cxn>
                <a:cxn ang="0">
                  <a:pos x="42" y="10"/>
                </a:cxn>
                <a:cxn ang="0">
                  <a:pos x="42" y="10"/>
                </a:cxn>
                <a:cxn ang="0">
                  <a:pos x="39" y="10"/>
                </a:cxn>
                <a:cxn ang="0">
                  <a:pos x="32" y="7"/>
                </a:cxn>
                <a:cxn ang="0">
                  <a:pos x="21" y="3"/>
                </a:cxn>
                <a:cxn ang="0">
                  <a:pos x="10" y="3"/>
                </a:cxn>
                <a:cxn ang="0">
                  <a:pos x="3" y="0"/>
                </a:cxn>
                <a:cxn ang="0">
                  <a:pos x="0" y="81"/>
                </a:cxn>
                <a:cxn ang="0">
                  <a:pos x="14" y="88"/>
                </a:cxn>
                <a:cxn ang="0">
                  <a:pos x="28" y="84"/>
                </a:cxn>
                <a:cxn ang="0">
                  <a:pos x="28" y="81"/>
                </a:cxn>
                <a:cxn ang="0">
                  <a:pos x="32" y="77"/>
                </a:cxn>
                <a:cxn ang="0">
                  <a:pos x="35" y="74"/>
                </a:cxn>
                <a:cxn ang="0">
                  <a:pos x="39" y="70"/>
                </a:cxn>
                <a:cxn ang="0">
                  <a:pos x="46" y="70"/>
                </a:cxn>
                <a:cxn ang="0">
                  <a:pos x="56" y="70"/>
                </a:cxn>
                <a:cxn ang="0">
                  <a:pos x="81" y="84"/>
                </a:cxn>
                <a:cxn ang="0">
                  <a:pos x="91" y="98"/>
                </a:cxn>
                <a:cxn ang="0">
                  <a:pos x="109" y="106"/>
                </a:cxn>
                <a:cxn ang="0">
                  <a:pos x="134" y="113"/>
                </a:cxn>
                <a:cxn ang="0">
                  <a:pos x="134" y="113"/>
                </a:cxn>
                <a:cxn ang="0">
                  <a:pos x="137" y="109"/>
                </a:cxn>
                <a:cxn ang="0">
                  <a:pos x="137" y="106"/>
                </a:cxn>
                <a:cxn ang="0">
                  <a:pos x="134" y="102"/>
                </a:cxn>
                <a:cxn ang="0">
                  <a:pos x="130" y="98"/>
                </a:cxn>
                <a:cxn ang="0">
                  <a:pos x="123" y="91"/>
                </a:cxn>
                <a:cxn ang="0">
                  <a:pos x="116" y="88"/>
                </a:cxn>
                <a:cxn ang="0">
                  <a:pos x="113" y="81"/>
                </a:cxn>
                <a:cxn ang="0">
                  <a:pos x="106" y="77"/>
                </a:cxn>
                <a:cxn ang="0">
                  <a:pos x="102" y="74"/>
                </a:cxn>
                <a:cxn ang="0">
                  <a:pos x="102" y="74"/>
                </a:cxn>
                <a:cxn ang="0">
                  <a:pos x="84" y="63"/>
                </a:cxn>
                <a:cxn ang="0">
                  <a:pos x="102" y="56"/>
                </a:cxn>
                <a:cxn ang="0">
                  <a:pos x="95" y="46"/>
                </a:cxn>
              </a:cxnLst>
              <a:rect l="0" t="0" r="r" b="b"/>
              <a:pathLst>
                <a:path w="137" h="113">
                  <a:moveTo>
                    <a:pt x="95" y="46"/>
                  </a:moveTo>
                  <a:lnTo>
                    <a:pt x="95" y="46"/>
                  </a:lnTo>
                  <a:lnTo>
                    <a:pt x="91" y="46"/>
                  </a:lnTo>
                  <a:lnTo>
                    <a:pt x="88" y="46"/>
                  </a:lnTo>
                  <a:lnTo>
                    <a:pt x="84" y="42"/>
                  </a:lnTo>
                  <a:lnTo>
                    <a:pt x="81" y="39"/>
                  </a:lnTo>
                  <a:lnTo>
                    <a:pt x="81" y="39"/>
                  </a:lnTo>
                  <a:lnTo>
                    <a:pt x="77" y="35"/>
                  </a:lnTo>
                  <a:lnTo>
                    <a:pt x="74" y="35"/>
                  </a:lnTo>
                  <a:lnTo>
                    <a:pt x="70" y="32"/>
                  </a:lnTo>
                  <a:lnTo>
                    <a:pt x="63" y="28"/>
                  </a:lnTo>
                  <a:lnTo>
                    <a:pt x="60" y="21"/>
                  </a:lnTo>
                  <a:lnTo>
                    <a:pt x="53" y="17"/>
                  </a:lnTo>
                  <a:lnTo>
                    <a:pt x="46" y="14"/>
                  </a:lnTo>
                  <a:lnTo>
                    <a:pt x="42" y="10"/>
                  </a:lnTo>
                  <a:lnTo>
                    <a:pt x="42" y="10"/>
                  </a:lnTo>
                  <a:lnTo>
                    <a:pt x="39" y="10"/>
                  </a:lnTo>
                  <a:lnTo>
                    <a:pt x="32" y="7"/>
                  </a:lnTo>
                  <a:lnTo>
                    <a:pt x="21" y="3"/>
                  </a:lnTo>
                  <a:lnTo>
                    <a:pt x="10" y="3"/>
                  </a:lnTo>
                  <a:lnTo>
                    <a:pt x="3" y="0"/>
                  </a:lnTo>
                  <a:lnTo>
                    <a:pt x="0" y="81"/>
                  </a:lnTo>
                  <a:lnTo>
                    <a:pt x="14" y="88"/>
                  </a:lnTo>
                  <a:lnTo>
                    <a:pt x="28" y="84"/>
                  </a:lnTo>
                  <a:lnTo>
                    <a:pt x="28" y="81"/>
                  </a:lnTo>
                  <a:lnTo>
                    <a:pt x="32" y="77"/>
                  </a:lnTo>
                  <a:lnTo>
                    <a:pt x="35" y="74"/>
                  </a:lnTo>
                  <a:lnTo>
                    <a:pt x="39" y="70"/>
                  </a:lnTo>
                  <a:lnTo>
                    <a:pt x="46" y="70"/>
                  </a:lnTo>
                  <a:lnTo>
                    <a:pt x="56" y="70"/>
                  </a:lnTo>
                  <a:lnTo>
                    <a:pt x="81" y="84"/>
                  </a:lnTo>
                  <a:lnTo>
                    <a:pt x="91" y="98"/>
                  </a:lnTo>
                  <a:lnTo>
                    <a:pt x="109" y="106"/>
                  </a:lnTo>
                  <a:lnTo>
                    <a:pt x="134" y="113"/>
                  </a:lnTo>
                  <a:lnTo>
                    <a:pt x="134" y="113"/>
                  </a:lnTo>
                  <a:lnTo>
                    <a:pt x="137" y="109"/>
                  </a:lnTo>
                  <a:lnTo>
                    <a:pt x="137" y="106"/>
                  </a:lnTo>
                  <a:lnTo>
                    <a:pt x="134" y="102"/>
                  </a:lnTo>
                  <a:lnTo>
                    <a:pt x="130" y="98"/>
                  </a:lnTo>
                  <a:lnTo>
                    <a:pt x="123" y="91"/>
                  </a:lnTo>
                  <a:lnTo>
                    <a:pt x="116" y="88"/>
                  </a:lnTo>
                  <a:lnTo>
                    <a:pt x="113" y="81"/>
                  </a:lnTo>
                  <a:lnTo>
                    <a:pt x="106" y="77"/>
                  </a:lnTo>
                  <a:lnTo>
                    <a:pt x="102" y="74"/>
                  </a:lnTo>
                  <a:lnTo>
                    <a:pt x="102" y="74"/>
                  </a:lnTo>
                  <a:lnTo>
                    <a:pt x="84" y="63"/>
                  </a:lnTo>
                  <a:lnTo>
                    <a:pt x="102" y="56"/>
                  </a:lnTo>
                  <a:lnTo>
                    <a:pt x="95" y="46"/>
                  </a:lnTo>
                  <a:close/>
                </a:path>
              </a:pathLst>
            </a:custGeom>
            <a:grpFill/>
            <a:ln w="0">
              <a:noFill/>
              <a:prstDash val="solid"/>
              <a:round/>
              <a:headEnd/>
              <a:tailEnd/>
            </a:ln>
          </p:spPr>
          <p:txBody>
            <a:bodyPr/>
            <a:lstStyle/>
            <a:p>
              <a:endParaRPr lang="fa-IR"/>
            </a:p>
          </p:txBody>
        </p:sp>
        <p:sp>
          <p:nvSpPr>
            <p:cNvPr id="3396" name="Freeform 324"/>
            <p:cNvSpPr>
              <a:spLocks/>
            </p:cNvSpPr>
            <p:nvPr userDrawn="1"/>
          </p:nvSpPr>
          <p:spPr bwMode="gray">
            <a:xfrm>
              <a:off x="2429" y="2289"/>
              <a:ext cx="134" cy="122"/>
            </a:xfrm>
            <a:custGeom>
              <a:avLst/>
              <a:gdLst/>
              <a:ahLst/>
              <a:cxnLst>
                <a:cxn ang="0">
                  <a:pos x="0" y="14"/>
                </a:cxn>
                <a:cxn ang="0">
                  <a:pos x="7" y="21"/>
                </a:cxn>
                <a:cxn ang="0">
                  <a:pos x="11" y="28"/>
                </a:cxn>
                <a:cxn ang="0">
                  <a:pos x="14" y="35"/>
                </a:cxn>
                <a:cxn ang="0">
                  <a:pos x="14" y="42"/>
                </a:cxn>
                <a:cxn ang="0">
                  <a:pos x="18" y="46"/>
                </a:cxn>
                <a:cxn ang="0">
                  <a:pos x="18" y="49"/>
                </a:cxn>
                <a:cxn ang="0">
                  <a:pos x="21" y="53"/>
                </a:cxn>
                <a:cxn ang="0">
                  <a:pos x="25" y="53"/>
                </a:cxn>
                <a:cxn ang="0">
                  <a:pos x="32" y="53"/>
                </a:cxn>
                <a:cxn ang="0">
                  <a:pos x="39" y="53"/>
                </a:cxn>
                <a:cxn ang="0">
                  <a:pos x="46" y="56"/>
                </a:cxn>
                <a:cxn ang="0">
                  <a:pos x="49" y="56"/>
                </a:cxn>
                <a:cxn ang="0">
                  <a:pos x="56" y="60"/>
                </a:cxn>
                <a:cxn ang="0">
                  <a:pos x="67" y="60"/>
                </a:cxn>
                <a:cxn ang="0">
                  <a:pos x="74" y="60"/>
                </a:cxn>
                <a:cxn ang="0">
                  <a:pos x="78" y="64"/>
                </a:cxn>
                <a:cxn ang="0">
                  <a:pos x="92" y="78"/>
                </a:cxn>
                <a:cxn ang="0">
                  <a:pos x="102" y="95"/>
                </a:cxn>
                <a:cxn ang="0">
                  <a:pos x="120" y="113"/>
                </a:cxn>
                <a:cxn ang="0">
                  <a:pos x="123" y="113"/>
                </a:cxn>
                <a:cxn ang="0">
                  <a:pos x="130" y="32"/>
                </a:cxn>
                <a:cxn ang="0">
                  <a:pos x="123" y="28"/>
                </a:cxn>
                <a:cxn ang="0">
                  <a:pos x="116" y="25"/>
                </a:cxn>
                <a:cxn ang="0">
                  <a:pos x="106" y="18"/>
                </a:cxn>
                <a:cxn ang="0">
                  <a:pos x="99" y="18"/>
                </a:cxn>
                <a:cxn ang="0">
                  <a:pos x="92" y="14"/>
                </a:cxn>
                <a:cxn ang="0">
                  <a:pos x="81" y="18"/>
                </a:cxn>
                <a:cxn ang="0">
                  <a:pos x="78" y="21"/>
                </a:cxn>
                <a:cxn ang="0">
                  <a:pos x="78" y="25"/>
                </a:cxn>
                <a:cxn ang="0">
                  <a:pos x="74" y="28"/>
                </a:cxn>
                <a:cxn ang="0">
                  <a:pos x="74" y="35"/>
                </a:cxn>
                <a:cxn ang="0">
                  <a:pos x="70" y="42"/>
                </a:cxn>
                <a:cxn ang="0">
                  <a:pos x="67" y="46"/>
                </a:cxn>
                <a:cxn ang="0">
                  <a:pos x="60" y="46"/>
                </a:cxn>
                <a:cxn ang="0">
                  <a:pos x="53" y="46"/>
                </a:cxn>
                <a:cxn ang="0">
                  <a:pos x="46" y="42"/>
                </a:cxn>
                <a:cxn ang="0">
                  <a:pos x="42" y="35"/>
                </a:cxn>
                <a:cxn ang="0">
                  <a:pos x="39" y="28"/>
                </a:cxn>
                <a:cxn ang="0">
                  <a:pos x="35" y="21"/>
                </a:cxn>
                <a:cxn ang="0">
                  <a:pos x="35" y="18"/>
                </a:cxn>
                <a:cxn ang="0">
                  <a:pos x="32" y="14"/>
                </a:cxn>
                <a:cxn ang="0">
                  <a:pos x="32" y="14"/>
                </a:cxn>
                <a:cxn ang="0">
                  <a:pos x="28" y="11"/>
                </a:cxn>
                <a:cxn ang="0">
                  <a:pos x="25" y="7"/>
                </a:cxn>
                <a:cxn ang="0">
                  <a:pos x="21" y="4"/>
                </a:cxn>
                <a:cxn ang="0">
                  <a:pos x="14" y="0"/>
                </a:cxn>
                <a:cxn ang="0">
                  <a:pos x="7" y="0"/>
                </a:cxn>
                <a:cxn ang="0">
                  <a:pos x="4" y="7"/>
                </a:cxn>
                <a:cxn ang="0">
                  <a:pos x="4" y="7"/>
                </a:cxn>
                <a:cxn ang="0">
                  <a:pos x="0" y="11"/>
                </a:cxn>
                <a:cxn ang="0">
                  <a:pos x="0" y="11"/>
                </a:cxn>
                <a:cxn ang="0">
                  <a:pos x="0" y="14"/>
                </a:cxn>
              </a:cxnLst>
              <a:rect l="0" t="0" r="r" b="b"/>
              <a:pathLst>
                <a:path w="130" h="113">
                  <a:moveTo>
                    <a:pt x="0" y="14"/>
                  </a:moveTo>
                  <a:lnTo>
                    <a:pt x="7" y="21"/>
                  </a:lnTo>
                  <a:lnTo>
                    <a:pt x="11" y="28"/>
                  </a:lnTo>
                  <a:lnTo>
                    <a:pt x="14" y="35"/>
                  </a:lnTo>
                  <a:lnTo>
                    <a:pt x="14" y="42"/>
                  </a:lnTo>
                  <a:lnTo>
                    <a:pt x="18" y="46"/>
                  </a:lnTo>
                  <a:lnTo>
                    <a:pt x="18" y="49"/>
                  </a:lnTo>
                  <a:lnTo>
                    <a:pt x="21" y="53"/>
                  </a:lnTo>
                  <a:lnTo>
                    <a:pt x="25" y="53"/>
                  </a:lnTo>
                  <a:lnTo>
                    <a:pt x="32" y="53"/>
                  </a:lnTo>
                  <a:lnTo>
                    <a:pt x="39" y="53"/>
                  </a:lnTo>
                  <a:lnTo>
                    <a:pt x="46" y="56"/>
                  </a:lnTo>
                  <a:lnTo>
                    <a:pt x="49" y="56"/>
                  </a:lnTo>
                  <a:lnTo>
                    <a:pt x="56" y="60"/>
                  </a:lnTo>
                  <a:lnTo>
                    <a:pt x="67" y="60"/>
                  </a:lnTo>
                  <a:lnTo>
                    <a:pt x="74" y="60"/>
                  </a:lnTo>
                  <a:lnTo>
                    <a:pt x="78" y="64"/>
                  </a:lnTo>
                  <a:lnTo>
                    <a:pt x="92" y="78"/>
                  </a:lnTo>
                  <a:lnTo>
                    <a:pt x="102" y="95"/>
                  </a:lnTo>
                  <a:lnTo>
                    <a:pt x="120" y="113"/>
                  </a:lnTo>
                  <a:lnTo>
                    <a:pt x="123" y="113"/>
                  </a:lnTo>
                  <a:lnTo>
                    <a:pt x="130" y="32"/>
                  </a:lnTo>
                  <a:lnTo>
                    <a:pt x="123" y="28"/>
                  </a:lnTo>
                  <a:lnTo>
                    <a:pt x="116" y="25"/>
                  </a:lnTo>
                  <a:lnTo>
                    <a:pt x="106" y="18"/>
                  </a:lnTo>
                  <a:lnTo>
                    <a:pt x="99" y="18"/>
                  </a:lnTo>
                  <a:lnTo>
                    <a:pt x="92" y="14"/>
                  </a:lnTo>
                  <a:lnTo>
                    <a:pt x="81" y="18"/>
                  </a:lnTo>
                  <a:lnTo>
                    <a:pt x="78" y="21"/>
                  </a:lnTo>
                  <a:lnTo>
                    <a:pt x="78" y="25"/>
                  </a:lnTo>
                  <a:lnTo>
                    <a:pt x="74" y="28"/>
                  </a:lnTo>
                  <a:lnTo>
                    <a:pt x="74" y="35"/>
                  </a:lnTo>
                  <a:lnTo>
                    <a:pt x="70" y="42"/>
                  </a:lnTo>
                  <a:lnTo>
                    <a:pt x="67" y="46"/>
                  </a:lnTo>
                  <a:lnTo>
                    <a:pt x="60" y="46"/>
                  </a:lnTo>
                  <a:lnTo>
                    <a:pt x="53" y="46"/>
                  </a:lnTo>
                  <a:lnTo>
                    <a:pt x="46" y="42"/>
                  </a:lnTo>
                  <a:lnTo>
                    <a:pt x="42" y="35"/>
                  </a:lnTo>
                  <a:lnTo>
                    <a:pt x="39" y="28"/>
                  </a:lnTo>
                  <a:lnTo>
                    <a:pt x="35" y="21"/>
                  </a:lnTo>
                  <a:lnTo>
                    <a:pt x="35" y="18"/>
                  </a:lnTo>
                  <a:lnTo>
                    <a:pt x="32" y="14"/>
                  </a:lnTo>
                  <a:lnTo>
                    <a:pt x="32" y="14"/>
                  </a:lnTo>
                  <a:lnTo>
                    <a:pt x="28" y="11"/>
                  </a:lnTo>
                  <a:lnTo>
                    <a:pt x="25" y="7"/>
                  </a:lnTo>
                  <a:lnTo>
                    <a:pt x="21" y="4"/>
                  </a:lnTo>
                  <a:lnTo>
                    <a:pt x="14" y="0"/>
                  </a:lnTo>
                  <a:lnTo>
                    <a:pt x="7" y="0"/>
                  </a:lnTo>
                  <a:lnTo>
                    <a:pt x="4" y="7"/>
                  </a:lnTo>
                  <a:lnTo>
                    <a:pt x="4" y="7"/>
                  </a:lnTo>
                  <a:lnTo>
                    <a:pt x="0" y="11"/>
                  </a:lnTo>
                  <a:lnTo>
                    <a:pt x="0" y="11"/>
                  </a:lnTo>
                  <a:lnTo>
                    <a:pt x="0" y="14"/>
                  </a:lnTo>
                  <a:close/>
                </a:path>
              </a:pathLst>
            </a:custGeom>
            <a:grpFill/>
            <a:ln w="0">
              <a:noFill/>
              <a:prstDash val="solid"/>
              <a:round/>
              <a:headEnd/>
              <a:tailEnd/>
            </a:ln>
          </p:spPr>
          <p:txBody>
            <a:bodyPr/>
            <a:lstStyle/>
            <a:p>
              <a:endParaRPr lang="fa-IR"/>
            </a:p>
          </p:txBody>
        </p:sp>
        <p:sp>
          <p:nvSpPr>
            <p:cNvPr id="3397" name="Freeform 325"/>
            <p:cNvSpPr>
              <a:spLocks/>
            </p:cNvSpPr>
            <p:nvPr userDrawn="1"/>
          </p:nvSpPr>
          <p:spPr bwMode="gray">
            <a:xfrm>
              <a:off x="2183" y="2494"/>
              <a:ext cx="551" cy="463"/>
            </a:xfrm>
            <a:custGeom>
              <a:avLst/>
              <a:gdLst/>
              <a:ahLst/>
              <a:cxnLst>
                <a:cxn ang="0">
                  <a:pos x="458" y="117"/>
                </a:cxn>
                <a:cxn ang="0">
                  <a:pos x="437" y="95"/>
                </a:cxn>
                <a:cxn ang="0">
                  <a:pos x="430" y="71"/>
                </a:cxn>
                <a:cxn ang="0">
                  <a:pos x="416" y="46"/>
                </a:cxn>
                <a:cxn ang="0">
                  <a:pos x="399" y="43"/>
                </a:cxn>
                <a:cxn ang="0">
                  <a:pos x="399" y="25"/>
                </a:cxn>
                <a:cxn ang="0">
                  <a:pos x="391" y="4"/>
                </a:cxn>
                <a:cxn ang="0">
                  <a:pos x="377" y="7"/>
                </a:cxn>
                <a:cxn ang="0">
                  <a:pos x="374" y="53"/>
                </a:cxn>
                <a:cxn ang="0">
                  <a:pos x="356" y="88"/>
                </a:cxn>
                <a:cxn ang="0">
                  <a:pos x="342" y="81"/>
                </a:cxn>
                <a:cxn ang="0">
                  <a:pos x="303" y="57"/>
                </a:cxn>
                <a:cxn ang="0">
                  <a:pos x="310" y="36"/>
                </a:cxn>
                <a:cxn ang="0">
                  <a:pos x="318" y="22"/>
                </a:cxn>
                <a:cxn ang="0">
                  <a:pos x="296" y="14"/>
                </a:cxn>
                <a:cxn ang="0">
                  <a:pos x="272" y="4"/>
                </a:cxn>
                <a:cxn ang="0">
                  <a:pos x="265" y="11"/>
                </a:cxn>
                <a:cxn ang="0">
                  <a:pos x="258" y="7"/>
                </a:cxn>
                <a:cxn ang="0">
                  <a:pos x="247" y="0"/>
                </a:cxn>
                <a:cxn ang="0">
                  <a:pos x="233" y="11"/>
                </a:cxn>
                <a:cxn ang="0">
                  <a:pos x="240" y="18"/>
                </a:cxn>
                <a:cxn ang="0">
                  <a:pos x="212" y="29"/>
                </a:cxn>
                <a:cxn ang="0">
                  <a:pos x="205" y="46"/>
                </a:cxn>
                <a:cxn ang="0">
                  <a:pos x="212" y="60"/>
                </a:cxn>
                <a:cxn ang="0">
                  <a:pos x="198" y="60"/>
                </a:cxn>
                <a:cxn ang="0">
                  <a:pos x="177" y="50"/>
                </a:cxn>
                <a:cxn ang="0">
                  <a:pos x="145" y="67"/>
                </a:cxn>
                <a:cxn ang="0">
                  <a:pos x="134" y="85"/>
                </a:cxn>
                <a:cxn ang="0">
                  <a:pos x="120" y="95"/>
                </a:cxn>
                <a:cxn ang="0">
                  <a:pos x="110" y="120"/>
                </a:cxn>
                <a:cxn ang="0">
                  <a:pos x="64" y="141"/>
                </a:cxn>
                <a:cxn ang="0">
                  <a:pos x="15" y="159"/>
                </a:cxn>
                <a:cxn ang="0">
                  <a:pos x="0" y="187"/>
                </a:cxn>
                <a:cxn ang="0">
                  <a:pos x="7" y="215"/>
                </a:cxn>
                <a:cxn ang="0">
                  <a:pos x="18" y="282"/>
                </a:cxn>
                <a:cxn ang="0">
                  <a:pos x="29" y="314"/>
                </a:cxn>
                <a:cxn ang="0">
                  <a:pos x="18" y="356"/>
                </a:cxn>
                <a:cxn ang="0">
                  <a:pos x="29" y="360"/>
                </a:cxn>
                <a:cxn ang="0">
                  <a:pos x="36" y="370"/>
                </a:cxn>
                <a:cxn ang="0">
                  <a:pos x="67" y="370"/>
                </a:cxn>
                <a:cxn ang="0">
                  <a:pos x="81" y="356"/>
                </a:cxn>
                <a:cxn ang="0">
                  <a:pos x="131" y="360"/>
                </a:cxn>
                <a:cxn ang="0">
                  <a:pos x="148" y="342"/>
                </a:cxn>
                <a:cxn ang="0">
                  <a:pos x="222" y="310"/>
                </a:cxn>
                <a:cxn ang="0">
                  <a:pos x="286" y="332"/>
                </a:cxn>
                <a:cxn ang="0">
                  <a:pos x="349" y="381"/>
                </a:cxn>
                <a:cxn ang="0">
                  <a:pos x="363" y="413"/>
                </a:cxn>
                <a:cxn ang="0">
                  <a:pos x="399" y="420"/>
                </a:cxn>
                <a:cxn ang="0">
                  <a:pos x="420" y="416"/>
                </a:cxn>
                <a:cxn ang="0">
                  <a:pos x="441" y="430"/>
                </a:cxn>
                <a:cxn ang="0">
                  <a:pos x="480" y="409"/>
                </a:cxn>
                <a:cxn ang="0">
                  <a:pos x="487" y="377"/>
                </a:cxn>
                <a:cxn ang="0">
                  <a:pos x="494" y="353"/>
                </a:cxn>
                <a:cxn ang="0">
                  <a:pos x="508" y="328"/>
                </a:cxn>
                <a:cxn ang="0">
                  <a:pos x="536" y="289"/>
                </a:cxn>
                <a:cxn ang="0">
                  <a:pos x="532" y="222"/>
                </a:cxn>
                <a:cxn ang="0">
                  <a:pos x="515" y="180"/>
                </a:cxn>
              </a:cxnLst>
              <a:rect l="0" t="0" r="r" b="b"/>
              <a:pathLst>
                <a:path w="536" h="430">
                  <a:moveTo>
                    <a:pt x="515" y="180"/>
                  </a:moveTo>
                  <a:lnTo>
                    <a:pt x="480" y="152"/>
                  </a:lnTo>
                  <a:lnTo>
                    <a:pt x="480" y="141"/>
                  </a:lnTo>
                  <a:lnTo>
                    <a:pt x="458" y="120"/>
                  </a:lnTo>
                  <a:lnTo>
                    <a:pt x="458" y="117"/>
                  </a:lnTo>
                  <a:lnTo>
                    <a:pt x="455" y="113"/>
                  </a:lnTo>
                  <a:lnTo>
                    <a:pt x="451" y="110"/>
                  </a:lnTo>
                  <a:lnTo>
                    <a:pt x="444" y="106"/>
                  </a:lnTo>
                  <a:lnTo>
                    <a:pt x="441" y="99"/>
                  </a:lnTo>
                  <a:lnTo>
                    <a:pt x="437" y="95"/>
                  </a:lnTo>
                  <a:lnTo>
                    <a:pt x="437" y="92"/>
                  </a:lnTo>
                  <a:lnTo>
                    <a:pt x="434" y="85"/>
                  </a:lnTo>
                  <a:lnTo>
                    <a:pt x="434" y="78"/>
                  </a:lnTo>
                  <a:lnTo>
                    <a:pt x="430" y="74"/>
                  </a:lnTo>
                  <a:lnTo>
                    <a:pt x="430" y="71"/>
                  </a:lnTo>
                  <a:lnTo>
                    <a:pt x="427" y="71"/>
                  </a:lnTo>
                  <a:lnTo>
                    <a:pt x="423" y="67"/>
                  </a:lnTo>
                  <a:lnTo>
                    <a:pt x="420" y="60"/>
                  </a:lnTo>
                  <a:lnTo>
                    <a:pt x="416" y="53"/>
                  </a:lnTo>
                  <a:lnTo>
                    <a:pt x="416" y="46"/>
                  </a:lnTo>
                  <a:lnTo>
                    <a:pt x="413" y="46"/>
                  </a:lnTo>
                  <a:lnTo>
                    <a:pt x="409" y="43"/>
                  </a:lnTo>
                  <a:lnTo>
                    <a:pt x="406" y="43"/>
                  </a:lnTo>
                  <a:lnTo>
                    <a:pt x="402" y="43"/>
                  </a:lnTo>
                  <a:lnTo>
                    <a:pt x="399" y="43"/>
                  </a:lnTo>
                  <a:lnTo>
                    <a:pt x="399" y="39"/>
                  </a:lnTo>
                  <a:lnTo>
                    <a:pt x="395" y="36"/>
                  </a:lnTo>
                  <a:lnTo>
                    <a:pt x="395" y="29"/>
                  </a:lnTo>
                  <a:lnTo>
                    <a:pt x="399" y="25"/>
                  </a:lnTo>
                  <a:lnTo>
                    <a:pt x="399" y="25"/>
                  </a:lnTo>
                  <a:lnTo>
                    <a:pt x="399" y="22"/>
                  </a:lnTo>
                  <a:lnTo>
                    <a:pt x="399" y="18"/>
                  </a:lnTo>
                  <a:lnTo>
                    <a:pt x="399" y="14"/>
                  </a:lnTo>
                  <a:lnTo>
                    <a:pt x="395" y="7"/>
                  </a:lnTo>
                  <a:lnTo>
                    <a:pt x="391" y="4"/>
                  </a:lnTo>
                  <a:lnTo>
                    <a:pt x="388" y="0"/>
                  </a:lnTo>
                  <a:lnTo>
                    <a:pt x="381" y="0"/>
                  </a:lnTo>
                  <a:lnTo>
                    <a:pt x="377" y="0"/>
                  </a:lnTo>
                  <a:lnTo>
                    <a:pt x="377" y="4"/>
                  </a:lnTo>
                  <a:lnTo>
                    <a:pt x="377" y="7"/>
                  </a:lnTo>
                  <a:lnTo>
                    <a:pt x="377" y="11"/>
                  </a:lnTo>
                  <a:lnTo>
                    <a:pt x="377" y="11"/>
                  </a:lnTo>
                  <a:lnTo>
                    <a:pt x="374" y="43"/>
                  </a:lnTo>
                  <a:lnTo>
                    <a:pt x="374" y="46"/>
                  </a:lnTo>
                  <a:lnTo>
                    <a:pt x="374" y="53"/>
                  </a:lnTo>
                  <a:lnTo>
                    <a:pt x="370" y="60"/>
                  </a:lnTo>
                  <a:lnTo>
                    <a:pt x="367" y="67"/>
                  </a:lnTo>
                  <a:lnTo>
                    <a:pt x="367" y="78"/>
                  </a:lnTo>
                  <a:lnTo>
                    <a:pt x="363" y="81"/>
                  </a:lnTo>
                  <a:lnTo>
                    <a:pt x="356" y="88"/>
                  </a:lnTo>
                  <a:lnTo>
                    <a:pt x="353" y="88"/>
                  </a:lnTo>
                  <a:lnTo>
                    <a:pt x="349" y="88"/>
                  </a:lnTo>
                  <a:lnTo>
                    <a:pt x="346" y="88"/>
                  </a:lnTo>
                  <a:lnTo>
                    <a:pt x="346" y="85"/>
                  </a:lnTo>
                  <a:lnTo>
                    <a:pt x="342" y="81"/>
                  </a:lnTo>
                  <a:lnTo>
                    <a:pt x="332" y="78"/>
                  </a:lnTo>
                  <a:lnTo>
                    <a:pt x="325" y="74"/>
                  </a:lnTo>
                  <a:lnTo>
                    <a:pt x="318" y="67"/>
                  </a:lnTo>
                  <a:lnTo>
                    <a:pt x="310" y="64"/>
                  </a:lnTo>
                  <a:lnTo>
                    <a:pt x="303" y="57"/>
                  </a:lnTo>
                  <a:lnTo>
                    <a:pt x="300" y="57"/>
                  </a:lnTo>
                  <a:lnTo>
                    <a:pt x="300" y="53"/>
                  </a:lnTo>
                  <a:lnTo>
                    <a:pt x="303" y="46"/>
                  </a:lnTo>
                  <a:lnTo>
                    <a:pt x="307" y="43"/>
                  </a:lnTo>
                  <a:lnTo>
                    <a:pt x="310" y="36"/>
                  </a:lnTo>
                  <a:lnTo>
                    <a:pt x="314" y="36"/>
                  </a:lnTo>
                  <a:lnTo>
                    <a:pt x="318" y="32"/>
                  </a:lnTo>
                  <a:lnTo>
                    <a:pt x="318" y="29"/>
                  </a:lnTo>
                  <a:lnTo>
                    <a:pt x="318" y="25"/>
                  </a:lnTo>
                  <a:lnTo>
                    <a:pt x="318" y="22"/>
                  </a:lnTo>
                  <a:lnTo>
                    <a:pt x="314" y="18"/>
                  </a:lnTo>
                  <a:lnTo>
                    <a:pt x="307" y="14"/>
                  </a:lnTo>
                  <a:lnTo>
                    <a:pt x="300" y="14"/>
                  </a:lnTo>
                  <a:lnTo>
                    <a:pt x="296" y="14"/>
                  </a:lnTo>
                  <a:lnTo>
                    <a:pt x="296" y="14"/>
                  </a:lnTo>
                  <a:lnTo>
                    <a:pt x="282" y="18"/>
                  </a:lnTo>
                  <a:lnTo>
                    <a:pt x="282" y="18"/>
                  </a:lnTo>
                  <a:lnTo>
                    <a:pt x="279" y="11"/>
                  </a:lnTo>
                  <a:lnTo>
                    <a:pt x="275" y="7"/>
                  </a:lnTo>
                  <a:lnTo>
                    <a:pt x="272" y="4"/>
                  </a:lnTo>
                  <a:lnTo>
                    <a:pt x="268" y="4"/>
                  </a:lnTo>
                  <a:lnTo>
                    <a:pt x="268" y="4"/>
                  </a:lnTo>
                  <a:lnTo>
                    <a:pt x="268" y="7"/>
                  </a:lnTo>
                  <a:lnTo>
                    <a:pt x="268" y="11"/>
                  </a:lnTo>
                  <a:lnTo>
                    <a:pt x="265" y="11"/>
                  </a:lnTo>
                  <a:lnTo>
                    <a:pt x="265" y="11"/>
                  </a:lnTo>
                  <a:lnTo>
                    <a:pt x="258" y="11"/>
                  </a:lnTo>
                  <a:lnTo>
                    <a:pt x="258" y="11"/>
                  </a:lnTo>
                  <a:lnTo>
                    <a:pt x="258" y="7"/>
                  </a:lnTo>
                  <a:lnTo>
                    <a:pt x="258" y="7"/>
                  </a:lnTo>
                  <a:lnTo>
                    <a:pt x="261" y="4"/>
                  </a:lnTo>
                  <a:lnTo>
                    <a:pt x="258" y="0"/>
                  </a:lnTo>
                  <a:lnTo>
                    <a:pt x="258" y="0"/>
                  </a:lnTo>
                  <a:lnTo>
                    <a:pt x="254" y="0"/>
                  </a:lnTo>
                  <a:lnTo>
                    <a:pt x="247" y="0"/>
                  </a:lnTo>
                  <a:lnTo>
                    <a:pt x="244" y="0"/>
                  </a:lnTo>
                  <a:lnTo>
                    <a:pt x="240" y="0"/>
                  </a:lnTo>
                  <a:lnTo>
                    <a:pt x="236" y="4"/>
                  </a:lnTo>
                  <a:lnTo>
                    <a:pt x="233" y="7"/>
                  </a:lnTo>
                  <a:lnTo>
                    <a:pt x="233" y="11"/>
                  </a:lnTo>
                  <a:lnTo>
                    <a:pt x="233" y="11"/>
                  </a:lnTo>
                  <a:lnTo>
                    <a:pt x="244" y="11"/>
                  </a:lnTo>
                  <a:lnTo>
                    <a:pt x="244" y="14"/>
                  </a:lnTo>
                  <a:lnTo>
                    <a:pt x="244" y="18"/>
                  </a:lnTo>
                  <a:lnTo>
                    <a:pt x="240" y="18"/>
                  </a:lnTo>
                  <a:lnTo>
                    <a:pt x="240" y="18"/>
                  </a:lnTo>
                  <a:lnTo>
                    <a:pt x="222" y="22"/>
                  </a:lnTo>
                  <a:lnTo>
                    <a:pt x="219" y="22"/>
                  </a:lnTo>
                  <a:lnTo>
                    <a:pt x="215" y="25"/>
                  </a:lnTo>
                  <a:lnTo>
                    <a:pt x="212" y="29"/>
                  </a:lnTo>
                  <a:lnTo>
                    <a:pt x="212" y="32"/>
                  </a:lnTo>
                  <a:lnTo>
                    <a:pt x="212" y="36"/>
                  </a:lnTo>
                  <a:lnTo>
                    <a:pt x="212" y="43"/>
                  </a:lnTo>
                  <a:lnTo>
                    <a:pt x="208" y="43"/>
                  </a:lnTo>
                  <a:lnTo>
                    <a:pt x="205" y="46"/>
                  </a:lnTo>
                  <a:lnTo>
                    <a:pt x="208" y="50"/>
                  </a:lnTo>
                  <a:lnTo>
                    <a:pt x="208" y="50"/>
                  </a:lnTo>
                  <a:lnTo>
                    <a:pt x="212" y="53"/>
                  </a:lnTo>
                  <a:lnTo>
                    <a:pt x="212" y="57"/>
                  </a:lnTo>
                  <a:lnTo>
                    <a:pt x="212" y="60"/>
                  </a:lnTo>
                  <a:lnTo>
                    <a:pt x="208" y="64"/>
                  </a:lnTo>
                  <a:lnTo>
                    <a:pt x="208" y="64"/>
                  </a:lnTo>
                  <a:lnTo>
                    <a:pt x="205" y="64"/>
                  </a:lnTo>
                  <a:lnTo>
                    <a:pt x="201" y="64"/>
                  </a:lnTo>
                  <a:lnTo>
                    <a:pt x="198" y="60"/>
                  </a:lnTo>
                  <a:lnTo>
                    <a:pt x="191" y="57"/>
                  </a:lnTo>
                  <a:lnTo>
                    <a:pt x="187" y="57"/>
                  </a:lnTo>
                  <a:lnTo>
                    <a:pt x="184" y="53"/>
                  </a:lnTo>
                  <a:lnTo>
                    <a:pt x="180" y="50"/>
                  </a:lnTo>
                  <a:lnTo>
                    <a:pt x="177" y="50"/>
                  </a:lnTo>
                  <a:lnTo>
                    <a:pt x="170" y="50"/>
                  </a:lnTo>
                  <a:lnTo>
                    <a:pt x="163" y="53"/>
                  </a:lnTo>
                  <a:lnTo>
                    <a:pt x="155" y="57"/>
                  </a:lnTo>
                  <a:lnTo>
                    <a:pt x="152" y="60"/>
                  </a:lnTo>
                  <a:lnTo>
                    <a:pt x="145" y="67"/>
                  </a:lnTo>
                  <a:lnTo>
                    <a:pt x="145" y="71"/>
                  </a:lnTo>
                  <a:lnTo>
                    <a:pt x="145" y="74"/>
                  </a:lnTo>
                  <a:lnTo>
                    <a:pt x="138" y="74"/>
                  </a:lnTo>
                  <a:lnTo>
                    <a:pt x="134" y="78"/>
                  </a:lnTo>
                  <a:lnTo>
                    <a:pt x="134" y="85"/>
                  </a:lnTo>
                  <a:lnTo>
                    <a:pt x="134" y="88"/>
                  </a:lnTo>
                  <a:lnTo>
                    <a:pt x="134" y="88"/>
                  </a:lnTo>
                  <a:lnTo>
                    <a:pt x="127" y="88"/>
                  </a:lnTo>
                  <a:lnTo>
                    <a:pt x="124" y="92"/>
                  </a:lnTo>
                  <a:lnTo>
                    <a:pt x="120" y="95"/>
                  </a:lnTo>
                  <a:lnTo>
                    <a:pt x="117" y="99"/>
                  </a:lnTo>
                  <a:lnTo>
                    <a:pt x="113" y="106"/>
                  </a:lnTo>
                  <a:lnTo>
                    <a:pt x="113" y="110"/>
                  </a:lnTo>
                  <a:lnTo>
                    <a:pt x="113" y="113"/>
                  </a:lnTo>
                  <a:lnTo>
                    <a:pt x="110" y="120"/>
                  </a:lnTo>
                  <a:lnTo>
                    <a:pt x="106" y="127"/>
                  </a:lnTo>
                  <a:lnTo>
                    <a:pt x="99" y="131"/>
                  </a:lnTo>
                  <a:lnTo>
                    <a:pt x="96" y="134"/>
                  </a:lnTo>
                  <a:lnTo>
                    <a:pt x="96" y="138"/>
                  </a:lnTo>
                  <a:lnTo>
                    <a:pt x="64" y="141"/>
                  </a:lnTo>
                  <a:lnTo>
                    <a:pt x="32" y="145"/>
                  </a:lnTo>
                  <a:lnTo>
                    <a:pt x="29" y="145"/>
                  </a:lnTo>
                  <a:lnTo>
                    <a:pt x="25" y="148"/>
                  </a:lnTo>
                  <a:lnTo>
                    <a:pt x="22" y="155"/>
                  </a:lnTo>
                  <a:lnTo>
                    <a:pt x="15" y="159"/>
                  </a:lnTo>
                  <a:lnTo>
                    <a:pt x="7" y="166"/>
                  </a:lnTo>
                  <a:lnTo>
                    <a:pt x="4" y="169"/>
                  </a:lnTo>
                  <a:lnTo>
                    <a:pt x="0" y="173"/>
                  </a:lnTo>
                  <a:lnTo>
                    <a:pt x="0" y="180"/>
                  </a:lnTo>
                  <a:lnTo>
                    <a:pt x="0" y="187"/>
                  </a:lnTo>
                  <a:lnTo>
                    <a:pt x="0" y="194"/>
                  </a:lnTo>
                  <a:lnTo>
                    <a:pt x="4" y="201"/>
                  </a:lnTo>
                  <a:lnTo>
                    <a:pt x="4" y="205"/>
                  </a:lnTo>
                  <a:lnTo>
                    <a:pt x="7" y="208"/>
                  </a:lnTo>
                  <a:lnTo>
                    <a:pt x="7" y="215"/>
                  </a:lnTo>
                  <a:lnTo>
                    <a:pt x="7" y="222"/>
                  </a:lnTo>
                  <a:lnTo>
                    <a:pt x="4" y="229"/>
                  </a:lnTo>
                  <a:lnTo>
                    <a:pt x="4" y="243"/>
                  </a:lnTo>
                  <a:lnTo>
                    <a:pt x="11" y="265"/>
                  </a:lnTo>
                  <a:lnTo>
                    <a:pt x="18" y="282"/>
                  </a:lnTo>
                  <a:lnTo>
                    <a:pt x="22" y="293"/>
                  </a:lnTo>
                  <a:lnTo>
                    <a:pt x="22" y="296"/>
                  </a:lnTo>
                  <a:lnTo>
                    <a:pt x="25" y="303"/>
                  </a:lnTo>
                  <a:lnTo>
                    <a:pt x="29" y="310"/>
                  </a:lnTo>
                  <a:lnTo>
                    <a:pt x="29" y="314"/>
                  </a:lnTo>
                  <a:lnTo>
                    <a:pt x="32" y="317"/>
                  </a:lnTo>
                  <a:lnTo>
                    <a:pt x="25" y="342"/>
                  </a:lnTo>
                  <a:lnTo>
                    <a:pt x="18" y="349"/>
                  </a:lnTo>
                  <a:lnTo>
                    <a:pt x="15" y="353"/>
                  </a:lnTo>
                  <a:lnTo>
                    <a:pt x="18" y="356"/>
                  </a:lnTo>
                  <a:lnTo>
                    <a:pt x="18" y="360"/>
                  </a:lnTo>
                  <a:lnTo>
                    <a:pt x="22" y="363"/>
                  </a:lnTo>
                  <a:lnTo>
                    <a:pt x="25" y="363"/>
                  </a:lnTo>
                  <a:lnTo>
                    <a:pt x="25" y="360"/>
                  </a:lnTo>
                  <a:lnTo>
                    <a:pt x="29" y="360"/>
                  </a:lnTo>
                  <a:lnTo>
                    <a:pt x="32" y="360"/>
                  </a:lnTo>
                  <a:lnTo>
                    <a:pt x="32" y="360"/>
                  </a:lnTo>
                  <a:lnTo>
                    <a:pt x="32" y="363"/>
                  </a:lnTo>
                  <a:lnTo>
                    <a:pt x="32" y="367"/>
                  </a:lnTo>
                  <a:lnTo>
                    <a:pt x="36" y="370"/>
                  </a:lnTo>
                  <a:lnTo>
                    <a:pt x="43" y="370"/>
                  </a:lnTo>
                  <a:lnTo>
                    <a:pt x="50" y="370"/>
                  </a:lnTo>
                  <a:lnTo>
                    <a:pt x="53" y="370"/>
                  </a:lnTo>
                  <a:lnTo>
                    <a:pt x="60" y="374"/>
                  </a:lnTo>
                  <a:lnTo>
                    <a:pt x="67" y="370"/>
                  </a:lnTo>
                  <a:lnTo>
                    <a:pt x="71" y="367"/>
                  </a:lnTo>
                  <a:lnTo>
                    <a:pt x="74" y="363"/>
                  </a:lnTo>
                  <a:lnTo>
                    <a:pt x="78" y="360"/>
                  </a:lnTo>
                  <a:lnTo>
                    <a:pt x="81" y="356"/>
                  </a:lnTo>
                  <a:lnTo>
                    <a:pt x="81" y="356"/>
                  </a:lnTo>
                  <a:lnTo>
                    <a:pt x="106" y="356"/>
                  </a:lnTo>
                  <a:lnTo>
                    <a:pt x="110" y="356"/>
                  </a:lnTo>
                  <a:lnTo>
                    <a:pt x="117" y="360"/>
                  </a:lnTo>
                  <a:lnTo>
                    <a:pt x="124" y="360"/>
                  </a:lnTo>
                  <a:lnTo>
                    <a:pt x="131" y="360"/>
                  </a:lnTo>
                  <a:lnTo>
                    <a:pt x="134" y="356"/>
                  </a:lnTo>
                  <a:lnTo>
                    <a:pt x="138" y="349"/>
                  </a:lnTo>
                  <a:lnTo>
                    <a:pt x="141" y="346"/>
                  </a:lnTo>
                  <a:lnTo>
                    <a:pt x="141" y="342"/>
                  </a:lnTo>
                  <a:lnTo>
                    <a:pt x="148" y="342"/>
                  </a:lnTo>
                  <a:lnTo>
                    <a:pt x="187" y="321"/>
                  </a:lnTo>
                  <a:lnTo>
                    <a:pt x="194" y="317"/>
                  </a:lnTo>
                  <a:lnTo>
                    <a:pt x="205" y="314"/>
                  </a:lnTo>
                  <a:lnTo>
                    <a:pt x="212" y="310"/>
                  </a:lnTo>
                  <a:lnTo>
                    <a:pt x="222" y="310"/>
                  </a:lnTo>
                  <a:lnTo>
                    <a:pt x="229" y="310"/>
                  </a:lnTo>
                  <a:lnTo>
                    <a:pt x="229" y="307"/>
                  </a:lnTo>
                  <a:lnTo>
                    <a:pt x="258" y="314"/>
                  </a:lnTo>
                  <a:lnTo>
                    <a:pt x="275" y="324"/>
                  </a:lnTo>
                  <a:lnTo>
                    <a:pt x="286" y="332"/>
                  </a:lnTo>
                  <a:lnTo>
                    <a:pt x="289" y="335"/>
                  </a:lnTo>
                  <a:lnTo>
                    <a:pt x="307" y="353"/>
                  </a:lnTo>
                  <a:lnTo>
                    <a:pt x="335" y="353"/>
                  </a:lnTo>
                  <a:lnTo>
                    <a:pt x="349" y="374"/>
                  </a:lnTo>
                  <a:lnTo>
                    <a:pt x="349" y="381"/>
                  </a:lnTo>
                  <a:lnTo>
                    <a:pt x="353" y="391"/>
                  </a:lnTo>
                  <a:lnTo>
                    <a:pt x="356" y="398"/>
                  </a:lnTo>
                  <a:lnTo>
                    <a:pt x="360" y="406"/>
                  </a:lnTo>
                  <a:lnTo>
                    <a:pt x="363" y="413"/>
                  </a:lnTo>
                  <a:lnTo>
                    <a:pt x="363" y="413"/>
                  </a:lnTo>
                  <a:lnTo>
                    <a:pt x="384" y="416"/>
                  </a:lnTo>
                  <a:lnTo>
                    <a:pt x="384" y="416"/>
                  </a:lnTo>
                  <a:lnTo>
                    <a:pt x="388" y="416"/>
                  </a:lnTo>
                  <a:lnTo>
                    <a:pt x="395" y="420"/>
                  </a:lnTo>
                  <a:lnTo>
                    <a:pt x="399" y="420"/>
                  </a:lnTo>
                  <a:lnTo>
                    <a:pt x="406" y="416"/>
                  </a:lnTo>
                  <a:lnTo>
                    <a:pt x="409" y="416"/>
                  </a:lnTo>
                  <a:lnTo>
                    <a:pt x="413" y="413"/>
                  </a:lnTo>
                  <a:lnTo>
                    <a:pt x="416" y="413"/>
                  </a:lnTo>
                  <a:lnTo>
                    <a:pt x="420" y="416"/>
                  </a:lnTo>
                  <a:lnTo>
                    <a:pt x="427" y="423"/>
                  </a:lnTo>
                  <a:lnTo>
                    <a:pt x="430" y="427"/>
                  </a:lnTo>
                  <a:lnTo>
                    <a:pt x="437" y="430"/>
                  </a:lnTo>
                  <a:lnTo>
                    <a:pt x="437" y="430"/>
                  </a:lnTo>
                  <a:lnTo>
                    <a:pt x="441" y="430"/>
                  </a:lnTo>
                  <a:lnTo>
                    <a:pt x="448" y="427"/>
                  </a:lnTo>
                  <a:lnTo>
                    <a:pt x="455" y="423"/>
                  </a:lnTo>
                  <a:lnTo>
                    <a:pt x="462" y="416"/>
                  </a:lnTo>
                  <a:lnTo>
                    <a:pt x="473" y="413"/>
                  </a:lnTo>
                  <a:lnTo>
                    <a:pt x="480" y="409"/>
                  </a:lnTo>
                  <a:lnTo>
                    <a:pt x="487" y="406"/>
                  </a:lnTo>
                  <a:lnTo>
                    <a:pt x="490" y="398"/>
                  </a:lnTo>
                  <a:lnTo>
                    <a:pt x="490" y="395"/>
                  </a:lnTo>
                  <a:lnTo>
                    <a:pt x="490" y="384"/>
                  </a:lnTo>
                  <a:lnTo>
                    <a:pt x="487" y="377"/>
                  </a:lnTo>
                  <a:lnTo>
                    <a:pt x="483" y="370"/>
                  </a:lnTo>
                  <a:lnTo>
                    <a:pt x="483" y="363"/>
                  </a:lnTo>
                  <a:lnTo>
                    <a:pt x="487" y="360"/>
                  </a:lnTo>
                  <a:lnTo>
                    <a:pt x="490" y="356"/>
                  </a:lnTo>
                  <a:lnTo>
                    <a:pt x="494" y="353"/>
                  </a:lnTo>
                  <a:lnTo>
                    <a:pt x="497" y="349"/>
                  </a:lnTo>
                  <a:lnTo>
                    <a:pt x="501" y="342"/>
                  </a:lnTo>
                  <a:lnTo>
                    <a:pt x="504" y="335"/>
                  </a:lnTo>
                  <a:lnTo>
                    <a:pt x="504" y="332"/>
                  </a:lnTo>
                  <a:lnTo>
                    <a:pt x="508" y="328"/>
                  </a:lnTo>
                  <a:lnTo>
                    <a:pt x="515" y="310"/>
                  </a:lnTo>
                  <a:lnTo>
                    <a:pt x="522" y="307"/>
                  </a:lnTo>
                  <a:lnTo>
                    <a:pt x="529" y="300"/>
                  </a:lnTo>
                  <a:lnTo>
                    <a:pt x="532" y="293"/>
                  </a:lnTo>
                  <a:lnTo>
                    <a:pt x="536" y="289"/>
                  </a:lnTo>
                  <a:lnTo>
                    <a:pt x="536" y="286"/>
                  </a:lnTo>
                  <a:lnTo>
                    <a:pt x="536" y="279"/>
                  </a:lnTo>
                  <a:lnTo>
                    <a:pt x="536" y="261"/>
                  </a:lnTo>
                  <a:lnTo>
                    <a:pt x="536" y="240"/>
                  </a:lnTo>
                  <a:lnTo>
                    <a:pt x="532" y="222"/>
                  </a:lnTo>
                  <a:lnTo>
                    <a:pt x="532" y="212"/>
                  </a:lnTo>
                  <a:lnTo>
                    <a:pt x="529" y="201"/>
                  </a:lnTo>
                  <a:lnTo>
                    <a:pt x="522" y="191"/>
                  </a:lnTo>
                  <a:lnTo>
                    <a:pt x="518" y="184"/>
                  </a:lnTo>
                  <a:lnTo>
                    <a:pt x="515" y="180"/>
                  </a:lnTo>
                  <a:lnTo>
                    <a:pt x="515" y="180"/>
                  </a:lnTo>
                  <a:close/>
                </a:path>
              </a:pathLst>
            </a:custGeom>
            <a:grpFill/>
            <a:ln w="0">
              <a:noFill/>
              <a:prstDash val="solid"/>
              <a:round/>
              <a:headEnd/>
              <a:tailEnd/>
            </a:ln>
          </p:spPr>
          <p:txBody>
            <a:bodyPr/>
            <a:lstStyle/>
            <a:p>
              <a:endParaRPr lang="fa-IR"/>
            </a:p>
          </p:txBody>
        </p:sp>
        <p:sp>
          <p:nvSpPr>
            <p:cNvPr id="3398" name="Freeform 326"/>
            <p:cNvSpPr>
              <a:spLocks/>
            </p:cNvSpPr>
            <p:nvPr userDrawn="1"/>
          </p:nvSpPr>
          <p:spPr bwMode="gray">
            <a:xfrm>
              <a:off x="2201" y="2403"/>
              <a:ext cx="22" cy="11"/>
            </a:xfrm>
            <a:custGeom>
              <a:avLst/>
              <a:gdLst/>
              <a:ahLst/>
              <a:cxnLst>
                <a:cxn ang="0">
                  <a:pos x="0" y="3"/>
                </a:cxn>
                <a:cxn ang="0">
                  <a:pos x="0" y="7"/>
                </a:cxn>
                <a:cxn ang="0">
                  <a:pos x="4" y="10"/>
                </a:cxn>
                <a:cxn ang="0">
                  <a:pos x="11" y="10"/>
                </a:cxn>
                <a:cxn ang="0">
                  <a:pos x="14" y="10"/>
                </a:cxn>
                <a:cxn ang="0">
                  <a:pos x="18" y="7"/>
                </a:cxn>
                <a:cxn ang="0">
                  <a:pos x="21" y="3"/>
                </a:cxn>
                <a:cxn ang="0">
                  <a:pos x="18" y="3"/>
                </a:cxn>
                <a:cxn ang="0">
                  <a:pos x="14" y="0"/>
                </a:cxn>
                <a:cxn ang="0">
                  <a:pos x="11" y="0"/>
                </a:cxn>
                <a:cxn ang="0">
                  <a:pos x="4" y="0"/>
                </a:cxn>
                <a:cxn ang="0">
                  <a:pos x="0" y="3"/>
                </a:cxn>
                <a:cxn ang="0">
                  <a:pos x="0" y="3"/>
                </a:cxn>
              </a:cxnLst>
              <a:rect l="0" t="0" r="r" b="b"/>
              <a:pathLst>
                <a:path w="21" h="10">
                  <a:moveTo>
                    <a:pt x="0" y="3"/>
                  </a:moveTo>
                  <a:lnTo>
                    <a:pt x="0" y="7"/>
                  </a:lnTo>
                  <a:lnTo>
                    <a:pt x="4" y="10"/>
                  </a:lnTo>
                  <a:lnTo>
                    <a:pt x="11" y="10"/>
                  </a:lnTo>
                  <a:lnTo>
                    <a:pt x="14" y="10"/>
                  </a:lnTo>
                  <a:lnTo>
                    <a:pt x="18" y="7"/>
                  </a:lnTo>
                  <a:lnTo>
                    <a:pt x="21" y="3"/>
                  </a:lnTo>
                  <a:lnTo>
                    <a:pt x="18" y="3"/>
                  </a:lnTo>
                  <a:lnTo>
                    <a:pt x="14" y="0"/>
                  </a:lnTo>
                  <a:lnTo>
                    <a:pt x="11" y="0"/>
                  </a:lnTo>
                  <a:lnTo>
                    <a:pt x="4" y="0"/>
                  </a:lnTo>
                  <a:lnTo>
                    <a:pt x="0" y="3"/>
                  </a:lnTo>
                  <a:lnTo>
                    <a:pt x="0" y="3"/>
                  </a:lnTo>
                  <a:close/>
                </a:path>
              </a:pathLst>
            </a:custGeom>
            <a:grpFill/>
            <a:ln w="0">
              <a:noFill/>
              <a:prstDash val="solid"/>
              <a:round/>
              <a:headEnd/>
              <a:tailEnd/>
            </a:ln>
          </p:spPr>
          <p:txBody>
            <a:bodyPr/>
            <a:lstStyle/>
            <a:p>
              <a:endParaRPr lang="fa-IR"/>
            </a:p>
          </p:txBody>
        </p:sp>
        <p:sp>
          <p:nvSpPr>
            <p:cNvPr id="3399" name="Freeform 327"/>
            <p:cNvSpPr>
              <a:spLocks/>
            </p:cNvSpPr>
            <p:nvPr userDrawn="1"/>
          </p:nvSpPr>
          <p:spPr bwMode="gray">
            <a:xfrm>
              <a:off x="2237" y="2407"/>
              <a:ext cx="22" cy="7"/>
            </a:xfrm>
            <a:custGeom>
              <a:avLst/>
              <a:gdLst/>
              <a:ahLst/>
              <a:cxnLst>
                <a:cxn ang="0">
                  <a:pos x="0" y="4"/>
                </a:cxn>
                <a:cxn ang="0">
                  <a:pos x="4" y="7"/>
                </a:cxn>
                <a:cxn ang="0">
                  <a:pos x="7" y="7"/>
                </a:cxn>
                <a:cxn ang="0">
                  <a:pos x="11" y="7"/>
                </a:cxn>
                <a:cxn ang="0">
                  <a:pos x="14" y="7"/>
                </a:cxn>
                <a:cxn ang="0">
                  <a:pos x="18" y="7"/>
                </a:cxn>
                <a:cxn ang="0">
                  <a:pos x="21" y="4"/>
                </a:cxn>
                <a:cxn ang="0">
                  <a:pos x="18" y="0"/>
                </a:cxn>
                <a:cxn ang="0">
                  <a:pos x="11" y="0"/>
                </a:cxn>
                <a:cxn ang="0">
                  <a:pos x="7" y="0"/>
                </a:cxn>
                <a:cxn ang="0">
                  <a:pos x="4" y="0"/>
                </a:cxn>
                <a:cxn ang="0">
                  <a:pos x="0" y="4"/>
                </a:cxn>
              </a:cxnLst>
              <a:rect l="0" t="0" r="r" b="b"/>
              <a:pathLst>
                <a:path w="21" h="7">
                  <a:moveTo>
                    <a:pt x="0" y="4"/>
                  </a:moveTo>
                  <a:lnTo>
                    <a:pt x="4" y="7"/>
                  </a:lnTo>
                  <a:lnTo>
                    <a:pt x="7" y="7"/>
                  </a:lnTo>
                  <a:lnTo>
                    <a:pt x="11" y="7"/>
                  </a:lnTo>
                  <a:lnTo>
                    <a:pt x="14" y="7"/>
                  </a:lnTo>
                  <a:lnTo>
                    <a:pt x="18" y="7"/>
                  </a:lnTo>
                  <a:lnTo>
                    <a:pt x="21" y="4"/>
                  </a:lnTo>
                  <a:lnTo>
                    <a:pt x="18" y="0"/>
                  </a:lnTo>
                  <a:lnTo>
                    <a:pt x="11" y="0"/>
                  </a:lnTo>
                  <a:lnTo>
                    <a:pt x="7" y="0"/>
                  </a:lnTo>
                  <a:lnTo>
                    <a:pt x="4" y="0"/>
                  </a:lnTo>
                  <a:lnTo>
                    <a:pt x="0" y="4"/>
                  </a:lnTo>
                  <a:close/>
                </a:path>
              </a:pathLst>
            </a:custGeom>
            <a:grpFill/>
            <a:ln w="0">
              <a:noFill/>
              <a:prstDash val="solid"/>
              <a:round/>
              <a:headEnd/>
              <a:tailEnd/>
            </a:ln>
          </p:spPr>
          <p:txBody>
            <a:bodyPr/>
            <a:lstStyle/>
            <a:p>
              <a:endParaRPr lang="fa-IR"/>
            </a:p>
          </p:txBody>
        </p:sp>
        <p:sp>
          <p:nvSpPr>
            <p:cNvPr id="3400" name="Freeform 328"/>
            <p:cNvSpPr>
              <a:spLocks/>
            </p:cNvSpPr>
            <p:nvPr userDrawn="1"/>
          </p:nvSpPr>
          <p:spPr bwMode="gray">
            <a:xfrm>
              <a:off x="2259" y="2418"/>
              <a:ext cx="15" cy="27"/>
            </a:xfrm>
            <a:custGeom>
              <a:avLst/>
              <a:gdLst/>
              <a:ahLst/>
              <a:cxnLst>
                <a:cxn ang="0">
                  <a:pos x="0" y="14"/>
                </a:cxn>
                <a:cxn ang="0">
                  <a:pos x="0" y="18"/>
                </a:cxn>
                <a:cxn ang="0">
                  <a:pos x="4" y="21"/>
                </a:cxn>
                <a:cxn ang="0">
                  <a:pos x="7" y="25"/>
                </a:cxn>
                <a:cxn ang="0">
                  <a:pos x="11" y="21"/>
                </a:cxn>
                <a:cxn ang="0">
                  <a:pos x="15" y="18"/>
                </a:cxn>
                <a:cxn ang="0">
                  <a:pos x="15" y="14"/>
                </a:cxn>
                <a:cxn ang="0">
                  <a:pos x="15" y="7"/>
                </a:cxn>
                <a:cxn ang="0">
                  <a:pos x="11" y="3"/>
                </a:cxn>
                <a:cxn ang="0">
                  <a:pos x="7" y="0"/>
                </a:cxn>
                <a:cxn ang="0">
                  <a:pos x="4" y="3"/>
                </a:cxn>
                <a:cxn ang="0">
                  <a:pos x="0" y="7"/>
                </a:cxn>
                <a:cxn ang="0">
                  <a:pos x="0" y="14"/>
                </a:cxn>
              </a:cxnLst>
              <a:rect l="0" t="0" r="r" b="b"/>
              <a:pathLst>
                <a:path w="15" h="25">
                  <a:moveTo>
                    <a:pt x="0" y="14"/>
                  </a:moveTo>
                  <a:lnTo>
                    <a:pt x="0" y="18"/>
                  </a:lnTo>
                  <a:lnTo>
                    <a:pt x="4" y="21"/>
                  </a:lnTo>
                  <a:lnTo>
                    <a:pt x="7" y="25"/>
                  </a:lnTo>
                  <a:lnTo>
                    <a:pt x="11" y="21"/>
                  </a:lnTo>
                  <a:lnTo>
                    <a:pt x="15" y="18"/>
                  </a:lnTo>
                  <a:lnTo>
                    <a:pt x="15" y="14"/>
                  </a:lnTo>
                  <a:lnTo>
                    <a:pt x="15" y="7"/>
                  </a:lnTo>
                  <a:lnTo>
                    <a:pt x="11" y="3"/>
                  </a:lnTo>
                  <a:lnTo>
                    <a:pt x="7" y="0"/>
                  </a:lnTo>
                  <a:lnTo>
                    <a:pt x="4" y="3"/>
                  </a:lnTo>
                  <a:lnTo>
                    <a:pt x="0" y="7"/>
                  </a:lnTo>
                  <a:lnTo>
                    <a:pt x="0" y="14"/>
                  </a:lnTo>
                  <a:close/>
                </a:path>
              </a:pathLst>
            </a:custGeom>
            <a:grpFill/>
            <a:ln w="0">
              <a:noFill/>
              <a:prstDash val="solid"/>
              <a:round/>
              <a:headEnd/>
              <a:tailEnd/>
            </a:ln>
          </p:spPr>
          <p:txBody>
            <a:bodyPr/>
            <a:lstStyle/>
            <a:p>
              <a:endParaRPr lang="fa-IR"/>
            </a:p>
          </p:txBody>
        </p:sp>
        <p:sp>
          <p:nvSpPr>
            <p:cNvPr id="3401" name="Freeform 329"/>
            <p:cNvSpPr>
              <a:spLocks/>
            </p:cNvSpPr>
            <p:nvPr userDrawn="1"/>
          </p:nvSpPr>
          <p:spPr bwMode="gray">
            <a:xfrm>
              <a:off x="2266" y="2399"/>
              <a:ext cx="44" cy="19"/>
            </a:xfrm>
            <a:custGeom>
              <a:avLst/>
              <a:gdLst/>
              <a:ahLst/>
              <a:cxnLst>
                <a:cxn ang="0">
                  <a:pos x="43" y="7"/>
                </a:cxn>
                <a:cxn ang="0">
                  <a:pos x="39" y="4"/>
                </a:cxn>
                <a:cxn ang="0">
                  <a:pos x="32" y="0"/>
                </a:cxn>
                <a:cxn ang="0">
                  <a:pos x="22" y="0"/>
                </a:cxn>
                <a:cxn ang="0">
                  <a:pos x="11" y="0"/>
                </a:cxn>
                <a:cxn ang="0">
                  <a:pos x="4" y="4"/>
                </a:cxn>
                <a:cxn ang="0">
                  <a:pos x="0" y="7"/>
                </a:cxn>
                <a:cxn ang="0">
                  <a:pos x="4" y="14"/>
                </a:cxn>
                <a:cxn ang="0">
                  <a:pos x="11" y="18"/>
                </a:cxn>
                <a:cxn ang="0">
                  <a:pos x="22" y="18"/>
                </a:cxn>
                <a:cxn ang="0">
                  <a:pos x="32" y="18"/>
                </a:cxn>
                <a:cxn ang="0">
                  <a:pos x="39" y="14"/>
                </a:cxn>
                <a:cxn ang="0">
                  <a:pos x="43" y="7"/>
                </a:cxn>
              </a:cxnLst>
              <a:rect l="0" t="0" r="r" b="b"/>
              <a:pathLst>
                <a:path w="43" h="18">
                  <a:moveTo>
                    <a:pt x="43" y="7"/>
                  </a:moveTo>
                  <a:lnTo>
                    <a:pt x="39" y="4"/>
                  </a:lnTo>
                  <a:lnTo>
                    <a:pt x="32" y="0"/>
                  </a:lnTo>
                  <a:lnTo>
                    <a:pt x="22" y="0"/>
                  </a:lnTo>
                  <a:lnTo>
                    <a:pt x="11" y="0"/>
                  </a:lnTo>
                  <a:lnTo>
                    <a:pt x="4" y="4"/>
                  </a:lnTo>
                  <a:lnTo>
                    <a:pt x="0" y="7"/>
                  </a:lnTo>
                  <a:lnTo>
                    <a:pt x="4" y="14"/>
                  </a:lnTo>
                  <a:lnTo>
                    <a:pt x="11" y="18"/>
                  </a:lnTo>
                  <a:lnTo>
                    <a:pt x="22" y="18"/>
                  </a:lnTo>
                  <a:lnTo>
                    <a:pt x="32" y="18"/>
                  </a:lnTo>
                  <a:lnTo>
                    <a:pt x="39" y="14"/>
                  </a:lnTo>
                  <a:lnTo>
                    <a:pt x="43" y="7"/>
                  </a:lnTo>
                  <a:close/>
                </a:path>
              </a:pathLst>
            </a:custGeom>
            <a:grpFill/>
            <a:ln w="0">
              <a:noFill/>
              <a:prstDash val="solid"/>
              <a:round/>
              <a:headEnd/>
              <a:tailEnd/>
            </a:ln>
          </p:spPr>
          <p:txBody>
            <a:bodyPr/>
            <a:lstStyle/>
            <a:p>
              <a:endParaRPr lang="fa-IR"/>
            </a:p>
          </p:txBody>
        </p:sp>
        <p:sp>
          <p:nvSpPr>
            <p:cNvPr id="3402" name="Freeform 330"/>
            <p:cNvSpPr>
              <a:spLocks/>
            </p:cNvSpPr>
            <p:nvPr userDrawn="1"/>
          </p:nvSpPr>
          <p:spPr bwMode="gray">
            <a:xfrm>
              <a:off x="1922" y="2206"/>
              <a:ext cx="148" cy="167"/>
            </a:xfrm>
            <a:custGeom>
              <a:avLst/>
              <a:gdLst/>
              <a:ahLst/>
              <a:cxnLst>
                <a:cxn ang="0">
                  <a:pos x="141" y="126"/>
                </a:cxn>
                <a:cxn ang="0">
                  <a:pos x="144" y="119"/>
                </a:cxn>
                <a:cxn ang="0">
                  <a:pos x="141" y="116"/>
                </a:cxn>
                <a:cxn ang="0">
                  <a:pos x="134" y="105"/>
                </a:cxn>
                <a:cxn ang="0">
                  <a:pos x="120" y="102"/>
                </a:cxn>
                <a:cxn ang="0">
                  <a:pos x="113" y="84"/>
                </a:cxn>
                <a:cxn ang="0">
                  <a:pos x="109" y="77"/>
                </a:cxn>
                <a:cxn ang="0">
                  <a:pos x="116" y="77"/>
                </a:cxn>
                <a:cxn ang="0">
                  <a:pos x="113" y="74"/>
                </a:cxn>
                <a:cxn ang="0">
                  <a:pos x="98" y="63"/>
                </a:cxn>
                <a:cxn ang="0">
                  <a:pos x="84" y="49"/>
                </a:cxn>
                <a:cxn ang="0">
                  <a:pos x="74" y="42"/>
                </a:cxn>
                <a:cxn ang="0">
                  <a:pos x="70" y="42"/>
                </a:cxn>
                <a:cxn ang="0">
                  <a:pos x="46" y="21"/>
                </a:cxn>
                <a:cxn ang="0">
                  <a:pos x="42" y="17"/>
                </a:cxn>
                <a:cxn ang="0">
                  <a:pos x="39" y="7"/>
                </a:cxn>
                <a:cxn ang="0">
                  <a:pos x="28" y="0"/>
                </a:cxn>
                <a:cxn ang="0">
                  <a:pos x="17" y="0"/>
                </a:cxn>
                <a:cxn ang="0">
                  <a:pos x="7" y="0"/>
                </a:cxn>
                <a:cxn ang="0">
                  <a:pos x="0" y="0"/>
                </a:cxn>
                <a:cxn ang="0">
                  <a:pos x="3" y="7"/>
                </a:cxn>
                <a:cxn ang="0">
                  <a:pos x="10" y="14"/>
                </a:cxn>
                <a:cxn ang="0">
                  <a:pos x="17" y="17"/>
                </a:cxn>
                <a:cxn ang="0">
                  <a:pos x="39" y="45"/>
                </a:cxn>
                <a:cxn ang="0">
                  <a:pos x="46" y="56"/>
                </a:cxn>
                <a:cxn ang="0">
                  <a:pos x="46" y="63"/>
                </a:cxn>
                <a:cxn ang="0">
                  <a:pos x="60" y="81"/>
                </a:cxn>
                <a:cxn ang="0">
                  <a:pos x="81" y="112"/>
                </a:cxn>
                <a:cxn ang="0">
                  <a:pos x="105" y="141"/>
                </a:cxn>
                <a:cxn ang="0">
                  <a:pos x="130" y="155"/>
                </a:cxn>
                <a:cxn ang="0">
                  <a:pos x="134" y="155"/>
                </a:cxn>
                <a:cxn ang="0">
                  <a:pos x="141" y="151"/>
                </a:cxn>
                <a:cxn ang="0">
                  <a:pos x="144" y="141"/>
                </a:cxn>
                <a:cxn ang="0">
                  <a:pos x="144" y="133"/>
                </a:cxn>
              </a:cxnLst>
              <a:rect l="0" t="0" r="r" b="b"/>
              <a:pathLst>
                <a:path w="144" h="155">
                  <a:moveTo>
                    <a:pt x="144" y="133"/>
                  </a:moveTo>
                  <a:lnTo>
                    <a:pt x="141" y="126"/>
                  </a:lnTo>
                  <a:lnTo>
                    <a:pt x="141" y="123"/>
                  </a:lnTo>
                  <a:lnTo>
                    <a:pt x="144" y="119"/>
                  </a:lnTo>
                  <a:lnTo>
                    <a:pt x="144" y="119"/>
                  </a:lnTo>
                  <a:lnTo>
                    <a:pt x="141" y="116"/>
                  </a:lnTo>
                  <a:lnTo>
                    <a:pt x="137" y="109"/>
                  </a:lnTo>
                  <a:lnTo>
                    <a:pt x="134" y="105"/>
                  </a:lnTo>
                  <a:lnTo>
                    <a:pt x="134" y="102"/>
                  </a:lnTo>
                  <a:lnTo>
                    <a:pt x="120" y="102"/>
                  </a:lnTo>
                  <a:lnTo>
                    <a:pt x="120" y="91"/>
                  </a:lnTo>
                  <a:lnTo>
                    <a:pt x="113" y="84"/>
                  </a:lnTo>
                  <a:lnTo>
                    <a:pt x="109" y="81"/>
                  </a:lnTo>
                  <a:lnTo>
                    <a:pt x="109" y="77"/>
                  </a:lnTo>
                  <a:lnTo>
                    <a:pt x="113" y="77"/>
                  </a:lnTo>
                  <a:lnTo>
                    <a:pt x="116" y="77"/>
                  </a:lnTo>
                  <a:lnTo>
                    <a:pt x="116" y="77"/>
                  </a:lnTo>
                  <a:lnTo>
                    <a:pt x="113" y="74"/>
                  </a:lnTo>
                  <a:lnTo>
                    <a:pt x="105" y="67"/>
                  </a:lnTo>
                  <a:lnTo>
                    <a:pt x="98" y="63"/>
                  </a:lnTo>
                  <a:lnTo>
                    <a:pt x="91" y="56"/>
                  </a:lnTo>
                  <a:lnTo>
                    <a:pt x="84" y="49"/>
                  </a:lnTo>
                  <a:lnTo>
                    <a:pt x="77" y="45"/>
                  </a:lnTo>
                  <a:lnTo>
                    <a:pt x="74" y="42"/>
                  </a:lnTo>
                  <a:lnTo>
                    <a:pt x="74" y="38"/>
                  </a:lnTo>
                  <a:lnTo>
                    <a:pt x="70" y="42"/>
                  </a:lnTo>
                  <a:lnTo>
                    <a:pt x="46" y="21"/>
                  </a:lnTo>
                  <a:lnTo>
                    <a:pt x="46" y="21"/>
                  </a:lnTo>
                  <a:lnTo>
                    <a:pt x="46" y="17"/>
                  </a:lnTo>
                  <a:lnTo>
                    <a:pt x="42" y="17"/>
                  </a:lnTo>
                  <a:lnTo>
                    <a:pt x="42" y="14"/>
                  </a:lnTo>
                  <a:lnTo>
                    <a:pt x="39" y="7"/>
                  </a:lnTo>
                  <a:lnTo>
                    <a:pt x="32" y="0"/>
                  </a:lnTo>
                  <a:lnTo>
                    <a:pt x="28" y="0"/>
                  </a:lnTo>
                  <a:lnTo>
                    <a:pt x="24" y="0"/>
                  </a:lnTo>
                  <a:lnTo>
                    <a:pt x="17" y="0"/>
                  </a:lnTo>
                  <a:lnTo>
                    <a:pt x="14" y="3"/>
                  </a:lnTo>
                  <a:lnTo>
                    <a:pt x="7" y="0"/>
                  </a:lnTo>
                  <a:lnTo>
                    <a:pt x="3" y="0"/>
                  </a:lnTo>
                  <a:lnTo>
                    <a:pt x="0" y="0"/>
                  </a:lnTo>
                  <a:lnTo>
                    <a:pt x="0" y="3"/>
                  </a:lnTo>
                  <a:lnTo>
                    <a:pt x="3" y="7"/>
                  </a:lnTo>
                  <a:lnTo>
                    <a:pt x="7" y="10"/>
                  </a:lnTo>
                  <a:lnTo>
                    <a:pt x="10" y="14"/>
                  </a:lnTo>
                  <a:lnTo>
                    <a:pt x="14" y="17"/>
                  </a:lnTo>
                  <a:lnTo>
                    <a:pt x="17" y="17"/>
                  </a:lnTo>
                  <a:lnTo>
                    <a:pt x="35" y="42"/>
                  </a:lnTo>
                  <a:lnTo>
                    <a:pt x="39" y="45"/>
                  </a:lnTo>
                  <a:lnTo>
                    <a:pt x="42" y="52"/>
                  </a:lnTo>
                  <a:lnTo>
                    <a:pt x="46" y="56"/>
                  </a:lnTo>
                  <a:lnTo>
                    <a:pt x="46" y="60"/>
                  </a:lnTo>
                  <a:lnTo>
                    <a:pt x="46" y="63"/>
                  </a:lnTo>
                  <a:lnTo>
                    <a:pt x="56" y="70"/>
                  </a:lnTo>
                  <a:lnTo>
                    <a:pt x="60" y="81"/>
                  </a:lnTo>
                  <a:lnTo>
                    <a:pt x="67" y="95"/>
                  </a:lnTo>
                  <a:lnTo>
                    <a:pt x="81" y="112"/>
                  </a:lnTo>
                  <a:lnTo>
                    <a:pt x="95" y="130"/>
                  </a:lnTo>
                  <a:lnTo>
                    <a:pt x="105" y="141"/>
                  </a:lnTo>
                  <a:lnTo>
                    <a:pt x="109" y="148"/>
                  </a:lnTo>
                  <a:lnTo>
                    <a:pt x="130" y="155"/>
                  </a:lnTo>
                  <a:lnTo>
                    <a:pt x="130" y="155"/>
                  </a:lnTo>
                  <a:lnTo>
                    <a:pt x="134" y="155"/>
                  </a:lnTo>
                  <a:lnTo>
                    <a:pt x="137" y="151"/>
                  </a:lnTo>
                  <a:lnTo>
                    <a:pt x="141" y="151"/>
                  </a:lnTo>
                  <a:lnTo>
                    <a:pt x="144" y="144"/>
                  </a:lnTo>
                  <a:lnTo>
                    <a:pt x="144" y="141"/>
                  </a:lnTo>
                  <a:lnTo>
                    <a:pt x="144" y="133"/>
                  </a:lnTo>
                  <a:lnTo>
                    <a:pt x="144" y="133"/>
                  </a:lnTo>
                  <a:close/>
                </a:path>
              </a:pathLst>
            </a:custGeom>
            <a:grpFill/>
            <a:ln w="0">
              <a:noFill/>
              <a:prstDash val="solid"/>
              <a:round/>
              <a:headEnd/>
              <a:tailEnd/>
            </a:ln>
          </p:spPr>
          <p:txBody>
            <a:bodyPr/>
            <a:lstStyle/>
            <a:p>
              <a:endParaRPr lang="fa-IR"/>
            </a:p>
          </p:txBody>
        </p:sp>
        <p:sp>
          <p:nvSpPr>
            <p:cNvPr id="3403" name="Freeform 331"/>
            <p:cNvSpPr>
              <a:spLocks/>
            </p:cNvSpPr>
            <p:nvPr userDrawn="1"/>
          </p:nvSpPr>
          <p:spPr bwMode="gray">
            <a:xfrm>
              <a:off x="2067" y="2376"/>
              <a:ext cx="123" cy="38"/>
            </a:xfrm>
            <a:custGeom>
              <a:avLst/>
              <a:gdLst/>
              <a:ahLst/>
              <a:cxnLst>
                <a:cxn ang="0">
                  <a:pos x="116" y="21"/>
                </a:cxn>
                <a:cxn ang="0">
                  <a:pos x="116" y="21"/>
                </a:cxn>
                <a:cxn ang="0">
                  <a:pos x="109" y="18"/>
                </a:cxn>
                <a:cxn ang="0">
                  <a:pos x="105" y="14"/>
                </a:cxn>
                <a:cxn ang="0">
                  <a:pos x="95" y="14"/>
                </a:cxn>
                <a:cxn ang="0">
                  <a:pos x="88" y="11"/>
                </a:cxn>
                <a:cxn ang="0">
                  <a:pos x="81" y="7"/>
                </a:cxn>
                <a:cxn ang="0">
                  <a:pos x="74" y="7"/>
                </a:cxn>
                <a:cxn ang="0">
                  <a:pos x="67" y="7"/>
                </a:cxn>
                <a:cxn ang="0">
                  <a:pos x="60" y="7"/>
                </a:cxn>
                <a:cxn ang="0">
                  <a:pos x="60" y="7"/>
                </a:cxn>
                <a:cxn ang="0">
                  <a:pos x="24" y="0"/>
                </a:cxn>
                <a:cxn ang="0">
                  <a:pos x="17" y="0"/>
                </a:cxn>
                <a:cxn ang="0">
                  <a:pos x="10" y="0"/>
                </a:cxn>
                <a:cxn ang="0">
                  <a:pos x="7" y="0"/>
                </a:cxn>
                <a:cxn ang="0">
                  <a:pos x="3" y="4"/>
                </a:cxn>
                <a:cxn ang="0">
                  <a:pos x="0" y="4"/>
                </a:cxn>
                <a:cxn ang="0">
                  <a:pos x="0" y="11"/>
                </a:cxn>
                <a:cxn ang="0">
                  <a:pos x="21" y="25"/>
                </a:cxn>
                <a:cxn ang="0">
                  <a:pos x="53" y="25"/>
                </a:cxn>
                <a:cxn ang="0">
                  <a:pos x="74" y="32"/>
                </a:cxn>
                <a:cxn ang="0">
                  <a:pos x="77" y="32"/>
                </a:cxn>
                <a:cxn ang="0">
                  <a:pos x="84" y="32"/>
                </a:cxn>
                <a:cxn ang="0">
                  <a:pos x="91" y="32"/>
                </a:cxn>
                <a:cxn ang="0">
                  <a:pos x="98" y="35"/>
                </a:cxn>
                <a:cxn ang="0">
                  <a:pos x="109" y="35"/>
                </a:cxn>
                <a:cxn ang="0">
                  <a:pos x="116" y="35"/>
                </a:cxn>
                <a:cxn ang="0">
                  <a:pos x="119" y="35"/>
                </a:cxn>
                <a:cxn ang="0">
                  <a:pos x="119" y="32"/>
                </a:cxn>
                <a:cxn ang="0">
                  <a:pos x="119" y="28"/>
                </a:cxn>
                <a:cxn ang="0">
                  <a:pos x="119" y="25"/>
                </a:cxn>
                <a:cxn ang="0">
                  <a:pos x="119" y="21"/>
                </a:cxn>
                <a:cxn ang="0">
                  <a:pos x="116" y="21"/>
                </a:cxn>
              </a:cxnLst>
              <a:rect l="0" t="0" r="r" b="b"/>
              <a:pathLst>
                <a:path w="119" h="35">
                  <a:moveTo>
                    <a:pt x="116" y="21"/>
                  </a:moveTo>
                  <a:lnTo>
                    <a:pt x="116" y="21"/>
                  </a:lnTo>
                  <a:lnTo>
                    <a:pt x="109" y="18"/>
                  </a:lnTo>
                  <a:lnTo>
                    <a:pt x="105" y="14"/>
                  </a:lnTo>
                  <a:lnTo>
                    <a:pt x="95" y="14"/>
                  </a:lnTo>
                  <a:lnTo>
                    <a:pt x="88" y="11"/>
                  </a:lnTo>
                  <a:lnTo>
                    <a:pt x="81" y="7"/>
                  </a:lnTo>
                  <a:lnTo>
                    <a:pt x="74" y="7"/>
                  </a:lnTo>
                  <a:lnTo>
                    <a:pt x="67" y="7"/>
                  </a:lnTo>
                  <a:lnTo>
                    <a:pt x="60" y="7"/>
                  </a:lnTo>
                  <a:lnTo>
                    <a:pt x="60" y="7"/>
                  </a:lnTo>
                  <a:lnTo>
                    <a:pt x="24" y="0"/>
                  </a:lnTo>
                  <a:lnTo>
                    <a:pt x="17" y="0"/>
                  </a:lnTo>
                  <a:lnTo>
                    <a:pt x="10" y="0"/>
                  </a:lnTo>
                  <a:lnTo>
                    <a:pt x="7" y="0"/>
                  </a:lnTo>
                  <a:lnTo>
                    <a:pt x="3" y="4"/>
                  </a:lnTo>
                  <a:lnTo>
                    <a:pt x="0" y="4"/>
                  </a:lnTo>
                  <a:lnTo>
                    <a:pt x="0" y="11"/>
                  </a:lnTo>
                  <a:lnTo>
                    <a:pt x="21" y="25"/>
                  </a:lnTo>
                  <a:lnTo>
                    <a:pt x="53" y="25"/>
                  </a:lnTo>
                  <a:lnTo>
                    <a:pt x="74" y="32"/>
                  </a:lnTo>
                  <a:lnTo>
                    <a:pt x="77" y="32"/>
                  </a:lnTo>
                  <a:lnTo>
                    <a:pt x="84" y="32"/>
                  </a:lnTo>
                  <a:lnTo>
                    <a:pt x="91" y="32"/>
                  </a:lnTo>
                  <a:lnTo>
                    <a:pt x="98" y="35"/>
                  </a:lnTo>
                  <a:lnTo>
                    <a:pt x="109" y="35"/>
                  </a:lnTo>
                  <a:lnTo>
                    <a:pt x="116" y="35"/>
                  </a:lnTo>
                  <a:lnTo>
                    <a:pt x="119" y="35"/>
                  </a:lnTo>
                  <a:lnTo>
                    <a:pt x="119" y="32"/>
                  </a:lnTo>
                  <a:lnTo>
                    <a:pt x="119" y="28"/>
                  </a:lnTo>
                  <a:lnTo>
                    <a:pt x="119" y="25"/>
                  </a:lnTo>
                  <a:lnTo>
                    <a:pt x="119" y="21"/>
                  </a:lnTo>
                  <a:lnTo>
                    <a:pt x="116" y="21"/>
                  </a:lnTo>
                  <a:close/>
                </a:path>
              </a:pathLst>
            </a:custGeom>
            <a:grpFill/>
            <a:ln w="0">
              <a:noFill/>
              <a:prstDash val="solid"/>
              <a:round/>
              <a:headEnd/>
              <a:tailEnd/>
            </a:ln>
          </p:spPr>
          <p:txBody>
            <a:bodyPr/>
            <a:lstStyle/>
            <a:p>
              <a:endParaRPr lang="fa-IR"/>
            </a:p>
          </p:txBody>
        </p:sp>
        <p:sp>
          <p:nvSpPr>
            <p:cNvPr id="3404" name="Freeform 332"/>
            <p:cNvSpPr>
              <a:spLocks/>
            </p:cNvSpPr>
            <p:nvPr userDrawn="1"/>
          </p:nvSpPr>
          <p:spPr bwMode="gray">
            <a:xfrm>
              <a:off x="2313" y="2403"/>
              <a:ext cx="66" cy="31"/>
            </a:xfrm>
            <a:custGeom>
              <a:avLst/>
              <a:gdLst/>
              <a:ahLst/>
              <a:cxnLst>
                <a:cxn ang="0">
                  <a:pos x="28" y="3"/>
                </a:cxn>
                <a:cxn ang="0">
                  <a:pos x="25" y="3"/>
                </a:cxn>
                <a:cxn ang="0">
                  <a:pos x="18" y="7"/>
                </a:cxn>
                <a:cxn ang="0">
                  <a:pos x="11" y="10"/>
                </a:cxn>
                <a:cxn ang="0">
                  <a:pos x="7" y="14"/>
                </a:cxn>
                <a:cxn ang="0">
                  <a:pos x="4" y="17"/>
                </a:cxn>
                <a:cxn ang="0">
                  <a:pos x="0" y="17"/>
                </a:cxn>
                <a:cxn ang="0">
                  <a:pos x="0" y="28"/>
                </a:cxn>
                <a:cxn ang="0">
                  <a:pos x="18" y="24"/>
                </a:cxn>
                <a:cxn ang="0">
                  <a:pos x="46" y="14"/>
                </a:cxn>
                <a:cxn ang="0">
                  <a:pos x="46" y="14"/>
                </a:cxn>
                <a:cxn ang="0">
                  <a:pos x="50" y="10"/>
                </a:cxn>
                <a:cxn ang="0">
                  <a:pos x="57" y="7"/>
                </a:cxn>
                <a:cxn ang="0">
                  <a:pos x="60" y="7"/>
                </a:cxn>
                <a:cxn ang="0">
                  <a:pos x="64" y="3"/>
                </a:cxn>
                <a:cxn ang="0">
                  <a:pos x="64" y="0"/>
                </a:cxn>
                <a:cxn ang="0">
                  <a:pos x="60" y="0"/>
                </a:cxn>
                <a:cxn ang="0">
                  <a:pos x="57" y="0"/>
                </a:cxn>
                <a:cxn ang="0">
                  <a:pos x="53" y="0"/>
                </a:cxn>
                <a:cxn ang="0">
                  <a:pos x="53" y="0"/>
                </a:cxn>
                <a:cxn ang="0">
                  <a:pos x="53" y="0"/>
                </a:cxn>
                <a:cxn ang="0">
                  <a:pos x="46" y="3"/>
                </a:cxn>
                <a:cxn ang="0">
                  <a:pos x="39" y="3"/>
                </a:cxn>
                <a:cxn ang="0">
                  <a:pos x="36" y="3"/>
                </a:cxn>
                <a:cxn ang="0">
                  <a:pos x="28" y="3"/>
                </a:cxn>
              </a:cxnLst>
              <a:rect l="0" t="0" r="r" b="b"/>
              <a:pathLst>
                <a:path w="64" h="28">
                  <a:moveTo>
                    <a:pt x="28" y="3"/>
                  </a:moveTo>
                  <a:lnTo>
                    <a:pt x="25" y="3"/>
                  </a:lnTo>
                  <a:lnTo>
                    <a:pt x="18" y="7"/>
                  </a:lnTo>
                  <a:lnTo>
                    <a:pt x="11" y="10"/>
                  </a:lnTo>
                  <a:lnTo>
                    <a:pt x="7" y="14"/>
                  </a:lnTo>
                  <a:lnTo>
                    <a:pt x="4" y="17"/>
                  </a:lnTo>
                  <a:lnTo>
                    <a:pt x="0" y="17"/>
                  </a:lnTo>
                  <a:lnTo>
                    <a:pt x="0" y="28"/>
                  </a:lnTo>
                  <a:lnTo>
                    <a:pt x="18" y="24"/>
                  </a:lnTo>
                  <a:lnTo>
                    <a:pt x="46" y="14"/>
                  </a:lnTo>
                  <a:lnTo>
                    <a:pt x="46" y="14"/>
                  </a:lnTo>
                  <a:lnTo>
                    <a:pt x="50" y="10"/>
                  </a:lnTo>
                  <a:lnTo>
                    <a:pt x="57" y="7"/>
                  </a:lnTo>
                  <a:lnTo>
                    <a:pt x="60" y="7"/>
                  </a:lnTo>
                  <a:lnTo>
                    <a:pt x="64" y="3"/>
                  </a:lnTo>
                  <a:lnTo>
                    <a:pt x="64" y="0"/>
                  </a:lnTo>
                  <a:lnTo>
                    <a:pt x="60" y="0"/>
                  </a:lnTo>
                  <a:lnTo>
                    <a:pt x="57" y="0"/>
                  </a:lnTo>
                  <a:lnTo>
                    <a:pt x="53" y="0"/>
                  </a:lnTo>
                  <a:lnTo>
                    <a:pt x="53" y="0"/>
                  </a:lnTo>
                  <a:lnTo>
                    <a:pt x="53" y="0"/>
                  </a:lnTo>
                  <a:lnTo>
                    <a:pt x="46" y="3"/>
                  </a:lnTo>
                  <a:lnTo>
                    <a:pt x="39" y="3"/>
                  </a:lnTo>
                  <a:lnTo>
                    <a:pt x="36" y="3"/>
                  </a:lnTo>
                  <a:lnTo>
                    <a:pt x="28" y="3"/>
                  </a:lnTo>
                  <a:close/>
                </a:path>
              </a:pathLst>
            </a:custGeom>
            <a:grpFill/>
            <a:ln w="0">
              <a:noFill/>
              <a:prstDash val="solid"/>
              <a:round/>
              <a:headEnd/>
              <a:tailEnd/>
            </a:ln>
          </p:spPr>
          <p:txBody>
            <a:bodyPr/>
            <a:lstStyle/>
            <a:p>
              <a:endParaRPr lang="fa-IR"/>
            </a:p>
          </p:txBody>
        </p:sp>
        <p:sp>
          <p:nvSpPr>
            <p:cNvPr id="3405" name="Freeform 333"/>
            <p:cNvSpPr>
              <a:spLocks/>
            </p:cNvSpPr>
            <p:nvPr userDrawn="1"/>
          </p:nvSpPr>
          <p:spPr bwMode="gray">
            <a:xfrm>
              <a:off x="4614" y="1985"/>
              <a:ext cx="22" cy="12"/>
            </a:xfrm>
            <a:custGeom>
              <a:avLst/>
              <a:gdLst/>
              <a:ahLst/>
              <a:cxnLst>
                <a:cxn ang="0">
                  <a:pos x="21" y="7"/>
                </a:cxn>
                <a:cxn ang="0">
                  <a:pos x="14" y="4"/>
                </a:cxn>
                <a:cxn ang="0">
                  <a:pos x="11" y="0"/>
                </a:cxn>
                <a:cxn ang="0">
                  <a:pos x="4" y="0"/>
                </a:cxn>
                <a:cxn ang="0">
                  <a:pos x="0" y="4"/>
                </a:cxn>
                <a:cxn ang="0">
                  <a:pos x="11" y="11"/>
                </a:cxn>
                <a:cxn ang="0">
                  <a:pos x="21" y="7"/>
                </a:cxn>
              </a:cxnLst>
              <a:rect l="0" t="0" r="r" b="b"/>
              <a:pathLst>
                <a:path w="21" h="11">
                  <a:moveTo>
                    <a:pt x="21" y="7"/>
                  </a:moveTo>
                  <a:lnTo>
                    <a:pt x="14" y="4"/>
                  </a:lnTo>
                  <a:lnTo>
                    <a:pt x="11" y="0"/>
                  </a:lnTo>
                  <a:lnTo>
                    <a:pt x="4" y="0"/>
                  </a:lnTo>
                  <a:lnTo>
                    <a:pt x="0" y="4"/>
                  </a:lnTo>
                  <a:lnTo>
                    <a:pt x="11" y="11"/>
                  </a:lnTo>
                  <a:lnTo>
                    <a:pt x="21" y="7"/>
                  </a:lnTo>
                  <a:close/>
                </a:path>
              </a:pathLst>
            </a:custGeom>
            <a:grpFill/>
            <a:ln w="0">
              <a:noFill/>
              <a:prstDash val="solid"/>
              <a:round/>
              <a:headEnd/>
              <a:tailEnd/>
            </a:ln>
          </p:spPr>
          <p:txBody>
            <a:bodyPr/>
            <a:lstStyle/>
            <a:p>
              <a:endParaRPr lang="fa-IR"/>
            </a:p>
          </p:txBody>
        </p:sp>
        <p:sp>
          <p:nvSpPr>
            <p:cNvPr id="3406" name="Freeform 334"/>
            <p:cNvSpPr>
              <a:spLocks noEditPoints="1"/>
            </p:cNvSpPr>
            <p:nvPr userDrawn="1"/>
          </p:nvSpPr>
          <p:spPr bwMode="gray">
            <a:xfrm>
              <a:off x="4597" y="2004"/>
              <a:ext cx="83" cy="43"/>
            </a:xfrm>
            <a:custGeom>
              <a:avLst/>
              <a:gdLst/>
              <a:ahLst/>
              <a:cxnLst>
                <a:cxn ang="0">
                  <a:pos x="17" y="28"/>
                </a:cxn>
                <a:cxn ang="0">
                  <a:pos x="21" y="32"/>
                </a:cxn>
                <a:cxn ang="0">
                  <a:pos x="24" y="32"/>
                </a:cxn>
                <a:cxn ang="0">
                  <a:pos x="28" y="35"/>
                </a:cxn>
                <a:cxn ang="0">
                  <a:pos x="31" y="39"/>
                </a:cxn>
                <a:cxn ang="0">
                  <a:pos x="38" y="39"/>
                </a:cxn>
                <a:cxn ang="0">
                  <a:pos x="42" y="35"/>
                </a:cxn>
                <a:cxn ang="0">
                  <a:pos x="42" y="35"/>
                </a:cxn>
                <a:cxn ang="0">
                  <a:pos x="42" y="35"/>
                </a:cxn>
                <a:cxn ang="0">
                  <a:pos x="42" y="35"/>
                </a:cxn>
                <a:cxn ang="0">
                  <a:pos x="46" y="35"/>
                </a:cxn>
                <a:cxn ang="0">
                  <a:pos x="49" y="35"/>
                </a:cxn>
                <a:cxn ang="0">
                  <a:pos x="53" y="32"/>
                </a:cxn>
                <a:cxn ang="0">
                  <a:pos x="56" y="28"/>
                </a:cxn>
                <a:cxn ang="0">
                  <a:pos x="60" y="28"/>
                </a:cxn>
                <a:cxn ang="0">
                  <a:pos x="60" y="28"/>
                </a:cxn>
                <a:cxn ang="0">
                  <a:pos x="63" y="32"/>
                </a:cxn>
                <a:cxn ang="0">
                  <a:pos x="74" y="28"/>
                </a:cxn>
                <a:cxn ang="0">
                  <a:pos x="81" y="25"/>
                </a:cxn>
                <a:cxn ang="0">
                  <a:pos x="77" y="18"/>
                </a:cxn>
                <a:cxn ang="0">
                  <a:pos x="74" y="14"/>
                </a:cxn>
                <a:cxn ang="0">
                  <a:pos x="63" y="14"/>
                </a:cxn>
                <a:cxn ang="0">
                  <a:pos x="70" y="10"/>
                </a:cxn>
                <a:cxn ang="0">
                  <a:pos x="60" y="10"/>
                </a:cxn>
                <a:cxn ang="0">
                  <a:pos x="53" y="7"/>
                </a:cxn>
                <a:cxn ang="0">
                  <a:pos x="46" y="3"/>
                </a:cxn>
                <a:cxn ang="0">
                  <a:pos x="42" y="3"/>
                </a:cxn>
                <a:cxn ang="0">
                  <a:pos x="42" y="3"/>
                </a:cxn>
                <a:cxn ang="0">
                  <a:pos x="28" y="0"/>
                </a:cxn>
                <a:cxn ang="0">
                  <a:pos x="17" y="0"/>
                </a:cxn>
                <a:cxn ang="0">
                  <a:pos x="10" y="0"/>
                </a:cxn>
                <a:cxn ang="0">
                  <a:pos x="7" y="7"/>
                </a:cxn>
                <a:cxn ang="0">
                  <a:pos x="10" y="7"/>
                </a:cxn>
                <a:cxn ang="0">
                  <a:pos x="14" y="7"/>
                </a:cxn>
                <a:cxn ang="0">
                  <a:pos x="17" y="7"/>
                </a:cxn>
                <a:cxn ang="0">
                  <a:pos x="21" y="7"/>
                </a:cxn>
                <a:cxn ang="0">
                  <a:pos x="24" y="10"/>
                </a:cxn>
                <a:cxn ang="0">
                  <a:pos x="24" y="14"/>
                </a:cxn>
                <a:cxn ang="0">
                  <a:pos x="24" y="14"/>
                </a:cxn>
                <a:cxn ang="0">
                  <a:pos x="24" y="18"/>
                </a:cxn>
                <a:cxn ang="0">
                  <a:pos x="24" y="18"/>
                </a:cxn>
                <a:cxn ang="0">
                  <a:pos x="24" y="21"/>
                </a:cxn>
                <a:cxn ang="0">
                  <a:pos x="17" y="21"/>
                </a:cxn>
                <a:cxn ang="0">
                  <a:pos x="7" y="18"/>
                </a:cxn>
                <a:cxn ang="0">
                  <a:pos x="0" y="18"/>
                </a:cxn>
                <a:cxn ang="0">
                  <a:pos x="0" y="21"/>
                </a:cxn>
                <a:cxn ang="0">
                  <a:pos x="3" y="25"/>
                </a:cxn>
                <a:cxn ang="0">
                  <a:pos x="7" y="25"/>
                </a:cxn>
                <a:cxn ang="0">
                  <a:pos x="10" y="25"/>
                </a:cxn>
                <a:cxn ang="0">
                  <a:pos x="14" y="28"/>
                </a:cxn>
                <a:cxn ang="0">
                  <a:pos x="17" y="28"/>
                </a:cxn>
                <a:cxn ang="0">
                  <a:pos x="38" y="18"/>
                </a:cxn>
                <a:cxn ang="0">
                  <a:pos x="42" y="18"/>
                </a:cxn>
                <a:cxn ang="0">
                  <a:pos x="42" y="14"/>
                </a:cxn>
                <a:cxn ang="0">
                  <a:pos x="46" y="10"/>
                </a:cxn>
                <a:cxn ang="0">
                  <a:pos x="46" y="14"/>
                </a:cxn>
                <a:cxn ang="0">
                  <a:pos x="42" y="18"/>
                </a:cxn>
                <a:cxn ang="0">
                  <a:pos x="38" y="18"/>
                </a:cxn>
                <a:cxn ang="0">
                  <a:pos x="38" y="21"/>
                </a:cxn>
                <a:cxn ang="0">
                  <a:pos x="38" y="21"/>
                </a:cxn>
                <a:cxn ang="0">
                  <a:pos x="38" y="21"/>
                </a:cxn>
                <a:cxn ang="0">
                  <a:pos x="38" y="21"/>
                </a:cxn>
                <a:cxn ang="0">
                  <a:pos x="38" y="18"/>
                </a:cxn>
              </a:cxnLst>
              <a:rect l="0" t="0" r="r" b="b"/>
              <a:pathLst>
                <a:path w="81" h="39">
                  <a:moveTo>
                    <a:pt x="17" y="28"/>
                  </a:moveTo>
                  <a:lnTo>
                    <a:pt x="21" y="32"/>
                  </a:lnTo>
                  <a:lnTo>
                    <a:pt x="24" y="32"/>
                  </a:lnTo>
                  <a:lnTo>
                    <a:pt x="28" y="35"/>
                  </a:lnTo>
                  <a:lnTo>
                    <a:pt x="31" y="39"/>
                  </a:lnTo>
                  <a:lnTo>
                    <a:pt x="38" y="39"/>
                  </a:lnTo>
                  <a:lnTo>
                    <a:pt x="42" y="35"/>
                  </a:lnTo>
                  <a:lnTo>
                    <a:pt x="42" y="35"/>
                  </a:lnTo>
                  <a:lnTo>
                    <a:pt x="42" y="35"/>
                  </a:lnTo>
                  <a:lnTo>
                    <a:pt x="42" y="35"/>
                  </a:lnTo>
                  <a:lnTo>
                    <a:pt x="46" y="35"/>
                  </a:lnTo>
                  <a:lnTo>
                    <a:pt x="49" y="35"/>
                  </a:lnTo>
                  <a:lnTo>
                    <a:pt x="53" y="32"/>
                  </a:lnTo>
                  <a:lnTo>
                    <a:pt x="56" y="28"/>
                  </a:lnTo>
                  <a:lnTo>
                    <a:pt x="60" y="28"/>
                  </a:lnTo>
                  <a:lnTo>
                    <a:pt x="60" y="28"/>
                  </a:lnTo>
                  <a:lnTo>
                    <a:pt x="63" y="32"/>
                  </a:lnTo>
                  <a:lnTo>
                    <a:pt x="74" y="28"/>
                  </a:lnTo>
                  <a:lnTo>
                    <a:pt x="81" y="25"/>
                  </a:lnTo>
                  <a:lnTo>
                    <a:pt x="77" y="18"/>
                  </a:lnTo>
                  <a:lnTo>
                    <a:pt x="74" y="14"/>
                  </a:lnTo>
                  <a:lnTo>
                    <a:pt x="63" y="14"/>
                  </a:lnTo>
                  <a:lnTo>
                    <a:pt x="70" y="10"/>
                  </a:lnTo>
                  <a:lnTo>
                    <a:pt x="60" y="10"/>
                  </a:lnTo>
                  <a:lnTo>
                    <a:pt x="53" y="7"/>
                  </a:lnTo>
                  <a:lnTo>
                    <a:pt x="46" y="3"/>
                  </a:lnTo>
                  <a:lnTo>
                    <a:pt x="42" y="3"/>
                  </a:lnTo>
                  <a:lnTo>
                    <a:pt x="42" y="3"/>
                  </a:lnTo>
                  <a:lnTo>
                    <a:pt x="28" y="0"/>
                  </a:lnTo>
                  <a:lnTo>
                    <a:pt x="17" y="0"/>
                  </a:lnTo>
                  <a:lnTo>
                    <a:pt x="10" y="0"/>
                  </a:lnTo>
                  <a:lnTo>
                    <a:pt x="7" y="7"/>
                  </a:lnTo>
                  <a:lnTo>
                    <a:pt x="10" y="7"/>
                  </a:lnTo>
                  <a:lnTo>
                    <a:pt x="14" y="7"/>
                  </a:lnTo>
                  <a:lnTo>
                    <a:pt x="17" y="7"/>
                  </a:lnTo>
                  <a:lnTo>
                    <a:pt x="21" y="7"/>
                  </a:lnTo>
                  <a:lnTo>
                    <a:pt x="24" y="10"/>
                  </a:lnTo>
                  <a:lnTo>
                    <a:pt x="24" y="14"/>
                  </a:lnTo>
                  <a:lnTo>
                    <a:pt x="24" y="14"/>
                  </a:lnTo>
                  <a:lnTo>
                    <a:pt x="24" y="18"/>
                  </a:lnTo>
                  <a:lnTo>
                    <a:pt x="24" y="18"/>
                  </a:lnTo>
                  <a:lnTo>
                    <a:pt x="24" y="21"/>
                  </a:lnTo>
                  <a:lnTo>
                    <a:pt x="17" y="21"/>
                  </a:lnTo>
                  <a:lnTo>
                    <a:pt x="7" y="18"/>
                  </a:lnTo>
                  <a:lnTo>
                    <a:pt x="0" y="18"/>
                  </a:lnTo>
                  <a:lnTo>
                    <a:pt x="0" y="21"/>
                  </a:lnTo>
                  <a:lnTo>
                    <a:pt x="3" y="25"/>
                  </a:lnTo>
                  <a:lnTo>
                    <a:pt x="7" y="25"/>
                  </a:lnTo>
                  <a:lnTo>
                    <a:pt x="10" y="25"/>
                  </a:lnTo>
                  <a:lnTo>
                    <a:pt x="14" y="28"/>
                  </a:lnTo>
                  <a:lnTo>
                    <a:pt x="17" y="28"/>
                  </a:lnTo>
                  <a:close/>
                  <a:moveTo>
                    <a:pt x="38" y="18"/>
                  </a:moveTo>
                  <a:lnTo>
                    <a:pt x="42" y="18"/>
                  </a:lnTo>
                  <a:lnTo>
                    <a:pt x="42" y="14"/>
                  </a:lnTo>
                  <a:lnTo>
                    <a:pt x="46" y="10"/>
                  </a:lnTo>
                  <a:lnTo>
                    <a:pt x="46" y="14"/>
                  </a:lnTo>
                  <a:lnTo>
                    <a:pt x="42" y="18"/>
                  </a:lnTo>
                  <a:lnTo>
                    <a:pt x="38" y="18"/>
                  </a:lnTo>
                  <a:lnTo>
                    <a:pt x="38" y="21"/>
                  </a:lnTo>
                  <a:lnTo>
                    <a:pt x="38" y="21"/>
                  </a:lnTo>
                  <a:lnTo>
                    <a:pt x="38" y="21"/>
                  </a:lnTo>
                  <a:lnTo>
                    <a:pt x="38" y="21"/>
                  </a:lnTo>
                  <a:lnTo>
                    <a:pt x="38" y="18"/>
                  </a:lnTo>
                  <a:close/>
                </a:path>
              </a:pathLst>
            </a:custGeom>
            <a:grpFill/>
            <a:ln w="0">
              <a:noFill/>
              <a:prstDash val="solid"/>
              <a:round/>
              <a:headEnd/>
              <a:tailEnd/>
            </a:ln>
          </p:spPr>
          <p:txBody>
            <a:bodyPr/>
            <a:lstStyle/>
            <a:p>
              <a:endParaRPr lang="fa-IR"/>
            </a:p>
          </p:txBody>
        </p:sp>
        <p:sp>
          <p:nvSpPr>
            <p:cNvPr id="3407" name="Freeform 335"/>
            <p:cNvSpPr>
              <a:spLocks/>
            </p:cNvSpPr>
            <p:nvPr userDrawn="1"/>
          </p:nvSpPr>
          <p:spPr bwMode="gray">
            <a:xfrm>
              <a:off x="4445" y="1952"/>
              <a:ext cx="155" cy="60"/>
            </a:xfrm>
            <a:custGeom>
              <a:avLst/>
              <a:gdLst/>
              <a:ahLst/>
              <a:cxnLst>
                <a:cxn ang="0">
                  <a:pos x="98" y="52"/>
                </a:cxn>
                <a:cxn ang="0">
                  <a:pos x="98" y="56"/>
                </a:cxn>
                <a:cxn ang="0">
                  <a:pos x="102" y="56"/>
                </a:cxn>
                <a:cxn ang="0">
                  <a:pos x="105" y="56"/>
                </a:cxn>
                <a:cxn ang="0">
                  <a:pos x="112" y="56"/>
                </a:cxn>
                <a:cxn ang="0">
                  <a:pos x="120" y="56"/>
                </a:cxn>
                <a:cxn ang="0">
                  <a:pos x="127" y="56"/>
                </a:cxn>
                <a:cxn ang="0">
                  <a:pos x="134" y="56"/>
                </a:cxn>
                <a:cxn ang="0">
                  <a:pos x="148" y="56"/>
                </a:cxn>
                <a:cxn ang="0">
                  <a:pos x="148" y="52"/>
                </a:cxn>
                <a:cxn ang="0">
                  <a:pos x="151" y="52"/>
                </a:cxn>
                <a:cxn ang="0">
                  <a:pos x="151" y="49"/>
                </a:cxn>
                <a:cxn ang="0">
                  <a:pos x="148" y="45"/>
                </a:cxn>
                <a:cxn ang="0">
                  <a:pos x="130" y="35"/>
                </a:cxn>
                <a:cxn ang="0">
                  <a:pos x="127" y="31"/>
                </a:cxn>
                <a:cxn ang="0">
                  <a:pos x="95" y="21"/>
                </a:cxn>
                <a:cxn ang="0">
                  <a:pos x="81" y="21"/>
                </a:cxn>
                <a:cxn ang="0">
                  <a:pos x="81" y="21"/>
                </a:cxn>
                <a:cxn ang="0">
                  <a:pos x="77" y="17"/>
                </a:cxn>
                <a:cxn ang="0">
                  <a:pos x="70" y="14"/>
                </a:cxn>
                <a:cxn ang="0">
                  <a:pos x="63" y="7"/>
                </a:cxn>
                <a:cxn ang="0">
                  <a:pos x="35" y="0"/>
                </a:cxn>
                <a:cxn ang="0">
                  <a:pos x="21" y="3"/>
                </a:cxn>
                <a:cxn ang="0">
                  <a:pos x="21" y="3"/>
                </a:cxn>
                <a:cxn ang="0">
                  <a:pos x="14" y="3"/>
                </a:cxn>
                <a:cxn ang="0">
                  <a:pos x="7" y="7"/>
                </a:cxn>
                <a:cxn ang="0">
                  <a:pos x="3" y="14"/>
                </a:cxn>
                <a:cxn ang="0">
                  <a:pos x="0" y="17"/>
                </a:cxn>
                <a:cxn ang="0">
                  <a:pos x="3" y="21"/>
                </a:cxn>
                <a:cxn ang="0">
                  <a:pos x="7" y="21"/>
                </a:cxn>
                <a:cxn ang="0">
                  <a:pos x="10" y="21"/>
                </a:cxn>
                <a:cxn ang="0">
                  <a:pos x="14" y="21"/>
                </a:cxn>
                <a:cxn ang="0">
                  <a:pos x="21" y="21"/>
                </a:cxn>
                <a:cxn ang="0">
                  <a:pos x="24" y="17"/>
                </a:cxn>
                <a:cxn ang="0">
                  <a:pos x="31" y="17"/>
                </a:cxn>
                <a:cxn ang="0">
                  <a:pos x="35" y="17"/>
                </a:cxn>
                <a:cxn ang="0">
                  <a:pos x="39" y="17"/>
                </a:cxn>
                <a:cxn ang="0">
                  <a:pos x="42" y="21"/>
                </a:cxn>
                <a:cxn ang="0">
                  <a:pos x="49" y="21"/>
                </a:cxn>
                <a:cxn ang="0">
                  <a:pos x="56" y="24"/>
                </a:cxn>
                <a:cxn ang="0">
                  <a:pos x="60" y="24"/>
                </a:cxn>
                <a:cxn ang="0">
                  <a:pos x="74" y="31"/>
                </a:cxn>
                <a:cxn ang="0">
                  <a:pos x="74" y="35"/>
                </a:cxn>
                <a:cxn ang="0">
                  <a:pos x="77" y="38"/>
                </a:cxn>
                <a:cxn ang="0">
                  <a:pos x="84" y="38"/>
                </a:cxn>
                <a:cxn ang="0">
                  <a:pos x="95" y="42"/>
                </a:cxn>
                <a:cxn ang="0">
                  <a:pos x="105" y="42"/>
                </a:cxn>
                <a:cxn ang="0">
                  <a:pos x="105" y="45"/>
                </a:cxn>
                <a:cxn ang="0">
                  <a:pos x="98" y="52"/>
                </a:cxn>
              </a:cxnLst>
              <a:rect l="0" t="0" r="r" b="b"/>
              <a:pathLst>
                <a:path w="151" h="56">
                  <a:moveTo>
                    <a:pt x="98" y="52"/>
                  </a:moveTo>
                  <a:lnTo>
                    <a:pt x="98" y="56"/>
                  </a:lnTo>
                  <a:lnTo>
                    <a:pt x="102" y="56"/>
                  </a:lnTo>
                  <a:lnTo>
                    <a:pt x="105" y="56"/>
                  </a:lnTo>
                  <a:lnTo>
                    <a:pt x="112" y="56"/>
                  </a:lnTo>
                  <a:lnTo>
                    <a:pt x="120" y="56"/>
                  </a:lnTo>
                  <a:lnTo>
                    <a:pt x="127" y="56"/>
                  </a:lnTo>
                  <a:lnTo>
                    <a:pt x="134" y="56"/>
                  </a:lnTo>
                  <a:lnTo>
                    <a:pt x="148" y="56"/>
                  </a:lnTo>
                  <a:lnTo>
                    <a:pt x="148" y="52"/>
                  </a:lnTo>
                  <a:lnTo>
                    <a:pt x="151" y="52"/>
                  </a:lnTo>
                  <a:lnTo>
                    <a:pt x="151" y="49"/>
                  </a:lnTo>
                  <a:lnTo>
                    <a:pt x="148" y="45"/>
                  </a:lnTo>
                  <a:lnTo>
                    <a:pt x="130" y="35"/>
                  </a:lnTo>
                  <a:lnTo>
                    <a:pt x="127" y="31"/>
                  </a:lnTo>
                  <a:lnTo>
                    <a:pt x="95" y="21"/>
                  </a:lnTo>
                  <a:lnTo>
                    <a:pt x="81" y="21"/>
                  </a:lnTo>
                  <a:lnTo>
                    <a:pt x="81" y="21"/>
                  </a:lnTo>
                  <a:lnTo>
                    <a:pt x="77" y="17"/>
                  </a:lnTo>
                  <a:lnTo>
                    <a:pt x="70" y="14"/>
                  </a:lnTo>
                  <a:lnTo>
                    <a:pt x="63" y="7"/>
                  </a:lnTo>
                  <a:lnTo>
                    <a:pt x="35" y="0"/>
                  </a:lnTo>
                  <a:lnTo>
                    <a:pt x="21" y="3"/>
                  </a:lnTo>
                  <a:lnTo>
                    <a:pt x="21" y="3"/>
                  </a:lnTo>
                  <a:lnTo>
                    <a:pt x="14" y="3"/>
                  </a:lnTo>
                  <a:lnTo>
                    <a:pt x="7" y="7"/>
                  </a:lnTo>
                  <a:lnTo>
                    <a:pt x="3" y="14"/>
                  </a:lnTo>
                  <a:lnTo>
                    <a:pt x="0" y="17"/>
                  </a:lnTo>
                  <a:lnTo>
                    <a:pt x="3" y="21"/>
                  </a:lnTo>
                  <a:lnTo>
                    <a:pt x="7" y="21"/>
                  </a:lnTo>
                  <a:lnTo>
                    <a:pt x="10" y="21"/>
                  </a:lnTo>
                  <a:lnTo>
                    <a:pt x="14" y="21"/>
                  </a:lnTo>
                  <a:lnTo>
                    <a:pt x="21" y="21"/>
                  </a:lnTo>
                  <a:lnTo>
                    <a:pt x="24" y="17"/>
                  </a:lnTo>
                  <a:lnTo>
                    <a:pt x="31" y="17"/>
                  </a:lnTo>
                  <a:lnTo>
                    <a:pt x="35" y="17"/>
                  </a:lnTo>
                  <a:lnTo>
                    <a:pt x="39" y="17"/>
                  </a:lnTo>
                  <a:lnTo>
                    <a:pt x="42" y="21"/>
                  </a:lnTo>
                  <a:lnTo>
                    <a:pt x="49" y="21"/>
                  </a:lnTo>
                  <a:lnTo>
                    <a:pt x="56" y="24"/>
                  </a:lnTo>
                  <a:lnTo>
                    <a:pt x="60" y="24"/>
                  </a:lnTo>
                  <a:lnTo>
                    <a:pt x="74" y="31"/>
                  </a:lnTo>
                  <a:lnTo>
                    <a:pt x="74" y="35"/>
                  </a:lnTo>
                  <a:lnTo>
                    <a:pt x="77" y="38"/>
                  </a:lnTo>
                  <a:lnTo>
                    <a:pt x="84" y="38"/>
                  </a:lnTo>
                  <a:lnTo>
                    <a:pt x="95" y="42"/>
                  </a:lnTo>
                  <a:lnTo>
                    <a:pt x="105" y="42"/>
                  </a:lnTo>
                  <a:lnTo>
                    <a:pt x="105" y="45"/>
                  </a:lnTo>
                  <a:lnTo>
                    <a:pt x="98" y="52"/>
                  </a:lnTo>
                  <a:close/>
                </a:path>
              </a:pathLst>
            </a:custGeom>
            <a:grpFill/>
            <a:ln w="0">
              <a:noFill/>
              <a:prstDash val="solid"/>
              <a:round/>
              <a:headEnd/>
              <a:tailEnd/>
            </a:ln>
          </p:spPr>
          <p:txBody>
            <a:bodyPr/>
            <a:lstStyle/>
            <a:p>
              <a:endParaRPr lang="fa-IR"/>
            </a:p>
          </p:txBody>
        </p:sp>
        <p:sp>
          <p:nvSpPr>
            <p:cNvPr id="3408" name="Freeform 336"/>
            <p:cNvSpPr>
              <a:spLocks/>
            </p:cNvSpPr>
            <p:nvPr userDrawn="1"/>
          </p:nvSpPr>
          <p:spPr bwMode="gray">
            <a:xfrm>
              <a:off x="4690" y="2027"/>
              <a:ext cx="33" cy="15"/>
            </a:xfrm>
            <a:custGeom>
              <a:avLst/>
              <a:gdLst/>
              <a:ahLst/>
              <a:cxnLst>
                <a:cxn ang="0">
                  <a:pos x="11" y="0"/>
                </a:cxn>
                <a:cxn ang="0">
                  <a:pos x="4" y="4"/>
                </a:cxn>
                <a:cxn ang="0">
                  <a:pos x="0" y="7"/>
                </a:cxn>
                <a:cxn ang="0">
                  <a:pos x="0" y="11"/>
                </a:cxn>
                <a:cxn ang="0">
                  <a:pos x="7" y="14"/>
                </a:cxn>
                <a:cxn ang="0">
                  <a:pos x="14" y="11"/>
                </a:cxn>
                <a:cxn ang="0">
                  <a:pos x="25" y="14"/>
                </a:cxn>
                <a:cxn ang="0">
                  <a:pos x="25" y="11"/>
                </a:cxn>
                <a:cxn ang="0">
                  <a:pos x="32" y="4"/>
                </a:cxn>
                <a:cxn ang="0">
                  <a:pos x="21" y="0"/>
                </a:cxn>
                <a:cxn ang="0">
                  <a:pos x="11" y="0"/>
                </a:cxn>
              </a:cxnLst>
              <a:rect l="0" t="0" r="r" b="b"/>
              <a:pathLst>
                <a:path w="32" h="14">
                  <a:moveTo>
                    <a:pt x="11" y="0"/>
                  </a:moveTo>
                  <a:lnTo>
                    <a:pt x="4" y="4"/>
                  </a:lnTo>
                  <a:lnTo>
                    <a:pt x="0" y="7"/>
                  </a:lnTo>
                  <a:lnTo>
                    <a:pt x="0" y="11"/>
                  </a:lnTo>
                  <a:lnTo>
                    <a:pt x="7" y="14"/>
                  </a:lnTo>
                  <a:lnTo>
                    <a:pt x="14" y="11"/>
                  </a:lnTo>
                  <a:lnTo>
                    <a:pt x="25" y="14"/>
                  </a:lnTo>
                  <a:lnTo>
                    <a:pt x="25" y="11"/>
                  </a:lnTo>
                  <a:lnTo>
                    <a:pt x="32" y="4"/>
                  </a:lnTo>
                  <a:lnTo>
                    <a:pt x="21" y="0"/>
                  </a:lnTo>
                  <a:lnTo>
                    <a:pt x="11" y="0"/>
                  </a:lnTo>
                  <a:close/>
                </a:path>
              </a:pathLst>
            </a:custGeom>
            <a:grpFill/>
            <a:ln w="0">
              <a:noFill/>
              <a:prstDash val="solid"/>
              <a:round/>
              <a:headEnd/>
              <a:tailEnd/>
            </a:ln>
          </p:spPr>
          <p:txBody>
            <a:bodyPr/>
            <a:lstStyle/>
            <a:p>
              <a:endParaRPr lang="fa-IR"/>
            </a:p>
          </p:txBody>
        </p:sp>
        <p:sp>
          <p:nvSpPr>
            <p:cNvPr id="3409" name="Freeform 337"/>
            <p:cNvSpPr>
              <a:spLocks/>
            </p:cNvSpPr>
            <p:nvPr userDrawn="1"/>
          </p:nvSpPr>
          <p:spPr bwMode="gray">
            <a:xfrm>
              <a:off x="3752" y="1253"/>
              <a:ext cx="11" cy="19"/>
            </a:xfrm>
            <a:custGeom>
              <a:avLst/>
              <a:gdLst/>
              <a:ahLst/>
              <a:cxnLst>
                <a:cxn ang="0">
                  <a:pos x="0" y="14"/>
                </a:cxn>
                <a:cxn ang="0">
                  <a:pos x="0" y="14"/>
                </a:cxn>
                <a:cxn ang="0">
                  <a:pos x="3" y="14"/>
                </a:cxn>
                <a:cxn ang="0">
                  <a:pos x="3" y="18"/>
                </a:cxn>
                <a:cxn ang="0">
                  <a:pos x="7" y="18"/>
                </a:cxn>
                <a:cxn ang="0">
                  <a:pos x="7" y="18"/>
                </a:cxn>
                <a:cxn ang="0">
                  <a:pos x="10" y="14"/>
                </a:cxn>
                <a:cxn ang="0">
                  <a:pos x="10" y="7"/>
                </a:cxn>
                <a:cxn ang="0">
                  <a:pos x="7" y="0"/>
                </a:cxn>
                <a:cxn ang="0">
                  <a:pos x="7" y="0"/>
                </a:cxn>
                <a:cxn ang="0">
                  <a:pos x="3" y="0"/>
                </a:cxn>
                <a:cxn ang="0">
                  <a:pos x="3" y="0"/>
                </a:cxn>
                <a:cxn ang="0">
                  <a:pos x="0" y="0"/>
                </a:cxn>
                <a:cxn ang="0">
                  <a:pos x="0" y="4"/>
                </a:cxn>
                <a:cxn ang="0">
                  <a:pos x="0" y="7"/>
                </a:cxn>
                <a:cxn ang="0">
                  <a:pos x="0" y="14"/>
                </a:cxn>
              </a:cxnLst>
              <a:rect l="0" t="0" r="r" b="b"/>
              <a:pathLst>
                <a:path w="10" h="18">
                  <a:moveTo>
                    <a:pt x="0" y="14"/>
                  </a:moveTo>
                  <a:lnTo>
                    <a:pt x="0" y="14"/>
                  </a:lnTo>
                  <a:lnTo>
                    <a:pt x="3" y="14"/>
                  </a:lnTo>
                  <a:lnTo>
                    <a:pt x="3" y="18"/>
                  </a:lnTo>
                  <a:lnTo>
                    <a:pt x="7" y="18"/>
                  </a:lnTo>
                  <a:lnTo>
                    <a:pt x="7" y="18"/>
                  </a:lnTo>
                  <a:lnTo>
                    <a:pt x="10" y="14"/>
                  </a:lnTo>
                  <a:lnTo>
                    <a:pt x="10" y="7"/>
                  </a:lnTo>
                  <a:lnTo>
                    <a:pt x="7" y="0"/>
                  </a:lnTo>
                  <a:lnTo>
                    <a:pt x="7" y="0"/>
                  </a:lnTo>
                  <a:lnTo>
                    <a:pt x="3" y="0"/>
                  </a:lnTo>
                  <a:lnTo>
                    <a:pt x="3" y="0"/>
                  </a:lnTo>
                  <a:lnTo>
                    <a:pt x="0" y="0"/>
                  </a:lnTo>
                  <a:lnTo>
                    <a:pt x="0" y="4"/>
                  </a:lnTo>
                  <a:lnTo>
                    <a:pt x="0" y="7"/>
                  </a:lnTo>
                  <a:lnTo>
                    <a:pt x="0" y="14"/>
                  </a:lnTo>
                  <a:close/>
                </a:path>
              </a:pathLst>
            </a:custGeom>
            <a:grpFill/>
            <a:ln w="0">
              <a:noFill/>
              <a:prstDash val="solid"/>
              <a:round/>
              <a:headEnd/>
              <a:tailEnd/>
            </a:ln>
          </p:spPr>
          <p:txBody>
            <a:bodyPr/>
            <a:lstStyle/>
            <a:p>
              <a:endParaRPr lang="fa-IR"/>
            </a:p>
          </p:txBody>
        </p:sp>
        <p:sp>
          <p:nvSpPr>
            <p:cNvPr id="3410" name="Freeform 338"/>
            <p:cNvSpPr>
              <a:spLocks/>
            </p:cNvSpPr>
            <p:nvPr userDrawn="1"/>
          </p:nvSpPr>
          <p:spPr bwMode="gray">
            <a:xfrm>
              <a:off x="3484" y="1257"/>
              <a:ext cx="18" cy="27"/>
            </a:xfrm>
            <a:custGeom>
              <a:avLst/>
              <a:gdLst/>
              <a:ahLst/>
              <a:cxnLst>
                <a:cxn ang="0">
                  <a:pos x="11" y="0"/>
                </a:cxn>
                <a:cxn ang="0">
                  <a:pos x="7" y="0"/>
                </a:cxn>
                <a:cxn ang="0">
                  <a:pos x="7" y="0"/>
                </a:cxn>
                <a:cxn ang="0">
                  <a:pos x="4" y="0"/>
                </a:cxn>
                <a:cxn ang="0">
                  <a:pos x="4" y="3"/>
                </a:cxn>
                <a:cxn ang="0">
                  <a:pos x="0" y="7"/>
                </a:cxn>
                <a:cxn ang="0">
                  <a:pos x="0" y="14"/>
                </a:cxn>
                <a:cxn ang="0">
                  <a:pos x="0" y="14"/>
                </a:cxn>
                <a:cxn ang="0">
                  <a:pos x="0" y="17"/>
                </a:cxn>
                <a:cxn ang="0">
                  <a:pos x="0" y="21"/>
                </a:cxn>
                <a:cxn ang="0">
                  <a:pos x="0" y="21"/>
                </a:cxn>
                <a:cxn ang="0">
                  <a:pos x="4" y="25"/>
                </a:cxn>
                <a:cxn ang="0">
                  <a:pos x="7" y="21"/>
                </a:cxn>
                <a:cxn ang="0">
                  <a:pos x="14" y="17"/>
                </a:cxn>
                <a:cxn ang="0">
                  <a:pos x="14" y="17"/>
                </a:cxn>
                <a:cxn ang="0">
                  <a:pos x="18" y="14"/>
                </a:cxn>
                <a:cxn ang="0">
                  <a:pos x="14" y="7"/>
                </a:cxn>
                <a:cxn ang="0">
                  <a:pos x="14" y="3"/>
                </a:cxn>
                <a:cxn ang="0">
                  <a:pos x="11" y="0"/>
                </a:cxn>
              </a:cxnLst>
              <a:rect l="0" t="0" r="r" b="b"/>
              <a:pathLst>
                <a:path w="18" h="25">
                  <a:moveTo>
                    <a:pt x="11" y="0"/>
                  </a:moveTo>
                  <a:lnTo>
                    <a:pt x="7" y="0"/>
                  </a:lnTo>
                  <a:lnTo>
                    <a:pt x="7" y="0"/>
                  </a:lnTo>
                  <a:lnTo>
                    <a:pt x="4" y="0"/>
                  </a:lnTo>
                  <a:lnTo>
                    <a:pt x="4" y="3"/>
                  </a:lnTo>
                  <a:lnTo>
                    <a:pt x="0" y="7"/>
                  </a:lnTo>
                  <a:lnTo>
                    <a:pt x="0" y="14"/>
                  </a:lnTo>
                  <a:lnTo>
                    <a:pt x="0" y="14"/>
                  </a:lnTo>
                  <a:lnTo>
                    <a:pt x="0" y="17"/>
                  </a:lnTo>
                  <a:lnTo>
                    <a:pt x="0" y="21"/>
                  </a:lnTo>
                  <a:lnTo>
                    <a:pt x="0" y="21"/>
                  </a:lnTo>
                  <a:lnTo>
                    <a:pt x="4" y="25"/>
                  </a:lnTo>
                  <a:lnTo>
                    <a:pt x="7" y="21"/>
                  </a:lnTo>
                  <a:lnTo>
                    <a:pt x="14" y="17"/>
                  </a:lnTo>
                  <a:lnTo>
                    <a:pt x="14" y="17"/>
                  </a:lnTo>
                  <a:lnTo>
                    <a:pt x="18" y="14"/>
                  </a:lnTo>
                  <a:lnTo>
                    <a:pt x="14" y="7"/>
                  </a:lnTo>
                  <a:lnTo>
                    <a:pt x="14" y="3"/>
                  </a:lnTo>
                  <a:lnTo>
                    <a:pt x="11" y="0"/>
                  </a:lnTo>
                  <a:close/>
                </a:path>
              </a:pathLst>
            </a:custGeom>
            <a:grpFill/>
            <a:ln w="0">
              <a:noFill/>
              <a:prstDash val="solid"/>
              <a:round/>
              <a:headEnd/>
              <a:tailEnd/>
            </a:ln>
          </p:spPr>
          <p:txBody>
            <a:bodyPr/>
            <a:lstStyle/>
            <a:p>
              <a:endParaRPr lang="fa-IR"/>
            </a:p>
          </p:txBody>
        </p:sp>
        <p:sp>
          <p:nvSpPr>
            <p:cNvPr id="3411" name="Freeform 339"/>
            <p:cNvSpPr>
              <a:spLocks/>
            </p:cNvSpPr>
            <p:nvPr userDrawn="1"/>
          </p:nvSpPr>
          <p:spPr bwMode="gray">
            <a:xfrm>
              <a:off x="575" y="454"/>
              <a:ext cx="2567" cy="1698"/>
            </a:xfrm>
            <a:custGeom>
              <a:avLst/>
              <a:gdLst/>
              <a:ahLst/>
              <a:cxnLst>
                <a:cxn ang="0">
                  <a:pos x="2269" y="395"/>
                </a:cxn>
                <a:cxn ang="0">
                  <a:pos x="2093" y="303"/>
                </a:cxn>
                <a:cxn ang="0">
                  <a:pos x="1889" y="342"/>
                </a:cxn>
                <a:cxn ang="0">
                  <a:pos x="1638" y="194"/>
                </a:cxn>
                <a:cxn ang="0">
                  <a:pos x="1603" y="53"/>
                </a:cxn>
                <a:cxn ang="0">
                  <a:pos x="1455" y="81"/>
                </a:cxn>
                <a:cxn ang="0">
                  <a:pos x="1300" y="166"/>
                </a:cxn>
                <a:cxn ang="0">
                  <a:pos x="1247" y="395"/>
                </a:cxn>
                <a:cxn ang="0">
                  <a:pos x="1156" y="261"/>
                </a:cxn>
                <a:cxn ang="0">
                  <a:pos x="1145" y="412"/>
                </a:cxn>
                <a:cxn ang="0">
                  <a:pos x="1202" y="543"/>
                </a:cxn>
                <a:cxn ang="0">
                  <a:pos x="1121" y="451"/>
                </a:cxn>
                <a:cxn ang="0">
                  <a:pos x="1110" y="451"/>
                </a:cxn>
                <a:cxn ang="0">
                  <a:pos x="1043" y="310"/>
                </a:cxn>
                <a:cxn ang="0">
                  <a:pos x="853" y="423"/>
                </a:cxn>
                <a:cxn ang="0">
                  <a:pos x="712" y="430"/>
                </a:cxn>
                <a:cxn ang="0">
                  <a:pos x="599" y="571"/>
                </a:cxn>
                <a:cxn ang="0">
                  <a:pos x="578" y="402"/>
                </a:cxn>
                <a:cxn ang="0">
                  <a:pos x="434" y="342"/>
                </a:cxn>
                <a:cxn ang="0">
                  <a:pos x="293" y="546"/>
                </a:cxn>
                <a:cxn ang="0">
                  <a:pos x="240" y="754"/>
                </a:cxn>
                <a:cxn ang="0">
                  <a:pos x="356" y="779"/>
                </a:cxn>
                <a:cxn ang="0">
                  <a:pos x="441" y="532"/>
                </a:cxn>
                <a:cxn ang="0">
                  <a:pos x="518" y="694"/>
                </a:cxn>
                <a:cxn ang="0">
                  <a:pos x="412" y="779"/>
                </a:cxn>
                <a:cxn ang="0">
                  <a:pos x="268" y="811"/>
                </a:cxn>
                <a:cxn ang="0">
                  <a:pos x="191" y="885"/>
                </a:cxn>
                <a:cxn ang="0">
                  <a:pos x="191" y="948"/>
                </a:cxn>
                <a:cxn ang="0">
                  <a:pos x="102" y="1001"/>
                </a:cxn>
                <a:cxn ang="0">
                  <a:pos x="18" y="1184"/>
                </a:cxn>
                <a:cxn ang="0">
                  <a:pos x="127" y="1138"/>
                </a:cxn>
                <a:cxn ang="0">
                  <a:pos x="346" y="1156"/>
                </a:cxn>
                <a:cxn ang="0">
                  <a:pos x="314" y="1040"/>
                </a:cxn>
                <a:cxn ang="0">
                  <a:pos x="423" y="1198"/>
                </a:cxn>
                <a:cxn ang="0">
                  <a:pos x="508" y="1096"/>
                </a:cxn>
                <a:cxn ang="0">
                  <a:pos x="571" y="1025"/>
                </a:cxn>
                <a:cxn ang="0">
                  <a:pos x="624" y="1029"/>
                </a:cxn>
                <a:cxn ang="0">
                  <a:pos x="606" y="1107"/>
                </a:cxn>
                <a:cxn ang="0">
                  <a:pos x="483" y="1149"/>
                </a:cxn>
                <a:cxn ang="0">
                  <a:pos x="603" y="1205"/>
                </a:cxn>
                <a:cxn ang="0">
                  <a:pos x="599" y="1343"/>
                </a:cxn>
                <a:cxn ang="0">
                  <a:pos x="708" y="1561"/>
                </a:cxn>
                <a:cxn ang="0">
                  <a:pos x="877" y="1473"/>
                </a:cxn>
                <a:cxn ang="0">
                  <a:pos x="832" y="1406"/>
                </a:cxn>
                <a:cxn ang="0">
                  <a:pos x="849" y="1357"/>
                </a:cxn>
                <a:cxn ang="0">
                  <a:pos x="983" y="1385"/>
                </a:cxn>
                <a:cxn ang="0">
                  <a:pos x="1075" y="1441"/>
                </a:cxn>
                <a:cxn ang="0">
                  <a:pos x="1184" y="1554"/>
                </a:cxn>
                <a:cxn ang="0">
                  <a:pos x="1346" y="1431"/>
                </a:cxn>
                <a:cxn ang="0">
                  <a:pos x="1455" y="1660"/>
                </a:cxn>
                <a:cxn ang="0">
                  <a:pos x="1455" y="1540"/>
                </a:cxn>
                <a:cxn ang="0">
                  <a:pos x="1533" y="1455"/>
                </a:cxn>
                <a:cxn ang="0">
                  <a:pos x="1628" y="1420"/>
                </a:cxn>
                <a:cxn ang="0">
                  <a:pos x="1755" y="1188"/>
                </a:cxn>
                <a:cxn ang="0">
                  <a:pos x="1741" y="1159"/>
                </a:cxn>
                <a:cxn ang="0">
                  <a:pos x="1825" y="1159"/>
                </a:cxn>
                <a:cxn ang="0">
                  <a:pos x="1882" y="1064"/>
                </a:cxn>
                <a:cxn ang="0">
                  <a:pos x="1934" y="839"/>
                </a:cxn>
                <a:cxn ang="0">
                  <a:pos x="2283" y="680"/>
                </a:cxn>
                <a:cxn ang="0">
                  <a:pos x="2297" y="768"/>
                </a:cxn>
                <a:cxn ang="0">
                  <a:pos x="2505" y="645"/>
                </a:cxn>
                <a:cxn ang="0">
                  <a:pos x="2621" y="578"/>
                </a:cxn>
              </a:cxnLst>
              <a:rect l="0" t="0" r="r" b="b"/>
              <a:pathLst>
                <a:path w="2660" h="1723">
                  <a:moveTo>
                    <a:pt x="2618" y="501"/>
                  </a:moveTo>
                  <a:lnTo>
                    <a:pt x="2611" y="497"/>
                  </a:lnTo>
                  <a:lnTo>
                    <a:pt x="2607" y="497"/>
                  </a:lnTo>
                  <a:lnTo>
                    <a:pt x="2600" y="501"/>
                  </a:lnTo>
                  <a:lnTo>
                    <a:pt x="2600" y="504"/>
                  </a:lnTo>
                  <a:lnTo>
                    <a:pt x="2597" y="504"/>
                  </a:lnTo>
                  <a:lnTo>
                    <a:pt x="2590" y="490"/>
                  </a:lnTo>
                  <a:lnTo>
                    <a:pt x="2576" y="465"/>
                  </a:lnTo>
                  <a:lnTo>
                    <a:pt x="2554" y="451"/>
                  </a:lnTo>
                  <a:lnTo>
                    <a:pt x="2537" y="437"/>
                  </a:lnTo>
                  <a:lnTo>
                    <a:pt x="2519" y="430"/>
                  </a:lnTo>
                  <a:lnTo>
                    <a:pt x="2516" y="427"/>
                  </a:lnTo>
                  <a:lnTo>
                    <a:pt x="2477" y="395"/>
                  </a:lnTo>
                  <a:lnTo>
                    <a:pt x="2473" y="395"/>
                  </a:lnTo>
                  <a:lnTo>
                    <a:pt x="2470" y="395"/>
                  </a:lnTo>
                  <a:lnTo>
                    <a:pt x="2459" y="395"/>
                  </a:lnTo>
                  <a:lnTo>
                    <a:pt x="2452" y="395"/>
                  </a:lnTo>
                  <a:lnTo>
                    <a:pt x="2442" y="395"/>
                  </a:lnTo>
                  <a:lnTo>
                    <a:pt x="2438" y="391"/>
                  </a:lnTo>
                  <a:lnTo>
                    <a:pt x="2435" y="388"/>
                  </a:lnTo>
                  <a:lnTo>
                    <a:pt x="2428" y="384"/>
                  </a:lnTo>
                  <a:lnTo>
                    <a:pt x="2424" y="384"/>
                  </a:lnTo>
                  <a:lnTo>
                    <a:pt x="2417" y="384"/>
                  </a:lnTo>
                  <a:lnTo>
                    <a:pt x="2417" y="384"/>
                  </a:lnTo>
                  <a:lnTo>
                    <a:pt x="2413" y="409"/>
                  </a:lnTo>
                  <a:lnTo>
                    <a:pt x="2413" y="427"/>
                  </a:lnTo>
                  <a:lnTo>
                    <a:pt x="2410" y="437"/>
                  </a:lnTo>
                  <a:lnTo>
                    <a:pt x="2396" y="437"/>
                  </a:lnTo>
                  <a:lnTo>
                    <a:pt x="2396" y="430"/>
                  </a:lnTo>
                  <a:lnTo>
                    <a:pt x="2378" y="405"/>
                  </a:lnTo>
                  <a:lnTo>
                    <a:pt x="2396" y="395"/>
                  </a:lnTo>
                  <a:lnTo>
                    <a:pt x="2392" y="388"/>
                  </a:lnTo>
                  <a:lnTo>
                    <a:pt x="2354" y="405"/>
                  </a:lnTo>
                  <a:lnTo>
                    <a:pt x="2347" y="402"/>
                  </a:lnTo>
                  <a:lnTo>
                    <a:pt x="2301" y="398"/>
                  </a:lnTo>
                  <a:lnTo>
                    <a:pt x="2283" y="420"/>
                  </a:lnTo>
                  <a:lnTo>
                    <a:pt x="2269" y="398"/>
                  </a:lnTo>
                  <a:lnTo>
                    <a:pt x="2269" y="398"/>
                  </a:lnTo>
                  <a:lnTo>
                    <a:pt x="2269" y="395"/>
                  </a:lnTo>
                  <a:lnTo>
                    <a:pt x="2269" y="388"/>
                  </a:lnTo>
                  <a:lnTo>
                    <a:pt x="2269" y="381"/>
                  </a:lnTo>
                  <a:lnTo>
                    <a:pt x="2269" y="370"/>
                  </a:lnTo>
                  <a:lnTo>
                    <a:pt x="2262" y="360"/>
                  </a:lnTo>
                  <a:lnTo>
                    <a:pt x="2258" y="353"/>
                  </a:lnTo>
                  <a:lnTo>
                    <a:pt x="2251" y="346"/>
                  </a:lnTo>
                  <a:lnTo>
                    <a:pt x="2241" y="342"/>
                  </a:lnTo>
                  <a:lnTo>
                    <a:pt x="2234" y="342"/>
                  </a:lnTo>
                  <a:lnTo>
                    <a:pt x="2227" y="342"/>
                  </a:lnTo>
                  <a:lnTo>
                    <a:pt x="2220" y="342"/>
                  </a:lnTo>
                  <a:lnTo>
                    <a:pt x="2216" y="346"/>
                  </a:lnTo>
                  <a:lnTo>
                    <a:pt x="2213" y="346"/>
                  </a:lnTo>
                  <a:lnTo>
                    <a:pt x="2213" y="346"/>
                  </a:lnTo>
                  <a:lnTo>
                    <a:pt x="2206" y="346"/>
                  </a:lnTo>
                  <a:lnTo>
                    <a:pt x="2199" y="346"/>
                  </a:lnTo>
                  <a:lnTo>
                    <a:pt x="2188" y="349"/>
                  </a:lnTo>
                  <a:lnTo>
                    <a:pt x="2181" y="349"/>
                  </a:lnTo>
                  <a:lnTo>
                    <a:pt x="2174" y="346"/>
                  </a:lnTo>
                  <a:lnTo>
                    <a:pt x="2167" y="346"/>
                  </a:lnTo>
                  <a:lnTo>
                    <a:pt x="2160" y="342"/>
                  </a:lnTo>
                  <a:lnTo>
                    <a:pt x="2153" y="338"/>
                  </a:lnTo>
                  <a:lnTo>
                    <a:pt x="2149" y="338"/>
                  </a:lnTo>
                  <a:lnTo>
                    <a:pt x="2146" y="342"/>
                  </a:lnTo>
                  <a:lnTo>
                    <a:pt x="2146" y="331"/>
                  </a:lnTo>
                  <a:lnTo>
                    <a:pt x="2139" y="324"/>
                  </a:lnTo>
                  <a:lnTo>
                    <a:pt x="2139" y="324"/>
                  </a:lnTo>
                  <a:lnTo>
                    <a:pt x="2139" y="317"/>
                  </a:lnTo>
                  <a:lnTo>
                    <a:pt x="2139" y="307"/>
                  </a:lnTo>
                  <a:lnTo>
                    <a:pt x="2132" y="296"/>
                  </a:lnTo>
                  <a:lnTo>
                    <a:pt x="2128" y="293"/>
                  </a:lnTo>
                  <a:lnTo>
                    <a:pt x="2121" y="289"/>
                  </a:lnTo>
                  <a:lnTo>
                    <a:pt x="2118" y="293"/>
                  </a:lnTo>
                  <a:lnTo>
                    <a:pt x="2111" y="296"/>
                  </a:lnTo>
                  <a:lnTo>
                    <a:pt x="2107" y="300"/>
                  </a:lnTo>
                  <a:lnTo>
                    <a:pt x="2103" y="300"/>
                  </a:lnTo>
                  <a:lnTo>
                    <a:pt x="2100" y="303"/>
                  </a:lnTo>
                  <a:lnTo>
                    <a:pt x="2100" y="303"/>
                  </a:lnTo>
                  <a:lnTo>
                    <a:pt x="2096" y="303"/>
                  </a:lnTo>
                  <a:lnTo>
                    <a:pt x="2093" y="303"/>
                  </a:lnTo>
                  <a:lnTo>
                    <a:pt x="2093" y="303"/>
                  </a:lnTo>
                  <a:lnTo>
                    <a:pt x="2089" y="300"/>
                  </a:lnTo>
                  <a:lnTo>
                    <a:pt x="2089" y="296"/>
                  </a:lnTo>
                  <a:lnTo>
                    <a:pt x="2089" y="289"/>
                  </a:lnTo>
                  <a:lnTo>
                    <a:pt x="2086" y="286"/>
                  </a:lnTo>
                  <a:lnTo>
                    <a:pt x="2082" y="282"/>
                  </a:lnTo>
                  <a:lnTo>
                    <a:pt x="2075" y="282"/>
                  </a:lnTo>
                  <a:lnTo>
                    <a:pt x="2065" y="282"/>
                  </a:lnTo>
                  <a:lnTo>
                    <a:pt x="2054" y="279"/>
                  </a:lnTo>
                  <a:lnTo>
                    <a:pt x="2044" y="275"/>
                  </a:lnTo>
                  <a:lnTo>
                    <a:pt x="2033" y="275"/>
                  </a:lnTo>
                  <a:lnTo>
                    <a:pt x="2026" y="272"/>
                  </a:lnTo>
                  <a:lnTo>
                    <a:pt x="2019" y="268"/>
                  </a:lnTo>
                  <a:lnTo>
                    <a:pt x="2019" y="268"/>
                  </a:lnTo>
                  <a:lnTo>
                    <a:pt x="2022" y="275"/>
                  </a:lnTo>
                  <a:lnTo>
                    <a:pt x="2019" y="279"/>
                  </a:lnTo>
                  <a:lnTo>
                    <a:pt x="2012" y="286"/>
                  </a:lnTo>
                  <a:lnTo>
                    <a:pt x="2005" y="286"/>
                  </a:lnTo>
                  <a:lnTo>
                    <a:pt x="1998" y="286"/>
                  </a:lnTo>
                  <a:lnTo>
                    <a:pt x="1998" y="293"/>
                  </a:lnTo>
                  <a:lnTo>
                    <a:pt x="1994" y="300"/>
                  </a:lnTo>
                  <a:lnTo>
                    <a:pt x="1994" y="307"/>
                  </a:lnTo>
                  <a:lnTo>
                    <a:pt x="1994" y="314"/>
                  </a:lnTo>
                  <a:lnTo>
                    <a:pt x="1994" y="321"/>
                  </a:lnTo>
                  <a:lnTo>
                    <a:pt x="1994" y="324"/>
                  </a:lnTo>
                  <a:lnTo>
                    <a:pt x="1994" y="324"/>
                  </a:lnTo>
                  <a:lnTo>
                    <a:pt x="1984" y="328"/>
                  </a:lnTo>
                  <a:lnTo>
                    <a:pt x="1973" y="335"/>
                  </a:lnTo>
                  <a:lnTo>
                    <a:pt x="1948" y="321"/>
                  </a:lnTo>
                  <a:lnTo>
                    <a:pt x="1941" y="324"/>
                  </a:lnTo>
                  <a:lnTo>
                    <a:pt x="1927" y="324"/>
                  </a:lnTo>
                  <a:lnTo>
                    <a:pt x="1910" y="310"/>
                  </a:lnTo>
                  <a:lnTo>
                    <a:pt x="1910" y="310"/>
                  </a:lnTo>
                  <a:lnTo>
                    <a:pt x="1906" y="314"/>
                  </a:lnTo>
                  <a:lnTo>
                    <a:pt x="1903" y="321"/>
                  </a:lnTo>
                  <a:lnTo>
                    <a:pt x="1899" y="328"/>
                  </a:lnTo>
                  <a:lnTo>
                    <a:pt x="1896" y="331"/>
                  </a:lnTo>
                  <a:lnTo>
                    <a:pt x="1892" y="338"/>
                  </a:lnTo>
                  <a:lnTo>
                    <a:pt x="1889" y="342"/>
                  </a:lnTo>
                  <a:lnTo>
                    <a:pt x="1885" y="346"/>
                  </a:lnTo>
                  <a:lnTo>
                    <a:pt x="1882" y="349"/>
                  </a:lnTo>
                  <a:lnTo>
                    <a:pt x="1882" y="353"/>
                  </a:lnTo>
                  <a:lnTo>
                    <a:pt x="1878" y="335"/>
                  </a:lnTo>
                  <a:lnTo>
                    <a:pt x="1867" y="321"/>
                  </a:lnTo>
                  <a:lnTo>
                    <a:pt x="1867" y="289"/>
                  </a:lnTo>
                  <a:lnTo>
                    <a:pt x="1871" y="268"/>
                  </a:lnTo>
                  <a:lnTo>
                    <a:pt x="1871" y="261"/>
                  </a:lnTo>
                  <a:lnTo>
                    <a:pt x="1867" y="257"/>
                  </a:lnTo>
                  <a:lnTo>
                    <a:pt x="1864" y="254"/>
                  </a:lnTo>
                  <a:lnTo>
                    <a:pt x="1860" y="254"/>
                  </a:lnTo>
                  <a:lnTo>
                    <a:pt x="1857" y="254"/>
                  </a:lnTo>
                  <a:lnTo>
                    <a:pt x="1853" y="257"/>
                  </a:lnTo>
                  <a:lnTo>
                    <a:pt x="1853" y="257"/>
                  </a:lnTo>
                  <a:lnTo>
                    <a:pt x="1853" y="254"/>
                  </a:lnTo>
                  <a:lnTo>
                    <a:pt x="1850" y="250"/>
                  </a:lnTo>
                  <a:lnTo>
                    <a:pt x="1843" y="247"/>
                  </a:lnTo>
                  <a:lnTo>
                    <a:pt x="1832" y="243"/>
                  </a:lnTo>
                  <a:lnTo>
                    <a:pt x="1822" y="240"/>
                  </a:lnTo>
                  <a:lnTo>
                    <a:pt x="1811" y="240"/>
                  </a:lnTo>
                  <a:lnTo>
                    <a:pt x="1804" y="240"/>
                  </a:lnTo>
                  <a:lnTo>
                    <a:pt x="1801" y="243"/>
                  </a:lnTo>
                  <a:lnTo>
                    <a:pt x="1793" y="243"/>
                  </a:lnTo>
                  <a:lnTo>
                    <a:pt x="1786" y="250"/>
                  </a:lnTo>
                  <a:lnTo>
                    <a:pt x="1779" y="254"/>
                  </a:lnTo>
                  <a:lnTo>
                    <a:pt x="1772" y="254"/>
                  </a:lnTo>
                  <a:lnTo>
                    <a:pt x="1762" y="254"/>
                  </a:lnTo>
                  <a:lnTo>
                    <a:pt x="1751" y="250"/>
                  </a:lnTo>
                  <a:lnTo>
                    <a:pt x="1744" y="247"/>
                  </a:lnTo>
                  <a:lnTo>
                    <a:pt x="1741" y="247"/>
                  </a:lnTo>
                  <a:lnTo>
                    <a:pt x="1737" y="247"/>
                  </a:lnTo>
                  <a:lnTo>
                    <a:pt x="1702" y="226"/>
                  </a:lnTo>
                  <a:lnTo>
                    <a:pt x="1681" y="226"/>
                  </a:lnTo>
                  <a:lnTo>
                    <a:pt x="1663" y="222"/>
                  </a:lnTo>
                  <a:lnTo>
                    <a:pt x="1649" y="215"/>
                  </a:lnTo>
                  <a:lnTo>
                    <a:pt x="1642" y="212"/>
                  </a:lnTo>
                  <a:lnTo>
                    <a:pt x="1631" y="205"/>
                  </a:lnTo>
                  <a:lnTo>
                    <a:pt x="1628" y="198"/>
                  </a:lnTo>
                  <a:lnTo>
                    <a:pt x="1638" y="194"/>
                  </a:lnTo>
                  <a:lnTo>
                    <a:pt x="1638" y="194"/>
                  </a:lnTo>
                  <a:lnTo>
                    <a:pt x="1638" y="187"/>
                  </a:lnTo>
                  <a:lnTo>
                    <a:pt x="1635" y="180"/>
                  </a:lnTo>
                  <a:lnTo>
                    <a:pt x="1631" y="176"/>
                  </a:lnTo>
                  <a:lnTo>
                    <a:pt x="1628" y="176"/>
                  </a:lnTo>
                  <a:lnTo>
                    <a:pt x="1624" y="176"/>
                  </a:lnTo>
                  <a:lnTo>
                    <a:pt x="1621" y="180"/>
                  </a:lnTo>
                  <a:lnTo>
                    <a:pt x="1617" y="180"/>
                  </a:lnTo>
                  <a:lnTo>
                    <a:pt x="1617" y="183"/>
                  </a:lnTo>
                  <a:lnTo>
                    <a:pt x="1614" y="187"/>
                  </a:lnTo>
                  <a:lnTo>
                    <a:pt x="1610" y="194"/>
                  </a:lnTo>
                  <a:lnTo>
                    <a:pt x="1607" y="201"/>
                  </a:lnTo>
                  <a:lnTo>
                    <a:pt x="1600" y="205"/>
                  </a:lnTo>
                  <a:lnTo>
                    <a:pt x="1596" y="208"/>
                  </a:lnTo>
                  <a:lnTo>
                    <a:pt x="1589" y="212"/>
                  </a:lnTo>
                  <a:lnTo>
                    <a:pt x="1586" y="219"/>
                  </a:lnTo>
                  <a:lnTo>
                    <a:pt x="1582" y="222"/>
                  </a:lnTo>
                  <a:lnTo>
                    <a:pt x="1579" y="229"/>
                  </a:lnTo>
                  <a:lnTo>
                    <a:pt x="1575" y="233"/>
                  </a:lnTo>
                  <a:lnTo>
                    <a:pt x="1575" y="236"/>
                  </a:lnTo>
                  <a:lnTo>
                    <a:pt x="1564" y="236"/>
                  </a:lnTo>
                  <a:lnTo>
                    <a:pt x="1561" y="215"/>
                  </a:lnTo>
                  <a:lnTo>
                    <a:pt x="1554" y="205"/>
                  </a:lnTo>
                  <a:lnTo>
                    <a:pt x="1579" y="201"/>
                  </a:lnTo>
                  <a:lnTo>
                    <a:pt x="1607" y="166"/>
                  </a:lnTo>
                  <a:lnTo>
                    <a:pt x="1617" y="155"/>
                  </a:lnTo>
                  <a:lnTo>
                    <a:pt x="1624" y="145"/>
                  </a:lnTo>
                  <a:lnTo>
                    <a:pt x="1631" y="138"/>
                  </a:lnTo>
                  <a:lnTo>
                    <a:pt x="1635" y="131"/>
                  </a:lnTo>
                  <a:lnTo>
                    <a:pt x="1635" y="127"/>
                  </a:lnTo>
                  <a:lnTo>
                    <a:pt x="1635" y="124"/>
                  </a:lnTo>
                  <a:lnTo>
                    <a:pt x="1638" y="99"/>
                  </a:lnTo>
                  <a:lnTo>
                    <a:pt x="1638" y="88"/>
                  </a:lnTo>
                  <a:lnTo>
                    <a:pt x="1638" y="78"/>
                  </a:lnTo>
                  <a:lnTo>
                    <a:pt x="1635" y="67"/>
                  </a:lnTo>
                  <a:lnTo>
                    <a:pt x="1628" y="60"/>
                  </a:lnTo>
                  <a:lnTo>
                    <a:pt x="1617" y="57"/>
                  </a:lnTo>
                  <a:lnTo>
                    <a:pt x="1610" y="53"/>
                  </a:lnTo>
                  <a:lnTo>
                    <a:pt x="1603" y="53"/>
                  </a:lnTo>
                  <a:lnTo>
                    <a:pt x="1596" y="57"/>
                  </a:lnTo>
                  <a:lnTo>
                    <a:pt x="1586" y="60"/>
                  </a:lnTo>
                  <a:lnTo>
                    <a:pt x="1579" y="67"/>
                  </a:lnTo>
                  <a:lnTo>
                    <a:pt x="1564" y="71"/>
                  </a:lnTo>
                  <a:lnTo>
                    <a:pt x="1554" y="71"/>
                  </a:lnTo>
                  <a:lnTo>
                    <a:pt x="1550" y="71"/>
                  </a:lnTo>
                  <a:lnTo>
                    <a:pt x="1547" y="71"/>
                  </a:lnTo>
                  <a:lnTo>
                    <a:pt x="1547" y="53"/>
                  </a:lnTo>
                  <a:lnTo>
                    <a:pt x="1540" y="46"/>
                  </a:lnTo>
                  <a:lnTo>
                    <a:pt x="1550" y="18"/>
                  </a:lnTo>
                  <a:lnTo>
                    <a:pt x="1550" y="18"/>
                  </a:lnTo>
                  <a:lnTo>
                    <a:pt x="1554" y="18"/>
                  </a:lnTo>
                  <a:lnTo>
                    <a:pt x="1554" y="14"/>
                  </a:lnTo>
                  <a:lnTo>
                    <a:pt x="1557" y="14"/>
                  </a:lnTo>
                  <a:lnTo>
                    <a:pt x="1557" y="11"/>
                  </a:lnTo>
                  <a:lnTo>
                    <a:pt x="1554" y="7"/>
                  </a:lnTo>
                  <a:lnTo>
                    <a:pt x="1550" y="4"/>
                  </a:lnTo>
                  <a:lnTo>
                    <a:pt x="1536" y="0"/>
                  </a:lnTo>
                  <a:lnTo>
                    <a:pt x="1529" y="0"/>
                  </a:lnTo>
                  <a:lnTo>
                    <a:pt x="1519" y="4"/>
                  </a:lnTo>
                  <a:lnTo>
                    <a:pt x="1512" y="11"/>
                  </a:lnTo>
                  <a:lnTo>
                    <a:pt x="1508" y="14"/>
                  </a:lnTo>
                  <a:lnTo>
                    <a:pt x="1505" y="18"/>
                  </a:lnTo>
                  <a:lnTo>
                    <a:pt x="1501" y="25"/>
                  </a:lnTo>
                  <a:lnTo>
                    <a:pt x="1498" y="32"/>
                  </a:lnTo>
                  <a:lnTo>
                    <a:pt x="1490" y="39"/>
                  </a:lnTo>
                  <a:lnTo>
                    <a:pt x="1487" y="46"/>
                  </a:lnTo>
                  <a:lnTo>
                    <a:pt x="1480" y="50"/>
                  </a:lnTo>
                  <a:lnTo>
                    <a:pt x="1480" y="53"/>
                  </a:lnTo>
                  <a:lnTo>
                    <a:pt x="1476" y="57"/>
                  </a:lnTo>
                  <a:lnTo>
                    <a:pt x="1480" y="64"/>
                  </a:lnTo>
                  <a:lnTo>
                    <a:pt x="1473" y="78"/>
                  </a:lnTo>
                  <a:lnTo>
                    <a:pt x="1455" y="71"/>
                  </a:lnTo>
                  <a:lnTo>
                    <a:pt x="1452" y="71"/>
                  </a:lnTo>
                  <a:lnTo>
                    <a:pt x="1448" y="71"/>
                  </a:lnTo>
                  <a:lnTo>
                    <a:pt x="1448" y="71"/>
                  </a:lnTo>
                  <a:lnTo>
                    <a:pt x="1452" y="74"/>
                  </a:lnTo>
                  <a:lnTo>
                    <a:pt x="1455" y="78"/>
                  </a:lnTo>
                  <a:lnTo>
                    <a:pt x="1455" y="81"/>
                  </a:lnTo>
                  <a:lnTo>
                    <a:pt x="1455" y="81"/>
                  </a:lnTo>
                  <a:lnTo>
                    <a:pt x="1483" y="102"/>
                  </a:lnTo>
                  <a:lnTo>
                    <a:pt x="1483" y="102"/>
                  </a:lnTo>
                  <a:lnTo>
                    <a:pt x="1483" y="109"/>
                  </a:lnTo>
                  <a:lnTo>
                    <a:pt x="1483" y="117"/>
                  </a:lnTo>
                  <a:lnTo>
                    <a:pt x="1483" y="127"/>
                  </a:lnTo>
                  <a:lnTo>
                    <a:pt x="1480" y="134"/>
                  </a:lnTo>
                  <a:lnTo>
                    <a:pt x="1476" y="134"/>
                  </a:lnTo>
                  <a:lnTo>
                    <a:pt x="1473" y="134"/>
                  </a:lnTo>
                  <a:lnTo>
                    <a:pt x="1466" y="127"/>
                  </a:lnTo>
                  <a:lnTo>
                    <a:pt x="1462" y="117"/>
                  </a:lnTo>
                  <a:lnTo>
                    <a:pt x="1459" y="106"/>
                  </a:lnTo>
                  <a:lnTo>
                    <a:pt x="1452" y="102"/>
                  </a:lnTo>
                  <a:lnTo>
                    <a:pt x="1441" y="95"/>
                  </a:lnTo>
                  <a:lnTo>
                    <a:pt x="1434" y="95"/>
                  </a:lnTo>
                  <a:lnTo>
                    <a:pt x="1424" y="95"/>
                  </a:lnTo>
                  <a:lnTo>
                    <a:pt x="1413" y="95"/>
                  </a:lnTo>
                  <a:lnTo>
                    <a:pt x="1402" y="95"/>
                  </a:lnTo>
                  <a:lnTo>
                    <a:pt x="1395" y="95"/>
                  </a:lnTo>
                  <a:lnTo>
                    <a:pt x="1392" y="92"/>
                  </a:lnTo>
                  <a:lnTo>
                    <a:pt x="1388" y="92"/>
                  </a:lnTo>
                  <a:lnTo>
                    <a:pt x="1388" y="88"/>
                  </a:lnTo>
                  <a:lnTo>
                    <a:pt x="1388" y="88"/>
                  </a:lnTo>
                  <a:lnTo>
                    <a:pt x="1388" y="88"/>
                  </a:lnTo>
                  <a:lnTo>
                    <a:pt x="1381" y="88"/>
                  </a:lnTo>
                  <a:lnTo>
                    <a:pt x="1378" y="92"/>
                  </a:lnTo>
                  <a:lnTo>
                    <a:pt x="1371" y="95"/>
                  </a:lnTo>
                  <a:lnTo>
                    <a:pt x="1364" y="99"/>
                  </a:lnTo>
                  <a:lnTo>
                    <a:pt x="1360" y="102"/>
                  </a:lnTo>
                  <a:lnTo>
                    <a:pt x="1353" y="109"/>
                  </a:lnTo>
                  <a:lnTo>
                    <a:pt x="1343" y="117"/>
                  </a:lnTo>
                  <a:lnTo>
                    <a:pt x="1328" y="120"/>
                  </a:lnTo>
                  <a:lnTo>
                    <a:pt x="1325" y="124"/>
                  </a:lnTo>
                  <a:lnTo>
                    <a:pt x="1318" y="131"/>
                  </a:lnTo>
                  <a:lnTo>
                    <a:pt x="1314" y="138"/>
                  </a:lnTo>
                  <a:lnTo>
                    <a:pt x="1307" y="145"/>
                  </a:lnTo>
                  <a:lnTo>
                    <a:pt x="1304" y="155"/>
                  </a:lnTo>
                  <a:lnTo>
                    <a:pt x="1300" y="162"/>
                  </a:lnTo>
                  <a:lnTo>
                    <a:pt x="1300" y="166"/>
                  </a:lnTo>
                  <a:lnTo>
                    <a:pt x="1300" y="169"/>
                  </a:lnTo>
                  <a:lnTo>
                    <a:pt x="1293" y="176"/>
                  </a:lnTo>
                  <a:lnTo>
                    <a:pt x="1286" y="183"/>
                  </a:lnTo>
                  <a:lnTo>
                    <a:pt x="1279" y="187"/>
                  </a:lnTo>
                  <a:lnTo>
                    <a:pt x="1276" y="191"/>
                  </a:lnTo>
                  <a:lnTo>
                    <a:pt x="1272" y="194"/>
                  </a:lnTo>
                  <a:lnTo>
                    <a:pt x="1272" y="198"/>
                  </a:lnTo>
                  <a:lnTo>
                    <a:pt x="1276" y="201"/>
                  </a:lnTo>
                  <a:lnTo>
                    <a:pt x="1276" y="208"/>
                  </a:lnTo>
                  <a:lnTo>
                    <a:pt x="1272" y="212"/>
                  </a:lnTo>
                  <a:lnTo>
                    <a:pt x="1265" y="215"/>
                  </a:lnTo>
                  <a:lnTo>
                    <a:pt x="1251" y="219"/>
                  </a:lnTo>
                  <a:lnTo>
                    <a:pt x="1233" y="226"/>
                  </a:lnTo>
                  <a:lnTo>
                    <a:pt x="1223" y="233"/>
                  </a:lnTo>
                  <a:lnTo>
                    <a:pt x="1216" y="247"/>
                  </a:lnTo>
                  <a:lnTo>
                    <a:pt x="1216" y="264"/>
                  </a:lnTo>
                  <a:lnTo>
                    <a:pt x="1216" y="279"/>
                  </a:lnTo>
                  <a:lnTo>
                    <a:pt x="1216" y="286"/>
                  </a:lnTo>
                  <a:lnTo>
                    <a:pt x="1219" y="289"/>
                  </a:lnTo>
                  <a:lnTo>
                    <a:pt x="1226" y="293"/>
                  </a:lnTo>
                  <a:lnTo>
                    <a:pt x="1230" y="293"/>
                  </a:lnTo>
                  <a:lnTo>
                    <a:pt x="1237" y="293"/>
                  </a:lnTo>
                  <a:lnTo>
                    <a:pt x="1237" y="293"/>
                  </a:lnTo>
                  <a:lnTo>
                    <a:pt x="1237" y="296"/>
                  </a:lnTo>
                  <a:lnTo>
                    <a:pt x="1240" y="300"/>
                  </a:lnTo>
                  <a:lnTo>
                    <a:pt x="1244" y="307"/>
                  </a:lnTo>
                  <a:lnTo>
                    <a:pt x="1251" y="310"/>
                  </a:lnTo>
                  <a:lnTo>
                    <a:pt x="1254" y="310"/>
                  </a:lnTo>
                  <a:lnTo>
                    <a:pt x="1254" y="314"/>
                  </a:lnTo>
                  <a:lnTo>
                    <a:pt x="1254" y="363"/>
                  </a:lnTo>
                  <a:lnTo>
                    <a:pt x="1251" y="374"/>
                  </a:lnTo>
                  <a:lnTo>
                    <a:pt x="1251" y="381"/>
                  </a:lnTo>
                  <a:lnTo>
                    <a:pt x="1254" y="388"/>
                  </a:lnTo>
                  <a:lnTo>
                    <a:pt x="1258" y="391"/>
                  </a:lnTo>
                  <a:lnTo>
                    <a:pt x="1261" y="395"/>
                  </a:lnTo>
                  <a:lnTo>
                    <a:pt x="1265" y="395"/>
                  </a:lnTo>
                  <a:lnTo>
                    <a:pt x="1265" y="402"/>
                  </a:lnTo>
                  <a:lnTo>
                    <a:pt x="1254" y="402"/>
                  </a:lnTo>
                  <a:lnTo>
                    <a:pt x="1247" y="395"/>
                  </a:lnTo>
                  <a:lnTo>
                    <a:pt x="1240" y="391"/>
                  </a:lnTo>
                  <a:lnTo>
                    <a:pt x="1233" y="381"/>
                  </a:lnTo>
                  <a:lnTo>
                    <a:pt x="1233" y="377"/>
                  </a:lnTo>
                  <a:lnTo>
                    <a:pt x="1233" y="370"/>
                  </a:lnTo>
                  <a:lnTo>
                    <a:pt x="1233" y="363"/>
                  </a:lnTo>
                  <a:lnTo>
                    <a:pt x="1233" y="360"/>
                  </a:lnTo>
                  <a:lnTo>
                    <a:pt x="1230" y="356"/>
                  </a:lnTo>
                  <a:lnTo>
                    <a:pt x="1226" y="353"/>
                  </a:lnTo>
                  <a:lnTo>
                    <a:pt x="1226" y="353"/>
                  </a:lnTo>
                  <a:lnTo>
                    <a:pt x="1230" y="349"/>
                  </a:lnTo>
                  <a:lnTo>
                    <a:pt x="1233" y="342"/>
                  </a:lnTo>
                  <a:lnTo>
                    <a:pt x="1237" y="338"/>
                  </a:lnTo>
                  <a:lnTo>
                    <a:pt x="1240" y="331"/>
                  </a:lnTo>
                  <a:lnTo>
                    <a:pt x="1240" y="324"/>
                  </a:lnTo>
                  <a:lnTo>
                    <a:pt x="1240" y="317"/>
                  </a:lnTo>
                  <a:lnTo>
                    <a:pt x="1240" y="314"/>
                  </a:lnTo>
                  <a:lnTo>
                    <a:pt x="1237" y="314"/>
                  </a:lnTo>
                  <a:lnTo>
                    <a:pt x="1230" y="314"/>
                  </a:lnTo>
                  <a:lnTo>
                    <a:pt x="1223" y="314"/>
                  </a:lnTo>
                  <a:lnTo>
                    <a:pt x="1219" y="310"/>
                  </a:lnTo>
                  <a:lnTo>
                    <a:pt x="1216" y="307"/>
                  </a:lnTo>
                  <a:lnTo>
                    <a:pt x="1212" y="307"/>
                  </a:lnTo>
                  <a:lnTo>
                    <a:pt x="1212" y="303"/>
                  </a:lnTo>
                  <a:lnTo>
                    <a:pt x="1209" y="303"/>
                  </a:lnTo>
                  <a:lnTo>
                    <a:pt x="1205" y="303"/>
                  </a:lnTo>
                  <a:lnTo>
                    <a:pt x="1195" y="303"/>
                  </a:lnTo>
                  <a:lnTo>
                    <a:pt x="1188" y="300"/>
                  </a:lnTo>
                  <a:lnTo>
                    <a:pt x="1180" y="296"/>
                  </a:lnTo>
                  <a:lnTo>
                    <a:pt x="1177" y="293"/>
                  </a:lnTo>
                  <a:lnTo>
                    <a:pt x="1173" y="289"/>
                  </a:lnTo>
                  <a:lnTo>
                    <a:pt x="1170" y="289"/>
                  </a:lnTo>
                  <a:lnTo>
                    <a:pt x="1166" y="293"/>
                  </a:lnTo>
                  <a:lnTo>
                    <a:pt x="1166" y="296"/>
                  </a:lnTo>
                  <a:lnTo>
                    <a:pt x="1163" y="296"/>
                  </a:lnTo>
                  <a:lnTo>
                    <a:pt x="1159" y="293"/>
                  </a:lnTo>
                  <a:lnTo>
                    <a:pt x="1159" y="286"/>
                  </a:lnTo>
                  <a:lnTo>
                    <a:pt x="1159" y="279"/>
                  </a:lnTo>
                  <a:lnTo>
                    <a:pt x="1156" y="272"/>
                  </a:lnTo>
                  <a:lnTo>
                    <a:pt x="1156" y="261"/>
                  </a:lnTo>
                  <a:lnTo>
                    <a:pt x="1156" y="257"/>
                  </a:lnTo>
                  <a:lnTo>
                    <a:pt x="1152" y="254"/>
                  </a:lnTo>
                  <a:lnTo>
                    <a:pt x="1145" y="254"/>
                  </a:lnTo>
                  <a:lnTo>
                    <a:pt x="1142" y="254"/>
                  </a:lnTo>
                  <a:lnTo>
                    <a:pt x="1138" y="257"/>
                  </a:lnTo>
                  <a:lnTo>
                    <a:pt x="1138" y="257"/>
                  </a:lnTo>
                  <a:lnTo>
                    <a:pt x="1131" y="257"/>
                  </a:lnTo>
                  <a:lnTo>
                    <a:pt x="1131" y="261"/>
                  </a:lnTo>
                  <a:lnTo>
                    <a:pt x="1131" y="264"/>
                  </a:lnTo>
                  <a:lnTo>
                    <a:pt x="1131" y="272"/>
                  </a:lnTo>
                  <a:lnTo>
                    <a:pt x="1131" y="275"/>
                  </a:lnTo>
                  <a:lnTo>
                    <a:pt x="1131" y="279"/>
                  </a:lnTo>
                  <a:lnTo>
                    <a:pt x="1135" y="286"/>
                  </a:lnTo>
                  <a:lnTo>
                    <a:pt x="1135" y="289"/>
                  </a:lnTo>
                  <a:lnTo>
                    <a:pt x="1135" y="296"/>
                  </a:lnTo>
                  <a:lnTo>
                    <a:pt x="1135" y="300"/>
                  </a:lnTo>
                  <a:lnTo>
                    <a:pt x="1128" y="303"/>
                  </a:lnTo>
                  <a:lnTo>
                    <a:pt x="1121" y="310"/>
                  </a:lnTo>
                  <a:lnTo>
                    <a:pt x="1117" y="314"/>
                  </a:lnTo>
                  <a:lnTo>
                    <a:pt x="1114" y="321"/>
                  </a:lnTo>
                  <a:lnTo>
                    <a:pt x="1114" y="328"/>
                  </a:lnTo>
                  <a:lnTo>
                    <a:pt x="1114" y="335"/>
                  </a:lnTo>
                  <a:lnTo>
                    <a:pt x="1117" y="338"/>
                  </a:lnTo>
                  <a:lnTo>
                    <a:pt x="1121" y="342"/>
                  </a:lnTo>
                  <a:lnTo>
                    <a:pt x="1124" y="342"/>
                  </a:lnTo>
                  <a:lnTo>
                    <a:pt x="1128" y="346"/>
                  </a:lnTo>
                  <a:lnTo>
                    <a:pt x="1128" y="349"/>
                  </a:lnTo>
                  <a:lnTo>
                    <a:pt x="1124" y="360"/>
                  </a:lnTo>
                  <a:lnTo>
                    <a:pt x="1124" y="367"/>
                  </a:lnTo>
                  <a:lnTo>
                    <a:pt x="1121" y="374"/>
                  </a:lnTo>
                  <a:lnTo>
                    <a:pt x="1117" y="377"/>
                  </a:lnTo>
                  <a:lnTo>
                    <a:pt x="1114" y="384"/>
                  </a:lnTo>
                  <a:lnTo>
                    <a:pt x="1114" y="395"/>
                  </a:lnTo>
                  <a:lnTo>
                    <a:pt x="1114" y="402"/>
                  </a:lnTo>
                  <a:lnTo>
                    <a:pt x="1114" y="412"/>
                  </a:lnTo>
                  <a:lnTo>
                    <a:pt x="1114" y="416"/>
                  </a:lnTo>
                  <a:lnTo>
                    <a:pt x="1114" y="420"/>
                  </a:lnTo>
                  <a:lnTo>
                    <a:pt x="1131" y="420"/>
                  </a:lnTo>
                  <a:lnTo>
                    <a:pt x="1145" y="412"/>
                  </a:lnTo>
                  <a:lnTo>
                    <a:pt x="1152" y="409"/>
                  </a:lnTo>
                  <a:lnTo>
                    <a:pt x="1159" y="412"/>
                  </a:lnTo>
                  <a:lnTo>
                    <a:pt x="1163" y="416"/>
                  </a:lnTo>
                  <a:lnTo>
                    <a:pt x="1166" y="420"/>
                  </a:lnTo>
                  <a:lnTo>
                    <a:pt x="1170" y="423"/>
                  </a:lnTo>
                  <a:lnTo>
                    <a:pt x="1170" y="423"/>
                  </a:lnTo>
                  <a:lnTo>
                    <a:pt x="1170" y="427"/>
                  </a:lnTo>
                  <a:lnTo>
                    <a:pt x="1173" y="430"/>
                  </a:lnTo>
                  <a:lnTo>
                    <a:pt x="1173" y="437"/>
                  </a:lnTo>
                  <a:lnTo>
                    <a:pt x="1177" y="448"/>
                  </a:lnTo>
                  <a:lnTo>
                    <a:pt x="1177" y="455"/>
                  </a:lnTo>
                  <a:lnTo>
                    <a:pt x="1180" y="462"/>
                  </a:lnTo>
                  <a:lnTo>
                    <a:pt x="1180" y="469"/>
                  </a:lnTo>
                  <a:lnTo>
                    <a:pt x="1184" y="472"/>
                  </a:lnTo>
                  <a:lnTo>
                    <a:pt x="1188" y="472"/>
                  </a:lnTo>
                  <a:lnTo>
                    <a:pt x="1191" y="472"/>
                  </a:lnTo>
                  <a:lnTo>
                    <a:pt x="1191" y="472"/>
                  </a:lnTo>
                  <a:lnTo>
                    <a:pt x="1191" y="472"/>
                  </a:lnTo>
                  <a:lnTo>
                    <a:pt x="1198" y="472"/>
                  </a:lnTo>
                  <a:lnTo>
                    <a:pt x="1202" y="472"/>
                  </a:lnTo>
                  <a:lnTo>
                    <a:pt x="1205" y="476"/>
                  </a:lnTo>
                  <a:lnTo>
                    <a:pt x="1212" y="479"/>
                  </a:lnTo>
                  <a:lnTo>
                    <a:pt x="1219" y="483"/>
                  </a:lnTo>
                  <a:lnTo>
                    <a:pt x="1223" y="483"/>
                  </a:lnTo>
                  <a:lnTo>
                    <a:pt x="1226" y="483"/>
                  </a:lnTo>
                  <a:lnTo>
                    <a:pt x="1223" y="486"/>
                  </a:lnTo>
                  <a:lnTo>
                    <a:pt x="1216" y="490"/>
                  </a:lnTo>
                  <a:lnTo>
                    <a:pt x="1212" y="493"/>
                  </a:lnTo>
                  <a:lnTo>
                    <a:pt x="1209" y="493"/>
                  </a:lnTo>
                  <a:lnTo>
                    <a:pt x="1205" y="493"/>
                  </a:lnTo>
                  <a:lnTo>
                    <a:pt x="1202" y="497"/>
                  </a:lnTo>
                  <a:lnTo>
                    <a:pt x="1198" y="501"/>
                  </a:lnTo>
                  <a:lnTo>
                    <a:pt x="1195" y="504"/>
                  </a:lnTo>
                  <a:lnTo>
                    <a:pt x="1195" y="508"/>
                  </a:lnTo>
                  <a:lnTo>
                    <a:pt x="1198" y="511"/>
                  </a:lnTo>
                  <a:lnTo>
                    <a:pt x="1198" y="518"/>
                  </a:lnTo>
                  <a:lnTo>
                    <a:pt x="1202" y="525"/>
                  </a:lnTo>
                  <a:lnTo>
                    <a:pt x="1202" y="532"/>
                  </a:lnTo>
                  <a:lnTo>
                    <a:pt x="1202" y="543"/>
                  </a:lnTo>
                  <a:lnTo>
                    <a:pt x="1202" y="546"/>
                  </a:lnTo>
                  <a:lnTo>
                    <a:pt x="1198" y="550"/>
                  </a:lnTo>
                  <a:lnTo>
                    <a:pt x="1195" y="550"/>
                  </a:lnTo>
                  <a:lnTo>
                    <a:pt x="1191" y="550"/>
                  </a:lnTo>
                  <a:lnTo>
                    <a:pt x="1188" y="543"/>
                  </a:lnTo>
                  <a:lnTo>
                    <a:pt x="1188" y="539"/>
                  </a:lnTo>
                  <a:lnTo>
                    <a:pt x="1184" y="529"/>
                  </a:lnTo>
                  <a:lnTo>
                    <a:pt x="1184" y="522"/>
                  </a:lnTo>
                  <a:lnTo>
                    <a:pt x="1180" y="515"/>
                  </a:lnTo>
                  <a:lnTo>
                    <a:pt x="1177" y="508"/>
                  </a:lnTo>
                  <a:lnTo>
                    <a:pt x="1173" y="501"/>
                  </a:lnTo>
                  <a:lnTo>
                    <a:pt x="1170" y="501"/>
                  </a:lnTo>
                  <a:lnTo>
                    <a:pt x="1166" y="501"/>
                  </a:lnTo>
                  <a:lnTo>
                    <a:pt x="1166" y="504"/>
                  </a:lnTo>
                  <a:lnTo>
                    <a:pt x="1163" y="508"/>
                  </a:lnTo>
                  <a:lnTo>
                    <a:pt x="1163" y="511"/>
                  </a:lnTo>
                  <a:lnTo>
                    <a:pt x="1159" y="515"/>
                  </a:lnTo>
                  <a:lnTo>
                    <a:pt x="1156" y="518"/>
                  </a:lnTo>
                  <a:lnTo>
                    <a:pt x="1152" y="522"/>
                  </a:lnTo>
                  <a:lnTo>
                    <a:pt x="1149" y="522"/>
                  </a:lnTo>
                  <a:lnTo>
                    <a:pt x="1149" y="518"/>
                  </a:lnTo>
                  <a:lnTo>
                    <a:pt x="1152" y="515"/>
                  </a:lnTo>
                  <a:lnTo>
                    <a:pt x="1152" y="515"/>
                  </a:lnTo>
                  <a:lnTo>
                    <a:pt x="1152" y="511"/>
                  </a:lnTo>
                  <a:lnTo>
                    <a:pt x="1156" y="493"/>
                  </a:lnTo>
                  <a:lnTo>
                    <a:pt x="1159" y="465"/>
                  </a:lnTo>
                  <a:lnTo>
                    <a:pt x="1159" y="441"/>
                  </a:lnTo>
                  <a:lnTo>
                    <a:pt x="1159" y="430"/>
                  </a:lnTo>
                  <a:lnTo>
                    <a:pt x="1152" y="420"/>
                  </a:lnTo>
                  <a:lnTo>
                    <a:pt x="1145" y="430"/>
                  </a:lnTo>
                  <a:lnTo>
                    <a:pt x="1145" y="430"/>
                  </a:lnTo>
                  <a:lnTo>
                    <a:pt x="1138" y="430"/>
                  </a:lnTo>
                  <a:lnTo>
                    <a:pt x="1131" y="434"/>
                  </a:lnTo>
                  <a:lnTo>
                    <a:pt x="1128" y="434"/>
                  </a:lnTo>
                  <a:lnTo>
                    <a:pt x="1124" y="437"/>
                  </a:lnTo>
                  <a:lnTo>
                    <a:pt x="1124" y="441"/>
                  </a:lnTo>
                  <a:lnTo>
                    <a:pt x="1121" y="441"/>
                  </a:lnTo>
                  <a:lnTo>
                    <a:pt x="1121" y="444"/>
                  </a:lnTo>
                  <a:lnTo>
                    <a:pt x="1121" y="451"/>
                  </a:lnTo>
                  <a:lnTo>
                    <a:pt x="1121" y="462"/>
                  </a:lnTo>
                  <a:lnTo>
                    <a:pt x="1121" y="476"/>
                  </a:lnTo>
                  <a:lnTo>
                    <a:pt x="1121" y="486"/>
                  </a:lnTo>
                  <a:lnTo>
                    <a:pt x="1121" y="493"/>
                  </a:lnTo>
                  <a:lnTo>
                    <a:pt x="1121" y="501"/>
                  </a:lnTo>
                  <a:lnTo>
                    <a:pt x="1117" y="508"/>
                  </a:lnTo>
                  <a:lnTo>
                    <a:pt x="1114" y="511"/>
                  </a:lnTo>
                  <a:lnTo>
                    <a:pt x="1106" y="511"/>
                  </a:lnTo>
                  <a:lnTo>
                    <a:pt x="1099" y="515"/>
                  </a:lnTo>
                  <a:lnTo>
                    <a:pt x="1096" y="515"/>
                  </a:lnTo>
                  <a:lnTo>
                    <a:pt x="1089" y="518"/>
                  </a:lnTo>
                  <a:lnTo>
                    <a:pt x="1089" y="518"/>
                  </a:lnTo>
                  <a:lnTo>
                    <a:pt x="1078" y="522"/>
                  </a:lnTo>
                  <a:lnTo>
                    <a:pt x="1068" y="518"/>
                  </a:lnTo>
                  <a:lnTo>
                    <a:pt x="1061" y="518"/>
                  </a:lnTo>
                  <a:lnTo>
                    <a:pt x="1050" y="515"/>
                  </a:lnTo>
                  <a:lnTo>
                    <a:pt x="1047" y="511"/>
                  </a:lnTo>
                  <a:lnTo>
                    <a:pt x="1043" y="511"/>
                  </a:lnTo>
                  <a:lnTo>
                    <a:pt x="1047" y="508"/>
                  </a:lnTo>
                  <a:lnTo>
                    <a:pt x="1054" y="508"/>
                  </a:lnTo>
                  <a:lnTo>
                    <a:pt x="1061" y="504"/>
                  </a:lnTo>
                  <a:lnTo>
                    <a:pt x="1068" y="504"/>
                  </a:lnTo>
                  <a:lnTo>
                    <a:pt x="1078" y="501"/>
                  </a:lnTo>
                  <a:lnTo>
                    <a:pt x="1082" y="501"/>
                  </a:lnTo>
                  <a:lnTo>
                    <a:pt x="1085" y="501"/>
                  </a:lnTo>
                  <a:lnTo>
                    <a:pt x="1089" y="497"/>
                  </a:lnTo>
                  <a:lnTo>
                    <a:pt x="1092" y="493"/>
                  </a:lnTo>
                  <a:lnTo>
                    <a:pt x="1092" y="493"/>
                  </a:lnTo>
                  <a:lnTo>
                    <a:pt x="1092" y="490"/>
                  </a:lnTo>
                  <a:lnTo>
                    <a:pt x="1089" y="486"/>
                  </a:lnTo>
                  <a:lnTo>
                    <a:pt x="1089" y="483"/>
                  </a:lnTo>
                  <a:lnTo>
                    <a:pt x="1089" y="479"/>
                  </a:lnTo>
                  <a:lnTo>
                    <a:pt x="1089" y="479"/>
                  </a:lnTo>
                  <a:lnTo>
                    <a:pt x="1092" y="476"/>
                  </a:lnTo>
                  <a:lnTo>
                    <a:pt x="1096" y="472"/>
                  </a:lnTo>
                  <a:lnTo>
                    <a:pt x="1099" y="465"/>
                  </a:lnTo>
                  <a:lnTo>
                    <a:pt x="1103" y="458"/>
                  </a:lnTo>
                  <a:lnTo>
                    <a:pt x="1106" y="455"/>
                  </a:lnTo>
                  <a:lnTo>
                    <a:pt x="1110" y="451"/>
                  </a:lnTo>
                  <a:lnTo>
                    <a:pt x="1110" y="448"/>
                  </a:lnTo>
                  <a:lnTo>
                    <a:pt x="1114" y="444"/>
                  </a:lnTo>
                  <a:lnTo>
                    <a:pt x="1114" y="441"/>
                  </a:lnTo>
                  <a:lnTo>
                    <a:pt x="1110" y="437"/>
                  </a:lnTo>
                  <a:lnTo>
                    <a:pt x="1110" y="437"/>
                  </a:lnTo>
                  <a:lnTo>
                    <a:pt x="1110" y="437"/>
                  </a:lnTo>
                  <a:lnTo>
                    <a:pt x="1106" y="437"/>
                  </a:lnTo>
                  <a:lnTo>
                    <a:pt x="1103" y="434"/>
                  </a:lnTo>
                  <a:lnTo>
                    <a:pt x="1099" y="430"/>
                  </a:lnTo>
                  <a:lnTo>
                    <a:pt x="1099" y="430"/>
                  </a:lnTo>
                  <a:lnTo>
                    <a:pt x="1099" y="416"/>
                  </a:lnTo>
                  <a:lnTo>
                    <a:pt x="1099" y="395"/>
                  </a:lnTo>
                  <a:lnTo>
                    <a:pt x="1099" y="377"/>
                  </a:lnTo>
                  <a:lnTo>
                    <a:pt x="1099" y="367"/>
                  </a:lnTo>
                  <a:lnTo>
                    <a:pt x="1103" y="356"/>
                  </a:lnTo>
                  <a:lnTo>
                    <a:pt x="1099" y="349"/>
                  </a:lnTo>
                  <a:lnTo>
                    <a:pt x="1096" y="342"/>
                  </a:lnTo>
                  <a:lnTo>
                    <a:pt x="1096" y="335"/>
                  </a:lnTo>
                  <a:lnTo>
                    <a:pt x="1092" y="335"/>
                  </a:lnTo>
                  <a:lnTo>
                    <a:pt x="1092" y="307"/>
                  </a:lnTo>
                  <a:lnTo>
                    <a:pt x="1099" y="300"/>
                  </a:lnTo>
                  <a:lnTo>
                    <a:pt x="1103" y="289"/>
                  </a:lnTo>
                  <a:lnTo>
                    <a:pt x="1114" y="275"/>
                  </a:lnTo>
                  <a:lnTo>
                    <a:pt x="1117" y="272"/>
                  </a:lnTo>
                  <a:lnTo>
                    <a:pt x="1114" y="268"/>
                  </a:lnTo>
                  <a:lnTo>
                    <a:pt x="1110" y="264"/>
                  </a:lnTo>
                  <a:lnTo>
                    <a:pt x="1106" y="261"/>
                  </a:lnTo>
                  <a:lnTo>
                    <a:pt x="1103" y="261"/>
                  </a:lnTo>
                  <a:lnTo>
                    <a:pt x="1075" y="264"/>
                  </a:lnTo>
                  <a:lnTo>
                    <a:pt x="1071" y="257"/>
                  </a:lnTo>
                  <a:lnTo>
                    <a:pt x="1064" y="261"/>
                  </a:lnTo>
                  <a:lnTo>
                    <a:pt x="1057" y="264"/>
                  </a:lnTo>
                  <a:lnTo>
                    <a:pt x="1054" y="272"/>
                  </a:lnTo>
                  <a:lnTo>
                    <a:pt x="1054" y="282"/>
                  </a:lnTo>
                  <a:lnTo>
                    <a:pt x="1050" y="289"/>
                  </a:lnTo>
                  <a:lnTo>
                    <a:pt x="1050" y="293"/>
                  </a:lnTo>
                  <a:lnTo>
                    <a:pt x="1050" y="296"/>
                  </a:lnTo>
                  <a:lnTo>
                    <a:pt x="1047" y="303"/>
                  </a:lnTo>
                  <a:lnTo>
                    <a:pt x="1043" y="310"/>
                  </a:lnTo>
                  <a:lnTo>
                    <a:pt x="1036" y="314"/>
                  </a:lnTo>
                  <a:lnTo>
                    <a:pt x="1033" y="317"/>
                  </a:lnTo>
                  <a:lnTo>
                    <a:pt x="1033" y="321"/>
                  </a:lnTo>
                  <a:lnTo>
                    <a:pt x="1022" y="335"/>
                  </a:lnTo>
                  <a:lnTo>
                    <a:pt x="1018" y="360"/>
                  </a:lnTo>
                  <a:lnTo>
                    <a:pt x="1022" y="381"/>
                  </a:lnTo>
                  <a:lnTo>
                    <a:pt x="1022" y="388"/>
                  </a:lnTo>
                  <a:lnTo>
                    <a:pt x="1022" y="391"/>
                  </a:lnTo>
                  <a:lnTo>
                    <a:pt x="1025" y="395"/>
                  </a:lnTo>
                  <a:lnTo>
                    <a:pt x="1025" y="402"/>
                  </a:lnTo>
                  <a:lnTo>
                    <a:pt x="1029" y="409"/>
                  </a:lnTo>
                  <a:lnTo>
                    <a:pt x="1029" y="416"/>
                  </a:lnTo>
                  <a:lnTo>
                    <a:pt x="1029" y="423"/>
                  </a:lnTo>
                  <a:lnTo>
                    <a:pt x="1029" y="423"/>
                  </a:lnTo>
                  <a:lnTo>
                    <a:pt x="1025" y="427"/>
                  </a:lnTo>
                  <a:lnTo>
                    <a:pt x="1022" y="427"/>
                  </a:lnTo>
                  <a:lnTo>
                    <a:pt x="1022" y="427"/>
                  </a:lnTo>
                  <a:lnTo>
                    <a:pt x="990" y="391"/>
                  </a:lnTo>
                  <a:lnTo>
                    <a:pt x="951" y="388"/>
                  </a:lnTo>
                  <a:lnTo>
                    <a:pt x="948" y="402"/>
                  </a:lnTo>
                  <a:lnTo>
                    <a:pt x="951" y="409"/>
                  </a:lnTo>
                  <a:lnTo>
                    <a:pt x="951" y="423"/>
                  </a:lnTo>
                  <a:lnTo>
                    <a:pt x="930" y="441"/>
                  </a:lnTo>
                  <a:lnTo>
                    <a:pt x="930" y="430"/>
                  </a:lnTo>
                  <a:lnTo>
                    <a:pt x="930" y="423"/>
                  </a:lnTo>
                  <a:lnTo>
                    <a:pt x="934" y="420"/>
                  </a:lnTo>
                  <a:lnTo>
                    <a:pt x="934" y="416"/>
                  </a:lnTo>
                  <a:lnTo>
                    <a:pt x="923" y="416"/>
                  </a:lnTo>
                  <a:lnTo>
                    <a:pt x="916" y="427"/>
                  </a:lnTo>
                  <a:lnTo>
                    <a:pt x="913" y="437"/>
                  </a:lnTo>
                  <a:lnTo>
                    <a:pt x="888" y="434"/>
                  </a:lnTo>
                  <a:lnTo>
                    <a:pt x="881" y="434"/>
                  </a:lnTo>
                  <a:lnTo>
                    <a:pt x="870" y="437"/>
                  </a:lnTo>
                  <a:lnTo>
                    <a:pt x="867" y="441"/>
                  </a:lnTo>
                  <a:lnTo>
                    <a:pt x="863" y="441"/>
                  </a:lnTo>
                  <a:lnTo>
                    <a:pt x="863" y="441"/>
                  </a:lnTo>
                  <a:lnTo>
                    <a:pt x="863" y="420"/>
                  </a:lnTo>
                  <a:lnTo>
                    <a:pt x="856" y="420"/>
                  </a:lnTo>
                  <a:lnTo>
                    <a:pt x="853" y="423"/>
                  </a:lnTo>
                  <a:lnTo>
                    <a:pt x="846" y="427"/>
                  </a:lnTo>
                  <a:lnTo>
                    <a:pt x="839" y="430"/>
                  </a:lnTo>
                  <a:lnTo>
                    <a:pt x="832" y="437"/>
                  </a:lnTo>
                  <a:lnTo>
                    <a:pt x="825" y="441"/>
                  </a:lnTo>
                  <a:lnTo>
                    <a:pt x="821" y="444"/>
                  </a:lnTo>
                  <a:lnTo>
                    <a:pt x="818" y="444"/>
                  </a:lnTo>
                  <a:lnTo>
                    <a:pt x="804" y="448"/>
                  </a:lnTo>
                  <a:lnTo>
                    <a:pt x="796" y="451"/>
                  </a:lnTo>
                  <a:lnTo>
                    <a:pt x="789" y="458"/>
                  </a:lnTo>
                  <a:lnTo>
                    <a:pt x="782" y="465"/>
                  </a:lnTo>
                  <a:lnTo>
                    <a:pt x="779" y="472"/>
                  </a:lnTo>
                  <a:lnTo>
                    <a:pt x="775" y="479"/>
                  </a:lnTo>
                  <a:lnTo>
                    <a:pt x="775" y="483"/>
                  </a:lnTo>
                  <a:lnTo>
                    <a:pt x="775" y="483"/>
                  </a:lnTo>
                  <a:lnTo>
                    <a:pt x="775" y="490"/>
                  </a:lnTo>
                  <a:lnTo>
                    <a:pt x="772" y="497"/>
                  </a:lnTo>
                  <a:lnTo>
                    <a:pt x="772" y="497"/>
                  </a:lnTo>
                  <a:lnTo>
                    <a:pt x="768" y="497"/>
                  </a:lnTo>
                  <a:lnTo>
                    <a:pt x="765" y="493"/>
                  </a:lnTo>
                  <a:lnTo>
                    <a:pt x="765" y="490"/>
                  </a:lnTo>
                  <a:lnTo>
                    <a:pt x="765" y="490"/>
                  </a:lnTo>
                  <a:lnTo>
                    <a:pt x="747" y="483"/>
                  </a:lnTo>
                  <a:lnTo>
                    <a:pt x="747" y="469"/>
                  </a:lnTo>
                  <a:lnTo>
                    <a:pt x="758" y="462"/>
                  </a:lnTo>
                  <a:lnTo>
                    <a:pt x="761" y="455"/>
                  </a:lnTo>
                  <a:lnTo>
                    <a:pt x="761" y="451"/>
                  </a:lnTo>
                  <a:lnTo>
                    <a:pt x="761" y="448"/>
                  </a:lnTo>
                  <a:lnTo>
                    <a:pt x="761" y="448"/>
                  </a:lnTo>
                  <a:lnTo>
                    <a:pt x="758" y="441"/>
                  </a:lnTo>
                  <a:lnTo>
                    <a:pt x="754" y="434"/>
                  </a:lnTo>
                  <a:lnTo>
                    <a:pt x="747" y="430"/>
                  </a:lnTo>
                  <a:lnTo>
                    <a:pt x="740" y="427"/>
                  </a:lnTo>
                  <a:lnTo>
                    <a:pt x="737" y="427"/>
                  </a:lnTo>
                  <a:lnTo>
                    <a:pt x="733" y="427"/>
                  </a:lnTo>
                  <a:lnTo>
                    <a:pt x="730" y="427"/>
                  </a:lnTo>
                  <a:lnTo>
                    <a:pt x="726" y="427"/>
                  </a:lnTo>
                  <a:lnTo>
                    <a:pt x="722" y="430"/>
                  </a:lnTo>
                  <a:lnTo>
                    <a:pt x="719" y="430"/>
                  </a:lnTo>
                  <a:lnTo>
                    <a:pt x="712" y="430"/>
                  </a:lnTo>
                  <a:lnTo>
                    <a:pt x="712" y="430"/>
                  </a:lnTo>
                  <a:lnTo>
                    <a:pt x="726" y="437"/>
                  </a:lnTo>
                  <a:lnTo>
                    <a:pt x="722" y="462"/>
                  </a:lnTo>
                  <a:lnTo>
                    <a:pt x="726" y="479"/>
                  </a:lnTo>
                  <a:lnTo>
                    <a:pt x="726" y="479"/>
                  </a:lnTo>
                  <a:lnTo>
                    <a:pt x="730" y="483"/>
                  </a:lnTo>
                  <a:lnTo>
                    <a:pt x="730" y="490"/>
                  </a:lnTo>
                  <a:lnTo>
                    <a:pt x="730" y="493"/>
                  </a:lnTo>
                  <a:lnTo>
                    <a:pt x="730" y="504"/>
                  </a:lnTo>
                  <a:lnTo>
                    <a:pt x="730" y="511"/>
                  </a:lnTo>
                  <a:lnTo>
                    <a:pt x="726" y="515"/>
                  </a:lnTo>
                  <a:lnTo>
                    <a:pt x="726" y="515"/>
                  </a:lnTo>
                  <a:lnTo>
                    <a:pt x="715" y="511"/>
                  </a:lnTo>
                  <a:lnTo>
                    <a:pt x="708" y="508"/>
                  </a:lnTo>
                  <a:lnTo>
                    <a:pt x="701" y="508"/>
                  </a:lnTo>
                  <a:lnTo>
                    <a:pt x="684" y="525"/>
                  </a:lnTo>
                  <a:lnTo>
                    <a:pt x="666" y="536"/>
                  </a:lnTo>
                  <a:lnTo>
                    <a:pt x="666" y="543"/>
                  </a:lnTo>
                  <a:lnTo>
                    <a:pt x="666" y="546"/>
                  </a:lnTo>
                  <a:lnTo>
                    <a:pt x="670" y="550"/>
                  </a:lnTo>
                  <a:lnTo>
                    <a:pt x="673" y="553"/>
                  </a:lnTo>
                  <a:lnTo>
                    <a:pt x="677" y="557"/>
                  </a:lnTo>
                  <a:lnTo>
                    <a:pt x="677" y="557"/>
                  </a:lnTo>
                  <a:lnTo>
                    <a:pt x="677" y="567"/>
                  </a:lnTo>
                  <a:lnTo>
                    <a:pt x="652" y="567"/>
                  </a:lnTo>
                  <a:lnTo>
                    <a:pt x="641" y="553"/>
                  </a:lnTo>
                  <a:lnTo>
                    <a:pt x="634" y="539"/>
                  </a:lnTo>
                  <a:lnTo>
                    <a:pt x="624" y="536"/>
                  </a:lnTo>
                  <a:lnTo>
                    <a:pt x="620" y="546"/>
                  </a:lnTo>
                  <a:lnTo>
                    <a:pt x="627" y="564"/>
                  </a:lnTo>
                  <a:lnTo>
                    <a:pt x="638" y="585"/>
                  </a:lnTo>
                  <a:lnTo>
                    <a:pt x="638" y="589"/>
                  </a:lnTo>
                  <a:lnTo>
                    <a:pt x="634" y="592"/>
                  </a:lnTo>
                  <a:lnTo>
                    <a:pt x="634" y="592"/>
                  </a:lnTo>
                  <a:lnTo>
                    <a:pt x="631" y="592"/>
                  </a:lnTo>
                  <a:lnTo>
                    <a:pt x="627" y="589"/>
                  </a:lnTo>
                  <a:lnTo>
                    <a:pt x="627" y="589"/>
                  </a:lnTo>
                  <a:lnTo>
                    <a:pt x="617" y="578"/>
                  </a:lnTo>
                  <a:lnTo>
                    <a:pt x="599" y="571"/>
                  </a:lnTo>
                  <a:lnTo>
                    <a:pt x="599" y="567"/>
                  </a:lnTo>
                  <a:lnTo>
                    <a:pt x="599" y="564"/>
                  </a:lnTo>
                  <a:lnTo>
                    <a:pt x="599" y="557"/>
                  </a:lnTo>
                  <a:lnTo>
                    <a:pt x="599" y="553"/>
                  </a:lnTo>
                  <a:lnTo>
                    <a:pt x="603" y="550"/>
                  </a:lnTo>
                  <a:lnTo>
                    <a:pt x="603" y="543"/>
                  </a:lnTo>
                  <a:lnTo>
                    <a:pt x="603" y="539"/>
                  </a:lnTo>
                  <a:lnTo>
                    <a:pt x="603" y="532"/>
                  </a:lnTo>
                  <a:lnTo>
                    <a:pt x="603" y="532"/>
                  </a:lnTo>
                  <a:lnTo>
                    <a:pt x="578" y="511"/>
                  </a:lnTo>
                  <a:lnTo>
                    <a:pt x="571" y="493"/>
                  </a:lnTo>
                  <a:lnTo>
                    <a:pt x="592" y="501"/>
                  </a:lnTo>
                  <a:lnTo>
                    <a:pt x="599" y="508"/>
                  </a:lnTo>
                  <a:lnTo>
                    <a:pt x="613" y="515"/>
                  </a:lnTo>
                  <a:lnTo>
                    <a:pt x="627" y="525"/>
                  </a:lnTo>
                  <a:lnTo>
                    <a:pt x="634" y="529"/>
                  </a:lnTo>
                  <a:lnTo>
                    <a:pt x="645" y="529"/>
                  </a:lnTo>
                  <a:lnTo>
                    <a:pt x="652" y="525"/>
                  </a:lnTo>
                  <a:lnTo>
                    <a:pt x="659" y="525"/>
                  </a:lnTo>
                  <a:lnTo>
                    <a:pt x="666" y="522"/>
                  </a:lnTo>
                  <a:lnTo>
                    <a:pt x="666" y="522"/>
                  </a:lnTo>
                  <a:lnTo>
                    <a:pt x="680" y="508"/>
                  </a:lnTo>
                  <a:lnTo>
                    <a:pt x="684" y="497"/>
                  </a:lnTo>
                  <a:lnTo>
                    <a:pt x="687" y="486"/>
                  </a:lnTo>
                  <a:lnTo>
                    <a:pt x="691" y="479"/>
                  </a:lnTo>
                  <a:lnTo>
                    <a:pt x="691" y="472"/>
                  </a:lnTo>
                  <a:lnTo>
                    <a:pt x="691" y="469"/>
                  </a:lnTo>
                  <a:lnTo>
                    <a:pt x="687" y="465"/>
                  </a:lnTo>
                  <a:lnTo>
                    <a:pt x="680" y="458"/>
                  </a:lnTo>
                  <a:lnTo>
                    <a:pt x="673" y="455"/>
                  </a:lnTo>
                  <a:lnTo>
                    <a:pt x="666" y="455"/>
                  </a:lnTo>
                  <a:lnTo>
                    <a:pt x="659" y="451"/>
                  </a:lnTo>
                  <a:lnTo>
                    <a:pt x="656" y="451"/>
                  </a:lnTo>
                  <a:lnTo>
                    <a:pt x="649" y="434"/>
                  </a:lnTo>
                  <a:lnTo>
                    <a:pt x="634" y="416"/>
                  </a:lnTo>
                  <a:lnTo>
                    <a:pt x="617" y="405"/>
                  </a:lnTo>
                  <a:lnTo>
                    <a:pt x="599" y="402"/>
                  </a:lnTo>
                  <a:lnTo>
                    <a:pt x="585" y="402"/>
                  </a:lnTo>
                  <a:lnTo>
                    <a:pt x="578" y="402"/>
                  </a:lnTo>
                  <a:lnTo>
                    <a:pt x="578" y="398"/>
                  </a:lnTo>
                  <a:lnTo>
                    <a:pt x="575" y="395"/>
                  </a:lnTo>
                  <a:lnTo>
                    <a:pt x="571" y="391"/>
                  </a:lnTo>
                  <a:lnTo>
                    <a:pt x="567" y="391"/>
                  </a:lnTo>
                  <a:lnTo>
                    <a:pt x="564" y="391"/>
                  </a:lnTo>
                  <a:lnTo>
                    <a:pt x="567" y="384"/>
                  </a:lnTo>
                  <a:lnTo>
                    <a:pt x="578" y="388"/>
                  </a:lnTo>
                  <a:lnTo>
                    <a:pt x="585" y="384"/>
                  </a:lnTo>
                  <a:lnTo>
                    <a:pt x="560" y="374"/>
                  </a:lnTo>
                  <a:lnTo>
                    <a:pt x="553" y="384"/>
                  </a:lnTo>
                  <a:lnTo>
                    <a:pt x="543" y="381"/>
                  </a:lnTo>
                  <a:lnTo>
                    <a:pt x="532" y="377"/>
                  </a:lnTo>
                  <a:lnTo>
                    <a:pt x="525" y="374"/>
                  </a:lnTo>
                  <a:lnTo>
                    <a:pt x="518" y="370"/>
                  </a:lnTo>
                  <a:lnTo>
                    <a:pt x="515" y="370"/>
                  </a:lnTo>
                  <a:lnTo>
                    <a:pt x="515" y="370"/>
                  </a:lnTo>
                  <a:lnTo>
                    <a:pt x="532" y="367"/>
                  </a:lnTo>
                  <a:lnTo>
                    <a:pt x="532" y="370"/>
                  </a:lnTo>
                  <a:lnTo>
                    <a:pt x="529" y="370"/>
                  </a:lnTo>
                  <a:lnTo>
                    <a:pt x="529" y="370"/>
                  </a:lnTo>
                  <a:lnTo>
                    <a:pt x="532" y="370"/>
                  </a:lnTo>
                  <a:lnTo>
                    <a:pt x="536" y="367"/>
                  </a:lnTo>
                  <a:lnTo>
                    <a:pt x="543" y="367"/>
                  </a:lnTo>
                  <a:lnTo>
                    <a:pt x="546" y="360"/>
                  </a:lnTo>
                  <a:lnTo>
                    <a:pt x="546" y="353"/>
                  </a:lnTo>
                  <a:lnTo>
                    <a:pt x="546" y="349"/>
                  </a:lnTo>
                  <a:lnTo>
                    <a:pt x="546" y="346"/>
                  </a:lnTo>
                  <a:lnTo>
                    <a:pt x="532" y="346"/>
                  </a:lnTo>
                  <a:lnTo>
                    <a:pt x="529" y="335"/>
                  </a:lnTo>
                  <a:lnTo>
                    <a:pt x="518" y="328"/>
                  </a:lnTo>
                  <a:lnTo>
                    <a:pt x="497" y="331"/>
                  </a:lnTo>
                  <a:lnTo>
                    <a:pt x="472" y="324"/>
                  </a:lnTo>
                  <a:lnTo>
                    <a:pt x="469" y="331"/>
                  </a:lnTo>
                  <a:lnTo>
                    <a:pt x="462" y="335"/>
                  </a:lnTo>
                  <a:lnTo>
                    <a:pt x="455" y="335"/>
                  </a:lnTo>
                  <a:lnTo>
                    <a:pt x="448" y="338"/>
                  </a:lnTo>
                  <a:lnTo>
                    <a:pt x="444" y="338"/>
                  </a:lnTo>
                  <a:lnTo>
                    <a:pt x="441" y="338"/>
                  </a:lnTo>
                  <a:lnTo>
                    <a:pt x="434" y="342"/>
                  </a:lnTo>
                  <a:lnTo>
                    <a:pt x="430" y="342"/>
                  </a:lnTo>
                  <a:lnTo>
                    <a:pt x="427" y="346"/>
                  </a:lnTo>
                  <a:lnTo>
                    <a:pt x="427" y="346"/>
                  </a:lnTo>
                  <a:lnTo>
                    <a:pt x="427" y="349"/>
                  </a:lnTo>
                  <a:lnTo>
                    <a:pt x="427" y="353"/>
                  </a:lnTo>
                  <a:lnTo>
                    <a:pt x="423" y="356"/>
                  </a:lnTo>
                  <a:lnTo>
                    <a:pt x="420" y="360"/>
                  </a:lnTo>
                  <a:lnTo>
                    <a:pt x="416" y="363"/>
                  </a:lnTo>
                  <a:lnTo>
                    <a:pt x="409" y="363"/>
                  </a:lnTo>
                  <a:lnTo>
                    <a:pt x="405" y="363"/>
                  </a:lnTo>
                  <a:lnTo>
                    <a:pt x="405" y="360"/>
                  </a:lnTo>
                  <a:lnTo>
                    <a:pt x="405" y="360"/>
                  </a:lnTo>
                  <a:lnTo>
                    <a:pt x="405" y="356"/>
                  </a:lnTo>
                  <a:lnTo>
                    <a:pt x="398" y="360"/>
                  </a:lnTo>
                  <a:lnTo>
                    <a:pt x="391" y="363"/>
                  </a:lnTo>
                  <a:lnTo>
                    <a:pt x="388" y="370"/>
                  </a:lnTo>
                  <a:lnTo>
                    <a:pt x="384" y="374"/>
                  </a:lnTo>
                  <a:lnTo>
                    <a:pt x="384" y="377"/>
                  </a:lnTo>
                  <a:lnTo>
                    <a:pt x="377" y="381"/>
                  </a:lnTo>
                  <a:lnTo>
                    <a:pt x="370" y="384"/>
                  </a:lnTo>
                  <a:lnTo>
                    <a:pt x="363" y="388"/>
                  </a:lnTo>
                  <a:lnTo>
                    <a:pt x="360" y="391"/>
                  </a:lnTo>
                  <a:lnTo>
                    <a:pt x="356" y="398"/>
                  </a:lnTo>
                  <a:lnTo>
                    <a:pt x="356" y="405"/>
                  </a:lnTo>
                  <a:lnTo>
                    <a:pt x="356" y="409"/>
                  </a:lnTo>
                  <a:lnTo>
                    <a:pt x="356" y="412"/>
                  </a:lnTo>
                  <a:lnTo>
                    <a:pt x="342" y="444"/>
                  </a:lnTo>
                  <a:lnTo>
                    <a:pt x="321" y="483"/>
                  </a:lnTo>
                  <a:lnTo>
                    <a:pt x="321" y="483"/>
                  </a:lnTo>
                  <a:lnTo>
                    <a:pt x="317" y="490"/>
                  </a:lnTo>
                  <a:lnTo>
                    <a:pt x="317" y="497"/>
                  </a:lnTo>
                  <a:lnTo>
                    <a:pt x="314" y="504"/>
                  </a:lnTo>
                  <a:lnTo>
                    <a:pt x="310" y="511"/>
                  </a:lnTo>
                  <a:lnTo>
                    <a:pt x="307" y="515"/>
                  </a:lnTo>
                  <a:lnTo>
                    <a:pt x="307" y="518"/>
                  </a:lnTo>
                  <a:lnTo>
                    <a:pt x="303" y="522"/>
                  </a:lnTo>
                  <a:lnTo>
                    <a:pt x="300" y="529"/>
                  </a:lnTo>
                  <a:lnTo>
                    <a:pt x="296" y="536"/>
                  </a:lnTo>
                  <a:lnTo>
                    <a:pt x="293" y="546"/>
                  </a:lnTo>
                  <a:lnTo>
                    <a:pt x="289" y="553"/>
                  </a:lnTo>
                  <a:lnTo>
                    <a:pt x="286" y="557"/>
                  </a:lnTo>
                  <a:lnTo>
                    <a:pt x="286" y="560"/>
                  </a:lnTo>
                  <a:lnTo>
                    <a:pt x="275" y="567"/>
                  </a:lnTo>
                  <a:lnTo>
                    <a:pt x="257" y="592"/>
                  </a:lnTo>
                  <a:lnTo>
                    <a:pt x="233" y="610"/>
                  </a:lnTo>
                  <a:lnTo>
                    <a:pt x="229" y="617"/>
                  </a:lnTo>
                  <a:lnTo>
                    <a:pt x="222" y="620"/>
                  </a:lnTo>
                  <a:lnTo>
                    <a:pt x="219" y="624"/>
                  </a:lnTo>
                  <a:lnTo>
                    <a:pt x="215" y="624"/>
                  </a:lnTo>
                  <a:lnTo>
                    <a:pt x="215" y="631"/>
                  </a:lnTo>
                  <a:lnTo>
                    <a:pt x="212" y="638"/>
                  </a:lnTo>
                  <a:lnTo>
                    <a:pt x="208" y="641"/>
                  </a:lnTo>
                  <a:lnTo>
                    <a:pt x="208" y="641"/>
                  </a:lnTo>
                  <a:lnTo>
                    <a:pt x="201" y="652"/>
                  </a:lnTo>
                  <a:lnTo>
                    <a:pt x="201" y="663"/>
                  </a:lnTo>
                  <a:lnTo>
                    <a:pt x="201" y="670"/>
                  </a:lnTo>
                  <a:lnTo>
                    <a:pt x="205" y="677"/>
                  </a:lnTo>
                  <a:lnTo>
                    <a:pt x="208" y="680"/>
                  </a:lnTo>
                  <a:lnTo>
                    <a:pt x="208" y="684"/>
                  </a:lnTo>
                  <a:lnTo>
                    <a:pt x="208" y="687"/>
                  </a:lnTo>
                  <a:lnTo>
                    <a:pt x="208" y="687"/>
                  </a:lnTo>
                  <a:lnTo>
                    <a:pt x="208" y="691"/>
                  </a:lnTo>
                  <a:lnTo>
                    <a:pt x="205" y="694"/>
                  </a:lnTo>
                  <a:lnTo>
                    <a:pt x="205" y="698"/>
                  </a:lnTo>
                  <a:lnTo>
                    <a:pt x="205" y="701"/>
                  </a:lnTo>
                  <a:lnTo>
                    <a:pt x="205" y="705"/>
                  </a:lnTo>
                  <a:lnTo>
                    <a:pt x="201" y="712"/>
                  </a:lnTo>
                  <a:lnTo>
                    <a:pt x="201" y="719"/>
                  </a:lnTo>
                  <a:lnTo>
                    <a:pt x="201" y="726"/>
                  </a:lnTo>
                  <a:lnTo>
                    <a:pt x="205" y="733"/>
                  </a:lnTo>
                  <a:lnTo>
                    <a:pt x="205" y="733"/>
                  </a:lnTo>
                  <a:lnTo>
                    <a:pt x="208" y="744"/>
                  </a:lnTo>
                  <a:lnTo>
                    <a:pt x="212" y="747"/>
                  </a:lnTo>
                  <a:lnTo>
                    <a:pt x="219" y="754"/>
                  </a:lnTo>
                  <a:lnTo>
                    <a:pt x="226" y="758"/>
                  </a:lnTo>
                  <a:lnTo>
                    <a:pt x="229" y="758"/>
                  </a:lnTo>
                  <a:lnTo>
                    <a:pt x="229" y="758"/>
                  </a:lnTo>
                  <a:lnTo>
                    <a:pt x="240" y="754"/>
                  </a:lnTo>
                  <a:lnTo>
                    <a:pt x="247" y="751"/>
                  </a:lnTo>
                  <a:lnTo>
                    <a:pt x="250" y="744"/>
                  </a:lnTo>
                  <a:lnTo>
                    <a:pt x="254" y="740"/>
                  </a:lnTo>
                  <a:lnTo>
                    <a:pt x="257" y="737"/>
                  </a:lnTo>
                  <a:lnTo>
                    <a:pt x="257" y="730"/>
                  </a:lnTo>
                  <a:lnTo>
                    <a:pt x="257" y="722"/>
                  </a:lnTo>
                  <a:lnTo>
                    <a:pt x="261" y="722"/>
                  </a:lnTo>
                  <a:lnTo>
                    <a:pt x="261" y="719"/>
                  </a:lnTo>
                  <a:lnTo>
                    <a:pt x="265" y="719"/>
                  </a:lnTo>
                  <a:lnTo>
                    <a:pt x="272" y="715"/>
                  </a:lnTo>
                  <a:lnTo>
                    <a:pt x="275" y="712"/>
                  </a:lnTo>
                  <a:lnTo>
                    <a:pt x="275" y="708"/>
                  </a:lnTo>
                  <a:lnTo>
                    <a:pt x="282" y="701"/>
                  </a:lnTo>
                  <a:lnTo>
                    <a:pt x="282" y="694"/>
                  </a:lnTo>
                  <a:lnTo>
                    <a:pt x="286" y="687"/>
                  </a:lnTo>
                  <a:lnTo>
                    <a:pt x="286" y="684"/>
                  </a:lnTo>
                  <a:lnTo>
                    <a:pt x="282" y="684"/>
                  </a:lnTo>
                  <a:lnTo>
                    <a:pt x="289" y="701"/>
                  </a:lnTo>
                  <a:lnTo>
                    <a:pt x="289" y="705"/>
                  </a:lnTo>
                  <a:lnTo>
                    <a:pt x="289" y="708"/>
                  </a:lnTo>
                  <a:lnTo>
                    <a:pt x="293" y="715"/>
                  </a:lnTo>
                  <a:lnTo>
                    <a:pt x="293" y="722"/>
                  </a:lnTo>
                  <a:lnTo>
                    <a:pt x="293" y="726"/>
                  </a:lnTo>
                  <a:lnTo>
                    <a:pt x="289" y="730"/>
                  </a:lnTo>
                  <a:lnTo>
                    <a:pt x="289" y="737"/>
                  </a:lnTo>
                  <a:lnTo>
                    <a:pt x="289" y="744"/>
                  </a:lnTo>
                  <a:lnTo>
                    <a:pt x="289" y="744"/>
                  </a:lnTo>
                  <a:lnTo>
                    <a:pt x="289" y="775"/>
                  </a:lnTo>
                  <a:lnTo>
                    <a:pt x="303" y="793"/>
                  </a:lnTo>
                  <a:lnTo>
                    <a:pt x="307" y="814"/>
                  </a:lnTo>
                  <a:lnTo>
                    <a:pt x="317" y="818"/>
                  </a:lnTo>
                  <a:lnTo>
                    <a:pt x="328" y="811"/>
                  </a:lnTo>
                  <a:lnTo>
                    <a:pt x="331" y="807"/>
                  </a:lnTo>
                  <a:lnTo>
                    <a:pt x="335" y="800"/>
                  </a:lnTo>
                  <a:lnTo>
                    <a:pt x="342" y="800"/>
                  </a:lnTo>
                  <a:lnTo>
                    <a:pt x="346" y="796"/>
                  </a:lnTo>
                  <a:lnTo>
                    <a:pt x="349" y="796"/>
                  </a:lnTo>
                  <a:lnTo>
                    <a:pt x="353" y="789"/>
                  </a:lnTo>
                  <a:lnTo>
                    <a:pt x="356" y="779"/>
                  </a:lnTo>
                  <a:lnTo>
                    <a:pt x="356" y="768"/>
                  </a:lnTo>
                  <a:lnTo>
                    <a:pt x="360" y="761"/>
                  </a:lnTo>
                  <a:lnTo>
                    <a:pt x="360" y="754"/>
                  </a:lnTo>
                  <a:lnTo>
                    <a:pt x="360" y="751"/>
                  </a:lnTo>
                  <a:lnTo>
                    <a:pt x="360" y="744"/>
                  </a:lnTo>
                  <a:lnTo>
                    <a:pt x="377" y="722"/>
                  </a:lnTo>
                  <a:lnTo>
                    <a:pt x="384" y="715"/>
                  </a:lnTo>
                  <a:lnTo>
                    <a:pt x="388" y="708"/>
                  </a:lnTo>
                  <a:lnTo>
                    <a:pt x="388" y="705"/>
                  </a:lnTo>
                  <a:lnTo>
                    <a:pt x="388" y="698"/>
                  </a:lnTo>
                  <a:lnTo>
                    <a:pt x="388" y="698"/>
                  </a:lnTo>
                  <a:lnTo>
                    <a:pt x="388" y="691"/>
                  </a:lnTo>
                  <a:lnTo>
                    <a:pt x="381" y="687"/>
                  </a:lnTo>
                  <a:lnTo>
                    <a:pt x="377" y="684"/>
                  </a:lnTo>
                  <a:lnTo>
                    <a:pt x="374" y="684"/>
                  </a:lnTo>
                  <a:lnTo>
                    <a:pt x="370" y="680"/>
                  </a:lnTo>
                  <a:lnTo>
                    <a:pt x="374" y="645"/>
                  </a:lnTo>
                  <a:lnTo>
                    <a:pt x="374" y="649"/>
                  </a:lnTo>
                  <a:lnTo>
                    <a:pt x="374" y="649"/>
                  </a:lnTo>
                  <a:lnTo>
                    <a:pt x="374" y="649"/>
                  </a:lnTo>
                  <a:lnTo>
                    <a:pt x="374" y="649"/>
                  </a:lnTo>
                  <a:lnTo>
                    <a:pt x="374" y="641"/>
                  </a:lnTo>
                  <a:lnTo>
                    <a:pt x="374" y="634"/>
                  </a:lnTo>
                  <a:lnTo>
                    <a:pt x="377" y="627"/>
                  </a:lnTo>
                  <a:lnTo>
                    <a:pt x="381" y="620"/>
                  </a:lnTo>
                  <a:lnTo>
                    <a:pt x="384" y="617"/>
                  </a:lnTo>
                  <a:lnTo>
                    <a:pt x="388" y="613"/>
                  </a:lnTo>
                  <a:lnTo>
                    <a:pt x="391" y="606"/>
                  </a:lnTo>
                  <a:lnTo>
                    <a:pt x="398" y="603"/>
                  </a:lnTo>
                  <a:lnTo>
                    <a:pt x="402" y="599"/>
                  </a:lnTo>
                  <a:lnTo>
                    <a:pt x="405" y="599"/>
                  </a:lnTo>
                  <a:lnTo>
                    <a:pt x="409" y="596"/>
                  </a:lnTo>
                  <a:lnTo>
                    <a:pt x="416" y="589"/>
                  </a:lnTo>
                  <a:lnTo>
                    <a:pt x="420" y="578"/>
                  </a:lnTo>
                  <a:lnTo>
                    <a:pt x="420" y="571"/>
                  </a:lnTo>
                  <a:lnTo>
                    <a:pt x="420" y="567"/>
                  </a:lnTo>
                  <a:lnTo>
                    <a:pt x="420" y="553"/>
                  </a:lnTo>
                  <a:lnTo>
                    <a:pt x="430" y="539"/>
                  </a:lnTo>
                  <a:lnTo>
                    <a:pt x="441" y="532"/>
                  </a:lnTo>
                  <a:lnTo>
                    <a:pt x="448" y="529"/>
                  </a:lnTo>
                  <a:lnTo>
                    <a:pt x="458" y="529"/>
                  </a:lnTo>
                  <a:lnTo>
                    <a:pt x="465" y="532"/>
                  </a:lnTo>
                  <a:lnTo>
                    <a:pt x="472" y="539"/>
                  </a:lnTo>
                  <a:lnTo>
                    <a:pt x="476" y="546"/>
                  </a:lnTo>
                  <a:lnTo>
                    <a:pt x="472" y="553"/>
                  </a:lnTo>
                  <a:lnTo>
                    <a:pt x="469" y="560"/>
                  </a:lnTo>
                  <a:lnTo>
                    <a:pt x="465" y="567"/>
                  </a:lnTo>
                  <a:lnTo>
                    <a:pt x="462" y="571"/>
                  </a:lnTo>
                  <a:lnTo>
                    <a:pt x="458" y="571"/>
                  </a:lnTo>
                  <a:lnTo>
                    <a:pt x="437" y="592"/>
                  </a:lnTo>
                  <a:lnTo>
                    <a:pt x="427" y="599"/>
                  </a:lnTo>
                  <a:lnTo>
                    <a:pt x="423" y="610"/>
                  </a:lnTo>
                  <a:lnTo>
                    <a:pt x="420" y="613"/>
                  </a:lnTo>
                  <a:lnTo>
                    <a:pt x="420" y="617"/>
                  </a:lnTo>
                  <a:lnTo>
                    <a:pt x="420" y="652"/>
                  </a:lnTo>
                  <a:lnTo>
                    <a:pt x="420" y="659"/>
                  </a:lnTo>
                  <a:lnTo>
                    <a:pt x="420" y="666"/>
                  </a:lnTo>
                  <a:lnTo>
                    <a:pt x="420" y="673"/>
                  </a:lnTo>
                  <a:lnTo>
                    <a:pt x="420" y="677"/>
                  </a:lnTo>
                  <a:lnTo>
                    <a:pt x="420" y="680"/>
                  </a:lnTo>
                  <a:lnTo>
                    <a:pt x="423" y="684"/>
                  </a:lnTo>
                  <a:lnTo>
                    <a:pt x="427" y="687"/>
                  </a:lnTo>
                  <a:lnTo>
                    <a:pt x="434" y="694"/>
                  </a:lnTo>
                  <a:lnTo>
                    <a:pt x="437" y="694"/>
                  </a:lnTo>
                  <a:lnTo>
                    <a:pt x="441" y="698"/>
                  </a:lnTo>
                  <a:lnTo>
                    <a:pt x="451" y="701"/>
                  </a:lnTo>
                  <a:lnTo>
                    <a:pt x="458" y="698"/>
                  </a:lnTo>
                  <a:lnTo>
                    <a:pt x="465" y="694"/>
                  </a:lnTo>
                  <a:lnTo>
                    <a:pt x="469" y="694"/>
                  </a:lnTo>
                  <a:lnTo>
                    <a:pt x="472" y="694"/>
                  </a:lnTo>
                  <a:lnTo>
                    <a:pt x="486" y="691"/>
                  </a:lnTo>
                  <a:lnTo>
                    <a:pt x="493" y="687"/>
                  </a:lnTo>
                  <a:lnTo>
                    <a:pt x="501" y="684"/>
                  </a:lnTo>
                  <a:lnTo>
                    <a:pt x="504" y="684"/>
                  </a:lnTo>
                  <a:lnTo>
                    <a:pt x="508" y="684"/>
                  </a:lnTo>
                  <a:lnTo>
                    <a:pt x="508" y="684"/>
                  </a:lnTo>
                  <a:lnTo>
                    <a:pt x="515" y="691"/>
                  </a:lnTo>
                  <a:lnTo>
                    <a:pt x="518" y="694"/>
                  </a:lnTo>
                  <a:lnTo>
                    <a:pt x="525" y="698"/>
                  </a:lnTo>
                  <a:lnTo>
                    <a:pt x="532" y="698"/>
                  </a:lnTo>
                  <a:lnTo>
                    <a:pt x="536" y="698"/>
                  </a:lnTo>
                  <a:lnTo>
                    <a:pt x="532" y="701"/>
                  </a:lnTo>
                  <a:lnTo>
                    <a:pt x="529" y="701"/>
                  </a:lnTo>
                  <a:lnTo>
                    <a:pt x="525" y="705"/>
                  </a:lnTo>
                  <a:lnTo>
                    <a:pt x="525" y="705"/>
                  </a:lnTo>
                  <a:lnTo>
                    <a:pt x="515" y="705"/>
                  </a:lnTo>
                  <a:lnTo>
                    <a:pt x="508" y="708"/>
                  </a:lnTo>
                  <a:lnTo>
                    <a:pt x="501" y="712"/>
                  </a:lnTo>
                  <a:lnTo>
                    <a:pt x="497" y="715"/>
                  </a:lnTo>
                  <a:lnTo>
                    <a:pt x="493" y="715"/>
                  </a:lnTo>
                  <a:lnTo>
                    <a:pt x="490" y="712"/>
                  </a:lnTo>
                  <a:lnTo>
                    <a:pt x="479" y="708"/>
                  </a:lnTo>
                  <a:lnTo>
                    <a:pt x="469" y="708"/>
                  </a:lnTo>
                  <a:lnTo>
                    <a:pt x="462" y="712"/>
                  </a:lnTo>
                  <a:lnTo>
                    <a:pt x="458" y="715"/>
                  </a:lnTo>
                  <a:lnTo>
                    <a:pt x="455" y="719"/>
                  </a:lnTo>
                  <a:lnTo>
                    <a:pt x="451" y="722"/>
                  </a:lnTo>
                  <a:lnTo>
                    <a:pt x="451" y="722"/>
                  </a:lnTo>
                  <a:lnTo>
                    <a:pt x="451" y="726"/>
                  </a:lnTo>
                  <a:lnTo>
                    <a:pt x="448" y="730"/>
                  </a:lnTo>
                  <a:lnTo>
                    <a:pt x="448" y="737"/>
                  </a:lnTo>
                  <a:lnTo>
                    <a:pt x="448" y="744"/>
                  </a:lnTo>
                  <a:lnTo>
                    <a:pt x="448" y="744"/>
                  </a:lnTo>
                  <a:lnTo>
                    <a:pt x="455" y="747"/>
                  </a:lnTo>
                  <a:lnTo>
                    <a:pt x="458" y="758"/>
                  </a:lnTo>
                  <a:lnTo>
                    <a:pt x="458" y="768"/>
                  </a:lnTo>
                  <a:lnTo>
                    <a:pt x="455" y="772"/>
                  </a:lnTo>
                  <a:lnTo>
                    <a:pt x="455" y="775"/>
                  </a:lnTo>
                  <a:lnTo>
                    <a:pt x="451" y="779"/>
                  </a:lnTo>
                  <a:lnTo>
                    <a:pt x="451" y="779"/>
                  </a:lnTo>
                  <a:lnTo>
                    <a:pt x="444" y="775"/>
                  </a:lnTo>
                  <a:lnTo>
                    <a:pt x="441" y="772"/>
                  </a:lnTo>
                  <a:lnTo>
                    <a:pt x="437" y="772"/>
                  </a:lnTo>
                  <a:lnTo>
                    <a:pt x="437" y="768"/>
                  </a:lnTo>
                  <a:lnTo>
                    <a:pt x="427" y="761"/>
                  </a:lnTo>
                  <a:lnTo>
                    <a:pt x="412" y="775"/>
                  </a:lnTo>
                  <a:lnTo>
                    <a:pt x="412" y="779"/>
                  </a:lnTo>
                  <a:lnTo>
                    <a:pt x="409" y="786"/>
                  </a:lnTo>
                  <a:lnTo>
                    <a:pt x="409" y="796"/>
                  </a:lnTo>
                  <a:lnTo>
                    <a:pt x="409" y="804"/>
                  </a:lnTo>
                  <a:lnTo>
                    <a:pt x="409" y="821"/>
                  </a:lnTo>
                  <a:lnTo>
                    <a:pt x="398" y="818"/>
                  </a:lnTo>
                  <a:lnTo>
                    <a:pt x="398" y="821"/>
                  </a:lnTo>
                  <a:lnTo>
                    <a:pt x="398" y="825"/>
                  </a:lnTo>
                  <a:lnTo>
                    <a:pt x="395" y="828"/>
                  </a:lnTo>
                  <a:lnTo>
                    <a:pt x="395" y="828"/>
                  </a:lnTo>
                  <a:lnTo>
                    <a:pt x="374" y="835"/>
                  </a:lnTo>
                  <a:lnTo>
                    <a:pt x="370" y="835"/>
                  </a:lnTo>
                  <a:lnTo>
                    <a:pt x="367" y="835"/>
                  </a:lnTo>
                  <a:lnTo>
                    <a:pt x="367" y="835"/>
                  </a:lnTo>
                  <a:lnTo>
                    <a:pt x="363" y="832"/>
                  </a:lnTo>
                  <a:lnTo>
                    <a:pt x="356" y="835"/>
                  </a:lnTo>
                  <a:lnTo>
                    <a:pt x="353" y="835"/>
                  </a:lnTo>
                  <a:lnTo>
                    <a:pt x="349" y="842"/>
                  </a:lnTo>
                  <a:lnTo>
                    <a:pt x="342" y="842"/>
                  </a:lnTo>
                  <a:lnTo>
                    <a:pt x="342" y="846"/>
                  </a:lnTo>
                  <a:lnTo>
                    <a:pt x="314" y="849"/>
                  </a:lnTo>
                  <a:lnTo>
                    <a:pt x="307" y="839"/>
                  </a:lnTo>
                  <a:lnTo>
                    <a:pt x="300" y="839"/>
                  </a:lnTo>
                  <a:lnTo>
                    <a:pt x="289" y="849"/>
                  </a:lnTo>
                  <a:lnTo>
                    <a:pt x="286" y="853"/>
                  </a:lnTo>
                  <a:lnTo>
                    <a:pt x="282" y="853"/>
                  </a:lnTo>
                  <a:lnTo>
                    <a:pt x="279" y="853"/>
                  </a:lnTo>
                  <a:lnTo>
                    <a:pt x="279" y="853"/>
                  </a:lnTo>
                  <a:lnTo>
                    <a:pt x="279" y="856"/>
                  </a:lnTo>
                  <a:lnTo>
                    <a:pt x="279" y="853"/>
                  </a:lnTo>
                  <a:lnTo>
                    <a:pt x="279" y="853"/>
                  </a:lnTo>
                  <a:lnTo>
                    <a:pt x="279" y="849"/>
                  </a:lnTo>
                  <a:lnTo>
                    <a:pt x="279" y="846"/>
                  </a:lnTo>
                  <a:lnTo>
                    <a:pt x="282" y="846"/>
                  </a:lnTo>
                  <a:lnTo>
                    <a:pt x="282" y="842"/>
                  </a:lnTo>
                  <a:lnTo>
                    <a:pt x="279" y="839"/>
                  </a:lnTo>
                  <a:lnTo>
                    <a:pt x="272" y="835"/>
                  </a:lnTo>
                  <a:lnTo>
                    <a:pt x="268" y="828"/>
                  </a:lnTo>
                  <a:lnTo>
                    <a:pt x="268" y="825"/>
                  </a:lnTo>
                  <a:lnTo>
                    <a:pt x="268" y="811"/>
                  </a:lnTo>
                  <a:lnTo>
                    <a:pt x="268" y="807"/>
                  </a:lnTo>
                  <a:lnTo>
                    <a:pt x="268" y="804"/>
                  </a:lnTo>
                  <a:lnTo>
                    <a:pt x="268" y="800"/>
                  </a:lnTo>
                  <a:lnTo>
                    <a:pt x="268" y="796"/>
                  </a:lnTo>
                  <a:lnTo>
                    <a:pt x="272" y="793"/>
                  </a:lnTo>
                  <a:lnTo>
                    <a:pt x="275" y="793"/>
                  </a:lnTo>
                  <a:lnTo>
                    <a:pt x="275" y="789"/>
                  </a:lnTo>
                  <a:lnTo>
                    <a:pt x="275" y="786"/>
                  </a:lnTo>
                  <a:lnTo>
                    <a:pt x="275" y="782"/>
                  </a:lnTo>
                  <a:lnTo>
                    <a:pt x="272" y="779"/>
                  </a:lnTo>
                  <a:lnTo>
                    <a:pt x="272" y="779"/>
                  </a:lnTo>
                  <a:lnTo>
                    <a:pt x="268" y="772"/>
                  </a:lnTo>
                  <a:lnTo>
                    <a:pt x="268" y="768"/>
                  </a:lnTo>
                  <a:lnTo>
                    <a:pt x="268" y="761"/>
                  </a:lnTo>
                  <a:lnTo>
                    <a:pt x="268" y="761"/>
                  </a:lnTo>
                  <a:lnTo>
                    <a:pt x="265" y="761"/>
                  </a:lnTo>
                  <a:lnTo>
                    <a:pt x="240" y="782"/>
                  </a:lnTo>
                  <a:lnTo>
                    <a:pt x="240" y="786"/>
                  </a:lnTo>
                  <a:lnTo>
                    <a:pt x="236" y="789"/>
                  </a:lnTo>
                  <a:lnTo>
                    <a:pt x="236" y="796"/>
                  </a:lnTo>
                  <a:lnTo>
                    <a:pt x="240" y="804"/>
                  </a:lnTo>
                  <a:lnTo>
                    <a:pt x="240" y="807"/>
                  </a:lnTo>
                  <a:lnTo>
                    <a:pt x="240" y="811"/>
                  </a:lnTo>
                  <a:lnTo>
                    <a:pt x="247" y="821"/>
                  </a:lnTo>
                  <a:lnTo>
                    <a:pt x="247" y="828"/>
                  </a:lnTo>
                  <a:lnTo>
                    <a:pt x="247" y="849"/>
                  </a:lnTo>
                  <a:lnTo>
                    <a:pt x="243" y="856"/>
                  </a:lnTo>
                  <a:lnTo>
                    <a:pt x="240" y="853"/>
                  </a:lnTo>
                  <a:lnTo>
                    <a:pt x="233" y="856"/>
                  </a:lnTo>
                  <a:lnTo>
                    <a:pt x="229" y="860"/>
                  </a:lnTo>
                  <a:lnTo>
                    <a:pt x="222" y="863"/>
                  </a:lnTo>
                  <a:lnTo>
                    <a:pt x="215" y="860"/>
                  </a:lnTo>
                  <a:lnTo>
                    <a:pt x="212" y="860"/>
                  </a:lnTo>
                  <a:lnTo>
                    <a:pt x="212" y="860"/>
                  </a:lnTo>
                  <a:lnTo>
                    <a:pt x="205" y="863"/>
                  </a:lnTo>
                  <a:lnTo>
                    <a:pt x="198" y="870"/>
                  </a:lnTo>
                  <a:lnTo>
                    <a:pt x="194" y="878"/>
                  </a:lnTo>
                  <a:lnTo>
                    <a:pt x="191" y="885"/>
                  </a:lnTo>
                  <a:lnTo>
                    <a:pt x="191" y="885"/>
                  </a:lnTo>
                  <a:lnTo>
                    <a:pt x="187" y="892"/>
                  </a:lnTo>
                  <a:lnTo>
                    <a:pt x="187" y="895"/>
                  </a:lnTo>
                  <a:lnTo>
                    <a:pt x="183" y="902"/>
                  </a:lnTo>
                  <a:lnTo>
                    <a:pt x="180" y="902"/>
                  </a:lnTo>
                  <a:lnTo>
                    <a:pt x="176" y="909"/>
                  </a:lnTo>
                  <a:lnTo>
                    <a:pt x="173" y="913"/>
                  </a:lnTo>
                  <a:lnTo>
                    <a:pt x="169" y="916"/>
                  </a:lnTo>
                  <a:lnTo>
                    <a:pt x="169" y="916"/>
                  </a:lnTo>
                  <a:lnTo>
                    <a:pt x="183" y="934"/>
                  </a:lnTo>
                  <a:lnTo>
                    <a:pt x="183" y="934"/>
                  </a:lnTo>
                  <a:lnTo>
                    <a:pt x="183" y="937"/>
                  </a:lnTo>
                  <a:lnTo>
                    <a:pt x="183" y="941"/>
                  </a:lnTo>
                  <a:lnTo>
                    <a:pt x="187" y="944"/>
                  </a:lnTo>
                  <a:lnTo>
                    <a:pt x="191" y="948"/>
                  </a:lnTo>
                  <a:lnTo>
                    <a:pt x="191" y="948"/>
                  </a:lnTo>
                  <a:lnTo>
                    <a:pt x="194" y="951"/>
                  </a:lnTo>
                  <a:lnTo>
                    <a:pt x="194" y="951"/>
                  </a:lnTo>
                  <a:lnTo>
                    <a:pt x="198" y="959"/>
                  </a:lnTo>
                  <a:lnTo>
                    <a:pt x="198" y="955"/>
                  </a:lnTo>
                  <a:lnTo>
                    <a:pt x="198" y="955"/>
                  </a:lnTo>
                  <a:lnTo>
                    <a:pt x="198" y="955"/>
                  </a:lnTo>
                  <a:lnTo>
                    <a:pt x="198" y="959"/>
                  </a:lnTo>
                  <a:lnTo>
                    <a:pt x="198" y="959"/>
                  </a:lnTo>
                  <a:lnTo>
                    <a:pt x="198" y="962"/>
                  </a:lnTo>
                  <a:lnTo>
                    <a:pt x="201" y="966"/>
                  </a:lnTo>
                  <a:lnTo>
                    <a:pt x="208" y="969"/>
                  </a:lnTo>
                  <a:lnTo>
                    <a:pt x="212" y="973"/>
                  </a:lnTo>
                  <a:lnTo>
                    <a:pt x="212" y="973"/>
                  </a:lnTo>
                  <a:lnTo>
                    <a:pt x="215" y="973"/>
                  </a:lnTo>
                  <a:lnTo>
                    <a:pt x="212" y="973"/>
                  </a:lnTo>
                  <a:lnTo>
                    <a:pt x="212" y="973"/>
                  </a:lnTo>
                  <a:lnTo>
                    <a:pt x="205" y="969"/>
                  </a:lnTo>
                  <a:lnTo>
                    <a:pt x="201" y="966"/>
                  </a:lnTo>
                  <a:lnTo>
                    <a:pt x="201" y="962"/>
                  </a:lnTo>
                  <a:lnTo>
                    <a:pt x="198" y="962"/>
                  </a:lnTo>
                  <a:lnTo>
                    <a:pt x="198" y="959"/>
                  </a:lnTo>
                  <a:lnTo>
                    <a:pt x="198" y="955"/>
                  </a:lnTo>
                  <a:lnTo>
                    <a:pt x="194" y="951"/>
                  </a:lnTo>
                  <a:lnTo>
                    <a:pt x="191" y="948"/>
                  </a:lnTo>
                  <a:lnTo>
                    <a:pt x="183" y="948"/>
                  </a:lnTo>
                  <a:lnTo>
                    <a:pt x="183" y="941"/>
                  </a:lnTo>
                  <a:lnTo>
                    <a:pt x="183" y="937"/>
                  </a:lnTo>
                  <a:lnTo>
                    <a:pt x="183" y="934"/>
                  </a:lnTo>
                  <a:lnTo>
                    <a:pt x="183" y="934"/>
                  </a:lnTo>
                  <a:lnTo>
                    <a:pt x="183" y="930"/>
                  </a:lnTo>
                  <a:lnTo>
                    <a:pt x="180" y="930"/>
                  </a:lnTo>
                  <a:lnTo>
                    <a:pt x="176" y="923"/>
                  </a:lnTo>
                  <a:lnTo>
                    <a:pt x="173" y="920"/>
                  </a:lnTo>
                  <a:lnTo>
                    <a:pt x="169" y="920"/>
                  </a:lnTo>
                  <a:lnTo>
                    <a:pt x="169" y="916"/>
                  </a:lnTo>
                  <a:lnTo>
                    <a:pt x="162" y="920"/>
                  </a:lnTo>
                  <a:lnTo>
                    <a:pt x="159" y="923"/>
                  </a:lnTo>
                  <a:lnTo>
                    <a:pt x="155" y="927"/>
                  </a:lnTo>
                  <a:lnTo>
                    <a:pt x="152" y="930"/>
                  </a:lnTo>
                  <a:lnTo>
                    <a:pt x="148" y="930"/>
                  </a:lnTo>
                  <a:lnTo>
                    <a:pt x="141" y="934"/>
                  </a:lnTo>
                  <a:lnTo>
                    <a:pt x="134" y="944"/>
                  </a:lnTo>
                  <a:lnTo>
                    <a:pt x="131" y="944"/>
                  </a:lnTo>
                  <a:lnTo>
                    <a:pt x="124" y="944"/>
                  </a:lnTo>
                  <a:lnTo>
                    <a:pt x="120" y="948"/>
                  </a:lnTo>
                  <a:lnTo>
                    <a:pt x="117" y="948"/>
                  </a:lnTo>
                  <a:lnTo>
                    <a:pt x="113" y="948"/>
                  </a:lnTo>
                  <a:lnTo>
                    <a:pt x="106" y="951"/>
                  </a:lnTo>
                  <a:lnTo>
                    <a:pt x="99" y="955"/>
                  </a:lnTo>
                  <a:lnTo>
                    <a:pt x="92" y="955"/>
                  </a:lnTo>
                  <a:lnTo>
                    <a:pt x="92" y="955"/>
                  </a:lnTo>
                  <a:lnTo>
                    <a:pt x="81" y="955"/>
                  </a:lnTo>
                  <a:lnTo>
                    <a:pt x="85" y="969"/>
                  </a:lnTo>
                  <a:lnTo>
                    <a:pt x="74" y="966"/>
                  </a:lnTo>
                  <a:lnTo>
                    <a:pt x="71" y="969"/>
                  </a:lnTo>
                  <a:lnTo>
                    <a:pt x="67" y="973"/>
                  </a:lnTo>
                  <a:lnTo>
                    <a:pt x="71" y="976"/>
                  </a:lnTo>
                  <a:lnTo>
                    <a:pt x="71" y="976"/>
                  </a:lnTo>
                  <a:lnTo>
                    <a:pt x="71" y="980"/>
                  </a:lnTo>
                  <a:lnTo>
                    <a:pt x="92" y="987"/>
                  </a:lnTo>
                  <a:lnTo>
                    <a:pt x="92" y="990"/>
                  </a:lnTo>
                  <a:lnTo>
                    <a:pt x="102" y="997"/>
                  </a:lnTo>
                  <a:lnTo>
                    <a:pt x="102" y="1001"/>
                  </a:lnTo>
                  <a:lnTo>
                    <a:pt x="106" y="1004"/>
                  </a:lnTo>
                  <a:lnTo>
                    <a:pt x="109" y="1008"/>
                  </a:lnTo>
                  <a:lnTo>
                    <a:pt x="109" y="1011"/>
                  </a:lnTo>
                  <a:lnTo>
                    <a:pt x="109" y="1015"/>
                  </a:lnTo>
                  <a:lnTo>
                    <a:pt x="109" y="1064"/>
                  </a:lnTo>
                  <a:lnTo>
                    <a:pt x="106" y="1068"/>
                  </a:lnTo>
                  <a:lnTo>
                    <a:pt x="106" y="1068"/>
                  </a:lnTo>
                  <a:lnTo>
                    <a:pt x="106" y="1068"/>
                  </a:lnTo>
                  <a:lnTo>
                    <a:pt x="92" y="1071"/>
                  </a:lnTo>
                  <a:lnTo>
                    <a:pt x="78" y="1068"/>
                  </a:lnTo>
                  <a:lnTo>
                    <a:pt x="64" y="1068"/>
                  </a:lnTo>
                  <a:lnTo>
                    <a:pt x="60" y="1068"/>
                  </a:lnTo>
                  <a:lnTo>
                    <a:pt x="32" y="1064"/>
                  </a:lnTo>
                  <a:lnTo>
                    <a:pt x="28" y="1061"/>
                  </a:lnTo>
                  <a:lnTo>
                    <a:pt x="25" y="1061"/>
                  </a:lnTo>
                  <a:lnTo>
                    <a:pt x="21" y="1061"/>
                  </a:lnTo>
                  <a:lnTo>
                    <a:pt x="11" y="1071"/>
                  </a:lnTo>
                  <a:lnTo>
                    <a:pt x="7" y="1071"/>
                  </a:lnTo>
                  <a:lnTo>
                    <a:pt x="4" y="1075"/>
                  </a:lnTo>
                  <a:lnTo>
                    <a:pt x="4" y="1075"/>
                  </a:lnTo>
                  <a:lnTo>
                    <a:pt x="4" y="1075"/>
                  </a:lnTo>
                  <a:lnTo>
                    <a:pt x="7" y="1082"/>
                  </a:lnTo>
                  <a:lnTo>
                    <a:pt x="7" y="1085"/>
                  </a:lnTo>
                  <a:lnTo>
                    <a:pt x="7" y="1085"/>
                  </a:lnTo>
                  <a:lnTo>
                    <a:pt x="7" y="1092"/>
                  </a:lnTo>
                  <a:lnTo>
                    <a:pt x="7" y="1124"/>
                  </a:lnTo>
                  <a:lnTo>
                    <a:pt x="7" y="1135"/>
                  </a:lnTo>
                  <a:lnTo>
                    <a:pt x="4" y="1145"/>
                  </a:lnTo>
                  <a:lnTo>
                    <a:pt x="0" y="1149"/>
                  </a:lnTo>
                  <a:lnTo>
                    <a:pt x="0" y="1149"/>
                  </a:lnTo>
                  <a:lnTo>
                    <a:pt x="0" y="1156"/>
                  </a:lnTo>
                  <a:lnTo>
                    <a:pt x="4" y="1159"/>
                  </a:lnTo>
                  <a:lnTo>
                    <a:pt x="4" y="1163"/>
                  </a:lnTo>
                  <a:lnTo>
                    <a:pt x="4" y="1163"/>
                  </a:lnTo>
                  <a:lnTo>
                    <a:pt x="4" y="1180"/>
                  </a:lnTo>
                  <a:lnTo>
                    <a:pt x="11" y="1184"/>
                  </a:lnTo>
                  <a:lnTo>
                    <a:pt x="14" y="1184"/>
                  </a:lnTo>
                  <a:lnTo>
                    <a:pt x="14" y="1184"/>
                  </a:lnTo>
                  <a:lnTo>
                    <a:pt x="18" y="1184"/>
                  </a:lnTo>
                  <a:lnTo>
                    <a:pt x="18" y="1184"/>
                  </a:lnTo>
                  <a:lnTo>
                    <a:pt x="18" y="1188"/>
                  </a:lnTo>
                  <a:lnTo>
                    <a:pt x="21" y="1184"/>
                  </a:lnTo>
                  <a:lnTo>
                    <a:pt x="21" y="1180"/>
                  </a:lnTo>
                  <a:lnTo>
                    <a:pt x="25" y="1173"/>
                  </a:lnTo>
                  <a:lnTo>
                    <a:pt x="21" y="1173"/>
                  </a:lnTo>
                  <a:lnTo>
                    <a:pt x="21" y="1177"/>
                  </a:lnTo>
                  <a:lnTo>
                    <a:pt x="21" y="1180"/>
                  </a:lnTo>
                  <a:lnTo>
                    <a:pt x="21" y="1184"/>
                  </a:lnTo>
                  <a:lnTo>
                    <a:pt x="18" y="1188"/>
                  </a:lnTo>
                  <a:lnTo>
                    <a:pt x="21" y="1191"/>
                  </a:lnTo>
                  <a:lnTo>
                    <a:pt x="21" y="1191"/>
                  </a:lnTo>
                  <a:lnTo>
                    <a:pt x="21" y="1195"/>
                  </a:lnTo>
                  <a:lnTo>
                    <a:pt x="25" y="1198"/>
                  </a:lnTo>
                  <a:lnTo>
                    <a:pt x="28" y="1202"/>
                  </a:lnTo>
                  <a:lnTo>
                    <a:pt x="32" y="1202"/>
                  </a:lnTo>
                  <a:lnTo>
                    <a:pt x="32" y="1202"/>
                  </a:lnTo>
                  <a:lnTo>
                    <a:pt x="36" y="1198"/>
                  </a:lnTo>
                  <a:lnTo>
                    <a:pt x="36" y="1191"/>
                  </a:lnTo>
                  <a:lnTo>
                    <a:pt x="43" y="1188"/>
                  </a:lnTo>
                  <a:lnTo>
                    <a:pt x="46" y="1188"/>
                  </a:lnTo>
                  <a:lnTo>
                    <a:pt x="50" y="1188"/>
                  </a:lnTo>
                  <a:lnTo>
                    <a:pt x="53" y="1191"/>
                  </a:lnTo>
                  <a:lnTo>
                    <a:pt x="57" y="1191"/>
                  </a:lnTo>
                  <a:lnTo>
                    <a:pt x="60" y="1188"/>
                  </a:lnTo>
                  <a:lnTo>
                    <a:pt x="67" y="1184"/>
                  </a:lnTo>
                  <a:lnTo>
                    <a:pt x="74" y="1184"/>
                  </a:lnTo>
                  <a:lnTo>
                    <a:pt x="74" y="1184"/>
                  </a:lnTo>
                  <a:lnTo>
                    <a:pt x="88" y="1184"/>
                  </a:lnTo>
                  <a:lnTo>
                    <a:pt x="95" y="1188"/>
                  </a:lnTo>
                  <a:lnTo>
                    <a:pt x="102" y="1184"/>
                  </a:lnTo>
                  <a:lnTo>
                    <a:pt x="106" y="1184"/>
                  </a:lnTo>
                  <a:lnTo>
                    <a:pt x="117" y="1163"/>
                  </a:lnTo>
                  <a:lnTo>
                    <a:pt x="120" y="1156"/>
                  </a:lnTo>
                  <a:lnTo>
                    <a:pt x="124" y="1152"/>
                  </a:lnTo>
                  <a:lnTo>
                    <a:pt x="127" y="1149"/>
                  </a:lnTo>
                  <a:lnTo>
                    <a:pt x="131" y="1145"/>
                  </a:lnTo>
                  <a:lnTo>
                    <a:pt x="131" y="1145"/>
                  </a:lnTo>
                  <a:lnTo>
                    <a:pt x="127" y="1138"/>
                  </a:lnTo>
                  <a:lnTo>
                    <a:pt x="131" y="1131"/>
                  </a:lnTo>
                  <a:lnTo>
                    <a:pt x="134" y="1128"/>
                  </a:lnTo>
                  <a:lnTo>
                    <a:pt x="138" y="1121"/>
                  </a:lnTo>
                  <a:lnTo>
                    <a:pt x="141" y="1117"/>
                  </a:lnTo>
                  <a:lnTo>
                    <a:pt x="141" y="1117"/>
                  </a:lnTo>
                  <a:lnTo>
                    <a:pt x="148" y="1114"/>
                  </a:lnTo>
                  <a:lnTo>
                    <a:pt x="155" y="1110"/>
                  </a:lnTo>
                  <a:lnTo>
                    <a:pt x="162" y="1110"/>
                  </a:lnTo>
                  <a:lnTo>
                    <a:pt x="166" y="1110"/>
                  </a:lnTo>
                  <a:lnTo>
                    <a:pt x="166" y="1110"/>
                  </a:lnTo>
                  <a:lnTo>
                    <a:pt x="169" y="1107"/>
                  </a:lnTo>
                  <a:lnTo>
                    <a:pt x="176" y="1099"/>
                  </a:lnTo>
                  <a:lnTo>
                    <a:pt x="176" y="1096"/>
                  </a:lnTo>
                  <a:lnTo>
                    <a:pt x="173" y="1092"/>
                  </a:lnTo>
                  <a:lnTo>
                    <a:pt x="173" y="1092"/>
                  </a:lnTo>
                  <a:lnTo>
                    <a:pt x="176" y="1082"/>
                  </a:lnTo>
                  <a:lnTo>
                    <a:pt x="183" y="1078"/>
                  </a:lnTo>
                  <a:lnTo>
                    <a:pt x="191" y="1078"/>
                  </a:lnTo>
                  <a:lnTo>
                    <a:pt x="201" y="1078"/>
                  </a:lnTo>
                  <a:lnTo>
                    <a:pt x="208" y="1078"/>
                  </a:lnTo>
                  <a:lnTo>
                    <a:pt x="215" y="1078"/>
                  </a:lnTo>
                  <a:lnTo>
                    <a:pt x="215" y="1078"/>
                  </a:lnTo>
                  <a:lnTo>
                    <a:pt x="226" y="1075"/>
                  </a:lnTo>
                  <a:lnTo>
                    <a:pt x="226" y="1071"/>
                  </a:lnTo>
                  <a:lnTo>
                    <a:pt x="229" y="1071"/>
                  </a:lnTo>
                  <a:lnTo>
                    <a:pt x="233" y="1071"/>
                  </a:lnTo>
                  <a:lnTo>
                    <a:pt x="254" y="1061"/>
                  </a:lnTo>
                  <a:lnTo>
                    <a:pt x="261" y="1064"/>
                  </a:lnTo>
                  <a:lnTo>
                    <a:pt x="265" y="1068"/>
                  </a:lnTo>
                  <a:lnTo>
                    <a:pt x="268" y="1071"/>
                  </a:lnTo>
                  <a:lnTo>
                    <a:pt x="268" y="1075"/>
                  </a:lnTo>
                  <a:lnTo>
                    <a:pt x="268" y="1078"/>
                  </a:lnTo>
                  <a:lnTo>
                    <a:pt x="293" y="1099"/>
                  </a:lnTo>
                  <a:lnTo>
                    <a:pt x="300" y="1110"/>
                  </a:lnTo>
                  <a:lnTo>
                    <a:pt x="307" y="1121"/>
                  </a:lnTo>
                  <a:lnTo>
                    <a:pt x="331" y="1135"/>
                  </a:lnTo>
                  <a:lnTo>
                    <a:pt x="335" y="1138"/>
                  </a:lnTo>
                  <a:lnTo>
                    <a:pt x="342" y="1142"/>
                  </a:lnTo>
                  <a:lnTo>
                    <a:pt x="346" y="1156"/>
                  </a:lnTo>
                  <a:lnTo>
                    <a:pt x="338" y="1156"/>
                  </a:lnTo>
                  <a:lnTo>
                    <a:pt x="338" y="1159"/>
                  </a:lnTo>
                  <a:lnTo>
                    <a:pt x="338" y="1159"/>
                  </a:lnTo>
                  <a:lnTo>
                    <a:pt x="338" y="1159"/>
                  </a:lnTo>
                  <a:lnTo>
                    <a:pt x="342" y="1163"/>
                  </a:lnTo>
                  <a:lnTo>
                    <a:pt x="342" y="1163"/>
                  </a:lnTo>
                  <a:lnTo>
                    <a:pt x="338" y="1173"/>
                  </a:lnTo>
                  <a:lnTo>
                    <a:pt x="346" y="1177"/>
                  </a:lnTo>
                  <a:lnTo>
                    <a:pt x="353" y="1170"/>
                  </a:lnTo>
                  <a:lnTo>
                    <a:pt x="353" y="1163"/>
                  </a:lnTo>
                  <a:lnTo>
                    <a:pt x="360" y="1159"/>
                  </a:lnTo>
                  <a:lnTo>
                    <a:pt x="356" y="1152"/>
                  </a:lnTo>
                  <a:lnTo>
                    <a:pt x="360" y="1145"/>
                  </a:lnTo>
                  <a:lnTo>
                    <a:pt x="367" y="1145"/>
                  </a:lnTo>
                  <a:lnTo>
                    <a:pt x="374" y="1156"/>
                  </a:lnTo>
                  <a:lnTo>
                    <a:pt x="381" y="1149"/>
                  </a:lnTo>
                  <a:lnTo>
                    <a:pt x="370" y="1128"/>
                  </a:lnTo>
                  <a:lnTo>
                    <a:pt x="360" y="1117"/>
                  </a:lnTo>
                  <a:lnTo>
                    <a:pt x="328" y="1089"/>
                  </a:lnTo>
                  <a:lnTo>
                    <a:pt x="324" y="1085"/>
                  </a:lnTo>
                  <a:lnTo>
                    <a:pt x="324" y="1082"/>
                  </a:lnTo>
                  <a:lnTo>
                    <a:pt x="324" y="1078"/>
                  </a:lnTo>
                  <a:lnTo>
                    <a:pt x="324" y="1075"/>
                  </a:lnTo>
                  <a:lnTo>
                    <a:pt x="317" y="1075"/>
                  </a:lnTo>
                  <a:lnTo>
                    <a:pt x="310" y="1068"/>
                  </a:lnTo>
                  <a:lnTo>
                    <a:pt x="303" y="1061"/>
                  </a:lnTo>
                  <a:lnTo>
                    <a:pt x="300" y="1057"/>
                  </a:lnTo>
                  <a:lnTo>
                    <a:pt x="296" y="1054"/>
                  </a:lnTo>
                  <a:lnTo>
                    <a:pt x="296" y="1050"/>
                  </a:lnTo>
                  <a:lnTo>
                    <a:pt x="303" y="1047"/>
                  </a:lnTo>
                  <a:lnTo>
                    <a:pt x="314" y="1043"/>
                  </a:lnTo>
                  <a:lnTo>
                    <a:pt x="314" y="1043"/>
                  </a:lnTo>
                  <a:lnTo>
                    <a:pt x="314" y="1040"/>
                  </a:lnTo>
                  <a:lnTo>
                    <a:pt x="314" y="1040"/>
                  </a:lnTo>
                  <a:lnTo>
                    <a:pt x="310" y="1040"/>
                  </a:lnTo>
                  <a:lnTo>
                    <a:pt x="310" y="1040"/>
                  </a:lnTo>
                  <a:lnTo>
                    <a:pt x="310" y="1040"/>
                  </a:lnTo>
                  <a:lnTo>
                    <a:pt x="314" y="1040"/>
                  </a:lnTo>
                  <a:lnTo>
                    <a:pt x="314" y="1040"/>
                  </a:lnTo>
                  <a:lnTo>
                    <a:pt x="314" y="1043"/>
                  </a:lnTo>
                  <a:lnTo>
                    <a:pt x="321" y="1054"/>
                  </a:lnTo>
                  <a:lnTo>
                    <a:pt x="331" y="1061"/>
                  </a:lnTo>
                  <a:lnTo>
                    <a:pt x="338" y="1057"/>
                  </a:lnTo>
                  <a:lnTo>
                    <a:pt x="342" y="1064"/>
                  </a:lnTo>
                  <a:lnTo>
                    <a:pt x="346" y="1068"/>
                  </a:lnTo>
                  <a:lnTo>
                    <a:pt x="349" y="1075"/>
                  </a:lnTo>
                  <a:lnTo>
                    <a:pt x="353" y="1078"/>
                  </a:lnTo>
                  <a:lnTo>
                    <a:pt x="353" y="1078"/>
                  </a:lnTo>
                  <a:lnTo>
                    <a:pt x="360" y="1078"/>
                  </a:lnTo>
                  <a:lnTo>
                    <a:pt x="384" y="1103"/>
                  </a:lnTo>
                  <a:lnTo>
                    <a:pt x="391" y="1110"/>
                  </a:lnTo>
                  <a:lnTo>
                    <a:pt x="395" y="1110"/>
                  </a:lnTo>
                  <a:lnTo>
                    <a:pt x="395" y="1114"/>
                  </a:lnTo>
                  <a:lnTo>
                    <a:pt x="395" y="1117"/>
                  </a:lnTo>
                  <a:lnTo>
                    <a:pt x="395" y="1124"/>
                  </a:lnTo>
                  <a:lnTo>
                    <a:pt x="395" y="1124"/>
                  </a:lnTo>
                  <a:lnTo>
                    <a:pt x="395" y="1124"/>
                  </a:lnTo>
                  <a:lnTo>
                    <a:pt x="391" y="1128"/>
                  </a:lnTo>
                  <a:lnTo>
                    <a:pt x="391" y="1131"/>
                  </a:lnTo>
                  <a:lnTo>
                    <a:pt x="391" y="1138"/>
                  </a:lnTo>
                  <a:lnTo>
                    <a:pt x="391" y="1138"/>
                  </a:lnTo>
                  <a:lnTo>
                    <a:pt x="391" y="1145"/>
                  </a:lnTo>
                  <a:lnTo>
                    <a:pt x="391" y="1149"/>
                  </a:lnTo>
                  <a:lnTo>
                    <a:pt x="391" y="1145"/>
                  </a:lnTo>
                  <a:lnTo>
                    <a:pt x="395" y="1142"/>
                  </a:lnTo>
                  <a:lnTo>
                    <a:pt x="398" y="1138"/>
                  </a:lnTo>
                  <a:lnTo>
                    <a:pt x="395" y="1142"/>
                  </a:lnTo>
                  <a:lnTo>
                    <a:pt x="391" y="1149"/>
                  </a:lnTo>
                  <a:lnTo>
                    <a:pt x="391" y="1149"/>
                  </a:lnTo>
                  <a:lnTo>
                    <a:pt x="391" y="1152"/>
                  </a:lnTo>
                  <a:lnTo>
                    <a:pt x="395" y="1156"/>
                  </a:lnTo>
                  <a:lnTo>
                    <a:pt x="395" y="1159"/>
                  </a:lnTo>
                  <a:lnTo>
                    <a:pt x="398" y="1163"/>
                  </a:lnTo>
                  <a:lnTo>
                    <a:pt x="405" y="1170"/>
                  </a:lnTo>
                  <a:lnTo>
                    <a:pt x="409" y="1177"/>
                  </a:lnTo>
                  <a:lnTo>
                    <a:pt x="416" y="1184"/>
                  </a:lnTo>
                  <a:lnTo>
                    <a:pt x="420" y="1195"/>
                  </a:lnTo>
                  <a:lnTo>
                    <a:pt x="423" y="1198"/>
                  </a:lnTo>
                  <a:lnTo>
                    <a:pt x="437" y="1198"/>
                  </a:lnTo>
                  <a:lnTo>
                    <a:pt x="437" y="1180"/>
                  </a:lnTo>
                  <a:lnTo>
                    <a:pt x="441" y="1180"/>
                  </a:lnTo>
                  <a:lnTo>
                    <a:pt x="444" y="1177"/>
                  </a:lnTo>
                  <a:lnTo>
                    <a:pt x="448" y="1170"/>
                  </a:lnTo>
                  <a:lnTo>
                    <a:pt x="455" y="1159"/>
                  </a:lnTo>
                  <a:lnTo>
                    <a:pt x="455" y="1159"/>
                  </a:lnTo>
                  <a:lnTo>
                    <a:pt x="455" y="1156"/>
                  </a:lnTo>
                  <a:lnTo>
                    <a:pt x="455" y="1152"/>
                  </a:lnTo>
                  <a:lnTo>
                    <a:pt x="455" y="1145"/>
                  </a:lnTo>
                  <a:lnTo>
                    <a:pt x="458" y="1138"/>
                  </a:lnTo>
                  <a:lnTo>
                    <a:pt x="458" y="1135"/>
                  </a:lnTo>
                  <a:lnTo>
                    <a:pt x="462" y="1135"/>
                  </a:lnTo>
                  <a:lnTo>
                    <a:pt x="465" y="1131"/>
                  </a:lnTo>
                  <a:lnTo>
                    <a:pt x="469" y="1128"/>
                  </a:lnTo>
                  <a:lnTo>
                    <a:pt x="472" y="1128"/>
                  </a:lnTo>
                  <a:lnTo>
                    <a:pt x="479" y="1131"/>
                  </a:lnTo>
                  <a:lnTo>
                    <a:pt x="479" y="1138"/>
                  </a:lnTo>
                  <a:lnTo>
                    <a:pt x="483" y="1138"/>
                  </a:lnTo>
                  <a:lnTo>
                    <a:pt x="486" y="1138"/>
                  </a:lnTo>
                  <a:lnTo>
                    <a:pt x="486" y="1138"/>
                  </a:lnTo>
                  <a:lnTo>
                    <a:pt x="490" y="1135"/>
                  </a:lnTo>
                  <a:lnTo>
                    <a:pt x="493" y="1135"/>
                  </a:lnTo>
                  <a:lnTo>
                    <a:pt x="493" y="1131"/>
                  </a:lnTo>
                  <a:lnTo>
                    <a:pt x="497" y="1131"/>
                  </a:lnTo>
                  <a:lnTo>
                    <a:pt x="497" y="1128"/>
                  </a:lnTo>
                  <a:lnTo>
                    <a:pt x="501" y="1128"/>
                  </a:lnTo>
                  <a:lnTo>
                    <a:pt x="501" y="1124"/>
                  </a:lnTo>
                  <a:lnTo>
                    <a:pt x="504" y="1124"/>
                  </a:lnTo>
                  <a:lnTo>
                    <a:pt x="511" y="1124"/>
                  </a:lnTo>
                  <a:lnTo>
                    <a:pt x="515" y="1124"/>
                  </a:lnTo>
                  <a:lnTo>
                    <a:pt x="515" y="1124"/>
                  </a:lnTo>
                  <a:lnTo>
                    <a:pt x="518" y="1121"/>
                  </a:lnTo>
                  <a:lnTo>
                    <a:pt x="518" y="1117"/>
                  </a:lnTo>
                  <a:lnTo>
                    <a:pt x="522" y="1117"/>
                  </a:lnTo>
                  <a:lnTo>
                    <a:pt x="522" y="1114"/>
                  </a:lnTo>
                  <a:lnTo>
                    <a:pt x="515" y="1107"/>
                  </a:lnTo>
                  <a:lnTo>
                    <a:pt x="511" y="1099"/>
                  </a:lnTo>
                  <a:lnTo>
                    <a:pt x="508" y="1096"/>
                  </a:lnTo>
                  <a:lnTo>
                    <a:pt x="508" y="1092"/>
                  </a:lnTo>
                  <a:lnTo>
                    <a:pt x="504" y="1092"/>
                  </a:lnTo>
                  <a:lnTo>
                    <a:pt x="504" y="1092"/>
                  </a:lnTo>
                  <a:lnTo>
                    <a:pt x="504" y="1092"/>
                  </a:lnTo>
                  <a:lnTo>
                    <a:pt x="504" y="1092"/>
                  </a:lnTo>
                  <a:lnTo>
                    <a:pt x="504" y="1092"/>
                  </a:lnTo>
                  <a:lnTo>
                    <a:pt x="504" y="1092"/>
                  </a:lnTo>
                  <a:lnTo>
                    <a:pt x="504" y="1089"/>
                  </a:lnTo>
                  <a:lnTo>
                    <a:pt x="508" y="1082"/>
                  </a:lnTo>
                  <a:lnTo>
                    <a:pt x="508" y="1078"/>
                  </a:lnTo>
                  <a:lnTo>
                    <a:pt x="511" y="1078"/>
                  </a:lnTo>
                  <a:lnTo>
                    <a:pt x="511" y="1075"/>
                  </a:lnTo>
                  <a:lnTo>
                    <a:pt x="515" y="1071"/>
                  </a:lnTo>
                  <a:lnTo>
                    <a:pt x="515" y="1068"/>
                  </a:lnTo>
                  <a:lnTo>
                    <a:pt x="515" y="1068"/>
                  </a:lnTo>
                  <a:lnTo>
                    <a:pt x="518" y="1061"/>
                  </a:lnTo>
                  <a:lnTo>
                    <a:pt x="518" y="1057"/>
                  </a:lnTo>
                  <a:lnTo>
                    <a:pt x="522" y="1054"/>
                  </a:lnTo>
                  <a:lnTo>
                    <a:pt x="518" y="1050"/>
                  </a:lnTo>
                  <a:lnTo>
                    <a:pt x="518" y="1047"/>
                  </a:lnTo>
                  <a:lnTo>
                    <a:pt x="518" y="1050"/>
                  </a:lnTo>
                  <a:lnTo>
                    <a:pt x="522" y="1050"/>
                  </a:lnTo>
                  <a:lnTo>
                    <a:pt x="522" y="1047"/>
                  </a:lnTo>
                  <a:lnTo>
                    <a:pt x="522" y="1043"/>
                  </a:lnTo>
                  <a:lnTo>
                    <a:pt x="522" y="1040"/>
                  </a:lnTo>
                  <a:lnTo>
                    <a:pt x="522" y="1036"/>
                  </a:lnTo>
                  <a:lnTo>
                    <a:pt x="522" y="1033"/>
                  </a:lnTo>
                  <a:lnTo>
                    <a:pt x="522" y="1029"/>
                  </a:lnTo>
                  <a:lnTo>
                    <a:pt x="522" y="1029"/>
                  </a:lnTo>
                  <a:lnTo>
                    <a:pt x="525" y="1025"/>
                  </a:lnTo>
                  <a:lnTo>
                    <a:pt x="529" y="1022"/>
                  </a:lnTo>
                  <a:lnTo>
                    <a:pt x="529" y="1022"/>
                  </a:lnTo>
                  <a:lnTo>
                    <a:pt x="536" y="1022"/>
                  </a:lnTo>
                  <a:lnTo>
                    <a:pt x="543" y="1018"/>
                  </a:lnTo>
                  <a:lnTo>
                    <a:pt x="543" y="1018"/>
                  </a:lnTo>
                  <a:lnTo>
                    <a:pt x="550" y="1018"/>
                  </a:lnTo>
                  <a:lnTo>
                    <a:pt x="557" y="1018"/>
                  </a:lnTo>
                  <a:lnTo>
                    <a:pt x="564" y="1022"/>
                  </a:lnTo>
                  <a:lnTo>
                    <a:pt x="571" y="1025"/>
                  </a:lnTo>
                  <a:lnTo>
                    <a:pt x="575" y="1025"/>
                  </a:lnTo>
                  <a:lnTo>
                    <a:pt x="578" y="1029"/>
                  </a:lnTo>
                  <a:lnTo>
                    <a:pt x="575" y="1029"/>
                  </a:lnTo>
                  <a:lnTo>
                    <a:pt x="578" y="1029"/>
                  </a:lnTo>
                  <a:lnTo>
                    <a:pt x="589" y="1029"/>
                  </a:lnTo>
                  <a:lnTo>
                    <a:pt x="592" y="1029"/>
                  </a:lnTo>
                  <a:lnTo>
                    <a:pt x="596" y="1033"/>
                  </a:lnTo>
                  <a:lnTo>
                    <a:pt x="599" y="1033"/>
                  </a:lnTo>
                  <a:lnTo>
                    <a:pt x="596" y="1033"/>
                  </a:lnTo>
                  <a:lnTo>
                    <a:pt x="596" y="1036"/>
                  </a:lnTo>
                  <a:lnTo>
                    <a:pt x="592" y="1036"/>
                  </a:lnTo>
                  <a:lnTo>
                    <a:pt x="592" y="1040"/>
                  </a:lnTo>
                  <a:lnTo>
                    <a:pt x="589" y="1043"/>
                  </a:lnTo>
                  <a:lnTo>
                    <a:pt x="589" y="1047"/>
                  </a:lnTo>
                  <a:lnTo>
                    <a:pt x="589" y="1054"/>
                  </a:lnTo>
                  <a:lnTo>
                    <a:pt x="596" y="1054"/>
                  </a:lnTo>
                  <a:lnTo>
                    <a:pt x="599" y="1054"/>
                  </a:lnTo>
                  <a:lnTo>
                    <a:pt x="606" y="1050"/>
                  </a:lnTo>
                  <a:lnTo>
                    <a:pt x="610" y="1043"/>
                  </a:lnTo>
                  <a:lnTo>
                    <a:pt x="610" y="1040"/>
                  </a:lnTo>
                  <a:lnTo>
                    <a:pt x="613" y="1040"/>
                  </a:lnTo>
                  <a:lnTo>
                    <a:pt x="610" y="1040"/>
                  </a:lnTo>
                  <a:lnTo>
                    <a:pt x="606" y="1036"/>
                  </a:lnTo>
                  <a:lnTo>
                    <a:pt x="603" y="1033"/>
                  </a:lnTo>
                  <a:lnTo>
                    <a:pt x="603" y="1029"/>
                  </a:lnTo>
                  <a:lnTo>
                    <a:pt x="603" y="1025"/>
                  </a:lnTo>
                  <a:lnTo>
                    <a:pt x="603" y="1022"/>
                  </a:lnTo>
                  <a:lnTo>
                    <a:pt x="606" y="1018"/>
                  </a:lnTo>
                  <a:lnTo>
                    <a:pt x="610" y="1015"/>
                  </a:lnTo>
                  <a:lnTo>
                    <a:pt x="617" y="1015"/>
                  </a:lnTo>
                  <a:lnTo>
                    <a:pt x="620" y="1011"/>
                  </a:lnTo>
                  <a:lnTo>
                    <a:pt x="627" y="1011"/>
                  </a:lnTo>
                  <a:lnTo>
                    <a:pt x="631" y="1015"/>
                  </a:lnTo>
                  <a:lnTo>
                    <a:pt x="634" y="1022"/>
                  </a:lnTo>
                  <a:lnTo>
                    <a:pt x="634" y="1025"/>
                  </a:lnTo>
                  <a:lnTo>
                    <a:pt x="631" y="1029"/>
                  </a:lnTo>
                  <a:lnTo>
                    <a:pt x="627" y="1029"/>
                  </a:lnTo>
                  <a:lnTo>
                    <a:pt x="627" y="1029"/>
                  </a:lnTo>
                  <a:lnTo>
                    <a:pt x="624" y="1029"/>
                  </a:lnTo>
                  <a:lnTo>
                    <a:pt x="620" y="1033"/>
                  </a:lnTo>
                  <a:lnTo>
                    <a:pt x="617" y="1033"/>
                  </a:lnTo>
                  <a:lnTo>
                    <a:pt x="617" y="1033"/>
                  </a:lnTo>
                  <a:lnTo>
                    <a:pt x="617" y="1040"/>
                  </a:lnTo>
                  <a:lnTo>
                    <a:pt x="617" y="1043"/>
                  </a:lnTo>
                  <a:lnTo>
                    <a:pt x="620" y="1047"/>
                  </a:lnTo>
                  <a:lnTo>
                    <a:pt x="624" y="1050"/>
                  </a:lnTo>
                  <a:lnTo>
                    <a:pt x="627" y="1050"/>
                  </a:lnTo>
                  <a:lnTo>
                    <a:pt x="631" y="1054"/>
                  </a:lnTo>
                  <a:lnTo>
                    <a:pt x="634" y="1057"/>
                  </a:lnTo>
                  <a:lnTo>
                    <a:pt x="638" y="1057"/>
                  </a:lnTo>
                  <a:lnTo>
                    <a:pt x="638" y="1061"/>
                  </a:lnTo>
                  <a:lnTo>
                    <a:pt x="641" y="1064"/>
                  </a:lnTo>
                  <a:lnTo>
                    <a:pt x="645" y="1068"/>
                  </a:lnTo>
                  <a:lnTo>
                    <a:pt x="645" y="1071"/>
                  </a:lnTo>
                  <a:lnTo>
                    <a:pt x="649" y="1071"/>
                  </a:lnTo>
                  <a:lnTo>
                    <a:pt x="652" y="1075"/>
                  </a:lnTo>
                  <a:lnTo>
                    <a:pt x="659" y="1078"/>
                  </a:lnTo>
                  <a:lnTo>
                    <a:pt x="666" y="1082"/>
                  </a:lnTo>
                  <a:lnTo>
                    <a:pt x="670" y="1085"/>
                  </a:lnTo>
                  <a:lnTo>
                    <a:pt x="673" y="1089"/>
                  </a:lnTo>
                  <a:lnTo>
                    <a:pt x="677" y="1089"/>
                  </a:lnTo>
                  <a:lnTo>
                    <a:pt x="677" y="1099"/>
                  </a:lnTo>
                  <a:lnTo>
                    <a:pt x="677" y="1107"/>
                  </a:lnTo>
                  <a:lnTo>
                    <a:pt x="673" y="1117"/>
                  </a:lnTo>
                  <a:lnTo>
                    <a:pt x="670" y="1121"/>
                  </a:lnTo>
                  <a:lnTo>
                    <a:pt x="659" y="1117"/>
                  </a:lnTo>
                  <a:lnTo>
                    <a:pt x="652" y="1114"/>
                  </a:lnTo>
                  <a:lnTo>
                    <a:pt x="649" y="1110"/>
                  </a:lnTo>
                  <a:lnTo>
                    <a:pt x="649" y="1110"/>
                  </a:lnTo>
                  <a:lnTo>
                    <a:pt x="645" y="1107"/>
                  </a:lnTo>
                  <a:lnTo>
                    <a:pt x="638" y="1107"/>
                  </a:lnTo>
                  <a:lnTo>
                    <a:pt x="634" y="1107"/>
                  </a:lnTo>
                  <a:lnTo>
                    <a:pt x="627" y="1107"/>
                  </a:lnTo>
                  <a:lnTo>
                    <a:pt x="627" y="1107"/>
                  </a:lnTo>
                  <a:lnTo>
                    <a:pt x="624" y="1110"/>
                  </a:lnTo>
                  <a:lnTo>
                    <a:pt x="617" y="1110"/>
                  </a:lnTo>
                  <a:lnTo>
                    <a:pt x="613" y="1110"/>
                  </a:lnTo>
                  <a:lnTo>
                    <a:pt x="606" y="1107"/>
                  </a:lnTo>
                  <a:lnTo>
                    <a:pt x="603" y="1103"/>
                  </a:lnTo>
                  <a:lnTo>
                    <a:pt x="599" y="1099"/>
                  </a:lnTo>
                  <a:lnTo>
                    <a:pt x="599" y="1096"/>
                  </a:lnTo>
                  <a:lnTo>
                    <a:pt x="589" y="1096"/>
                  </a:lnTo>
                  <a:lnTo>
                    <a:pt x="582" y="1092"/>
                  </a:lnTo>
                  <a:lnTo>
                    <a:pt x="578" y="1096"/>
                  </a:lnTo>
                  <a:lnTo>
                    <a:pt x="575" y="1096"/>
                  </a:lnTo>
                  <a:lnTo>
                    <a:pt x="571" y="1096"/>
                  </a:lnTo>
                  <a:lnTo>
                    <a:pt x="571" y="1099"/>
                  </a:lnTo>
                  <a:lnTo>
                    <a:pt x="567" y="1103"/>
                  </a:lnTo>
                  <a:lnTo>
                    <a:pt x="560" y="1107"/>
                  </a:lnTo>
                  <a:lnTo>
                    <a:pt x="553" y="1110"/>
                  </a:lnTo>
                  <a:lnTo>
                    <a:pt x="546" y="1110"/>
                  </a:lnTo>
                  <a:lnTo>
                    <a:pt x="546" y="1110"/>
                  </a:lnTo>
                  <a:lnTo>
                    <a:pt x="543" y="1110"/>
                  </a:lnTo>
                  <a:lnTo>
                    <a:pt x="539" y="1110"/>
                  </a:lnTo>
                  <a:lnTo>
                    <a:pt x="532" y="1110"/>
                  </a:lnTo>
                  <a:lnTo>
                    <a:pt x="532" y="1110"/>
                  </a:lnTo>
                  <a:lnTo>
                    <a:pt x="525" y="1114"/>
                  </a:lnTo>
                  <a:lnTo>
                    <a:pt x="522" y="1121"/>
                  </a:lnTo>
                  <a:lnTo>
                    <a:pt x="522" y="1124"/>
                  </a:lnTo>
                  <a:lnTo>
                    <a:pt x="522" y="1128"/>
                  </a:lnTo>
                  <a:lnTo>
                    <a:pt x="522" y="1131"/>
                  </a:lnTo>
                  <a:lnTo>
                    <a:pt x="525" y="1131"/>
                  </a:lnTo>
                  <a:lnTo>
                    <a:pt x="529" y="1135"/>
                  </a:lnTo>
                  <a:lnTo>
                    <a:pt x="532" y="1135"/>
                  </a:lnTo>
                  <a:lnTo>
                    <a:pt x="536" y="1135"/>
                  </a:lnTo>
                  <a:lnTo>
                    <a:pt x="525" y="1135"/>
                  </a:lnTo>
                  <a:lnTo>
                    <a:pt x="522" y="1135"/>
                  </a:lnTo>
                  <a:lnTo>
                    <a:pt x="518" y="1138"/>
                  </a:lnTo>
                  <a:lnTo>
                    <a:pt x="515" y="1138"/>
                  </a:lnTo>
                  <a:lnTo>
                    <a:pt x="511" y="1142"/>
                  </a:lnTo>
                  <a:lnTo>
                    <a:pt x="508" y="1142"/>
                  </a:lnTo>
                  <a:lnTo>
                    <a:pt x="501" y="1142"/>
                  </a:lnTo>
                  <a:lnTo>
                    <a:pt x="497" y="1142"/>
                  </a:lnTo>
                  <a:lnTo>
                    <a:pt x="493" y="1138"/>
                  </a:lnTo>
                  <a:lnTo>
                    <a:pt x="490" y="1142"/>
                  </a:lnTo>
                  <a:lnTo>
                    <a:pt x="486" y="1145"/>
                  </a:lnTo>
                  <a:lnTo>
                    <a:pt x="483" y="1149"/>
                  </a:lnTo>
                  <a:lnTo>
                    <a:pt x="483" y="1149"/>
                  </a:lnTo>
                  <a:lnTo>
                    <a:pt x="483" y="1152"/>
                  </a:lnTo>
                  <a:lnTo>
                    <a:pt x="483" y="1156"/>
                  </a:lnTo>
                  <a:lnTo>
                    <a:pt x="483" y="1159"/>
                  </a:lnTo>
                  <a:lnTo>
                    <a:pt x="483" y="1166"/>
                  </a:lnTo>
                  <a:lnTo>
                    <a:pt x="483" y="1166"/>
                  </a:lnTo>
                  <a:lnTo>
                    <a:pt x="490" y="1173"/>
                  </a:lnTo>
                  <a:lnTo>
                    <a:pt x="490" y="1177"/>
                  </a:lnTo>
                  <a:lnTo>
                    <a:pt x="493" y="1184"/>
                  </a:lnTo>
                  <a:lnTo>
                    <a:pt x="493" y="1188"/>
                  </a:lnTo>
                  <a:lnTo>
                    <a:pt x="493" y="1188"/>
                  </a:lnTo>
                  <a:lnTo>
                    <a:pt x="497" y="1195"/>
                  </a:lnTo>
                  <a:lnTo>
                    <a:pt x="504" y="1198"/>
                  </a:lnTo>
                  <a:lnTo>
                    <a:pt x="511" y="1202"/>
                  </a:lnTo>
                  <a:lnTo>
                    <a:pt x="515" y="1205"/>
                  </a:lnTo>
                  <a:lnTo>
                    <a:pt x="515" y="1205"/>
                  </a:lnTo>
                  <a:lnTo>
                    <a:pt x="522" y="1205"/>
                  </a:lnTo>
                  <a:lnTo>
                    <a:pt x="525" y="1209"/>
                  </a:lnTo>
                  <a:lnTo>
                    <a:pt x="529" y="1209"/>
                  </a:lnTo>
                  <a:lnTo>
                    <a:pt x="532" y="1209"/>
                  </a:lnTo>
                  <a:lnTo>
                    <a:pt x="536" y="1209"/>
                  </a:lnTo>
                  <a:lnTo>
                    <a:pt x="539" y="1205"/>
                  </a:lnTo>
                  <a:lnTo>
                    <a:pt x="543" y="1202"/>
                  </a:lnTo>
                  <a:lnTo>
                    <a:pt x="543" y="1202"/>
                  </a:lnTo>
                  <a:lnTo>
                    <a:pt x="550" y="1202"/>
                  </a:lnTo>
                  <a:lnTo>
                    <a:pt x="557" y="1205"/>
                  </a:lnTo>
                  <a:lnTo>
                    <a:pt x="564" y="1205"/>
                  </a:lnTo>
                  <a:lnTo>
                    <a:pt x="567" y="1205"/>
                  </a:lnTo>
                  <a:lnTo>
                    <a:pt x="571" y="1209"/>
                  </a:lnTo>
                  <a:lnTo>
                    <a:pt x="575" y="1205"/>
                  </a:lnTo>
                  <a:lnTo>
                    <a:pt x="578" y="1205"/>
                  </a:lnTo>
                  <a:lnTo>
                    <a:pt x="582" y="1202"/>
                  </a:lnTo>
                  <a:lnTo>
                    <a:pt x="585" y="1202"/>
                  </a:lnTo>
                  <a:lnTo>
                    <a:pt x="589" y="1205"/>
                  </a:lnTo>
                  <a:lnTo>
                    <a:pt x="596" y="1202"/>
                  </a:lnTo>
                  <a:lnTo>
                    <a:pt x="603" y="1198"/>
                  </a:lnTo>
                  <a:lnTo>
                    <a:pt x="603" y="1202"/>
                  </a:lnTo>
                  <a:lnTo>
                    <a:pt x="603" y="1202"/>
                  </a:lnTo>
                  <a:lnTo>
                    <a:pt x="603" y="1205"/>
                  </a:lnTo>
                  <a:lnTo>
                    <a:pt x="599" y="1205"/>
                  </a:lnTo>
                  <a:lnTo>
                    <a:pt x="599" y="1209"/>
                  </a:lnTo>
                  <a:lnTo>
                    <a:pt x="599" y="1209"/>
                  </a:lnTo>
                  <a:lnTo>
                    <a:pt x="603" y="1212"/>
                  </a:lnTo>
                  <a:lnTo>
                    <a:pt x="603" y="1212"/>
                  </a:lnTo>
                  <a:lnTo>
                    <a:pt x="603" y="1216"/>
                  </a:lnTo>
                  <a:lnTo>
                    <a:pt x="603" y="1219"/>
                  </a:lnTo>
                  <a:lnTo>
                    <a:pt x="599" y="1223"/>
                  </a:lnTo>
                  <a:lnTo>
                    <a:pt x="599" y="1223"/>
                  </a:lnTo>
                  <a:lnTo>
                    <a:pt x="599" y="1223"/>
                  </a:lnTo>
                  <a:lnTo>
                    <a:pt x="596" y="1230"/>
                  </a:lnTo>
                  <a:lnTo>
                    <a:pt x="599" y="1230"/>
                  </a:lnTo>
                  <a:lnTo>
                    <a:pt x="603" y="1226"/>
                  </a:lnTo>
                  <a:lnTo>
                    <a:pt x="603" y="1226"/>
                  </a:lnTo>
                  <a:lnTo>
                    <a:pt x="606" y="1230"/>
                  </a:lnTo>
                  <a:lnTo>
                    <a:pt x="606" y="1233"/>
                  </a:lnTo>
                  <a:lnTo>
                    <a:pt x="603" y="1237"/>
                  </a:lnTo>
                  <a:lnTo>
                    <a:pt x="603" y="1237"/>
                  </a:lnTo>
                  <a:lnTo>
                    <a:pt x="603" y="1240"/>
                  </a:lnTo>
                  <a:lnTo>
                    <a:pt x="603" y="1244"/>
                  </a:lnTo>
                  <a:lnTo>
                    <a:pt x="599" y="1247"/>
                  </a:lnTo>
                  <a:lnTo>
                    <a:pt x="599" y="1247"/>
                  </a:lnTo>
                  <a:lnTo>
                    <a:pt x="599" y="1251"/>
                  </a:lnTo>
                  <a:lnTo>
                    <a:pt x="599" y="1251"/>
                  </a:lnTo>
                  <a:lnTo>
                    <a:pt x="596" y="1254"/>
                  </a:lnTo>
                  <a:lnTo>
                    <a:pt x="596" y="1254"/>
                  </a:lnTo>
                  <a:lnTo>
                    <a:pt x="596" y="1290"/>
                  </a:lnTo>
                  <a:lnTo>
                    <a:pt x="589" y="1321"/>
                  </a:lnTo>
                  <a:lnTo>
                    <a:pt x="592" y="1321"/>
                  </a:lnTo>
                  <a:lnTo>
                    <a:pt x="603" y="1321"/>
                  </a:lnTo>
                  <a:lnTo>
                    <a:pt x="610" y="1321"/>
                  </a:lnTo>
                  <a:lnTo>
                    <a:pt x="617" y="1321"/>
                  </a:lnTo>
                  <a:lnTo>
                    <a:pt x="617" y="1321"/>
                  </a:lnTo>
                  <a:lnTo>
                    <a:pt x="617" y="1321"/>
                  </a:lnTo>
                  <a:lnTo>
                    <a:pt x="592" y="1321"/>
                  </a:lnTo>
                  <a:lnTo>
                    <a:pt x="592" y="1328"/>
                  </a:lnTo>
                  <a:lnTo>
                    <a:pt x="596" y="1339"/>
                  </a:lnTo>
                  <a:lnTo>
                    <a:pt x="596" y="1339"/>
                  </a:lnTo>
                  <a:lnTo>
                    <a:pt x="599" y="1343"/>
                  </a:lnTo>
                  <a:lnTo>
                    <a:pt x="603" y="1350"/>
                  </a:lnTo>
                  <a:lnTo>
                    <a:pt x="606" y="1357"/>
                  </a:lnTo>
                  <a:lnTo>
                    <a:pt x="610" y="1360"/>
                  </a:lnTo>
                  <a:lnTo>
                    <a:pt x="613" y="1367"/>
                  </a:lnTo>
                  <a:lnTo>
                    <a:pt x="617" y="1371"/>
                  </a:lnTo>
                  <a:lnTo>
                    <a:pt x="620" y="1378"/>
                  </a:lnTo>
                  <a:lnTo>
                    <a:pt x="624" y="1385"/>
                  </a:lnTo>
                  <a:lnTo>
                    <a:pt x="631" y="1392"/>
                  </a:lnTo>
                  <a:lnTo>
                    <a:pt x="634" y="1399"/>
                  </a:lnTo>
                  <a:lnTo>
                    <a:pt x="634" y="1399"/>
                  </a:lnTo>
                  <a:lnTo>
                    <a:pt x="634" y="1402"/>
                  </a:lnTo>
                  <a:lnTo>
                    <a:pt x="638" y="1406"/>
                  </a:lnTo>
                  <a:lnTo>
                    <a:pt x="641" y="1413"/>
                  </a:lnTo>
                  <a:lnTo>
                    <a:pt x="645" y="1424"/>
                  </a:lnTo>
                  <a:lnTo>
                    <a:pt x="649" y="1431"/>
                  </a:lnTo>
                  <a:lnTo>
                    <a:pt x="652" y="1438"/>
                  </a:lnTo>
                  <a:lnTo>
                    <a:pt x="663" y="1459"/>
                  </a:lnTo>
                  <a:lnTo>
                    <a:pt x="666" y="1462"/>
                  </a:lnTo>
                  <a:lnTo>
                    <a:pt x="670" y="1469"/>
                  </a:lnTo>
                  <a:lnTo>
                    <a:pt x="673" y="1476"/>
                  </a:lnTo>
                  <a:lnTo>
                    <a:pt x="677" y="1487"/>
                  </a:lnTo>
                  <a:lnTo>
                    <a:pt x="684" y="1494"/>
                  </a:lnTo>
                  <a:lnTo>
                    <a:pt x="687" y="1501"/>
                  </a:lnTo>
                  <a:lnTo>
                    <a:pt x="687" y="1505"/>
                  </a:lnTo>
                  <a:lnTo>
                    <a:pt x="691" y="1508"/>
                  </a:lnTo>
                  <a:lnTo>
                    <a:pt x="691" y="1505"/>
                  </a:lnTo>
                  <a:lnTo>
                    <a:pt x="694" y="1505"/>
                  </a:lnTo>
                  <a:lnTo>
                    <a:pt x="691" y="1505"/>
                  </a:lnTo>
                  <a:lnTo>
                    <a:pt x="691" y="1508"/>
                  </a:lnTo>
                  <a:lnTo>
                    <a:pt x="691" y="1508"/>
                  </a:lnTo>
                  <a:lnTo>
                    <a:pt x="691" y="1515"/>
                  </a:lnTo>
                  <a:lnTo>
                    <a:pt x="691" y="1526"/>
                  </a:lnTo>
                  <a:lnTo>
                    <a:pt x="694" y="1529"/>
                  </a:lnTo>
                  <a:lnTo>
                    <a:pt x="694" y="1533"/>
                  </a:lnTo>
                  <a:lnTo>
                    <a:pt x="698" y="1543"/>
                  </a:lnTo>
                  <a:lnTo>
                    <a:pt x="701" y="1557"/>
                  </a:lnTo>
                  <a:lnTo>
                    <a:pt x="701" y="1557"/>
                  </a:lnTo>
                  <a:lnTo>
                    <a:pt x="705" y="1561"/>
                  </a:lnTo>
                  <a:lnTo>
                    <a:pt x="708" y="1561"/>
                  </a:lnTo>
                  <a:lnTo>
                    <a:pt x="712" y="1561"/>
                  </a:lnTo>
                  <a:lnTo>
                    <a:pt x="712" y="1561"/>
                  </a:lnTo>
                  <a:lnTo>
                    <a:pt x="715" y="1557"/>
                  </a:lnTo>
                  <a:lnTo>
                    <a:pt x="715" y="1557"/>
                  </a:lnTo>
                  <a:lnTo>
                    <a:pt x="719" y="1557"/>
                  </a:lnTo>
                  <a:lnTo>
                    <a:pt x="719" y="1557"/>
                  </a:lnTo>
                  <a:lnTo>
                    <a:pt x="722" y="1557"/>
                  </a:lnTo>
                  <a:lnTo>
                    <a:pt x="722" y="1557"/>
                  </a:lnTo>
                  <a:lnTo>
                    <a:pt x="719" y="1557"/>
                  </a:lnTo>
                  <a:lnTo>
                    <a:pt x="719" y="1557"/>
                  </a:lnTo>
                  <a:lnTo>
                    <a:pt x="715" y="1557"/>
                  </a:lnTo>
                  <a:lnTo>
                    <a:pt x="715" y="1557"/>
                  </a:lnTo>
                  <a:lnTo>
                    <a:pt x="712" y="1561"/>
                  </a:lnTo>
                  <a:lnTo>
                    <a:pt x="712" y="1561"/>
                  </a:lnTo>
                  <a:lnTo>
                    <a:pt x="708" y="1561"/>
                  </a:lnTo>
                  <a:lnTo>
                    <a:pt x="712" y="1564"/>
                  </a:lnTo>
                  <a:lnTo>
                    <a:pt x="719" y="1564"/>
                  </a:lnTo>
                  <a:lnTo>
                    <a:pt x="751" y="1557"/>
                  </a:lnTo>
                  <a:lnTo>
                    <a:pt x="768" y="1543"/>
                  </a:lnTo>
                  <a:lnTo>
                    <a:pt x="768" y="1540"/>
                  </a:lnTo>
                  <a:lnTo>
                    <a:pt x="775" y="1540"/>
                  </a:lnTo>
                  <a:lnTo>
                    <a:pt x="786" y="1536"/>
                  </a:lnTo>
                  <a:lnTo>
                    <a:pt x="793" y="1529"/>
                  </a:lnTo>
                  <a:lnTo>
                    <a:pt x="800" y="1526"/>
                  </a:lnTo>
                  <a:lnTo>
                    <a:pt x="804" y="1519"/>
                  </a:lnTo>
                  <a:lnTo>
                    <a:pt x="811" y="1515"/>
                  </a:lnTo>
                  <a:lnTo>
                    <a:pt x="814" y="1512"/>
                  </a:lnTo>
                  <a:lnTo>
                    <a:pt x="825" y="1508"/>
                  </a:lnTo>
                  <a:lnTo>
                    <a:pt x="835" y="1505"/>
                  </a:lnTo>
                  <a:lnTo>
                    <a:pt x="849" y="1501"/>
                  </a:lnTo>
                  <a:lnTo>
                    <a:pt x="856" y="1498"/>
                  </a:lnTo>
                  <a:lnTo>
                    <a:pt x="863" y="1494"/>
                  </a:lnTo>
                  <a:lnTo>
                    <a:pt x="870" y="1487"/>
                  </a:lnTo>
                  <a:lnTo>
                    <a:pt x="874" y="1483"/>
                  </a:lnTo>
                  <a:lnTo>
                    <a:pt x="874" y="1480"/>
                  </a:lnTo>
                  <a:lnTo>
                    <a:pt x="874" y="1480"/>
                  </a:lnTo>
                  <a:lnTo>
                    <a:pt x="874" y="1480"/>
                  </a:lnTo>
                  <a:lnTo>
                    <a:pt x="874" y="1476"/>
                  </a:lnTo>
                  <a:lnTo>
                    <a:pt x="877" y="1473"/>
                  </a:lnTo>
                  <a:lnTo>
                    <a:pt x="877" y="1469"/>
                  </a:lnTo>
                  <a:lnTo>
                    <a:pt x="885" y="1466"/>
                  </a:lnTo>
                  <a:lnTo>
                    <a:pt x="892" y="1466"/>
                  </a:lnTo>
                  <a:lnTo>
                    <a:pt x="892" y="1462"/>
                  </a:lnTo>
                  <a:lnTo>
                    <a:pt x="895" y="1462"/>
                  </a:lnTo>
                  <a:lnTo>
                    <a:pt x="899" y="1459"/>
                  </a:lnTo>
                  <a:lnTo>
                    <a:pt x="902" y="1455"/>
                  </a:lnTo>
                  <a:lnTo>
                    <a:pt x="902" y="1448"/>
                  </a:lnTo>
                  <a:lnTo>
                    <a:pt x="902" y="1448"/>
                  </a:lnTo>
                  <a:lnTo>
                    <a:pt x="909" y="1445"/>
                  </a:lnTo>
                  <a:lnTo>
                    <a:pt x="913" y="1441"/>
                  </a:lnTo>
                  <a:lnTo>
                    <a:pt x="920" y="1434"/>
                  </a:lnTo>
                  <a:lnTo>
                    <a:pt x="920" y="1431"/>
                  </a:lnTo>
                  <a:lnTo>
                    <a:pt x="920" y="1420"/>
                  </a:lnTo>
                  <a:lnTo>
                    <a:pt x="916" y="1420"/>
                  </a:lnTo>
                  <a:lnTo>
                    <a:pt x="913" y="1420"/>
                  </a:lnTo>
                  <a:lnTo>
                    <a:pt x="909" y="1417"/>
                  </a:lnTo>
                  <a:lnTo>
                    <a:pt x="906" y="1413"/>
                  </a:lnTo>
                  <a:lnTo>
                    <a:pt x="899" y="1406"/>
                  </a:lnTo>
                  <a:lnTo>
                    <a:pt x="899" y="1402"/>
                  </a:lnTo>
                  <a:lnTo>
                    <a:pt x="899" y="1399"/>
                  </a:lnTo>
                  <a:lnTo>
                    <a:pt x="899" y="1395"/>
                  </a:lnTo>
                  <a:lnTo>
                    <a:pt x="892" y="1399"/>
                  </a:lnTo>
                  <a:lnTo>
                    <a:pt x="892" y="1399"/>
                  </a:lnTo>
                  <a:lnTo>
                    <a:pt x="888" y="1402"/>
                  </a:lnTo>
                  <a:lnTo>
                    <a:pt x="888" y="1402"/>
                  </a:lnTo>
                  <a:lnTo>
                    <a:pt x="885" y="1402"/>
                  </a:lnTo>
                  <a:lnTo>
                    <a:pt x="885" y="1406"/>
                  </a:lnTo>
                  <a:lnTo>
                    <a:pt x="877" y="1409"/>
                  </a:lnTo>
                  <a:lnTo>
                    <a:pt x="877" y="1409"/>
                  </a:lnTo>
                  <a:lnTo>
                    <a:pt x="874" y="1409"/>
                  </a:lnTo>
                  <a:lnTo>
                    <a:pt x="874" y="1409"/>
                  </a:lnTo>
                  <a:lnTo>
                    <a:pt x="874" y="1409"/>
                  </a:lnTo>
                  <a:lnTo>
                    <a:pt x="874" y="1409"/>
                  </a:lnTo>
                  <a:lnTo>
                    <a:pt x="860" y="1409"/>
                  </a:lnTo>
                  <a:lnTo>
                    <a:pt x="839" y="1409"/>
                  </a:lnTo>
                  <a:lnTo>
                    <a:pt x="835" y="1409"/>
                  </a:lnTo>
                  <a:lnTo>
                    <a:pt x="835" y="1409"/>
                  </a:lnTo>
                  <a:lnTo>
                    <a:pt x="832" y="1406"/>
                  </a:lnTo>
                  <a:lnTo>
                    <a:pt x="832" y="1402"/>
                  </a:lnTo>
                  <a:lnTo>
                    <a:pt x="835" y="1395"/>
                  </a:lnTo>
                  <a:lnTo>
                    <a:pt x="821" y="1392"/>
                  </a:lnTo>
                  <a:lnTo>
                    <a:pt x="821" y="1395"/>
                  </a:lnTo>
                  <a:lnTo>
                    <a:pt x="818" y="1395"/>
                  </a:lnTo>
                  <a:lnTo>
                    <a:pt x="814" y="1395"/>
                  </a:lnTo>
                  <a:lnTo>
                    <a:pt x="811" y="1395"/>
                  </a:lnTo>
                  <a:lnTo>
                    <a:pt x="807" y="1392"/>
                  </a:lnTo>
                  <a:lnTo>
                    <a:pt x="807" y="1388"/>
                  </a:lnTo>
                  <a:lnTo>
                    <a:pt x="804" y="1381"/>
                  </a:lnTo>
                  <a:lnTo>
                    <a:pt x="800" y="1374"/>
                  </a:lnTo>
                  <a:lnTo>
                    <a:pt x="796" y="1367"/>
                  </a:lnTo>
                  <a:lnTo>
                    <a:pt x="793" y="1364"/>
                  </a:lnTo>
                  <a:lnTo>
                    <a:pt x="793" y="1364"/>
                  </a:lnTo>
                  <a:lnTo>
                    <a:pt x="772" y="1336"/>
                  </a:lnTo>
                  <a:lnTo>
                    <a:pt x="754" y="1336"/>
                  </a:lnTo>
                  <a:lnTo>
                    <a:pt x="751" y="1336"/>
                  </a:lnTo>
                  <a:lnTo>
                    <a:pt x="751" y="1332"/>
                  </a:lnTo>
                  <a:lnTo>
                    <a:pt x="744" y="1328"/>
                  </a:lnTo>
                  <a:lnTo>
                    <a:pt x="744" y="1328"/>
                  </a:lnTo>
                  <a:lnTo>
                    <a:pt x="740" y="1325"/>
                  </a:lnTo>
                  <a:lnTo>
                    <a:pt x="737" y="1321"/>
                  </a:lnTo>
                  <a:lnTo>
                    <a:pt x="730" y="1318"/>
                  </a:lnTo>
                  <a:lnTo>
                    <a:pt x="751" y="1311"/>
                  </a:lnTo>
                  <a:lnTo>
                    <a:pt x="754" y="1307"/>
                  </a:lnTo>
                  <a:lnTo>
                    <a:pt x="758" y="1307"/>
                  </a:lnTo>
                  <a:lnTo>
                    <a:pt x="758" y="1307"/>
                  </a:lnTo>
                  <a:lnTo>
                    <a:pt x="772" y="1307"/>
                  </a:lnTo>
                  <a:lnTo>
                    <a:pt x="786" y="1307"/>
                  </a:lnTo>
                  <a:lnTo>
                    <a:pt x="786" y="1307"/>
                  </a:lnTo>
                  <a:lnTo>
                    <a:pt x="789" y="1311"/>
                  </a:lnTo>
                  <a:lnTo>
                    <a:pt x="796" y="1318"/>
                  </a:lnTo>
                  <a:lnTo>
                    <a:pt x="804" y="1328"/>
                  </a:lnTo>
                  <a:lnTo>
                    <a:pt x="825" y="1350"/>
                  </a:lnTo>
                  <a:lnTo>
                    <a:pt x="825" y="1350"/>
                  </a:lnTo>
                  <a:lnTo>
                    <a:pt x="832" y="1353"/>
                  </a:lnTo>
                  <a:lnTo>
                    <a:pt x="839" y="1353"/>
                  </a:lnTo>
                  <a:lnTo>
                    <a:pt x="842" y="1357"/>
                  </a:lnTo>
                  <a:lnTo>
                    <a:pt x="849" y="1357"/>
                  </a:lnTo>
                  <a:lnTo>
                    <a:pt x="856" y="1357"/>
                  </a:lnTo>
                  <a:lnTo>
                    <a:pt x="863" y="1357"/>
                  </a:lnTo>
                  <a:lnTo>
                    <a:pt x="867" y="1357"/>
                  </a:lnTo>
                  <a:lnTo>
                    <a:pt x="874" y="1353"/>
                  </a:lnTo>
                  <a:lnTo>
                    <a:pt x="881" y="1360"/>
                  </a:lnTo>
                  <a:lnTo>
                    <a:pt x="881" y="1374"/>
                  </a:lnTo>
                  <a:lnTo>
                    <a:pt x="892" y="1381"/>
                  </a:lnTo>
                  <a:lnTo>
                    <a:pt x="892" y="1381"/>
                  </a:lnTo>
                  <a:lnTo>
                    <a:pt x="895" y="1381"/>
                  </a:lnTo>
                  <a:lnTo>
                    <a:pt x="899" y="1378"/>
                  </a:lnTo>
                  <a:lnTo>
                    <a:pt x="902" y="1378"/>
                  </a:lnTo>
                  <a:lnTo>
                    <a:pt x="906" y="1378"/>
                  </a:lnTo>
                  <a:lnTo>
                    <a:pt x="913" y="1378"/>
                  </a:lnTo>
                  <a:lnTo>
                    <a:pt x="916" y="1381"/>
                  </a:lnTo>
                  <a:lnTo>
                    <a:pt x="916" y="1388"/>
                  </a:lnTo>
                  <a:lnTo>
                    <a:pt x="923" y="1399"/>
                  </a:lnTo>
                  <a:lnTo>
                    <a:pt x="941" y="1388"/>
                  </a:lnTo>
                  <a:lnTo>
                    <a:pt x="941" y="1388"/>
                  </a:lnTo>
                  <a:lnTo>
                    <a:pt x="941" y="1381"/>
                  </a:lnTo>
                  <a:lnTo>
                    <a:pt x="941" y="1378"/>
                  </a:lnTo>
                  <a:lnTo>
                    <a:pt x="937" y="1371"/>
                  </a:lnTo>
                  <a:lnTo>
                    <a:pt x="937" y="1371"/>
                  </a:lnTo>
                  <a:lnTo>
                    <a:pt x="941" y="1367"/>
                  </a:lnTo>
                  <a:lnTo>
                    <a:pt x="941" y="1367"/>
                  </a:lnTo>
                  <a:lnTo>
                    <a:pt x="941" y="1371"/>
                  </a:lnTo>
                  <a:lnTo>
                    <a:pt x="941" y="1371"/>
                  </a:lnTo>
                  <a:lnTo>
                    <a:pt x="941" y="1378"/>
                  </a:lnTo>
                  <a:lnTo>
                    <a:pt x="941" y="1385"/>
                  </a:lnTo>
                  <a:lnTo>
                    <a:pt x="941" y="1388"/>
                  </a:lnTo>
                  <a:lnTo>
                    <a:pt x="944" y="1388"/>
                  </a:lnTo>
                  <a:lnTo>
                    <a:pt x="948" y="1388"/>
                  </a:lnTo>
                  <a:lnTo>
                    <a:pt x="951" y="1385"/>
                  </a:lnTo>
                  <a:lnTo>
                    <a:pt x="959" y="1385"/>
                  </a:lnTo>
                  <a:lnTo>
                    <a:pt x="962" y="1385"/>
                  </a:lnTo>
                  <a:lnTo>
                    <a:pt x="966" y="1385"/>
                  </a:lnTo>
                  <a:lnTo>
                    <a:pt x="973" y="1385"/>
                  </a:lnTo>
                  <a:lnTo>
                    <a:pt x="980" y="1385"/>
                  </a:lnTo>
                  <a:lnTo>
                    <a:pt x="983" y="1385"/>
                  </a:lnTo>
                  <a:lnTo>
                    <a:pt x="983" y="1385"/>
                  </a:lnTo>
                  <a:lnTo>
                    <a:pt x="990" y="1385"/>
                  </a:lnTo>
                  <a:lnTo>
                    <a:pt x="994" y="1385"/>
                  </a:lnTo>
                  <a:lnTo>
                    <a:pt x="1001" y="1388"/>
                  </a:lnTo>
                  <a:lnTo>
                    <a:pt x="1004" y="1392"/>
                  </a:lnTo>
                  <a:lnTo>
                    <a:pt x="1015" y="1402"/>
                  </a:lnTo>
                  <a:lnTo>
                    <a:pt x="1015" y="1402"/>
                  </a:lnTo>
                  <a:lnTo>
                    <a:pt x="1018" y="1402"/>
                  </a:lnTo>
                  <a:lnTo>
                    <a:pt x="1018" y="1406"/>
                  </a:lnTo>
                  <a:lnTo>
                    <a:pt x="1025" y="1406"/>
                  </a:lnTo>
                  <a:lnTo>
                    <a:pt x="1033" y="1406"/>
                  </a:lnTo>
                  <a:lnTo>
                    <a:pt x="1040" y="1402"/>
                  </a:lnTo>
                  <a:lnTo>
                    <a:pt x="1043" y="1402"/>
                  </a:lnTo>
                  <a:lnTo>
                    <a:pt x="1047" y="1402"/>
                  </a:lnTo>
                  <a:lnTo>
                    <a:pt x="1050" y="1402"/>
                  </a:lnTo>
                  <a:lnTo>
                    <a:pt x="1054" y="1402"/>
                  </a:lnTo>
                  <a:lnTo>
                    <a:pt x="1054" y="1402"/>
                  </a:lnTo>
                  <a:lnTo>
                    <a:pt x="1054" y="1406"/>
                  </a:lnTo>
                  <a:lnTo>
                    <a:pt x="1050" y="1409"/>
                  </a:lnTo>
                  <a:lnTo>
                    <a:pt x="1047" y="1413"/>
                  </a:lnTo>
                  <a:lnTo>
                    <a:pt x="1043" y="1420"/>
                  </a:lnTo>
                  <a:lnTo>
                    <a:pt x="1036" y="1424"/>
                  </a:lnTo>
                  <a:lnTo>
                    <a:pt x="1033" y="1427"/>
                  </a:lnTo>
                  <a:lnTo>
                    <a:pt x="1033" y="1427"/>
                  </a:lnTo>
                  <a:lnTo>
                    <a:pt x="1033" y="1431"/>
                  </a:lnTo>
                  <a:lnTo>
                    <a:pt x="1036" y="1438"/>
                  </a:lnTo>
                  <a:lnTo>
                    <a:pt x="1040" y="1441"/>
                  </a:lnTo>
                  <a:lnTo>
                    <a:pt x="1047" y="1448"/>
                  </a:lnTo>
                  <a:lnTo>
                    <a:pt x="1057" y="1452"/>
                  </a:lnTo>
                  <a:lnTo>
                    <a:pt x="1057" y="1452"/>
                  </a:lnTo>
                  <a:lnTo>
                    <a:pt x="1061" y="1452"/>
                  </a:lnTo>
                  <a:lnTo>
                    <a:pt x="1064" y="1452"/>
                  </a:lnTo>
                  <a:lnTo>
                    <a:pt x="1068" y="1445"/>
                  </a:lnTo>
                  <a:lnTo>
                    <a:pt x="1068" y="1441"/>
                  </a:lnTo>
                  <a:lnTo>
                    <a:pt x="1068" y="1438"/>
                  </a:lnTo>
                  <a:lnTo>
                    <a:pt x="1071" y="1434"/>
                  </a:lnTo>
                  <a:lnTo>
                    <a:pt x="1075" y="1431"/>
                  </a:lnTo>
                  <a:lnTo>
                    <a:pt x="1075" y="1431"/>
                  </a:lnTo>
                  <a:lnTo>
                    <a:pt x="1075" y="1434"/>
                  </a:lnTo>
                  <a:lnTo>
                    <a:pt x="1075" y="1441"/>
                  </a:lnTo>
                  <a:lnTo>
                    <a:pt x="1075" y="1445"/>
                  </a:lnTo>
                  <a:lnTo>
                    <a:pt x="1075" y="1445"/>
                  </a:lnTo>
                  <a:lnTo>
                    <a:pt x="1075" y="1448"/>
                  </a:lnTo>
                  <a:lnTo>
                    <a:pt x="1075" y="1455"/>
                  </a:lnTo>
                  <a:lnTo>
                    <a:pt x="1075" y="1459"/>
                  </a:lnTo>
                  <a:lnTo>
                    <a:pt x="1075" y="1469"/>
                  </a:lnTo>
                  <a:lnTo>
                    <a:pt x="1078" y="1501"/>
                  </a:lnTo>
                  <a:lnTo>
                    <a:pt x="1096" y="1554"/>
                  </a:lnTo>
                  <a:lnTo>
                    <a:pt x="1114" y="1582"/>
                  </a:lnTo>
                  <a:lnTo>
                    <a:pt x="1114" y="1582"/>
                  </a:lnTo>
                  <a:lnTo>
                    <a:pt x="1117" y="1589"/>
                  </a:lnTo>
                  <a:lnTo>
                    <a:pt x="1124" y="1600"/>
                  </a:lnTo>
                  <a:lnTo>
                    <a:pt x="1124" y="1600"/>
                  </a:lnTo>
                  <a:lnTo>
                    <a:pt x="1128" y="1603"/>
                  </a:lnTo>
                  <a:lnTo>
                    <a:pt x="1131" y="1607"/>
                  </a:lnTo>
                  <a:lnTo>
                    <a:pt x="1135" y="1610"/>
                  </a:lnTo>
                  <a:lnTo>
                    <a:pt x="1135" y="1617"/>
                  </a:lnTo>
                  <a:lnTo>
                    <a:pt x="1138" y="1617"/>
                  </a:lnTo>
                  <a:lnTo>
                    <a:pt x="1142" y="1621"/>
                  </a:lnTo>
                  <a:lnTo>
                    <a:pt x="1149" y="1621"/>
                  </a:lnTo>
                  <a:lnTo>
                    <a:pt x="1152" y="1621"/>
                  </a:lnTo>
                  <a:lnTo>
                    <a:pt x="1156" y="1617"/>
                  </a:lnTo>
                  <a:lnTo>
                    <a:pt x="1156" y="1617"/>
                  </a:lnTo>
                  <a:lnTo>
                    <a:pt x="1156" y="1617"/>
                  </a:lnTo>
                  <a:lnTo>
                    <a:pt x="1156" y="1614"/>
                  </a:lnTo>
                  <a:lnTo>
                    <a:pt x="1156" y="1610"/>
                  </a:lnTo>
                  <a:lnTo>
                    <a:pt x="1159" y="1607"/>
                  </a:lnTo>
                  <a:lnTo>
                    <a:pt x="1163" y="1603"/>
                  </a:lnTo>
                  <a:lnTo>
                    <a:pt x="1166" y="1603"/>
                  </a:lnTo>
                  <a:lnTo>
                    <a:pt x="1166" y="1600"/>
                  </a:lnTo>
                  <a:lnTo>
                    <a:pt x="1170" y="1596"/>
                  </a:lnTo>
                  <a:lnTo>
                    <a:pt x="1173" y="1589"/>
                  </a:lnTo>
                  <a:lnTo>
                    <a:pt x="1180" y="1589"/>
                  </a:lnTo>
                  <a:lnTo>
                    <a:pt x="1180" y="1586"/>
                  </a:lnTo>
                  <a:lnTo>
                    <a:pt x="1180" y="1582"/>
                  </a:lnTo>
                  <a:lnTo>
                    <a:pt x="1184" y="1575"/>
                  </a:lnTo>
                  <a:lnTo>
                    <a:pt x="1184" y="1568"/>
                  </a:lnTo>
                  <a:lnTo>
                    <a:pt x="1184" y="1561"/>
                  </a:lnTo>
                  <a:lnTo>
                    <a:pt x="1184" y="1554"/>
                  </a:lnTo>
                  <a:lnTo>
                    <a:pt x="1180" y="1543"/>
                  </a:lnTo>
                  <a:lnTo>
                    <a:pt x="1180" y="1536"/>
                  </a:lnTo>
                  <a:lnTo>
                    <a:pt x="1180" y="1529"/>
                  </a:lnTo>
                  <a:lnTo>
                    <a:pt x="1184" y="1522"/>
                  </a:lnTo>
                  <a:lnTo>
                    <a:pt x="1191" y="1519"/>
                  </a:lnTo>
                  <a:lnTo>
                    <a:pt x="1191" y="1519"/>
                  </a:lnTo>
                  <a:lnTo>
                    <a:pt x="1198" y="1515"/>
                  </a:lnTo>
                  <a:lnTo>
                    <a:pt x="1202" y="1515"/>
                  </a:lnTo>
                  <a:lnTo>
                    <a:pt x="1209" y="1512"/>
                  </a:lnTo>
                  <a:lnTo>
                    <a:pt x="1209" y="1508"/>
                  </a:lnTo>
                  <a:lnTo>
                    <a:pt x="1212" y="1505"/>
                  </a:lnTo>
                  <a:lnTo>
                    <a:pt x="1219" y="1498"/>
                  </a:lnTo>
                  <a:lnTo>
                    <a:pt x="1226" y="1491"/>
                  </a:lnTo>
                  <a:lnTo>
                    <a:pt x="1233" y="1483"/>
                  </a:lnTo>
                  <a:lnTo>
                    <a:pt x="1240" y="1480"/>
                  </a:lnTo>
                  <a:lnTo>
                    <a:pt x="1247" y="1473"/>
                  </a:lnTo>
                  <a:lnTo>
                    <a:pt x="1251" y="1473"/>
                  </a:lnTo>
                  <a:lnTo>
                    <a:pt x="1254" y="1469"/>
                  </a:lnTo>
                  <a:lnTo>
                    <a:pt x="1261" y="1466"/>
                  </a:lnTo>
                  <a:lnTo>
                    <a:pt x="1269" y="1459"/>
                  </a:lnTo>
                  <a:lnTo>
                    <a:pt x="1276" y="1448"/>
                  </a:lnTo>
                  <a:lnTo>
                    <a:pt x="1276" y="1441"/>
                  </a:lnTo>
                  <a:lnTo>
                    <a:pt x="1279" y="1438"/>
                  </a:lnTo>
                  <a:lnTo>
                    <a:pt x="1279" y="1438"/>
                  </a:lnTo>
                  <a:lnTo>
                    <a:pt x="1283" y="1434"/>
                  </a:lnTo>
                  <a:lnTo>
                    <a:pt x="1286" y="1434"/>
                  </a:lnTo>
                  <a:lnTo>
                    <a:pt x="1293" y="1434"/>
                  </a:lnTo>
                  <a:lnTo>
                    <a:pt x="1300" y="1434"/>
                  </a:lnTo>
                  <a:lnTo>
                    <a:pt x="1311" y="1434"/>
                  </a:lnTo>
                  <a:lnTo>
                    <a:pt x="1314" y="1431"/>
                  </a:lnTo>
                  <a:lnTo>
                    <a:pt x="1314" y="1431"/>
                  </a:lnTo>
                  <a:lnTo>
                    <a:pt x="1314" y="1427"/>
                  </a:lnTo>
                  <a:lnTo>
                    <a:pt x="1321" y="1424"/>
                  </a:lnTo>
                  <a:lnTo>
                    <a:pt x="1325" y="1424"/>
                  </a:lnTo>
                  <a:lnTo>
                    <a:pt x="1332" y="1424"/>
                  </a:lnTo>
                  <a:lnTo>
                    <a:pt x="1335" y="1424"/>
                  </a:lnTo>
                  <a:lnTo>
                    <a:pt x="1339" y="1424"/>
                  </a:lnTo>
                  <a:lnTo>
                    <a:pt x="1343" y="1427"/>
                  </a:lnTo>
                  <a:lnTo>
                    <a:pt x="1346" y="1431"/>
                  </a:lnTo>
                  <a:lnTo>
                    <a:pt x="1346" y="1434"/>
                  </a:lnTo>
                  <a:lnTo>
                    <a:pt x="1350" y="1441"/>
                  </a:lnTo>
                  <a:lnTo>
                    <a:pt x="1350" y="1445"/>
                  </a:lnTo>
                  <a:lnTo>
                    <a:pt x="1350" y="1445"/>
                  </a:lnTo>
                  <a:lnTo>
                    <a:pt x="1350" y="1452"/>
                  </a:lnTo>
                  <a:lnTo>
                    <a:pt x="1353" y="1455"/>
                  </a:lnTo>
                  <a:lnTo>
                    <a:pt x="1357" y="1459"/>
                  </a:lnTo>
                  <a:lnTo>
                    <a:pt x="1357" y="1459"/>
                  </a:lnTo>
                  <a:lnTo>
                    <a:pt x="1360" y="1466"/>
                  </a:lnTo>
                  <a:lnTo>
                    <a:pt x="1364" y="1473"/>
                  </a:lnTo>
                  <a:lnTo>
                    <a:pt x="1367" y="1476"/>
                  </a:lnTo>
                  <a:lnTo>
                    <a:pt x="1371" y="1483"/>
                  </a:lnTo>
                  <a:lnTo>
                    <a:pt x="1374" y="1487"/>
                  </a:lnTo>
                  <a:lnTo>
                    <a:pt x="1374" y="1491"/>
                  </a:lnTo>
                  <a:lnTo>
                    <a:pt x="1374" y="1498"/>
                  </a:lnTo>
                  <a:lnTo>
                    <a:pt x="1374" y="1505"/>
                  </a:lnTo>
                  <a:lnTo>
                    <a:pt x="1374" y="1512"/>
                  </a:lnTo>
                  <a:lnTo>
                    <a:pt x="1374" y="1519"/>
                  </a:lnTo>
                  <a:lnTo>
                    <a:pt x="1374" y="1522"/>
                  </a:lnTo>
                  <a:lnTo>
                    <a:pt x="1388" y="1526"/>
                  </a:lnTo>
                  <a:lnTo>
                    <a:pt x="1413" y="1508"/>
                  </a:lnTo>
                  <a:lnTo>
                    <a:pt x="1424" y="1529"/>
                  </a:lnTo>
                  <a:lnTo>
                    <a:pt x="1427" y="1554"/>
                  </a:lnTo>
                  <a:lnTo>
                    <a:pt x="1427" y="1575"/>
                  </a:lnTo>
                  <a:lnTo>
                    <a:pt x="1424" y="1582"/>
                  </a:lnTo>
                  <a:lnTo>
                    <a:pt x="1424" y="1600"/>
                  </a:lnTo>
                  <a:lnTo>
                    <a:pt x="1424" y="1610"/>
                  </a:lnTo>
                  <a:lnTo>
                    <a:pt x="1424" y="1617"/>
                  </a:lnTo>
                  <a:lnTo>
                    <a:pt x="1424" y="1624"/>
                  </a:lnTo>
                  <a:lnTo>
                    <a:pt x="1427" y="1628"/>
                  </a:lnTo>
                  <a:lnTo>
                    <a:pt x="1427" y="1631"/>
                  </a:lnTo>
                  <a:lnTo>
                    <a:pt x="1427" y="1631"/>
                  </a:lnTo>
                  <a:lnTo>
                    <a:pt x="1427" y="1631"/>
                  </a:lnTo>
                  <a:lnTo>
                    <a:pt x="1427" y="1631"/>
                  </a:lnTo>
                  <a:lnTo>
                    <a:pt x="1427" y="1635"/>
                  </a:lnTo>
                  <a:lnTo>
                    <a:pt x="1431" y="1638"/>
                  </a:lnTo>
                  <a:lnTo>
                    <a:pt x="1434" y="1646"/>
                  </a:lnTo>
                  <a:lnTo>
                    <a:pt x="1441" y="1653"/>
                  </a:lnTo>
                  <a:lnTo>
                    <a:pt x="1455" y="1660"/>
                  </a:lnTo>
                  <a:lnTo>
                    <a:pt x="1441" y="1653"/>
                  </a:lnTo>
                  <a:lnTo>
                    <a:pt x="1455" y="1681"/>
                  </a:lnTo>
                  <a:lnTo>
                    <a:pt x="1459" y="1681"/>
                  </a:lnTo>
                  <a:lnTo>
                    <a:pt x="1462" y="1684"/>
                  </a:lnTo>
                  <a:lnTo>
                    <a:pt x="1469" y="1691"/>
                  </a:lnTo>
                  <a:lnTo>
                    <a:pt x="1476" y="1698"/>
                  </a:lnTo>
                  <a:lnTo>
                    <a:pt x="1483" y="1705"/>
                  </a:lnTo>
                  <a:lnTo>
                    <a:pt x="1494" y="1712"/>
                  </a:lnTo>
                  <a:lnTo>
                    <a:pt x="1501" y="1716"/>
                  </a:lnTo>
                  <a:lnTo>
                    <a:pt x="1505" y="1720"/>
                  </a:lnTo>
                  <a:lnTo>
                    <a:pt x="1508" y="1723"/>
                  </a:lnTo>
                  <a:lnTo>
                    <a:pt x="1512" y="1723"/>
                  </a:lnTo>
                  <a:lnTo>
                    <a:pt x="1512" y="1720"/>
                  </a:lnTo>
                  <a:lnTo>
                    <a:pt x="1512" y="1716"/>
                  </a:lnTo>
                  <a:lnTo>
                    <a:pt x="1512" y="1712"/>
                  </a:lnTo>
                  <a:lnTo>
                    <a:pt x="1508" y="1709"/>
                  </a:lnTo>
                  <a:lnTo>
                    <a:pt x="1501" y="1698"/>
                  </a:lnTo>
                  <a:lnTo>
                    <a:pt x="1501" y="1695"/>
                  </a:lnTo>
                  <a:lnTo>
                    <a:pt x="1501" y="1688"/>
                  </a:lnTo>
                  <a:lnTo>
                    <a:pt x="1498" y="1684"/>
                  </a:lnTo>
                  <a:lnTo>
                    <a:pt x="1498" y="1677"/>
                  </a:lnTo>
                  <a:lnTo>
                    <a:pt x="1487" y="1667"/>
                  </a:lnTo>
                  <a:lnTo>
                    <a:pt x="1476" y="1653"/>
                  </a:lnTo>
                  <a:lnTo>
                    <a:pt x="1452" y="1624"/>
                  </a:lnTo>
                  <a:lnTo>
                    <a:pt x="1448" y="1624"/>
                  </a:lnTo>
                  <a:lnTo>
                    <a:pt x="1448" y="1621"/>
                  </a:lnTo>
                  <a:lnTo>
                    <a:pt x="1445" y="1617"/>
                  </a:lnTo>
                  <a:lnTo>
                    <a:pt x="1445" y="1610"/>
                  </a:lnTo>
                  <a:lnTo>
                    <a:pt x="1441" y="1600"/>
                  </a:lnTo>
                  <a:lnTo>
                    <a:pt x="1445" y="1589"/>
                  </a:lnTo>
                  <a:lnTo>
                    <a:pt x="1445" y="1586"/>
                  </a:lnTo>
                  <a:lnTo>
                    <a:pt x="1448" y="1582"/>
                  </a:lnTo>
                  <a:lnTo>
                    <a:pt x="1448" y="1572"/>
                  </a:lnTo>
                  <a:lnTo>
                    <a:pt x="1452" y="1564"/>
                  </a:lnTo>
                  <a:lnTo>
                    <a:pt x="1452" y="1557"/>
                  </a:lnTo>
                  <a:lnTo>
                    <a:pt x="1455" y="1547"/>
                  </a:lnTo>
                  <a:lnTo>
                    <a:pt x="1455" y="1543"/>
                  </a:lnTo>
                  <a:lnTo>
                    <a:pt x="1455" y="1543"/>
                  </a:lnTo>
                  <a:lnTo>
                    <a:pt x="1455" y="1540"/>
                  </a:lnTo>
                  <a:lnTo>
                    <a:pt x="1455" y="1536"/>
                  </a:lnTo>
                  <a:lnTo>
                    <a:pt x="1462" y="1536"/>
                  </a:lnTo>
                  <a:lnTo>
                    <a:pt x="1462" y="1536"/>
                  </a:lnTo>
                  <a:lnTo>
                    <a:pt x="1462" y="1543"/>
                  </a:lnTo>
                  <a:lnTo>
                    <a:pt x="1462" y="1547"/>
                  </a:lnTo>
                  <a:lnTo>
                    <a:pt x="1473" y="1564"/>
                  </a:lnTo>
                  <a:lnTo>
                    <a:pt x="1480" y="1572"/>
                  </a:lnTo>
                  <a:lnTo>
                    <a:pt x="1480" y="1568"/>
                  </a:lnTo>
                  <a:lnTo>
                    <a:pt x="1476" y="1564"/>
                  </a:lnTo>
                  <a:lnTo>
                    <a:pt x="1476" y="1557"/>
                  </a:lnTo>
                  <a:lnTo>
                    <a:pt x="1476" y="1564"/>
                  </a:lnTo>
                  <a:lnTo>
                    <a:pt x="1480" y="1568"/>
                  </a:lnTo>
                  <a:lnTo>
                    <a:pt x="1480" y="1572"/>
                  </a:lnTo>
                  <a:lnTo>
                    <a:pt x="1501" y="1593"/>
                  </a:lnTo>
                  <a:lnTo>
                    <a:pt x="1522" y="1586"/>
                  </a:lnTo>
                  <a:lnTo>
                    <a:pt x="1529" y="1586"/>
                  </a:lnTo>
                  <a:lnTo>
                    <a:pt x="1547" y="1589"/>
                  </a:lnTo>
                  <a:lnTo>
                    <a:pt x="1547" y="1586"/>
                  </a:lnTo>
                  <a:lnTo>
                    <a:pt x="1550" y="1582"/>
                  </a:lnTo>
                  <a:lnTo>
                    <a:pt x="1557" y="1575"/>
                  </a:lnTo>
                  <a:lnTo>
                    <a:pt x="1561" y="1568"/>
                  </a:lnTo>
                  <a:lnTo>
                    <a:pt x="1568" y="1564"/>
                  </a:lnTo>
                  <a:lnTo>
                    <a:pt x="1572" y="1557"/>
                  </a:lnTo>
                  <a:lnTo>
                    <a:pt x="1575" y="1554"/>
                  </a:lnTo>
                  <a:lnTo>
                    <a:pt x="1575" y="1547"/>
                  </a:lnTo>
                  <a:lnTo>
                    <a:pt x="1575" y="1543"/>
                  </a:lnTo>
                  <a:lnTo>
                    <a:pt x="1575" y="1540"/>
                  </a:lnTo>
                  <a:lnTo>
                    <a:pt x="1572" y="1519"/>
                  </a:lnTo>
                  <a:lnTo>
                    <a:pt x="1572" y="1515"/>
                  </a:lnTo>
                  <a:lnTo>
                    <a:pt x="1572" y="1512"/>
                  </a:lnTo>
                  <a:lnTo>
                    <a:pt x="1568" y="1508"/>
                  </a:lnTo>
                  <a:lnTo>
                    <a:pt x="1568" y="1501"/>
                  </a:lnTo>
                  <a:lnTo>
                    <a:pt x="1561" y="1498"/>
                  </a:lnTo>
                  <a:lnTo>
                    <a:pt x="1554" y="1494"/>
                  </a:lnTo>
                  <a:lnTo>
                    <a:pt x="1543" y="1487"/>
                  </a:lnTo>
                  <a:lnTo>
                    <a:pt x="1529" y="1466"/>
                  </a:lnTo>
                  <a:lnTo>
                    <a:pt x="1529" y="1459"/>
                  </a:lnTo>
                  <a:lnTo>
                    <a:pt x="1529" y="1459"/>
                  </a:lnTo>
                  <a:lnTo>
                    <a:pt x="1533" y="1455"/>
                  </a:lnTo>
                  <a:lnTo>
                    <a:pt x="1533" y="1452"/>
                  </a:lnTo>
                  <a:lnTo>
                    <a:pt x="1536" y="1448"/>
                  </a:lnTo>
                  <a:lnTo>
                    <a:pt x="1543" y="1445"/>
                  </a:lnTo>
                  <a:lnTo>
                    <a:pt x="1547" y="1445"/>
                  </a:lnTo>
                  <a:lnTo>
                    <a:pt x="1550" y="1441"/>
                  </a:lnTo>
                  <a:lnTo>
                    <a:pt x="1554" y="1438"/>
                  </a:lnTo>
                  <a:lnTo>
                    <a:pt x="1554" y="1438"/>
                  </a:lnTo>
                  <a:lnTo>
                    <a:pt x="1554" y="1438"/>
                  </a:lnTo>
                  <a:lnTo>
                    <a:pt x="1557" y="1434"/>
                  </a:lnTo>
                  <a:lnTo>
                    <a:pt x="1561" y="1434"/>
                  </a:lnTo>
                  <a:lnTo>
                    <a:pt x="1564" y="1431"/>
                  </a:lnTo>
                  <a:lnTo>
                    <a:pt x="1568" y="1434"/>
                  </a:lnTo>
                  <a:lnTo>
                    <a:pt x="1572" y="1434"/>
                  </a:lnTo>
                  <a:lnTo>
                    <a:pt x="1575" y="1438"/>
                  </a:lnTo>
                  <a:lnTo>
                    <a:pt x="1582" y="1438"/>
                  </a:lnTo>
                  <a:lnTo>
                    <a:pt x="1582" y="1441"/>
                  </a:lnTo>
                  <a:lnTo>
                    <a:pt x="1582" y="1448"/>
                  </a:lnTo>
                  <a:lnTo>
                    <a:pt x="1582" y="1452"/>
                  </a:lnTo>
                  <a:lnTo>
                    <a:pt x="1579" y="1459"/>
                  </a:lnTo>
                  <a:lnTo>
                    <a:pt x="1575" y="1462"/>
                  </a:lnTo>
                  <a:lnTo>
                    <a:pt x="1572" y="1466"/>
                  </a:lnTo>
                  <a:lnTo>
                    <a:pt x="1575" y="1469"/>
                  </a:lnTo>
                  <a:lnTo>
                    <a:pt x="1575" y="1473"/>
                  </a:lnTo>
                  <a:lnTo>
                    <a:pt x="1579" y="1476"/>
                  </a:lnTo>
                  <a:lnTo>
                    <a:pt x="1579" y="1476"/>
                  </a:lnTo>
                  <a:lnTo>
                    <a:pt x="1593" y="1473"/>
                  </a:lnTo>
                  <a:lnTo>
                    <a:pt x="1593" y="1473"/>
                  </a:lnTo>
                  <a:lnTo>
                    <a:pt x="1596" y="1469"/>
                  </a:lnTo>
                  <a:lnTo>
                    <a:pt x="1596" y="1462"/>
                  </a:lnTo>
                  <a:lnTo>
                    <a:pt x="1596" y="1455"/>
                  </a:lnTo>
                  <a:lnTo>
                    <a:pt x="1593" y="1445"/>
                  </a:lnTo>
                  <a:lnTo>
                    <a:pt x="1593" y="1441"/>
                  </a:lnTo>
                  <a:lnTo>
                    <a:pt x="1596" y="1438"/>
                  </a:lnTo>
                  <a:lnTo>
                    <a:pt x="1600" y="1434"/>
                  </a:lnTo>
                  <a:lnTo>
                    <a:pt x="1603" y="1434"/>
                  </a:lnTo>
                  <a:lnTo>
                    <a:pt x="1607" y="1434"/>
                  </a:lnTo>
                  <a:lnTo>
                    <a:pt x="1607" y="1434"/>
                  </a:lnTo>
                  <a:lnTo>
                    <a:pt x="1617" y="1431"/>
                  </a:lnTo>
                  <a:lnTo>
                    <a:pt x="1628" y="1420"/>
                  </a:lnTo>
                  <a:lnTo>
                    <a:pt x="1635" y="1420"/>
                  </a:lnTo>
                  <a:lnTo>
                    <a:pt x="1645" y="1420"/>
                  </a:lnTo>
                  <a:lnTo>
                    <a:pt x="1653" y="1420"/>
                  </a:lnTo>
                  <a:lnTo>
                    <a:pt x="1663" y="1420"/>
                  </a:lnTo>
                  <a:lnTo>
                    <a:pt x="1667" y="1420"/>
                  </a:lnTo>
                  <a:lnTo>
                    <a:pt x="1670" y="1420"/>
                  </a:lnTo>
                  <a:lnTo>
                    <a:pt x="1674" y="1409"/>
                  </a:lnTo>
                  <a:lnTo>
                    <a:pt x="1691" y="1399"/>
                  </a:lnTo>
                  <a:lnTo>
                    <a:pt x="1712" y="1378"/>
                  </a:lnTo>
                  <a:lnTo>
                    <a:pt x="1723" y="1353"/>
                  </a:lnTo>
                  <a:lnTo>
                    <a:pt x="1737" y="1332"/>
                  </a:lnTo>
                  <a:lnTo>
                    <a:pt x="1737" y="1332"/>
                  </a:lnTo>
                  <a:lnTo>
                    <a:pt x="1741" y="1328"/>
                  </a:lnTo>
                  <a:lnTo>
                    <a:pt x="1744" y="1321"/>
                  </a:lnTo>
                  <a:lnTo>
                    <a:pt x="1744" y="1314"/>
                  </a:lnTo>
                  <a:lnTo>
                    <a:pt x="1748" y="1307"/>
                  </a:lnTo>
                  <a:lnTo>
                    <a:pt x="1748" y="1304"/>
                  </a:lnTo>
                  <a:lnTo>
                    <a:pt x="1748" y="1293"/>
                  </a:lnTo>
                  <a:lnTo>
                    <a:pt x="1744" y="1290"/>
                  </a:lnTo>
                  <a:lnTo>
                    <a:pt x="1741" y="1283"/>
                  </a:lnTo>
                  <a:lnTo>
                    <a:pt x="1741" y="1283"/>
                  </a:lnTo>
                  <a:lnTo>
                    <a:pt x="1734" y="1254"/>
                  </a:lnTo>
                  <a:lnTo>
                    <a:pt x="1730" y="1254"/>
                  </a:lnTo>
                  <a:lnTo>
                    <a:pt x="1730" y="1247"/>
                  </a:lnTo>
                  <a:lnTo>
                    <a:pt x="1727" y="1240"/>
                  </a:lnTo>
                  <a:lnTo>
                    <a:pt x="1719" y="1233"/>
                  </a:lnTo>
                  <a:lnTo>
                    <a:pt x="1712" y="1223"/>
                  </a:lnTo>
                  <a:lnTo>
                    <a:pt x="1712" y="1219"/>
                  </a:lnTo>
                  <a:lnTo>
                    <a:pt x="1712" y="1212"/>
                  </a:lnTo>
                  <a:lnTo>
                    <a:pt x="1716" y="1209"/>
                  </a:lnTo>
                  <a:lnTo>
                    <a:pt x="1719" y="1205"/>
                  </a:lnTo>
                  <a:lnTo>
                    <a:pt x="1719" y="1205"/>
                  </a:lnTo>
                  <a:lnTo>
                    <a:pt x="1723" y="1205"/>
                  </a:lnTo>
                  <a:lnTo>
                    <a:pt x="1723" y="1202"/>
                  </a:lnTo>
                  <a:lnTo>
                    <a:pt x="1730" y="1198"/>
                  </a:lnTo>
                  <a:lnTo>
                    <a:pt x="1737" y="1195"/>
                  </a:lnTo>
                  <a:lnTo>
                    <a:pt x="1744" y="1191"/>
                  </a:lnTo>
                  <a:lnTo>
                    <a:pt x="1751" y="1191"/>
                  </a:lnTo>
                  <a:lnTo>
                    <a:pt x="1755" y="1188"/>
                  </a:lnTo>
                  <a:lnTo>
                    <a:pt x="1758" y="1188"/>
                  </a:lnTo>
                  <a:lnTo>
                    <a:pt x="1755" y="1180"/>
                  </a:lnTo>
                  <a:lnTo>
                    <a:pt x="1751" y="1180"/>
                  </a:lnTo>
                  <a:lnTo>
                    <a:pt x="1748" y="1177"/>
                  </a:lnTo>
                  <a:lnTo>
                    <a:pt x="1741" y="1177"/>
                  </a:lnTo>
                  <a:lnTo>
                    <a:pt x="1734" y="1177"/>
                  </a:lnTo>
                  <a:lnTo>
                    <a:pt x="1727" y="1177"/>
                  </a:lnTo>
                  <a:lnTo>
                    <a:pt x="1719" y="1180"/>
                  </a:lnTo>
                  <a:lnTo>
                    <a:pt x="1716" y="1180"/>
                  </a:lnTo>
                  <a:lnTo>
                    <a:pt x="1712" y="1180"/>
                  </a:lnTo>
                  <a:lnTo>
                    <a:pt x="1709" y="1180"/>
                  </a:lnTo>
                  <a:lnTo>
                    <a:pt x="1709" y="1180"/>
                  </a:lnTo>
                  <a:lnTo>
                    <a:pt x="1705" y="1177"/>
                  </a:lnTo>
                  <a:lnTo>
                    <a:pt x="1698" y="1173"/>
                  </a:lnTo>
                  <a:lnTo>
                    <a:pt x="1691" y="1170"/>
                  </a:lnTo>
                  <a:lnTo>
                    <a:pt x="1684" y="1163"/>
                  </a:lnTo>
                  <a:lnTo>
                    <a:pt x="1681" y="1159"/>
                  </a:lnTo>
                  <a:lnTo>
                    <a:pt x="1681" y="1156"/>
                  </a:lnTo>
                  <a:lnTo>
                    <a:pt x="1681" y="1152"/>
                  </a:lnTo>
                  <a:lnTo>
                    <a:pt x="1684" y="1149"/>
                  </a:lnTo>
                  <a:lnTo>
                    <a:pt x="1684" y="1149"/>
                  </a:lnTo>
                  <a:lnTo>
                    <a:pt x="1684" y="1149"/>
                  </a:lnTo>
                  <a:lnTo>
                    <a:pt x="1688" y="1149"/>
                  </a:lnTo>
                  <a:lnTo>
                    <a:pt x="1695" y="1152"/>
                  </a:lnTo>
                  <a:lnTo>
                    <a:pt x="1705" y="1152"/>
                  </a:lnTo>
                  <a:lnTo>
                    <a:pt x="1712" y="1149"/>
                  </a:lnTo>
                  <a:lnTo>
                    <a:pt x="1719" y="1142"/>
                  </a:lnTo>
                  <a:lnTo>
                    <a:pt x="1727" y="1138"/>
                  </a:lnTo>
                  <a:lnTo>
                    <a:pt x="1730" y="1135"/>
                  </a:lnTo>
                  <a:lnTo>
                    <a:pt x="1737" y="1135"/>
                  </a:lnTo>
                  <a:lnTo>
                    <a:pt x="1741" y="1138"/>
                  </a:lnTo>
                  <a:lnTo>
                    <a:pt x="1741" y="1142"/>
                  </a:lnTo>
                  <a:lnTo>
                    <a:pt x="1737" y="1145"/>
                  </a:lnTo>
                  <a:lnTo>
                    <a:pt x="1734" y="1152"/>
                  </a:lnTo>
                  <a:lnTo>
                    <a:pt x="1730" y="1156"/>
                  </a:lnTo>
                  <a:lnTo>
                    <a:pt x="1734" y="1159"/>
                  </a:lnTo>
                  <a:lnTo>
                    <a:pt x="1737" y="1159"/>
                  </a:lnTo>
                  <a:lnTo>
                    <a:pt x="1737" y="1159"/>
                  </a:lnTo>
                  <a:lnTo>
                    <a:pt x="1741" y="1159"/>
                  </a:lnTo>
                  <a:lnTo>
                    <a:pt x="1744" y="1159"/>
                  </a:lnTo>
                  <a:lnTo>
                    <a:pt x="1751" y="1152"/>
                  </a:lnTo>
                  <a:lnTo>
                    <a:pt x="1758" y="1149"/>
                  </a:lnTo>
                  <a:lnTo>
                    <a:pt x="1762" y="1149"/>
                  </a:lnTo>
                  <a:lnTo>
                    <a:pt x="1762" y="1145"/>
                  </a:lnTo>
                  <a:lnTo>
                    <a:pt x="1762" y="1145"/>
                  </a:lnTo>
                  <a:lnTo>
                    <a:pt x="1772" y="1142"/>
                  </a:lnTo>
                  <a:lnTo>
                    <a:pt x="1783" y="1152"/>
                  </a:lnTo>
                  <a:lnTo>
                    <a:pt x="1776" y="1166"/>
                  </a:lnTo>
                  <a:lnTo>
                    <a:pt x="1779" y="1166"/>
                  </a:lnTo>
                  <a:lnTo>
                    <a:pt x="1783" y="1170"/>
                  </a:lnTo>
                  <a:lnTo>
                    <a:pt x="1786" y="1173"/>
                  </a:lnTo>
                  <a:lnTo>
                    <a:pt x="1793" y="1177"/>
                  </a:lnTo>
                  <a:lnTo>
                    <a:pt x="1797" y="1180"/>
                  </a:lnTo>
                  <a:lnTo>
                    <a:pt x="1804" y="1180"/>
                  </a:lnTo>
                  <a:lnTo>
                    <a:pt x="1804" y="1184"/>
                  </a:lnTo>
                  <a:lnTo>
                    <a:pt x="1804" y="1188"/>
                  </a:lnTo>
                  <a:lnTo>
                    <a:pt x="1804" y="1188"/>
                  </a:lnTo>
                  <a:lnTo>
                    <a:pt x="1804" y="1191"/>
                  </a:lnTo>
                  <a:lnTo>
                    <a:pt x="1804" y="1195"/>
                  </a:lnTo>
                  <a:lnTo>
                    <a:pt x="1804" y="1202"/>
                  </a:lnTo>
                  <a:lnTo>
                    <a:pt x="1804" y="1212"/>
                  </a:lnTo>
                  <a:lnTo>
                    <a:pt x="1804" y="1219"/>
                  </a:lnTo>
                  <a:lnTo>
                    <a:pt x="1808" y="1223"/>
                  </a:lnTo>
                  <a:lnTo>
                    <a:pt x="1811" y="1226"/>
                  </a:lnTo>
                  <a:lnTo>
                    <a:pt x="1818" y="1226"/>
                  </a:lnTo>
                  <a:lnTo>
                    <a:pt x="1825" y="1230"/>
                  </a:lnTo>
                  <a:lnTo>
                    <a:pt x="1829" y="1226"/>
                  </a:lnTo>
                  <a:lnTo>
                    <a:pt x="1832" y="1223"/>
                  </a:lnTo>
                  <a:lnTo>
                    <a:pt x="1836" y="1219"/>
                  </a:lnTo>
                  <a:lnTo>
                    <a:pt x="1839" y="1216"/>
                  </a:lnTo>
                  <a:lnTo>
                    <a:pt x="1839" y="1216"/>
                  </a:lnTo>
                  <a:lnTo>
                    <a:pt x="1843" y="1191"/>
                  </a:lnTo>
                  <a:lnTo>
                    <a:pt x="1843" y="1180"/>
                  </a:lnTo>
                  <a:lnTo>
                    <a:pt x="1839" y="1170"/>
                  </a:lnTo>
                  <a:lnTo>
                    <a:pt x="1836" y="1166"/>
                  </a:lnTo>
                  <a:lnTo>
                    <a:pt x="1829" y="1163"/>
                  </a:lnTo>
                  <a:lnTo>
                    <a:pt x="1829" y="1159"/>
                  </a:lnTo>
                  <a:lnTo>
                    <a:pt x="1825" y="1159"/>
                  </a:lnTo>
                  <a:lnTo>
                    <a:pt x="1818" y="1152"/>
                  </a:lnTo>
                  <a:lnTo>
                    <a:pt x="1818" y="1145"/>
                  </a:lnTo>
                  <a:lnTo>
                    <a:pt x="1815" y="1142"/>
                  </a:lnTo>
                  <a:lnTo>
                    <a:pt x="1818" y="1138"/>
                  </a:lnTo>
                  <a:lnTo>
                    <a:pt x="1818" y="1138"/>
                  </a:lnTo>
                  <a:lnTo>
                    <a:pt x="1822" y="1138"/>
                  </a:lnTo>
                  <a:lnTo>
                    <a:pt x="1822" y="1135"/>
                  </a:lnTo>
                  <a:lnTo>
                    <a:pt x="1825" y="1135"/>
                  </a:lnTo>
                  <a:lnTo>
                    <a:pt x="1832" y="1128"/>
                  </a:lnTo>
                  <a:lnTo>
                    <a:pt x="1839" y="1117"/>
                  </a:lnTo>
                  <a:lnTo>
                    <a:pt x="1846" y="1110"/>
                  </a:lnTo>
                  <a:lnTo>
                    <a:pt x="1853" y="1103"/>
                  </a:lnTo>
                  <a:lnTo>
                    <a:pt x="1857" y="1096"/>
                  </a:lnTo>
                  <a:lnTo>
                    <a:pt x="1860" y="1092"/>
                  </a:lnTo>
                  <a:lnTo>
                    <a:pt x="1864" y="1092"/>
                  </a:lnTo>
                  <a:lnTo>
                    <a:pt x="1867" y="1085"/>
                  </a:lnTo>
                  <a:lnTo>
                    <a:pt x="1871" y="1075"/>
                  </a:lnTo>
                  <a:lnTo>
                    <a:pt x="1874" y="1068"/>
                  </a:lnTo>
                  <a:lnTo>
                    <a:pt x="1878" y="1061"/>
                  </a:lnTo>
                  <a:lnTo>
                    <a:pt x="1882" y="1057"/>
                  </a:lnTo>
                  <a:lnTo>
                    <a:pt x="1882" y="1057"/>
                  </a:lnTo>
                  <a:lnTo>
                    <a:pt x="1882" y="1050"/>
                  </a:lnTo>
                  <a:lnTo>
                    <a:pt x="1885" y="1043"/>
                  </a:lnTo>
                  <a:lnTo>
                    <a:pt x="1892" y="1033"/>
                  </a:lnTo>
                  <a:lnTo>
                    <a:pt x="1903" y="1022"/>
                  </a:lnTo>
                  <a:lnTo>
                    <a:pt x="1913" y="1011"/>
                  </a:lnTo>
                  <a:lnTo>
                    <a:pt x="1917" y="1001"/>
                  </a:lnTo>
                  <a:lnTo>
                    <a:pt x="1924" y="990"/>
                  </a:lnTo>
                  <a:lnTo>
                    <a:pt x="1920" y="1001"/>
                  </a:lnTo>
                  <a:lnTo>
                    <a:pt x="1913" y="1011"/>
                  </a:lnTo>
                  <a:lnTo>
                    <a:pt x="1903" y="1022"/>
                  </a:lnTo>
                  <a:lnTo>
                    <a:pt x="1885" y="1043"/>
                  </a:lnTo>
                  <a:lnTo>
                    <a:pt x="1882" y="1054"/>
                  </a:lnTo>
                  <a:lnTo>
                    <a:pt x="1885" y="1050"/>
                  </a:lnTo>
                  <a:lnTo>
                    <a:pt x="1885" y="1050"/>
                  </a:lnTo>
                  <a:lnTo>
                    <a:pt x="1885" y="1050"/>
                  </a:lnTo>
                  <a:lnTo>
                    <a:pt x="1882" y="1054"/>
                  </a:lnTo>
                  <a:lnTo>
                    <a:pt x="1882" y="1061"/>
                  </a:lnTo>
                  <a:lnTo>
                    <a:pt x="1882" y="1064"/>
                  </a:lnTo>
                  <a:lnTo>
                    <a:pt x="1878" y="1068"/>
                  </a:lnTo>
                  <a:lnTo>
                    <a:pt x="1878" y="1068"/>
                  </a:lnTo>
                  <a:lnTo>
                    <a:pt x="1882" y="1075"/>
                  </a:lnTo>
                  <a:lnTo>
                    <a:pt x="1885" y="1082"/>
                  </a:lnTo>
                  <a:lnTo>
                    <a:pt x="1892" y="1085"/>
                  </a:lnTo>
                  <a:lnTo>
                    <a:pt x="1896" y="1089"/>
                  </a:lnTo>
                  <a:lnTo>
                    <a:pt x="1899" y="1089"/>
                  </a:lnTo>
                  <a:lnTo>
                    <a:pt x="1899" y="1092"/>
                  </a:lnTo>
                  <a:lnTo>
                    <a:pt x="1913" y="1078"/>
                  </a:lnTo>
                  <a:lnTo>
                    <a:pt x="1931" y="1061"/>
                  </a:lnTo>
                  <a:lnTo>
                    <a:pt x="1945" y="1036"/>
                  </a:lnTo>
                  <a:lnTo>
                    <a:pt x="1963" y="1011"/>
                  </a:lnTo>
                  <a:lnTo>
                    <a:pt x="1973" y="990"/>
                  </a:lnTo>
                  <a:lnTo>
                    <a:pt x="1984" y="973"/>
                  </a:lnTo>
                  <a:lnTo>
                    <a:pt x="1987" y="966"/>
                  </a:lnTo>
                  <a:lnTo>
                    <a:pt x="1987" y="955"/>
                  </a:lnTo>
                  <a:lnTo>
                    <a:pt x="1991" y="944"/>
                  </a:lnTo>
                  <a:lnTo>
                    <a:pt x="1994" y="934"/>
                  </a:lnTo>
                  <a:lnTo>
                    <a:pt x="1998" y="927"/>
                  </a:lnTo>
                  <a:lnTo>
                    <a:pt x="2001" y="923"/>
                  </a:lnTo>
                  <a:lnTo>
                    <a:pt x="2001" y="920"/>
                  </a:lnTo>
                  <a:lnTo>
                    <a:pt x="2005" y="892"/>
                  </a:lnTo>
                  <a:lnTo>
                    <a:pt x="2005" y="892"/>
                  </a:lnTo>
                  <a:lnTo>
                    <a:pt x="2008" y="885"/>
                  </a:lnTo>
                  <a:lnTo>
                    <a:pt x="2008" y="878"/>
                  </a:lnTo>
                  <a:lnTo>
                    <a:pt x="2008" y="867"/>
                  </a:lnTo>
                  <a:lnTo>
                    <a:pt x="2005" y="860"/>
                  </a:lnTo>
                  <a:lnTo>
                    <a:pt x="2001" y="853"/>
                  </a:lnTo>
                  <a:lnTo>
                    <a:pt x="1994" y="849"/>
                  </a:lnTo>
                  <a:lnTo>
                    <a:pt x="1987" y="846"/>
                  </a:lnTo>
                  <a:lnTo>
                    <a:pt x="1980" y="849"/>
                  </a:lnTo>
                  <a:lnTo>
                    <a:pt x="1977" y="853"/>
                  </a:lnTo>
                  <a:lnTo>
                    <a:pt x="1966" y="853"/>
                  </a:lnTo>
                  <a:lnTo>
                    <a:pt x="1959" y="853"/>
                  </a:lnTo>
                  <a:lnTo>
                    <a:pt x="1956" y="849"/>
                  </a:lnTo>
                  <a:lnTo>
                    <a:pt x="1948" y="846"/>
                  </a:lnTo>
                  <a:lnTo>
                    <a:pt x="1948" y="842"/>
                  </a:lnTo>
                  <a:lnTo>
                    <a:pt x="1945" y="842"/>
                  </a:lnTo>
                  <a:lnTo>
                    <a:pt x="1934" y="839"/>
                  </a:lnTo>
                  <a:lnTo>
                    <a:pt x="1959" y="811"/>
                  </a:lnTo>
                  <a:lnTo>
                    <a:pt x="1963" y="804"/>
                  </a:lnTo>
                  <a:lnTo>
                    <a:pt x="1984" y="779"/>
                  </a:lnTo>
                  <a:lnTo>
                    <a:pt x="2037" y="722"/>
                  </a:lnTo>
                  <a:lnTo>
                    <a:pt x="2044" y="726"/>
                  </a:lnTo>
                  <a:lnTo>
                    <a:pt x="2058" y="726"/>
                  </a:lnTo>
                  <a:lnTo>
                    <a:pt x="2079" y="733"/>
                  </a:lnTo>
                  <a:lnTo>
                    <a:pt x="2096" y="733"/>
                  </a:lnTo>
                  <a:lnTo>
                    <a:pt x="2107" y="737"/>
                  </a:lnTo>
                  <a:lnTo>
                    <a:pt x="2111" y="733"/>
                  </a:lnTo>
                  <a:lnTo>
                    <a:pt x="2111" y="733"/>
                  </a:lnTo>
                  <a:lnTo>
                    <a:pt x="2111" y="726"/>
                  </a:lnTo>
                  <a:lnTo>
                    <a:pt x="2111" y="726"/>
                  </a:lnTo>
                  <a:lnTo>
                    <a:pt x="2111" y="722"/>
                  </a:lnTo>
                  <a:lnTo>
                    <a:pt x="2121" y="715"/>
                  </a:lnTo>
                  <a:lnTo>
                    <a:pt x="2132" y="719"/>
                  </a:lnTo>
                  <a:lnTo>
                    <a:pt x="2142" y="719"/>
                  </a:lnTo>
                  <a:lnTo>
                    <a:pt x="2149" y="737"/>
                  </a:lnTo>
                  <a:lnTo>
                    <a:pt x="2199" y="722"/>
                  </a:lnTo>
                  <a:lnTo>
                    <a:pt x="2195" y="712"/>
                  </a:lnTo>
                  <a:lnTo>
                    <a:pt x="2237" y="677"/>
                  </a:lnTo>
                  <a:lnTo>
                    <a:pt x="2241" y="677"/>
                  </a:lnTo>
                  <a:lnTo>
                    <a:pt x="2244" y="673"/>
                  </a:lnTo>
                  <a:lnTo>
                    <a:pt x="2248" y="666"/>
                  </a:lnTo>
                  <a:lnTo>
                    <a:pt x="2255" y="663"/>
                  </a:lnTo>
                  <a:lnTo>
                    <a:pt x="2262" y="659"/>
                  </a:lnTo>
                  <a:lnTo>
                    <a:pt x="2266" y="659"/>
                  </a:lnTo>
                  <a:lnTo>
                    <a:pt x="2269" y="659"/>
                  </a:lnTo>
                  <a:lnTo>
                    <a:pt x="2269" y="666"/>
                  </a:lnTo>
                  <a:lnTo>
                    <a:pt x="2269" y="670"/>
                  </a:lnTo>
                  <a:lnTo>
                    <a:pt x="2262" y="680"/>
                  </a:lnTo>
                  <a:lnTo>
                    <a:pt x="2262" y="684"/>
                  </a:lnTo>
                  <a:lnTo>
                    <a:pt x="2262" y="687"/>
                  </a:lnTo>
                  <a:lnTo>
                    <a:pt x="2262" y="691"/>
                  </a:lnTo>
                  <a:lnTo>
                    <a:pt x="2266" y="691"/>
                  </a:lnTo>
                  <a:lnTo>
                    <a:pt x="2269" y="691"/>
                  </a:lnTo>
                  <a:lnTo>
                    <a:pt x="2273" y="687"/>
                  </a:lnTo>
                  <a:lnTo>
                    <a:pt x="2280" y="684"/>
                  </a:lnTo>
                  <a:lnTo>
                    <a:pt x="2283" y="680"/>
                  </a:lnTo>
                  <a:lnTo>
                    <a:pt x="2287" y="673"/>
                  </a:lnTo>
                  <a:lnTo>
                    <a:pt x="2294" y="666"/>
                  </a:lnTo>
                  <a:lnTo>
                    <a:pt x="2297" y="659"/>
                  </a:lnTo>
                  <a:lnTo>
                    <a:pt x="2301" y="652"/>
                  </a:lnTo>
                  <a:lnTo>
                    <a:pt x="2304" y="649"/>
                  </a:lnTo>
                  <a:lnTo>
                    <a:pt x="2308" y="649"/>
                  </a:lnTo>
                  <a:lnTo>
                    <a:pt x="2301" y="656"/>
                  </a:lnTo>
                  <a:lnTo>
                    <a:pt x="2301" y="666"/>
                  </a:lnTo>
                  <a:lnTo>
                    <a:pt x="2301" y="673"/>
                  </a:lnTo>
                  <a:lnTo>
                    <a:pt x="2301" y="680"/>
                  </a:lnTo>
                  <a:lnTo>
                    <a:pt x="2304" y="687"/>
                  </a:lnTo>
                  <a:lnTo>
                    <a:pt x="2304" y="687"/>
                  </a:lnTo>
                  <a:lnTo>
                    <a:pt x="2269" y="712"/>
                  </a:lnTo>
                  <a:lnTo>
                    <a:pt x="2258" y="744"/>
                  </a:lnTo>
                  <a:lnTo>
                    <a:pt x="2216" y="775"/>
                  </a:lnTo>
                  <a:lnTo>
                    <a:pt x="2202" y="818"/>
                  </a:lnTo>
                  <a:lnTo>
                    <a:pt x="2202" y="821"/>
                  </a:lnTo>
                  <a:lnTo>
                    <a:pt x="2199" y="825"/>
                  </a:lnTo>
                  <a:lnTo>
                    <a:pt x="2199" y="832"/>
                  </a:lnTo>
                  <a:lnTo>
                    <a:pt x="2199" y="839"/>
                  </a:lnTo>
                  <a:lnTo>
                    <a:pt x="2199" y="849"/>
                  </a:lnTo>
                  <a:lnTo>
                    <a:pt x="2206" y="870"/>
                  </a:lnTo>
                  <a:lnTo>
                    <a:pt x="2213" y="892"/>
                  </a:lnTo>
                  <a:lnTo>
                    <a:pt x="2220" y="913"/>
                  </a:lnTo>
                  <a:lnTo>
                    <a:pt x="2223" y="923"/>
                  </a:lnTo>
                  <a:lnTo>
                    <a:pt x="2241" y="895"/>
                  </a:lnTo>
                  <a:lnTo>
                    <a:pt x="2273" y="846"/>
                  </a:lnTo>
                  <a:lnTo>
                    <a:pt x="2290" y="842"/>
                  </a:lnTo>
                  <a:lnTo>
                    <a:pt x="2290" y="839"/>
                  </a:lnTo>
                  <a:lnTo>
                    <a:pt x="2287" y="832"/>
                  </a:lnTo>
                  <a:lnTo>
                    <a:pt x="2290" y="821"/>
                  </a:lnTo>
                  <a:lnTo>
                    <a:pt x="2290" y="811"/>
                  </a:lnTo>
                  <a:lnTo>
                    <a:pt x="2294" y="800"/>
                  </a:lnTo>
                  <a:lnTo>
                    <a:pt x="2301" y="789"/>
                  </a:lnTo>
                  <a:lnTo>
                    <a:pt x="2301" y="782"/>
                  </a:lnTo>
                  <a:lnTo>
                    <a:pt x="2301" y="775"/>
                  </a:lnTo>
                  <a:lnTo>
                    <a:pt x="2301" y="772"/>
                  </a:lnTo>
                  <a:lnTo>
                    <a:pt x="2301" y="768"/>
                  </a:lnTo>
                  <a:lnTo>
                    <a:pt x="2297" y="768"/>
                  </a:lnTo>
                  <a:lnTo>
                    <a:pt x="2297" y="765"/>
                  </a:lnTo>
                  <a:lnTo>
                    <a:pt x="2294" y="761"/>
                  </a:lnTo>
                  <a:lnTo>
                    <a:pt x="2294" y="754"/>
                  </a:lnTo>
                  <a:lnTo>
                    <a:pt x="2294" y="751"/>
                  </a:lnTo>
                  <a:lnTo>
                    <a:pt x="2297" y="744"/>
                  </a:lnTo>
                  <a:lnTo>
                    <a:pt x="2304" y="744"/>
                  </a:lnTo>
                  <a:lnTo>
                    <a:pt x="2311" y="740"/>
                  </a:lnTo>
                  <a:lnTo>
                    <a:pt x="2322" y="737"/>
                  </a:lnTo>
                  <a:lnTo>
                    <a:pt x="2325" y="737"/>
                  </a:lnTo>
                  <a:lnTo>
                    <a:pt x="2329" y="733"/>
                  </a:lnTo>
                  <a:lnTo>
                    <a:pt x="2329" y="726"/>
                  </a:lnTo>
                  <a:lnTo>
                    <a:pt x="2329" y="722"/>
                  </a:lnTo>
                  <a:lnTo>
                    <a:pt x="2329" y="715"/>
                  </a:lnTo>
                  <a:lnTo>
                    <a:pt x="2332" y="712"/>
                  </a:lnTo>
                  <a:lnTo>
                    <a:pt x="2336" y="712"/>
                  </a:lnTo>
                  <a:lnTo>
                    <a:pt x="2340" y="712"/>
                  </a:lnTo>
                  <a:lnTo>
                    <a:pt x="2347" y="712"/>
                  </a:lnTo>
                  <a:lnTo>
                    <a:pt x="2350" y="712"/>
                  </a:lnTo>
                  <a:lnTo>
                    <a:pt x="2354" y="708"/>
                  </a:lnTo>
                  <a:lnTo>
                    <a:pt x="2361" y="705"/>
                  </a:lnTo>
                  <a:lnTo>
                    <a:pt x="2371" y="694"/>
                  </a:lnTo>
                  <a:lnTo>
                    <a:pt x="2378" y="691"/>
                  </a:lnTo>
                  <a:lnTo>
                    <a:pt x="2382" y="691"/>
                  </a:lnTo>
                  <a:lnTo>
                    <a:pt x="2389" y="691"/>
                  </a:lnTo>
                  <a:lnTo>
                    <a:pt x="2392" y="694"/>
                  </a:lnTo>
                  <a:lnTo>
                    <a:pt x="2396" y="698"/>
                  </a:lnTo>
                  <a:lnTo>
                    <a:pt x="2399" y="698"/>
                  </a:lnTo>
                  <a:lnTo>
                    <a:pt x="2399" y="701"/>
                  </a:lnTo>
                  <a:lnTo>
                    <a:pt x="2421" y="691"/>
                  </a:lnTo>
                  <a:lnTo>
                    <a:pt x="2428" y="677"/>
                  </a:lnTo>
                  <a:lnTo>
                    <a:pt x="2442" y="663"/>
                  </a:lnTo>
                  <a:lnTo>
                    <a:pt x="2463" y="656"/>
                  </a:lnTo>
                  <a:lnTo>
                    <a:pt x="2466" y="641"/>
                  </a:lnTo>
                  <a:lnTo>
                    <a:pt x="2484" y="641"/>
                  </a:lnTo>
                  <a:lnTo>
                    <a:pt x="2484" y="641"/>
                  </a:lnTo>
                  <a:lnTo>
                    <a:pt x="2491" y="641"/>
                  </a:lnTo>
                  <a:lnTo>
                    <a:pt x="2498" y="645"/>
                  </a:lnTo>
                  <a:lnTo>
                    <a:pt x="2502" y="645"/>
                  </a:lnTo>
                  <a:lnTo>
                    <a:pt x="2505" y="645"/>
                  </a:lnTo>
                  <a:lnTo>
                    <a:pt x="2512" y="641"/>
                  </a:lnTo>
                  <a:lnTo>
                    <a:pt x="2516" y="638"/>
                  </a:lnTo>
                  <a:lnTo>
                    <a:pt x="2523" y="634"/>
                  </a:lnTo>
                  <a:lnTo>
                    <a:pt x="2526" y="631"/>
                  </a:lnTo>
                  <a:lnTo>
                    <a:pt x="2526" y="627"/>
                  </a:lnTo>
                  <a:lnTo>
                    <a:pt x="2526" y="627"/>
                  </a:lnTo>
                  <a:lnTo>
                    <a:pt x="2523" y="620"/>
                  </a:lnTo>
                  <a:lnTo>
                    <a:pt x="2516" y="617"/>
                  </a:lnTo>
                  <a:lnTo>
                    <a:pt x="2512" y="610"/>
                  </a:lnTo>
                  <a:lnTo>
                    <a:pt x="2505" y="603"/>
                  </a:lnTo>
                  <a:lnTo>
                    <a:pt x="2502" y="596"/>
                  </a:lnTo>
                  <a:lnTo>
                    <a:pt x="2495" y="592"/>
                  </a:lnTo>
                  <a:lnTo>
                    <a:pt x="2491" y="589"/>
                  </a:lnTo>
                  <a:lnTo>
                    <a:pt x="2491" y="585"/>
                  </a:lnTo>
                  <a:lnTo>
                    <a:pt x="2491" y="582"/>
                  </a:lnTo>
                  <a:lnTo>
                    <a:pt x="2491" y="578"/>
                  </a:lnTo>
                  <a:lnTo>
                    <a:pt x="2491" y="575"/>
                  </a:lnTo>
                  <a:lnTo>
                    <a:pt x="2495" y="575"/>
                  </a:lnTo>
                  <a:lnTo>
                    <a:pt x="2502" y="575"/>
                  </a:lnTo>
                  <a:lnTo>
                    <a:pt x="2505" y="575"/>
                  </a:lnTo>
                  <a:lnTo>
                    <a:pt x="2512" y="571"/>
                  </a:lnTo>
                  <a:lnTo>
                    <a:pt x="2512" y="571"/>
                  </a:lnTo>
                  <a:lnTo>
                    <a:pt x="2516" y="567"/>
                  </a:lnTo>
                  <a:lnTo>
                    <a:pt x="2537" y="546"/>
                  </a:lnTo>
                  <a:lnTo>
                    <a:pt x="2533" y="529"/>
                  </a:lnTo>
                  <a:lnTo>
                    <a:pt x="2544" y="522"/>
                  </a:lnTo>
                  <a:lnTo>
                    <a:pt x="2554" y="539"/>
                  </a:lnTo>
                  <a:lnTo>
                    <a:pt x="2576" y="546"/>
                  </a:lnTo>
                  <a:lnTo>
                    <a:pt x="2576" y="546"/>
                  </a:lnTo>
                  <a:lnTo>
                    <a:pt x="2579" y="550"/>
                  </a:lnTo>
                  <a:lnTo>
                    <a:pt x="2586" y="557"/>
                  </a:lnTo>
                  <a:lnTo>
                    <a:pt x="2590" y="560"/>
                  </a:lnTo>
                  <a:lnTo>
                    <a:pt x="2597" y="567"/>
                  </a:lnTo>
                  <a:lnTo>
                    <a:pt x="2604" y="575"/>
                  </a:lnTo>
                  <a:lnTo>
                    <a:pt x="2607" y="578"/>
                  </a:lnTo>
                  <a:lnTo>
                    <a:pt x="2614" y="582"/>
                  </a:lnTo>
                  <a:lnTo>
                    <a:pt x="2618" y="582"/>
                  </a:lnTo>
                  <a:lnTo>
                    <a:pt x="2621" y="582"/>
                  </a:lnTo>
                  <a:lnTo>
                    <a:pt x="2621" y="578"/>
                  </a:lnTo>
                  <a:lnTo>
                    <a:pt x="2625" y="553"/>
                  </a:lnTo>
                  <a:lnTo>
                    <a:pt x="2628" y="546"/>
                  </a:lnTo>
                  <a:lnTo>
                    <a:pt x="2628" y="546"/>
                  </a:lnTo>
                  <a:lnTo>
                    <a:pt x="2632" y="546"/>
                  </a:lnTo>
                  <a:lnTo>
                    <a:pt x="2639" y="546"/>
                  </a:lnTo>
                  <a:lnTo>
                    <a:pt x="2646" y="543"/>
                  </a:lnTo>
                  <a:lnTo>
                    <a:pt x="2653" y="539"/>
                  </a:lnTo>
                  <a:lnTo>
                    <a:pt x="2660" y="536"/>
                  </a:lnTo>
                  <a:lnTo>
                    <a:pt x="2660" y="529"/>
                  </a:lnTo>
                  <a:lnTo>
                    <a:pt x="2657" y="525"/>
                  </a:lnTo>
                  <a:lnTo>
                    <a:pt x="2650" y="518"/>
                  </a:lnTo>
                  <a:lnTo>
                    <a:pt x="2642" y="515"/>
                  </a:lnTo>
                  <a:lnTo>
                    <a:pt x="2632" y="511"/>
                  </a:lnTo>
                  <a:lnTo>
                    <a:pt x="2625" y="504"/>
                  </a:lnTo>
                  <a:lnTo>
                    <a:pt x="2618" y="501"/>
                  </a:lnTo>
                  <a:close/>
                </a:path>
              </a:pathLst>
            </a:custGeom>
            <a:grpFill/>
            <a:ln w="0">
              <a:noFill/>
              <a:prstDash val="solid"/>
              <a:round/>
              <a:headEnd/>
              <a:tailEnd/>
            </a:ln>
          </p:spPr>
          <p:txBody>
            <a:bodyPr/>
            <a:lstStyle/>
            <a:p>
              <a:endParaRPr lang="fa-IR"/>
            </a:p>
          </p:txBody>
        </p:sp>
        <p:sp>
          <p:nvSpPr>
            <p:cNvPr id="3412" name="Freeform 340"/>
            <p:cNvSpPr>
              <a:spLocks noEditPoints="1"/>
            </p:cNvSpPr>
            <p:nvPr userDrawn="1"/>
          </p:nvSpPr>
          <p:spPr bwMode="gray">
            <a:xfrm>
              <a:off x="3204" y="766"/>
              <a:ext cx="1763" cy="2436"/>
            </a:xfrm>
            <a:custGeom>
              <a:avLst/>
              <a:gdLst/>
              <a:ahLst/>
              <a:cxnLst>
                <a:cxn ang="0">
                  <a:pos x="1585" y="1427"/>
                </a:cxn>
                <a:cxn ang="0">
                  <a:pos x="1384" y="1262"/>
                </a:cxn>
                <a:cxn ang="0">
                  <a:pos x="1314" y="1237"/>
                </a:cxn>
                <a:cxn ang="0">
                  <a:pos x="1176" y="1318"/>
                </a:cxn>
                <a:cxn ang="0">
                  <a:pos x="1134" y="1237"/>
                </a:cxn>
                <a:cxn ang="0">
                  <a:pos x="1088" y="1149"/>
                </a:cxn>
                <a:cxn ang="0">
                  <a:pos x="954" y="1145"/>
                </a:cxn>
                <a:cxn ang="0">
                  <a:pos x="1144" y="1054"/>
                </a:cxn>
                <a:cxn ang="0">
                  <a:pos x="1236" y="902"/>
                </a:cxn>
                <a:cxn ang="0">
                  <a:pos x="1289" y="811"/>
                </a:cxn>
                <a:cxn ang="0">
                  <a:pos x="1395" y="733"/>
                </a:cxn>
                <a:cxn ang="0">
                  <a:pos x="1373" y="677"/>
                </a:cxn>
                <a:cxn ang="0">
                  <a:pos x="1476" y="617"/>
                </a:cxn>
                <a:cxn ang="0">
                  <a:pos x="1398" y="398"/>
                </a:cxn>
                <a:cxn ang="0">
                  <a:pos x="1225" y="324"/>
                </a:cxn>
                <a:cxn ang="0">
                  <a:pos x="1197" y="582"/>
                </a:cxn>
                <a:cxn ang="0">
                  <a:pos x="1060" y="515"/>
                </a:cxn>
                <a:cxn ang="0">
                  <a:pos x="1067" y="314"/>
                </a:cxn>
                <a:cxn ang="0">
                  <a:pos x="1159" y="194"/>
                </a:cxn>
                <a:cxn ang="0">
                  <a:pos x="1113" y="141"/>
                </a:cxn>
                <a:cxn ang="0">
                  <a:pos x="1035" y="43"/>
                </a:cxn>
                <a:cxn ang="0">
                  <a:pos x="1025" y="131"/>
                </a:cxn>
                <a:cxn ang="0">
                  <a:pos x="884" y="155"/>
                </a:cxn>
                <a:cxn ang="0">
                  <a:pos x="785" y="166"/>
                </a:cxn>
                <a:cxn ang="0">
                  <a:pos x="690" y="117"/>
                </a:cxn>
                <a:cxn ang="0">
                  <a:pos x="535" y="67"/>
                </a:cxn>
                <a:cxn ang="0">
                  <a:pos x="327" y="74"/>
                </a:cxn>
                <a:cxn ang="0">
                  <a:pos x="123" y="36"/>
                </a:cxn>
                <a:cxn ang="0">
                  <a:pos x="0" y="240"/>
                </a:cxn>
                <a:cxn ang="0">
                  <a:pos x="28" y="370"/>
                </a:cxn>
                <a:cxn ang="0">
                  <a:pos x="140" y="448"/>
                </a:cxn>
                <a:cxn ang="0">
                  <a:pos x="214" y="370"/>
                </a:cxn>
                <a:cxn ang="0">
                  <a:pos x="285" y="381"/>
                </a:cxn>
                <a:cxn ang="0">
                  <a:pos x="486" y="497"/>
                </a:cxn>
                <a:cxn ang="0">
                  <a:pos x="598" y="684"/>
                </a:cxn>
                <a:cxn ang="0">
                  <a:pos x="715" y="1040"/>
                </a:cxn>
                <a:cxn ang="0">
                  <a:pos x="778" y="1050"/>
                </a:cxn>
                <a:cxn ang="0">
                  <a:pos x="1032" y="1247"/>
                </a:cxn>
                <a:cxn ang="0">
                  <a:pos x="1095" y="1286"/>
                </a:cxn>
                <a:cxn ang="0">
                  <a:pos x="1106" y="1307"/>
                </a:cxn>
                <a:cxn ang="0">
                  <a:pos x="1194" y="1325"/>
                </a:cxn>
                <a:cxn ang="0">
                  <a:pos x="1152" y="1494"/>
                </a:cxn>
                <a:cxn ang="0">
                  <a:pos x="1303" y="1709"/>
                </a:cxn>
                <a:cxn ang="0">
                  <a:pos x="1282" y="2075"/>
                </a:cxn>
                <a:cxn ang="0">
                  <a:pos x="1377" y="2463"/>
                </a:cxn>
                <a:cxn ang="0">
                  <a:pos x="1349" y="2216"/>
                </a:cxn>
                <a:cxn ang="0">
                  <a:pos x="1486" y="1987"/>
                </a:cxn>
                <a:cxn ang="0">
                  <a:pos x="1828" y="1519"/>
                </a:cxn>
                <a:cxn ang="0">
                  <a:pos x="1345" y="694"/>
                </a:cxn>
                <a:cxn ang="0">
                  <a:pos x="1141" y="712"/>
                </a:cxn>
                <a:cxn ang="0">
                  <a:pos x="1155" y="790"/>
                </a:cxn>
                <a:cxn ang="0">
                  <a:pos x="1197" y="782"/>
                </a:cxn>
                <a:cxn ang="0">
                  <a:pos x="1088" y="800"/>
                </a:cxn>
                <a:cxn ang="0">
                  <a:pos x="1025" y="708"/>
                </a:cxn>
                <a:cxn ang="0">
                  <a:pos x="1120" y="1223"/>
                </a:cxn>
                <a:cxn ang="0">
                  <a:pos x="1331" y="1656"/>
                </a:cxn>
                <a:cxn ang="0">
                  <a:pos x="1345" y="1589"/>
                </a:cxn>
                <a:cxn ang="0">
                  <a:pos x="1483" y="1378"/>
                </a:cxn>
                <a:cxn ang="0">
                  <a:pos x="1409" y="1378"/>
                </a:cxn>
                <a:cxn ang="0">
                  <a:pos x="1528" y="1374"/>
                </a:cxn>
                <a:cxn ang="0">
                  <a:pos x="1384" y="1413"/>
                </a:cxn>
                <a:cxn ang="0">
                  <a:pos x="1225" y="1410"/>
                </a:cxn>
                <a:cxn ang="0">
                  <a:pos x="1391" y="1769"/>
                </a:cxn>
              </a:cxnLst>
              <a:rect l="0" t="0" r="r" b="b"/>
              <a:pathLst>
                <a:path w="1828" h="2470">
                  <a:moveTo>
                    <a:pt x="1796" y="1491"/>
                  </a:moveTo>
                  <a:lnTo>
                    <a:pt x="1789" y="1487"/>
                  </a:lnTo>
                  <a:lnTo>
                    <a:pt x="1779" y="1480"/>
                  </a:lnTo>
                  <a:lnTo>
                    <a:pt x="1757" y="1469"/>
                  </a:lnTo>
                  <a:lnTo>
                    <a:pt x="1740" y="1466"/>
                  </a:lnTo>
                  <a:lnTo>
                    <a:pt x="1687" y="1448"/>
                  </a:lnTo>
                  <a:lnTo>
                    <a:pt x="1680" y="1448"/>
                  </a:lnTo>
                  <a:lnTo>
                    <a:pt x="1676" y="1452"/>
                  </a:lnTo>
                  <a:lnTo>
                    <a:pt x="1669" y="1452"/>
                  </a:lnTo>
                  <a:lnTo>
                    <a:pt x="1666" y="1455"/>
                  </a:lnTo>
                  <a:lnTo>
                    <a:pt x="1666" y="1455"/>
                  </a:lnTo>
                  <a:lnTo>
                    <a:pt x="1669" y="1448"/>
                  </a:lnTo>
                  <a:lnTo>
                    <a:pt x="1669" y="1445"/>
                  </a:lnTo>
                  <a:lnTo>
                    <a:pt x="1669" y="1438"/>
                  </a:lnTo>
                  <a:lnTo>
                    <a:pt x="1669" y="1438"/>
                  </a:lnTo>
                  <a:lnTo>
                    <a:pt x="1669" y="1434"/>
                  </a:lnTo>
                  <a:lnTo>
                    <a:pt x="1666" y="1431"/>
                  </a:lnTo>
                  <a:lnTo>
                    <a:pt x="1662" y="1431"/>
                  </a:lnTo>
                  <a:lnTo>
                    <a:pt x="1659" y="1431"/>
                  </a:lnTo>
                  <a:lnTo>
                    <a:pt x="1655" y="1431"/>
                  </a:lnTo>
                  <a:lnTo>
                    <a:pt x="1652" y="1431"/>
                  </a:lnTo>
                  <a:lnTo>
                    <a:pt x="1645" y="1431"/>
                  </a:lnTo>
                  <a:lnTo>
                    <a:pt x="1638" y="1431"/>
                  </a:lnTo>
                  <a:lnTo>
                    <a:pt x="1631" y="1427"/>
                  </a:lnTo>
                  <a:lnTo>
                    <a:pt x="1624" y="1427"/>
                  </a:lnTo>
                  <a:lnTo>
                    <a:pt x="1620" y="1427"/>
                  </a:lnTo>
                  <a:lnTo>
                    <a:pt x="1613" y="1431"/>
                  </a:lnTo>
                  <a:lnTo>
                    <a:pt x="1602" y="1434"/>
                  </a:lnTo>
                  <a:lnTo>
                    <a:pt x="1595" y="1438"/>
                  </a:lnTo>
                  <a:lnTo>
                    <a:pt x="1592" y="1438"/>
                  </a:lnTo>
                  <a:lnTo>
                    <a:pt x="1588" y="1441"/>
                  </a:lnTo>
                  <a:lnTo>
                    <a:pt x="1581" y="1448"/>
                  </a:lnTo>
                  <a:lnTo>
                    <a:pt x="1571" y="1452"/>
                  </a:lnTo>
                  <a:lnTo>
                    <a:pt x="1564" y="1455"/>
                  </a:lnTo>
                  <a:lnTo>
                    <a:pt x="1560" y="1455"/>
                  </a:lnTo>
                  <a:lnTo>
                    <a:pt x="1560" y="1455"/>
                  </a:lnTo>
                  <a:lnTo>
                    <a:pt x="1564" y="1452"/>
                  </a:lnTo>
                  <a:lnTo>
                    <a:pt x="1571" y="1448"/>
                  </a:lnTo>
                  <a:lnTo>
                    <a:pt x="1574" y="1445"/>
                  </a:lnTo>
                  <a:lnTo>
                    <a:pt x="1578" y="1441"/>
                  </a:lnTo>
                  <a:lnTo>
                    <a:pt x="1578" y="1438"/>
                  </a:lnTo>
                  <a:lnTo>
                    <a:pt x="1581" y="1434"/>
                  </a:lnTo>
                  <a:lnTo>
                    <a:pt x="1585" y="1427"/>
                  </a:lnTo>
                  <a:lnTo>
                    <a:pt x="1592" y="1424"/>
                  </a:lnTo>
                  <a:lnTo>
                    <a:pt x="1595" y="1420"/>
                  </a:lnTo>
                  <a:lnTo>
                    <a:pt x="1599" y="1417"/>
                  </a:lnTo>
                  <a:lnTo>
                    <a:pt x="1602" y="1410"/>
                  </a:lnTo>
                  <a:lnTo>
                    <a:pt x="1606" y="1403"/>
                  </a:lnTo>
                  <a:lnTo>
                    <a:pt x="1606" y="1399"/>
                  </a:lnTo>
                  <a:lnTo>
                    <a:pt x="1599" y="1385"/>
                  </a:lnTo>
                  <a:lnTo>
                    <a:pt x="1588" y="1371"/>
                  </a:lnTo>
                  <a:lnTo>
                    <a:pt x="1578" y="1360"/>
                  </a:lnTo>
                  <a:lnTo>
                    <a:pt x="1571" y="1353"/>
                  </a:lnTo>
                  <a:lnTo>
                    <a:pt x="1564" y="1350"/>
                  </a:lnTo>
                  <a:lnTo>
                    <a:pt x="1557" y="1346"/>
                  </a:lnTo>
                  <a:lnTo>
                    <a:pt x="1550" y="1343"/>
                  </a:lnTo>
                  <a:lnTo>
                    <a:pt x="1536" y="1336"/>
                  </a:lnTo>
                  <a:lnTo>
                    <a:pt x="1525" y="1332"/>
                  </a:lnTo>
                  <a:lnTo>
                    <a:pt x="1514" y="1329"/>
                  </a:lnTo>
                  <a:lnTo>
                    <a:pt x="1507" y="1329"/>
                  </a:lnTo>
                  <a:lnTo>
                    <a:pt x="1497" y="1321"/>
                  </a:lnTo>
                  <a:lnTo>
                    <a:pt x="1497" y="1321"/>
                  </a:lnTo>
                  <a:lnTo>
                    <a:pt x="1493" y="1318"/>
                  </a:lnTo>
                  <a:lnTo>
                    <a:pt x="1490" y="1311"/>
                  </a:lnTo>
                  <a:lnTo>
                    <a:pt x="1483" y="1307"/>
                  </a:lnTo>
                  <a:lnTo>
                    <a:pt x="1476" y="1300"/>
                  </a:lnTo>
                  <a:lnTo>
                    <a:pt x="1465" y="1290"/>
                  </a:lnTo>
                  <a:lnTo>
                    <a:pt x="1462" y="1286"/>
                  </a:lnTo>
                  <a:lnTo>
                    <a:pt x="1458" y="1283"/>
                  </a:lnTo>
                  <a:lnTo>
                    <a:pt x="1454" y="1283"/>
                  </a:lnTo>
                  <a:lnTo>
                    <a:pt x="1451" y="1279"/>
                  </a:lnTo>
                  <a:lnTo>
                    <a:pt x="1447" y="1276"/>
                  </a:lnTo>
                  <a:lnTo>
                    <a:pt x="1444" y="1272"/>
                  </a:lnTo>
                  <a:lnTo>
                    <a:pt x="1437" y="1269"/>
                  </a:lnTo>
                  <a:lnTo>
                    <a:pt x="1430" y="1269"/>
                  </a:lnTo>
                  <a:lnTo>
                    <a:pt x="1430" y="1265"/>
                  </a:lnTo>
                  <a:lnTo>
                    <a:pt x="1426" y="1262"/>
                  </a:lnTo>
                  <a:lnTo>
                    <a:pt x="1423" y="1258"/>
                  </a:lnTo>
                  <a:lnTo>
                    <a:pt x="1419" y="1258"/>
                  </a:lnTo>
                  <a:lnTo>
                    <a:pt x="1419" y="1255"/>
                  </a:lnTo>
                  <a:lnTo>
                    <a:pt x="1412" y="1255"/>
                  </a:lnTo>
                  <a:lnTo>
                    <a:pt x="1405" y="1255"/>
                  </a:lnTo>
                  <a:lnTo>
                    <a:pt x="1398" y="1258"/>
                  </a:lnTo>
                  <a:lnTo>
                    <a:pt x="1395" y="1258"/>
                  </a:lnTo>
                  <a:lnTo>
                    <a:pt x="1391" y="1258"/>
                  </a:lnTo>
                  <a:lnTo>
                    <a:pt x="1384" y="1262"/>
                  </a:lnTo>
                  <a:lnTo>
                    <a:pt x="1377" y="1265"/>
                  </a:lnTo>
                  <a:lnTo>
                    <a:pt x="1370" y="1265"/>
                  </a:lnTo>
                  <a:lnTo>
                    <a:pt x="1366" y="1265"/>
                  </a:lnTo>
                  <a:lnTo>
                    <a:pt x="1363" y="1265"/>
                  </a:lnTo>
                  <a:lnTo>
                    <a:pt x="1356" y="1262"/>
                  </a:lnTo>
                  <a:lnTo>
                    <a:pt x="1349" y="1258"/>
                  </a:lnTo>
                  <a:lnTo>
                    <a:pt x="1345" y="1255"/>
                  </a:lnTo>
                  <a:lnTo>
                    <a:pt x="1345" y="1255"/>
                  </a:lnTo>
                  <a:lnTo>
                    <a:pt x="1338" y="1247"/>
                  </a:lnTo>
                  <a:lnTo>
                    <a:pt x="1335" y="1244"/>
                  </a:lnTo>
                  <a:lnTo>
                    <a:pt x="1331" y="1240"/>
                  </a:lnTo>
                  <a:lnTo>
                    <a:pt x="1331" y="1237"/>
                  </a:lnTo>
                  <a:lnTo>
                    <a:pt x="1328" y="1233"/>
                  </a:lnTo>
                  <a:lnTo>
                    <a:pt x="1328" y="1233"/>
                  </a:lnTo>
                  <a:lnTo>
                    <a:pt x="1324" y="1233"/>
                  </a:lnTo>
                  <a:lnTo>
                    <a:pt x="1324" y="1233"/>
                  </a:lnTo>
                  <a:lnTo>
                    <a:pt x="1324" y="1233"/>
                  </a:lnTo>
                  <a:lnTo>
                    <a:pt x="1324" y="1230"/>
                  </a:lnTo>
                  <a:lnTo>
                    <a:pt x="1324" y="1233"/>
                  </a:lnTo>
                  <a:lnTo>
                    <a:pt x="1324" y="1233"/>
                  </a:lnTo>
                  <a:lnTo>
                    <a:pt x="1324" y="1233"/>
                  </a:lnTo>
                  <a:lnTo>
                    <a:pt x="1324" y="1237"/>
                  </a:lnTo>
                  <a:lnTo>
                    <a:pt x="1321" y="1237"/>
                  </a:lnTo>
                  <a:lnTo>
                    <a:pt x="1321" y="1240"/>
                  </a:lnTo>
                  <a:lnTo>
                    <a:pt x="1321" y="1240"/>
                  </a:lnTo>
                  <a:lnTo>
                    <a:pt x="1321" y="1240"/>
                  </a:lnTo>
                  <a:lnTo>
                    <a:pt x="1321" y="1244"/>
                  </a:lnTo>
                  <a:lnTo>
                    <a:pt x="1317" y="1244"/>
                  </a:lnTo>
                  <a:lnTo>
                    <a:pt x="1317" y="1244"/>
                  </a:lnTo>
                  <a:lnTo>
                    <a:pt x="1317" y="1247"/>
                  </a:lnTo>
                  <a:lnTo>
                    <a:pt x="1321" y="1247"/>
                  </a:lnTo>
                  <a:lnTo>
                    <a:pt x="1317" y="1251"/>
                  </a:lnTo>
                  <a:lnTo>
                    <a:pt x="1317" y="1251"/>
                  </a:lnTo>
                  <a:lnTo>
                    <a:pt x="1314" y="1251"/>
                  </a:lnTo>
                  <a:lnTo>
                    <a:pt x="1314" y="1251"/>
                  </a:lnTo>
                  <a:lnTo>
                    <a:pt x="1314" y="1247"/>
                  </a:lnTo>
                  <a:lnTo>
                    <a:pt x="1314" y="1247"/>
                  </a:lnTo>
                  <a:lnTo>
                    <a:pt x="1314" y="1244"/>
                  </a:lnTo>
                  <a:lnTo>
                    <a:pt x="1317" y="1244"/>
                  </a:lnTo>
                  <a:lnTo>
                    <a:pt x="1317" y="1240"/>
                  </a:lnTo>
                  <a:lnTo>
                    <a:pt x="1314" y="1240"/>
                  </a:lnTo>
                  <a:lnTo>
                    <a:pt x="1314" y="1237"/>
                  </a:lnTo>
                  <a:lnTo>
                    <a:pt x="1314" y="1237"/>
                  </a:lnTo>
                  <a:lnTo>
                    <a:pt x="1310" y="1237"/>
                  </a:lnTo>
                  <a:lnTo>
                    <a:pt x="1307" y="1240"/>
                  </a:lnTo>
                  <a:lnTo>
                    <a:pt x="1310" y="1237"/>
                  </a:lnTo>
                  <a:lnTo>
                    <a:pt x="1314" y="1237"/>
                  </a:lnTo>
                  <a:lnTo>
                    <a:pt x="1314" y="1233"/>
                  </a:lnTo>
                  <a:lnTo>
                    <a:pt x="1317" y="1233"/>
                  </a:lnTo>
                  <a:lnTo>
                    <a:pt x="1317" y="1233"/>
                  </a:lnTo>
                  <a:lnTo>
                    <a:pt x="1317" y="1230"/>
                  </a:lnTo>
                  <a:lnTo>
                    <a:pt x="1317" y="1230"/>
                  </a:lnTo>
                  <a:lnTo>
                    <a:pt x="1314" y="1230"/>
                  </a:lnTo>
                  <a:lnTo>
                    <a:pt x="1314" y="1230"/>
                  </a:lnTo>
                  <a:lnTo>
                    <a:pt x="1307" y="1230"/>
                  </a:lnTo>
                  <a:lnTo>
                    <a:pt x="1303" y="1233"/>
                  </a:lnTo>
                  <a:lnTo>
                    <a:pt x="1296" y="1233"/>
                  </a:lnTo>
                  <a:lnTo>
                    <a:pt x="1296" y="1237"/>
                  </a:lnTo>
                  <a:lnTo>
                    <a:pt x="1292" y="1237"/>
                  </a:lnTo>
                  <a:lnTo>
                    <a:pt x="1289" y="1237"/>
                  </a:lnTo>
                  <a:lnTo>
                    <a:pt x="1285" y="1237"/>
                  </a:lnTo>
                  <a:lnTo>
                    <a:pt x="1278" y="1240"/>
                  </a:lnTo>
                  <a:lnTo>
                    <a:pt x="1275" y="1244"/>
                  </a:lnTo>
                  <a:lnTo>
                    <a:pt x="1275" y="1244"/>
                  </a:lnTo>
                  <a:lnTo>
                    <a:pt x="1268" y="1251"/>
                  </a:lnTo>
                  <a:lnTo>
                    <a:pt x="1250" y="1255"/>
                  </a:lnTo>
                  <a:lnTo>
                    <a:pt x="1243" y="1265"/>
                  </a:lnTo>
                  <a:lnTo>
                    <a:pt x="1229" y="1283"/>
                  </a:lnTo>
                  <a:lnTo>
                    <a:pt x="1215" y="1286"/>
                  </a:lnTo>
                  <a:lnTo>
                    <a:pt x="1215" y="1286"/>
                  </a:lnTo>
                  <a:lnTo>
                    <a:pt x="1215" y="1290"/>
                  </a:lnTo>
                  <a:lnTo>
                    <a:pt x="1218" y="1293"/>
                  </a:lnTo>
                  <a:lnTo>
                    <a:pt x="1215" y="1300"/>
                  </a:lnTo>
                  <a:lnTo>
                    <a:pt x="1215" y="1300"/>
                  </a:lnTo>
                  <a:lnTo>
                    <a:pt x="1215" y="1304"/>
                  </a:lnTo>
                  <a:lnTo>
                    <a:pt x="1215" y="1307"/>
                  </a:lnTo>
                  <a:lnTo>
                    <a:pt x="1215" y="1311"/>
                  </a:lnTo>
                  <a:lnTo>
                    <a:pt x="1215" y="1314"/>
                  </a:lnTo>
                  <a:lnTo>
                    <a:pt x="1208" y="1311"/>
                  </a:lnTo>
                  <a:lnTo>
                    <a:pt x="1204" y="1311"/>
                  </a:lnTo>
                  <a:lnTo>
                    <a:pt x="1204" y="1311"/>
                  </a:lnTo>
                  <a:lnTo>
                    <a:pt x="1197" y="1311"/>
                  </a:lnTo>
                  <a:lnTo>
                    <a:pt x="1197" y="1311"/>
                  </a:lnTo>
                  <a:lnTo>
                    <a:pt x="1190" y="1314"/>
                  </a:lnTo>
                  <a:lnTo>
                    <a:pt x="1183" y="1314"/>
                  </a:lnTo>
                  <a:lnTo>
                    <a:pt x="1176" y="1318"/>
                  </a:lnTo>
                  <a:lnTo>
                    <a:pt x="1176" y="1318"/>
                  </a:lnTo>
                  <a:lnTo>
                    <a:pt x="1169" y="1318"/>
                  </a:lnTo>
                  <a:lnTo>
                    <a:pt x="1166" y="1314"/>
                  </a:lnTo>
                  <a:lnTo>
                    <a:pt x="1166" y="1314"/>
                  </a:lnTo>
                  <a:lnTo>
                    <a:pt x="1166" y="1314"/>
                  </a:lnTo>
                  <a:lnTo>
                    <a:pt x="1162" y="1314"/>
                  </a:lnTo>
                  <a:lnTo>
                    <a:pt x="1159" y="1311"/>
                  </a:lnTo>
                  <a:lnTo>
                    <a:pt x="1148" y="1307"/>
                  </a:lnTo>
                  <a:lnTo>
                    <a:pt x="1141" y="1314"/>
                  </a:lnTo>
                  <a:lnTo>
                    <a:pt x="1137" y="1318"/>
                  </a:lnTo>
                  <a:lnTo>
                    <a:pt x="1137" y="1321"/>
                  </a:lnTo>
                  <a:lnTo>
                    <a:pt x="1137" y="1321"/>
                  </a:lnTo>
                  <a:lnTo>
                    <a:pt x="1134" y="1325"/>
                  </a:lnTo>
                  <a:lnTo>
                    <a:pt x="1130" y="1329"/>
                  </a:lnTo>
                  <a:lnTo>
                    <a:pt x="1130" y="1329"/>
                  </a:lnTo>
                  <a:lnTo>
                    <a:pt x="1134" y="1325"/>
                  </a:lnTo>
                  <a:lnTo>
                    <a:pt x="1137" y="1321"/>
                  </a:lnTo>
                  <a:lnTo>
                    <a:pt x="1137" y="1318"/>
                  </a:lnTo>
                  <a:lnTo>
                    <a:pt x="1137" y="1314"/>
                  </a:lnTo>
                  <a:lnTo>
                    <a:pt x="1141" y="1311"/>
                  </a:lnTo>
                  <a:lnTo>
                    <a:pt x="1144" y="1304"/>
                  </a:lnTo>
                  <a:lnTo>
                    <a:pt x="1144" y="1304"/>
                  </a:lnTo>
                  <a:lnTo>
                    <a:pt x="1144" y="1304"/>
                  </a:lnTo>
                  <a:lnTo>
                    <a:pt x="1144" y="1304"/>
                  </a:lnTo>
                  <a:lnTo>
                    <a:pt x="1141" y="1300"/>
                  </a:lnTo>
                  <a:lnTo>
                    <a:pt x="1137" y="1297"/>
                  </a:lnTo>
                  <a:lnTo>
                    <a:pt x="1137" y="1297"/>
                  </a:lnTo>
                  <a:lnTo>
                    <a:pt x="1134" y="1293"/>
                  </a:lnTo>
                  <a:lnTo>
                    <a:pt x="1134" y="1293"/>
                  </a:lnTo>
                  <a:lnTo>
                    <a:pt x="1134" y="1293"/>
                  </a:lnTo>
                  <a:lnTo>
                    <a:pt x="1130" y="1290"/>
                  </a:lnTo>
                  <a:lnTo>
                    <a:pt x="1127" y="1283"/>
                  </a:lnTo>
                  <a:lnTo>
                    <a:pt x="1127" y="1283"/>
                  </a:lnTo>
                  <a:lnTo>
                    <a:pt x="1127" y="1279"/>
                  </a:lnTo>
                  <a:lnTo>
                    <a:pt x="1127" y="1276"/>
                  </a:lnTo>
                  <a:lnTo>
                    <a:pt x="1127" y="1269"/>
                  </a:lnTo>
                  <a:lnTo>
                    <a:pt x="1127" y="1269"/>
                  </a:lnTo>
                  <a:lnTo>
                    <a:pt x="1130" y="1262"/>
                  </a:lnTo>
                  <a:lnTo>
                    <a:pt x="1130" y="1258"/>
                  </a:lnTo>
                  <a:lnTo>
                    <a:pt x="1130" y="1258"/>
                  </a:lnTo>
                  <a:lnTo>
                    <a:pt x="1130" y="1251"/>
                  </a:lnTo>
                  <a:lnTo>
                    <a:pt x="1130" y="1244"/>
                  </a:lnTo>
                  <a:lnTo>
                    <a:pt x="1134" y="1237"/>
                  </a:lnTo>
                  <a:lnTo>
                    <a:pt x="1134" y="1230"/>
                  </a:lnTo>
                  <a:lnTo>
                    <a:pt x="1134" y="1230"/>
                  </a:lnTo>
                  <a:lnTo>
                    <a:pt x="1134" y="1223"/>
                  </a:lnTo>
                  <a:lnTo>
                    <a:pt x="1134" y="1219"/>
                  </a:lnTo>
                  <a:lnTo>
                    <a:pt x="1134" y="1219"/>
                  </a:lnTo>
                  <a:lnTo>
                    <a:pt x="1134" y="1216"/>
                  </a:lnTo>
                  <a:lnTo>
                    <a:pt x="1134" y="1216"/>
                  </a:lnTo>
                  <a:lnTo>
                    <a:pt x="1130" y="1216"/>
                  </a:lnTo>
                  <a:lnTo>
                    <a:pt x="1127" y="1212"/>
                  </a:lnTo>
                  <a:lnTo>
                    <a:pt x="1123" y="1212"/>
                  </a:lnTo>
                  <a:lnTo>
                    <a:pt x="1116" y="1212"/>
                  </a:lnTo>
                  <a:lnTo>
                    <a:pt x="1109" y="1212"/>
                  </a:lnTo>
                  <a:lnTo>
                    <a:pt x="1102" y="1212"/>
                  </a:lnTo>
                  <a:lnTo>
                    <a:pt x="1095" y="1212"/>
                  </a:lnTo>
                  <a:lnTo>
                    <a:pt x="1092" y="1212"/>
                  </a:lnTo>
                  <a:lnTo>
                    <a:pt x="1092" y="1212"/>
                  </a:lnTo>
                  <a:lnTo>
                    <a:pt x="1088" y="1212"/>
                  </a:lnTo>
                  <a:lnTo>
                    <a:pt x="1085" y="1212"/>
                  </a:lnTo>
                  <a:lnTo>
                    <a:pt x="1081" y="1212"/>
                  </a:lnTo>
                  <a:lnTo>
                    <a:pt x="1081" y="1212"/>
                  </a:lnTo>
                  <a:lnTo>
                    <a:pt x="1078" y="1212"/>
                  </a:lnTo>
                  <a:lnTo>
                    <a:pt x="1078" y="1212"/>
                  </a:lnTo>
                  <a:lnTo>
                    <a:pt x="1078" y="1212"/>
                  </a:lnTo>
                  <a:lnTo>
                    <a:pt x="1074" y="1209"/>
                  </a:lnTo>
                  <a:lnTo>
                    <a:pt x="1074" y="1209"/>
                  </a:lnTo>
                  <a:lnTo>
                    <a:pt x="1074" y="1205"/>
                  </a:lnTo>
                  <a:lnTo>
                    <a:pt x="1074" y="1205"/>
                  </a:lnTo>
                  <a:lnTo>
                    <a:pt x="1074" y="1202"/>
                  </a:lnTo>
                  <a:lnTo>
                    <a:pt x="1074" y="1202"/>
                  </a:lnTo>
                  <a:lnTo>
                    <a:pt x="1074" y="1198"/>
                  </a:lnTo>
                  <a:lnTo>
                    <a:pt x="1078" y="1195"/>
                  </a:lnTo>
                  <a:lnTo>
                    <a:pt x="1078" y="1195"/>
                  </a:lnTo>
                  <a:lnTo>
                    <a:pt x="1078" y="1188"/>
                  </a:lnTo>
                  <a:lnTo>
                    <a:pt x="1074" y="1184"/>
                  </a:lnTo>
                  <a:lnTo>
                    <a:pt x="1074" y="1177"/>
                  </a:lnTo>
                  <a:lnTo>
                    <a:pt x="1078" y="1174"/>
                  </a:lnTo>
                  <a:lnTo>
                    <a:pt x="1078" y="1170"/>
                  </a:lnTo>
                  <a:lnTo>
                    <a:pt x="1078" y="1166"/>
                  </a:lnTo>
                  <a:lnTo>
                    <a:pt x="1081" y="1159"/>
                  </a:lnTo>
                  <a:lnTo>
                    <a:pt x="1081" y="1156"/>
                  </a:lnTo>
                  <a:lnTo>
                    <a:pt x="1085" y="1152"/>
                  </a:lnTo>
                  <a:lnTo>
                    <a:pt x="1085" y="1152"/>
                  </a:lnTo>
                  <a:lnTo>
                    <a:pt x="1088" y="1149"/>
                  </a:lnTo>
                  <a:lnTo>
                    <a:pt x="1088" y="1145"/>
                  </a:lnTo>
                  <a:lnTo>
                    <a:pt x="1092" y="1145"/>
                  </a:lnTo>
                  <a:lnTo>
                    <a:pt x="1092" y="1145"/>
                  </a:lnTo>
                  <a:lnTo>
                    <a:pt x="1092" y="1142"/>
                  </a:lnTo>
                  <a:lnTo>
                    <a:pt x="1092" y="1138"/>
                  </a:lnTo>
                  <a:lnTo>
                    <a:pt x="1092" y="1138"/>
                  </a:lnTo>
                  <a:lnTo>
                    <a:pt x="1088" y="1135"/>
                  </a:lnTo>
                  <a:lnTo>
                    <a:pt x="1081" y="1135"/>
                  </a:lnTo>
                  <a:lnTo>
                    <a:pt x="1081" y="1135"/>
                  </a:lnTo>
                  <a:lnTo>
                    <a:pt x="1074" y="1135"/>
                  </a:lnTo>
                  <a:lnTo>
                    <a:pt x="1067" y="1135"/>
                  </a:lnTo>
                  <a:lnTo>
                    <a:pt x="1060" y="1135"/>
                  </a:lnTo>
                  <a:lnTo>
                    <a:pt x="1056" y="1138"/>
                  </a:lnTo>
                  <a:lnTo>
                    <a:pt x="1053" y="1138"/>
                  </a:lnTo>
                  <a:lnTo>
                    <a:pt x="1049" y="1138"/>
                  </a:lnTo>
                  <a:lnTo>
                    <a:pt x="1046" y="1138"/>
                  </a:lnTo>
                  <a:lnTo>
                    <a:pt x="1046" y="1138"/>
                  </a:lnTo>
                  <a:lnTo>
                    <a:pt x="1042" y="1138"/>
                  </a:lnTo>
                  <a:lnTo>
                    <a:pt x="1039" y="1138"/>
                  </a:lnTo>
                  <a:lnTo>
                    <a:pt x="1039" y="1142"/>
                  </a:lnTo>
                  <a:lnTo>
                    <a:pt x="1039" y="1145"/>
                  </a:lnTo>
                  <a:lnTo>
                    <a:pt x="1035" y="1152"/>
                  </a:lnTo>
                  <a:lnTo>
                    <a:pt x="1035" y="1156"/>
                  </a:lnTo>
                  <a:lnTo>
                    <a:pt x="1035" y="1159"/>
                  </a:lnTo>
                  <a:lnTo>
                    <a:pt x="1035" y="1163"/>
                  </a:lnTo>
                  <a:lnTo>
                    <a:pt x="1032" y="1163"/>
                  </a:lnTo>
                  <a:lnTo>
                    <a:pt x="1028" y="1166"/>
                  </a:lnTo>
                  <a:lnTo>
                    <a:pt x="1025" y="1166"/>
                  </a:lnTo>
                  <a:lnTo>
                    <a:pt x="1021" y="1170"/>
                  </a:lnTo>
                  <a:lnTo>
                    <a:pt x="1018" y="1170"/>
                  </a:lnTo>
                  <a:lnTo>
                    <a:pt x="1014" y="1174"/>
                  </a:lnTo>
                  <a:lnTo>
                    <a:pt x="1011" y="1174"/>
                  </a:lnTo>
                  <a:lnTo>
                    <a:pt x="1004" y="1174"/>
                  </a:lnTo>
                  <a:lnTo>
                    <a:pt x="996" y="1174"/>
                  </a:lnTo>
                  <a:lnTo>
                    <a:pt x="986" y="1170"/>
                  </a:lnTo>
                  <a:lnTo>
                    <a:pt x="975" y="1170"/>
                  </a:lnTo>
                  <a:lnTo>
                    <a:pt x="968" y="1166"/>
                  </a:lnTo>
                  <a:lnTo>
                    <a:pt x="961" y="1163"/>
                  </a:lnTo>
                  <a:lnTo>
                    <a:pt x="961" y="1163"/>
                  </a:lnTo>
                  <a:lnTo>
                    <a:pt x="958" y="1159"/>
                  </a:lnTo>
                  <a:lnTo>
                    <a:pt x="954" y="1156"/>
                  </a:lnTo>
                  <a:lnTo>
                    <a:pt x="954" y="1149"/>
                  </a:lnTo>
                  <a:lnTo>
                    <a:pt x="954" y="1145"/>
                  </a:lnTo>
                  <a:lnTo>
                    <a:pt x="951" y="1142"/>
                  </a:lnTo>
                  <a:lnTo>
                    <a:pt x="951" y="1131"/>
                  </a:lnTo>
                  <a:lnTo>
                    <a:pt x="947" y="1121"/>
                  </a:lnTo>
                  <a:lnTo>
                    <a:pt x="944" y="1114"/>
                  </a:lnTo>
                  <a:lnTo>
                    <a:pt x="944" y="1110"/>
                  </a:lnTo>
                  <a:lnTo>
                    <a:pt x="940" y="1107"/>
                  </a:lnTo>
                  <a:lnTo>
                    <a:pt x="940" y="1096"/>
                  </a:lnTo>
                  <a:lnTo>
                    <a:pt x="940" y="1089"/>
                  </a:lnTo>
                  <a:lnTo>
                    <a:pt x="944" y="1085"/>
                  </a:lnTo>
                  <a:lnTo>
                    <a:pt x="940" y="1068"/>
                  </a:lnTo>
                  <a:lnTo>
                    <a:pt x="944" y="1064"/>
                  </a:lnTo>
                  <a:lnTo>
                    <a:pt x="944" y="1061"/>
                  </a:lnTo>
                  <a:lnTo>
                    <a:pt x="944" y="1054"/>
                  </a:lnTo>
                  <a:lnTo>
                    <a:pt x="944" y="1050"/>
                  </a:lnTo>
                  <a:lnTo>
                    <a:pt x="944" y="1050"/>
                  </a:lnTo>
                  <a:lnTo>
                    <a:pt x="954" y="1029"/>
                  </a:lnTo>
                  <a:lnTo>
                    <a:pt x="975" y="1022"/>
                  </a:lnTo>
                  <a:lnTo>
                    <a:pt x="979" y="1015"/>
                  </a:lnTo>
                  <a:lnTo>
                    <a:pt x="989" y="1015"/>
                  </a:lnTo>
                  <a:lnTo>
                    <a:pt x="996" y="1011"/>
                  </a:lnTo>
                  <a:lnTo>
                    <a:pt x="1004" y="1011"/>
                  </a:lnTo>
                  <a:lnTo>
                    <a:pt x="1007" y="1015"/>
                  </a:lnTo>
                  <a:lnTo>
                    <a:pt x="1011" y="1015"/>
                  </a:lnTo>
                  <a:lnTo>
                    <a:pt x="1025" y="1015"/>
                  </a:lnTo>
                  <a:lnTo>
                    <a:pt x="1039" y="1011"/>
                  </a:lnTo>
                  <a:lnTo>
                    <a:pt x="1046" y="1011"/>
                  </a:lnTo>
                  <a:lnTo>
                    <a:pt x="1049" y="1008"/>
                  </a:lnTo>
                  <a:lnTo>
                    <a:pt x="1049" y="1008"/>
                  </a:lnTo>
                  <a:lnTo>
                    <a:pt x="1053" y="1004"/>
                  </a:lnTo>
                  <a:lnTo>
                    <a:pt x="1053" y="1004"/>
                  </a:lnTo>
                  <a:lnTo>
                    <a:pt x="1067" y="1001"/>
                  </a:lnTo>
                  <a:lnTo>
                    <a:pt x="1088" y="1004"/>
                  </a:lnTo>
                  <a:lnTo>
                    <a:pt x="1109" y="1004"/>
                  </a:lnTo>
                  <a:lnTo>
                    <a:pt x="1120" y="1008"/>
                  </a:lnTo>
                  <a:lnTo>
                    <a:pt x="1127" y="1008"/>
                  </a:lnTo>
                  <a:lnTo>
                    <a:pt x="1130" y="1011"/>
                  </a:lnTo>
                  <a:lnTo>
                    <a:pt x="1134" y="1015"/>
                  </a:lnTo>
                  <a:lnTo>
                    <a:pt x="1137" y="1019"/>
                  </a:lnTo>
                  <a:lnTo>
                    <a:pt x="1137" y="1026"/>
                  </a:lnTo>
                  <a:lnTo>
                    <a:pt x="1137" y="1029"/>
                  </a:lnTo>
                  <a:lnTo>
                    <a:pt x="1137" y="1029"/>
                  </a:lnTo>
                  <a:lnTo>
                    <a:pt x="1141" y="1043"/>
                  </a:lnTo>
                  <a:lnTo>
                    <a:pt x="1144" y="1054"/>
                  </a:lnTo>
                  <a:lnTo>
                    <a:pt x="1152" y="1064"/>
                  </a:lnTo>
                  <a:lnTo>
                    <a:pt x="1155" y="1071"/>
                  </a:lnTo>
                  <a:lnTo>
                    <a:pt x="1162" y="1075"/>
                  </a:lnTo>
                  <a:lnTo>
                    <a:pt x="1166" y="1078"/>
                  </a:lnTo>
                  <a:lnTo>
                    <a:pt x="1166" y="1078"/>
                  </a:lnTo>
                  <a:lnTo>
                    <a:pt x="1173" y="1085"/>
                  </a:lnTo>
                  <a:lnTo>
                    <a:pt x="1176" y="1089"/>
                  </a:lnTo>
                  <a:lnTo>
                    <a:pt x="1180" y="1089"/>
                  </a:lnTo>
                  <a:lnTo>
                    <a:pt x="1183" y="1085"/>
                  </a:lnTo>
                  <a:lnTo>
                    <a:pt x="1183" y="1085"/>
                  </a:lnTo>
                  <a:lnTo>
                    <a:pt x="1187" y="1085"/>
                  </a:lnTo>
                  <a:lnTo>
                    <a:pt x="1187" y="1061"/>
                  </a:lnTo>
                  <a:lnTo>
                    <a:pt x="1180" y="1043"/>
                  </a:lnTo>
                  <a:lnTo>
                    <a:pt x="1173" y="1033"/>
                  </a:lnTo>
                  <a:lnTo>
                    <a:pt x="1169" y="1026"/>
                  </a:lnTo>
                  <a:lnTo>
                    <a:pt x="1166" y="1019"/>
                  </a:lnTo>
                  <a:lnTo>
                    <a:pt x="1162" y="1008"/>
                  </a:lnTo>
                  <a:lnTo>
                    <a:pt x="1162" y="1001"/>
                  </a:lnTo>
                  <a:lnTo>
                    <a:pt x="1162" y="997"/>
                  </a:lnTo>
                  <a:lnTo>
                    <a:pt x="1162" y="994"/>
                  </a:lnTo>
                  <a:lnTo>
                    <a:pt x="1162" y="987"/>
                  </a:lnTo>
                  <a:lnTo>
                    <a:pt x="1166" y="980"/>
                  </a:lnTo>
                  <a:lnTo>
                    <a:pt x="1169" y="976"/>
                  </a:lnTo>
                  <a:lnTo>
                    <a:pt x="1169" y="976"/>
                  </a:lnTo>
                  <a:lnTo>
                    <a:pt x="1176" y="966"/>
                  </a:lnTo>
                  <a:lnTo>
                    <a:pt x="1187" y="959"/>
                  </a:lnTo>
                  <a:lnTo>
                    <a:pt x="1194" y="952"/>
                  </a:lnTo>
                  <a:lnTo>
                    <a:pt x="1204" y="941"/>
                  </a:lnTo>
                  <a:lnTo>
                    <a:pt x="1211" y="934"/>
                  </a:lnTo>
                  <a:lnTo>
                    <a:pt x="1215" y="930"/>
                  </a:lnTo>
                  <a:lnTo>
                    <a:pt x="1218" y="927"/>
                  </a:lnTo>
                  <a:lnTo>
                    <a:pt x="1222" y="927"/>
                  </a:lnTo>
                  <a:lnTo>
                    <a:pt x="1225" y="920"/>
                  </a:lnTo>
                  <a:lnTo>
                    <a:pt x="1225" y="916"/>
                  </a:lnTo>
                  <a:lnTo>
                    <a:pt x="1229" y="913"/>
                  </a:lnTo>
                  <a:lnTo>
                    <a:pt x="1233" y="913"/>
                  </a:lnTo>
                  <a:lnTo>
                    <a:pt x="1233" y="913"/>
                  </a:lnTo>
                  <a:lnTo>
                    <a:pt x="1236" y="913"/>
                  </a:lnTo>
                  <a:lnTo>
                    <a:pt x="1236" y="909"/>
                  </a:lnTo>
                  <a:lnTo>
                    <a:pt x="1240" y="909"/>
                  </a:lnTo>
                  <a:lnTo>
                    <a:pt x="1240" y="906"/>
                  </a:lnTo>
                  <a:lnTo>
                    <a:pt x="1240" y="906"/>
                  </a:lnTo>
                  <a:lnTo>
                    <a:pt x="1236" y="902"/>
                  </a:lnTo>
                  <a:lnTo>
                    <a:pt x="1236" y="902"/>
                  </a:lnTo>
                  <a:lnTo>
                    <a:pt x="1233" y="902"/>
                  </a:lnTo>
                  <a:lnTo>
                    <a:pt x="1233" y="892"/>
                  </a:lnTo>
                  <a:lnTo>
                    <a:pt x="1229" y="888"/>
                  </a:lnTo>
                  <a:lnTo>
                    <a:pt x="1229" y="881"/>
                  </a:lnTo>
                  <a:lnTo>
                    <a:pt x="1229" y="881"/>
                  </a:lnTo>
                  <a:lnTo>
                    <a:pt x="1236" y="881"/>
                  </a:lnTo>
                  <a:lnTo>
                    <a:pt x="1240" y="878"/>
                  </a:lnTo>
                  <a:lnTo>
                    <a:pt x="1243" y="878"/>
                  </a:lnTo>
                  <a:lnTo>
                    <a:pt x="1243" y="874"/>
                  </a:lnTo>
                  <a:lnTo>
                    <a:pt x="1243" y="867"/>
                  </a:lnTo>
                  <a:lnTo>
                    <a:pt x="1243" y="863"/>
                  </a:lnTo>
                  <a:lnTo>
                    <a:pt x="1240" y="860"/>
                  </a:lnTo>
                  <a:lnTo>
                    <a:pt x="1240" y="860"/>
                  </a:lnTo>
                  <a:lnTo>
                    <a:pt x="1236" y="853"/>
                  </a:lnTo>
                  <a:lnTo>
                    <a:pt x="1236" y="853"/>
                  </a:lnTo>
                  <a:lnTo>
                    <a:pt x="1236" y="849"/>
                  </a:lnTo>
                  <a:lnTo>
                    <a:pt x="1236" y="849"/>
                  </a:lnTo>
                  <a:lnTo>
                    <a:pt x="1236" y="849"/>
                  </a:lnTo>
                  <a:lnTo>
                    <a:pt x="1247" y="856"/>
                  </a:lnTo>
                  <a:lnTo>
                    <a:pt x="1250" y="846"/>
                  </a:lnTo>
                  <a:lnTo>
                    <a:pt x="1254" y="856"/>
                  </a:lnTo>
                  <a:lnTo>
                    <a:pt x="1254" y="860"/>
                  </a:lnTo>
                  <a:lnTo>
                    <a:pt x="1254" y="863"/>
                  </a:lnTo>
                  <a:lnTo>
                    <a:pt x="1257" y="867"/>
                  </a:lnTo>
                  <a:lnTo>
                    <a:pt x="1261" y="867"/>
                  </a:lnTo>
                  <a:lnTo>
                    <a:pt x="1261" y="863"/>
                  </a:lnTo>
                  <a:lnTo>
                    <a:pt x="1261" y="856"/>
                  </a:lnTo>
                  <a:lnTo>
                    <a:pt x="1264" y="849"/>
                  </a:lnTo>
                  <a:lnTo>
                    <a:pt x="1264" y="846"/>
                  </a:lnTo>
                  <a:lnTo>
                    <a:pt x="1264" y="839"/>
                  </a:lnTo>
                  <a:lnTo>
                    <a:pt x="1264" y="832"/>
                  </a:lnTo>
                  <a:lnTo>
                    <a:pt x="1264" y="825"/>
                  </a:lnTo>
                  <a:lnTo>
                    <a:pt x="1261" y="825"/>
                  </a:lnTo>
                  <a:lnTo>
                    <a:pt x="1257" y="818"/>
                  </a:lnTo>
                  <a:lnTo>
                    <a:pt x="1257" y="814"/>
                  </a:lnTo>
                  <a:lnTo>
                    <a:pt x="1261" y="814"/>
                  </a:lnTo>
                  <a:lnTo>
                    <a:pt x="1264" y="811"/>
                  </a:lnTo>
                  <a:lnTo>
                    <a:pt x="1264" y="811"/>
                  </a:lnTo>
                  <a:lnTo>
                    <a:pt x="1268" y="814"/>
                  </a:lnTo>
                  <a:lnTo>
                    <a:pt x="1275" y="814"/>
                  </a:lnTo>
                  <a:lnTo>
                    <a:pt x="1282" y="811"/>
                  </a:lnTo>
                  <a:lnTo>
                    <a:pt x="1289" y="811"/>
                  </a:lnTo>
                  <a:lnTo>
                    <a:pt x="1292" y="807"/>
                  </a:lnTo>
                  <a:lnTo>
                    <a:pt x="1296" y="807"/>
                  </a:lnTo>
                  <a:lnTo>
                    <a:pt x="1303" y="807"/>
                  </a:lnTo>
                  <a:lnTo>
                    <a:pt x="1310" y="807"/>
                  </a:lnTo>
                  <a:lnTo>
                    <a:pt x="1314" y="807"/>
                  </a:lnTo>
                  <a:lnTo>
                    <a:pt x="1321" y="804"/>
                  </a:lnTo>
                  <a:lnTo>
                    <a:pt x="1321" y="800"/>
                  </a:lnTo>
                  <a:lnTo>
                    <a:pt x="1321" y="797"/>
                  </a:lnTo>
                  <a:lnTo>
                    <a:pt x="1314" y="797"/>
                  </a:lnTo>
                  <a:lnTo>
                    <a:pt x="1310" y="797"/>
                  </a:lnTo>
                  <a:lnTo>
                    <a:pt x="1307" y="793"/>
                  </a:lnTo>
                  <a:lnTo>
                    <a:pt x="1303" y="793"/>
                  </a:lnTo>
                  <a:lnTo>
                    <a:pt x="1299" y="793"/>
                  </a:lnTo>
                  <a:lnTo>
                    <a:pt x="1299" y="790"/>
                  </a:lnTo>
                  <a:lnTo>
                    <a:pt x="1299" y="786"/>
                  </a:lnTo>
                  <a:lnTo>
                    <a:pt x="1303" y="782"/>
                  </a:lnTo>
                  <a:lnTo>
                    <a:pt x="1310" y="779"/>
                  </a:lnTo>
                  <a:lnTo>
                    <a:pt x="1310" y="775"/>
                  </a:lnTo>
                  <a:lnTo>
                    <a:pt x="1314" y="775"/>
                  </a:lnTo>
                  <a:lnTo>
                    <a:pt x="1317" y="772"/>
                  </a:lnTo>
                  <a:lnTo>
                    <a:pt x="1321" y="765"/>
                  </a:lnTo>
                  <a:lnTo>
                    <a:pt x="1324" y="761"/>
                  </a:lnTo>
                  <a:lnTo>
                    <a:pt x="1328" y="758"/>
                  </a:lnTo>
                  <a:lnTo>
                    <a:pt x="1328" y="754"/>
                  </a:lnTo>
                  <a:lnTo>
                    <a:pt x="1338" y="754"/>
                  </a:lnTo>
                  <a:lnTo>
                    <a:pt x="1345" y="751"/>
                  </a:lnTo>
                  <a:lnTo>
                    <a:pt x="1349" y="747"/>
                  </a:lnTo>
                  <a:lnTo>
                    <a:pt x="1352" y="747"/>
                  </a:lnTo>
                  <a:lnTo>
                    <a:pt x="1359" y="744"/>
                  </a:lnTo>
                  <a:lnTo>
                    <a:pt x="1359" y="744"/>
                  </a:lnTo>
                  <a:lnTo>
                    <a:pt x="1359" y="740"/>
                  </a:lnTo>
                  <a:lnTo>
                    <a:pt x="1359" y="740"/>
                  </a:lnTo>
                  <a:lnTo>
                    <a:pt x="1359" y="740"/>
                  </a:lnTo>
                  <a:lnTo>
                    <a:pt x="1359" y="740"/>
                  </a:lnTo>
                  <a:lnTo>
                    <a:pt x="1359" y="740"/>
                  </a:lnTo>
                  <a:lnTo>
                    <a:pt x="1366" y="740"/>
                  </a:lnTo>
                  <a:lnTo>
                    <a:pt x="1373" y="737"/>
                  </a:lnTo>
                  <a:lnTo>
                    <a:pt x="1380" y="733"/>
                  </a:lnTo>
                  <a:lnTo>
                    <a:pt x="1384" y="733"/>
                  </a:lnTo>
                  <a:lnTo>
                    <a:pt x="1384" y="730"/>
                  </a:lnTo>
                  <a:lnTo>
                    <a:pt x="1391" y="730"/>
                  </a:lnTo>
                  <a:lnTo>
                    <a:pt x="1395" y="733"/>
                  </a:lnTo>
                  <a:lnTo>
                    <a:pt x="1395" y="733"/>
                  </a:lnTo>
                  <a:lnTo>
                    <a:pt x="1391" y="737"/>
                  </a:lnTo>
                  <a:lnTo>
                    <a:pt x="1391" y="740"/>
                  </a:lnTo>
                  <a:lnTo>
                    <a:pt x="1388" y="740"/>
                  </a:lnTo>
                  <a:lnTo>
                    <a:pt x="1384" y="744"/>
                  </a:lnTo>
                  <a:lnTo>
                    <a:pt x="1384" y="744"/>
                  </a:lnTo>
                  <a:lnTo>
                    <a:pt x="1373" y="747"/>
                  </a:lnTo>
                  <a:lnTo>
                    <a:pt x="1370" y="751"/>
                  </a:lnTo>
                  <a:lnTo>
                    <a:pt x="1370" y="754"/>
                  </a:lnTo>
                  <a:lnTo>
                    <a:pt x="1370" y="761"/>
                  </a:lnTo>
                  <a:lnTo>
                    <a:pt x="1373" y="761"/>
                  </a:lnTo>
                  <a:lnTo>
                    <a:pt x="1373" y="765"/>
                  </a:lnTo>
                  <a:lnTo>
                    <a:pt x="1377" y="765"/>
                  </a:lnTo>
                  <a:lnTo>
                    <a:pt x="1384" y="765"/>
                  </a:lnTo>
                  <a:lnTo>
                    <a:pt x="1391" y="761"/>
                  </a:lnTo>
                  <a:lnTo>
                    <a:pt x="1398" y="758"/>
                  </a:lnTo>
                  <a:lnTo>
                    <a:pt x="1405" y="754"/>
                  </a:lnTo>
                  <a:lnTo>
                    <a:pt x="1412" y="751"/>
                  </a:lnTo>
                  <a:lnTo>
                    <a:pt x="1419" y="751"/>
                  </a:lnTo>
                  <a:lnTo>
                    <a:pt x="1419" y="747"/>
                  </a:lnTo>
                  <a:lnTo>
                    <a:pt x="1426" y="747"/>
                  </a:lnTo>
                  <a:lnTo>
                    <a:pt x="1426" y="744"/>
                  </a:lnTo>
                  <a:lnTo>
                    <a:pt x="1426" y="740"/>
                  </a:lnTo>
                  <a:lnTo>
                    <a:pt x="1423" y="737"/>
                  </a:lnTo>
                  <a:lnTo>
                    <a:pt x="1419" y="737"/>
                  </a:lnTo>
                  <a:lnTo>
                    <a:pt x="1419" y="737"/>
                  </a:lnTo>
                  <a:lnTo>
                    <a:pt x="1412" y="733"/>
                  </a:lnTo>
                  <a:lnTo>
                    <a:pt x="1405" y="730"/>
                  </a:lnTo>
                  <a:lnTo>
                    <a:pt x="1398" y="723"/>
                  </a:lnTo>
                  <a:lnTo>
                    <a:pt x="1395" y="716"/>
                  </a:lnTo>
                  <a:lnTo>
                    <a:pt x="1391" y="712"/>
                  </a:lnTo>
                  <a:lnTo>
                    <a:pt x="1388" y="708"/>
                  </a:lnTo>
                  <a:lnTo>
                    <a:pt x="1384" y="705"/>
                  </a:lnTo>
                  <a:lnTo>
                    <a:pt x="1384" y="698"/>
                  </a:lnTo>
                  <a:lnTo>
                    <a:pt x="1384" y="694"/>
                  </a:lnTo>
                  <a:lnTo>
                    <a:pt x="1384" y="691"/>
                  </a:lnTo>
                  <a:lnTo>
                    <a:pt x="1388" y="691"/>
                  </a:lnTo>
                  <a:lnTo>
                    <a:pt x="1384" y="684"/>
                  </a:lnTo>
                  <a:lnTo>
                    <a:pt x="1384" y="684"/>
                  </a:lnTo>
                  <a:lnTo>
                    <a:pt x="1380" y="684"/>
                  </a:lnTo>
                  <a:lnTo>
                    <a:pt x="1377" y="684"/>
                  </a:lnTo>
                  <a:lnTo>
                    <a:pt x="1377" y="684"/>
                  </a:lnTo>
                  <a:lnTo>
                    <a:pt x="1373" y="684"/>
                  </a:lnTo>
                  <a:lnTo>
                    <a:pt x="1373" y="677"/>
                  </a:lnTo>
                  <a:lnTo>
                    <a:pt x="1380" y="677"/>
                  </a:lnTo>
                  <a:lnTo>
                    <a:pt x="1388" y="673"/>
                  </a:lnTo>
                  <a:lnTo>
                    <a:pt x="1391" y="670"/>
                  </a:lnTo>
                  <a:lnTo>
                    <a:pt x="1395" y="666"/>
                  </a:lnTo>
                  <a:lnTo>
                    <a:pt x="1395" y="663"/>
                  </a:lnTo>
                  <a:lnTo>
                    <a:pt x="1391" y="659"/>
                  </a:lnTo>
                  <a:lnTo>
                    <a:pt x="1388" y="656"/>
                  </a:lnTo>
                  <a:lnTo>
                    <a:pt x="1384" y="656"/>
                  </a:lnTo>
                  <a:lnTo>
                    <a:pt x="1380" y="656"/>
                  </a:lnTo>
                  <a:lnTo>
                    <a:pt x="1377" y="659"/>
                  </a:lnTo>
                  <a:lnTo>
                    <a:pt x="1373" y="659"/>
                  </a:lnTo>
                  <a:lnTo>
                    <a:pt x="1359" y="663"/>
                  </a:lnTo>
                  <a:lnTo>
                    <a:pt x="1349" y="666"/>
                  </a:lnTo>
                  <a:lnTo>
                    <a:pt x="1342" y="673"/>
                  </a:lnTo>
                  <a:lnTo>
                    <a:pt x="1338" y="677"/>
                  </a:lnTo>
                  <a:lnTo>
                    <a:pt x="1338" y="677"/>
                  </a:lnTo>
                  <a:lnTo>
                    <a:pt x="1331" y="684"/>
                  </a:lnTo>
                  <a:lnTo>
                    <a:pt x="1324" y="691"/>
                  </a:lnTo>
                  <a:lnTo>
                    <a:pt x="1314" y="698"/>
                  </a:lnTo>
                  <a:lnTo>
                    <a:pt x="1307" y="701"/>
                  </a:lnTo>
                  <a:lnTo>
                    <a:pt x="1303" y="705"/>
                  </a:lnTo>
                  <a:lnTo>
                    <a:pt x="1299" y="705"/>
                  </a:lnTo>
                  <a:lnTo>
                    <a:pt x="1307" y="698"/>
                  </a:lnTo>
                  <a:lnTo>
                    <a:pt x="1314" y="691"/>
                  </a:lnTo>
                  <a:lnTo>
                    <a:pt x="1321" y="684"/>
                  </a:lnTo>
                  <a:lnTo>
                    <a:pt x="1324" y="673"/>
                  </a:lnTo>
                  <a:lnTo>
                    <a:pt x="1331" y="666"/>
                  </a:lnTo>
                  <a:lnTo>
                    <a:pt x="1335" y="659"/>
                  </a:lnTo>
                  <a:lnTo>
                    <a:pt x="1338" y="656"/>
                  </a:lnTo>
                  <a:lnTo>
                    <a:pt x="1338" y="656"/>
                  </a:lnTo>
                  <a:lnTo>
                    <a:pt x="1356" y="645"/>
                  </a:lnTo>
                  <a:lnTo>
                    <a:pt x="1366" y="638"/>
                  </a:lnTo>
                  <a:lnTo>
                    <a:pt x="1377" y="634"/>
                  </a:lnTo>
                  <a:lnTo>
                    <a:pt x="1384" y="631"/>
                  </a:lnTo>
                  <a:lnTo>
                    <a:pt x="1388" y="631"/>
                  </a:lnTo>
                  <a:lnTo>
                    <a:pt x="1405" y="634"/>
                  </a:lnTo>
                  <a:lnTo>
                    <a:pt x="1430" y="634"/>
                  </a:lnTo>
                  <a:lnTo>
                    <a:pt x="1447" y="634"/>
                  </a:lnTo>
                  <a:lnTo>
                    <a:pt x="1454" y="631"/>
                  </a:lnTo>
                  <a:lnTo>
                    <a:pt x="1465" y="631"/>
                  </a:lnTo>
                  <a:lnTo>
                    <a:pt x="1472" y="627"/>
                  </a:lnTo>
                  <a:lnTo>
                    <a:pt x="1476" y="620"/>
                  </a:lnTo>
                  <a:lnTo>
                    <a:pt x="1476" y="617"/>
                  </a:lnTo>
                  <a:lnTo>
                    <a:pt x="1476" y="613"/>
                  </a:lnTo>
                  <a:lnTo>
                    <a:pt x="1476" y="613"/>
                  </a:lnTo>
                  <a:lnTo>
                    <a:pt x="1483" y="606"/>
                  </a:lnTo>
                  <a:lnTo>
                    <a:pt x="1486" y="603"/>
                  </a:lnTo>
                  <a:lnTo>
                    <a:pt x="1493" y="599"/>
                  </a:lnTo>
                  <a:lnTo>
                    <a:pt x="1497" y="599"/>
                  </a:lnTo>
                  <a:lnTo>
                    <a:pt x="1500" y="599"/>
                  </a:lnTo>
                  <a:lnTo>
                    <a:pt x="1500" y="599"/>
                  </a:lnTo>
                  <a:lnTo>
                    <a:pt x="1507" y="596"/>
                  </a:lnTo>
                  <a:lnTo>
                    <a:pt x="1511" y="589"/>
                  </a:lnTo>
                  <a:lnTo>
                    <a:pt x="1514" y="578"/>
                  </a:lnTo>
                  <a:lnTo>
                    <a:pt x="1514" y="571"/>
                  </a:lnTo>
                  <a:lnTo>
                    <a:pt x="1511" y="561"/>
                  </a:lnTo>
                  <a:lnTo>
                    <a:pt x="1507" y="553"/>
                  </a:lnTo>
                  <a:lnTo>
                    <a:pt x="1500" y="550"/>
                  </a:lnTo>
                  <a:lnTo>
                    <a:pt x="1497" y="546"/>
                  </a:lnTo>
                  <a:lnTo>
                    <a:pt x="1497" y="546"/>
                  </a:lnTo>
                  <a:lnTo>
                    <a:pt x="1493" y="539"/>
                  </a:lnTo>
                  <a:lnTo>
                    <a:pt x="1490" y="532"/>
                  </a:lnTo>
                  <a:lnTo>
                    <a:pt x="1490" y="529"/>
                  </a:lnTo>
                  <a:lnTo>
                    <a:pt x="1490" y="529"/>
                  </a:lnTo>
                  <a:lnTo>
                    <a:pt x="1490" y="529"/>
                  </a:lnTo>
                  <a:lnTo>
                    <a:pt x="1469" y="529"/>
                  </a:lnTo>
                  <a:lnTo>
                    <a:pt x="1465" y="532"/>
                  </a:lnTo>
                  <a:lnTo>
                    <a:pt x="1462" y="532"/>
                  </a:lnTo>
                  <a:lnTo>
                    <a:pt x="1458" y="532"/>
                  </a:lnTo>
                  <a:lnTo>
                    <a:pt x="1458" y="529"/>
                  </a:lnTo>
                  <a:lnTo>
                    <a:pt x="1454" y="529"/>
                  </a:lnTo>
                  <a:lnTo>
                    <a:pt x="1451" y="518"/>
                  </a:lnTo>
                  <a:lnTo>
                    <a:pt x="1447" y="508"/>
                  </a:lnTo>
                  <a:lnTo>
                    <a:pt x="1444" y="494"/>
                  </a:lnTo>
                  <a:lnTo>
                    <a:pt x="1440" y="487"/>
                  </a:lnTo>
                  <a:lnTo>
                    <a:pt x="1440" y="479"/>
                  </a:lnTo>
                  <a:lnTo>
                    <a:pt x="1440" y="479"/>
                  </a:lnTo>
                  <a:lnTo>
                    <a:pt x="1440" y="479"/>
                  </a:lnTo>
                  <a:lnTo>
                    <a:pt x="1440" y="483"/>
                  </a:lnTo>
                  <a:lnTo>
                    <a:pt x="1437" y="472"/>
                  </a:lnTo>
                  <a:lnTo>
                    <a:pt x="1426" y="455"/>
                  </a:lnTo>
                  <a:lnTo>
                    <a:pt x="1419" y="437"/>
                  </a:lnTo>
                  <a:lnTo>
                    <a:pt x="1412" y="423"/>
                  </a:lnTo>
                  <a:lnTo>
                    <a:pt x="1409" y="416"/>
                  </a:lnTo>
                  <a:lnTo>
                    <a:pt x="1405" y="405"/>
                  </a:lnTo>
                  <a:lnTo>
                    <a:pt x="1398" y="398"/>
                  </a:lnTo>
                  <a:lnTo>
                    <a:pt x="1395" y="391"/>
                  </a:lnTo>
                  <a:lnTo>
                    <a:pt x="1391" y="391"/>
                  </a:lnTo>
                  <a:lnTo>
                    <a:pt x="1388" y="391"/>
                  </a:lnTo>
                  <a:lnTo>
                    <a:pt x="1384" y="391"/>
                  </a:lnTo>
                  <a:lnTo>
                    <a:pt x="1384" y="395"/>
                  </a:lnTo>
                  <a:lnTo>
                    <a:pt x="1388" y="405"/>
                  </a:lnTo>
                  <a:lnTo>
                    <a:pt x="1384" y="413"/>
                  </a:lnTo>
                  <a:lnTo>
                    <a:pt x="1380" y="420"/>
                  </a:lnTo>
                  <a:lnTo>
                    <a:pt x="1377" y="423"/>
                  </a:lnTo>
                  <a:lnTo>
                    <a:pt x="1370" y="427"/>
                  </a:lnTo>
                  <a:lnTo>
                    <a:pt x="1366" y="427"/>
                  </a:lnTo>
                  <a:lnTo>
                    <a:pt x="1366" y="427"/>
                  </a:lnTo>
                  <a:lnTo>
                    <a:pt x="1356" y="430"/>
                  </a:lnTo>
                  <a:lnTo>
                    <a:pt x="1349" y="434"/>
                  </a:lnTo>
                  <a:lnTo>
                    <a:pt x="1342" y="434"/>
                  </a:lnTo>
                  <a:lnTo>
                    <a:pt x="1338" y="430"/>
                  </a:lnTo>
                  <a:lnTo>
                    <a:pt x="1335" y="427"/>
                  </a:lnTo>
                  <a:lnTo>
                    <a:pt x="1335" y="427"/>
                  </a:lnTo>
                  <a:lnTo>
                    <a:pt x="1331" y="423"/>
                  </a:lnTo>
                  <a:lnTo>
                    <a:pt x="1331" y="423"/>
                  </a:lnTo>
                  <a:lnTo>
                    <a:pt x="1328" y="413"/>
                  </a:lnTo>
                  <a:lnTo>
                    <a:pt x="1328" y="405"/>
                  </a:lnTo>
                  <a:lnTo>
                    <a:pt x="1328" y="395"/>
                  </a:lnTo>
                  <a:lnTo>
                    <a:pt x="1328" y="391"/>
                  </a:lnTo>
                  <a:lnTo>
                    <a:pt x="1331" y="388"/>
                  </a:lnTo>
                  <a:lnTo>
                    <a:pt x="1324" y="374"/>
                  </a:lnTo>
                  <a:lnTo>
                    <a:pt x="1328" y="370"/>
                  </a:lnTo>
                  <a:lnTo>
                    <a:pt x="1328" y="367"/>
                  </a:lnTo>
                  <a:lnTo>
                    <a:pt x="1324" y="363"/>
                  </a:lnTo>
                  <a:lnTo>
                    <a:pt x="1324" y="363"/>
                  </a:lnTo>
                  <a:lnTo>
                    <a:pt x="1321" y="360"/>
                  </a:lnTo>
                  <a:lnTo>
                    <a:pt x="1314" y="356"/>
                  </a:lnTo>
                  <a:lnTo>
                    <a:pt x="1310" y="353"/>
                  </a:lnTo>
                  <a:lnTo>
                    <a:pt x="1307" y="349"/>
                  </a:lnTo>
                  <a:lnTo>
                    <a:pt x="1303" y="346"/>
                  </a:lnTo>
                  <a:lnTo>
                    <a:pt x="1303" y="346"/>
                  </a:lnTo>
                  <a:lnTo>
                    <a:pt x="1296" y="335"/>
                  </a:lnTo>
                  <a:lnTo>
                    <a:pt x="1289" y="332"/>
                  </a:lnTo>
                  <a:lnTo>
                    <a:pt x="1282" y="332"/>
                  </a:lnTo>
                  <a:lnTo>
                    <a:pt x="1278" y="328"/>
                  </a:lnTo>
                  <a:lnTo>
                    <a:pt x="1275" y="328"/>
                  </a:lnTo>
                  <a:lnTo>
                    <a:pt x="1236" y="328"/>
                  </a:lnTo>
                  <a:lnTo>
                    <a:pt x="1225" y="324"/>
                  </a:lnTo>
                  <a:lnTo>
                    <a:pt x="1222" y="324"/>
                  </a:lnTo>
                  <a:lnTo>
                    <a:pt x="1218" y="328"/>
                  </a:lnTo>
                  <a:lnTo>
                    <a:pt x="1215" y="335"/>
                  </a:lnTo>
                  <a:lnTo>
                    <a:pt x="1211" y="339"/>
                  </a:lnTo>
                  <a:lnTo>
                    <a:pt x="1211" y="342"/>
                  </a:lnTo>
                  <a:lnTo>
                    <a:pt x="1211" y="342"/>
                  </a:lnTo>
                  <a:lnTo>
                    <a:pt x="1208" y="346"/>
                  </a:lnTo>
                  <a:lnTo>
                    <a:pt x="1208" y="353"/>
                  </a:lnTo>
                  <a:lnTo>
                    <a:pt x="1208" y="356"/>
                  </a:lnTo>
                  <a:lnTo>
                    <a:pt x="1208" y="363"/>
                  </a:lnTo>
                  <a:lnTo>
                    <a:pt x="1208" y="363"/>
                  </a:lnTo>
                  <a:lnTo>
                    <a:pt x="1215" y="370"/>
                  </a:lnTo>
                  <a:lnTo>
                    <a:pt x="1215" y="377"/>
                  </a:lnTo>
                  <a:lnTo>
                    <a:pt x="1218" y="384"/>
                  </a:lnTo>
                  <a:lnTo>
                    <a:pt x="1218" y="388"/>
                  </a:lnTo>
                  <a:lnTo>
                    <a:pt x="1211" y="402"/>
                  </a:lnTo>
                  <a:lnTo>
                    <a:pt x="1208" y="416"/>
                  </a:lnTo>
                  <a:lnTo>
                    <a:pt x="1204" y="423"/>
                  </a:lnTo>
                  <a:lnTo>
                    <a:pt x="1204" y="430"/>
                  </a:lnTo>
                  <a:lnTo>
                    <a:pt x="1204" y="430"/>
                  </a:lnTo>
                  <a:lnTo>
                    <a:pt x="1211" y="444"/>
                  </a:lnTo>
                  <a:lnTo>
                    <a:pt x="1215" y="465"/>
                  </a:lnTo>
                  <a:lnTo>
                    <a:pt x="1218" y="483"/>
                  </a:lnTo>
                  <a:lnTo>
                    <a:pt x="1222" y="490"/>
                  </a:lnTo>
                  <a:lnTo>
                    <a:pt x="1218" y="501"/>
                  </a:lnTo>
                  <a:lnTo>
                    <a:pt x="1218" y="504"/>
                  </a:lnTo>
                  <a:lnTo>
                    <a:pt x="1215" y="511"/>
                  </a:lnTo>
                  <a:lnTo>
                    <a:pt x="1211" y="511"/>
                  </a:lnTo>
                  <a:lnTo>
                    <a:pt x="1208" y="511"/>
                  </a:lnTo>
                  <a:lnTo>
                    <a:pt x="1204" y="522"/>
                  </a:lnTo>
                  <a:lnTo>
                    <a:pt x="1201" y="525"/>
                  </a:lnTo>
                  <a:lnTo>
                    <a:pt x="1194" y="529"/>
                  </a:lnTo>
                  <a:lnTo>
                    <a:pt x="1190" y="532"/>
                  </a:lnTo>
                  <a:lnTo>
                    <a:pt x="1190" y="532"/>
                  </a:lnTo>
                  <a:lnTo>
                    <a:pt x="1190" y="536"/>
                  </a:lnTo>
                  <a:lnTo>
                    <a:pt x="1190" y="543"/>
                  </a:lnTo>
                  <a:lnTo>
                    <a:pt x="1194" y="550"/>
                  </a:lnTo>
                  <a:lnTo>
                    <a:pt x="1190" y="557"/>
                  </a:lnTo>
                  <a:lnTo>
                    <a:pt x="1190" y="564"/>
                  </a:lnTo>
                  <a:lnTo>
                    <a:pt x="1190" y="564"/>
                  </a:lnTo>
                  <a:lnTo>
                    <a:pt x="1194" y="571"/>
                  </a:lnTo>
                  <a:lnTo>
                    <a:pt x="1194" y="578"/>
                  </a:lnTo>
                  <a:lnTo>
                    <a:pt x="1197" y="582"/>
                  </a:lnTo>
                  <a:lnTo>
                    <a:pt x="1201" y="585"/>
                  </a:lnTo>
                  <a:lnTo>
                    <a:pt x="1201" y="589"/>
                  </a:lnTo>
                  <a:lnTo>
                    <a:pt x="1201" y="596"/>
                  </a:lnTo>
                  <a:lnTo>
                    <a:pt x="1197" y="603"/>
                  </a:lnTo>
                  <a:lnTo>
                    <a:pt x="1194" y="606"/>
                  </a:lnTo>
                  <a:lnTo>
                    <a:pt x="1194" y="610"/>
                  </a:lnTo>
                  <a:lnTo>
                    <a:pt x="1190" y="610"/>
                  </a:lnTo>
                  <a:lnTo>
                    <a:pt x="1187" y="617"/>
                  </a:lnTo>
                  <a:lnTo>
                    <a:pt x="1183" y="620"/>
                  </a:lnTo>
                  <a:lnTo>
                    <a:pt x="1180" y="617"/>
                  </a:lnTo>
                  <a:lnTo>
                    <a:pt x="1176" y="617"/>
                  </a:lnTo>
                  <a:lnTo>
                    <a:pt x="1173" y="613"/>
                  </a:lnTo>
                  <a:lnTo>
                    <a:pt x="1173" y="610"/>
                  </a:lnTo>
                  <a:lnTo>
                    <a:pt x="1169" y="606"/>
                  </a:lnTo>
                  <a:lnTo>
                    <a:pt x="1169" y="603"/>
                  </a:lnTo>
                  <a:lnTo>
                    <a:pt x="1166" y="596"/>
                  </a:lnTo>
                  <a:lnTo>
                    <a:pt x="1162" y="592"/>
                  </a:lnTo>
                  <a:lnTo>
                    <a:pt x="1162" y="592"/>
                  </a:lnTo>
                  <a:lnTo>
                    <a:pt x="1155" y="589"/>
                  </a:lnTo>
                  <a:lnTo>
                    <a:pt x="1152" y="585"/>
                  </a:lnTo>
                  <a:lnTo>
                    <a:pt x="1152" y="578"/>
                  </a:lnTo>
                  <a:lnTo>
                    <a:pt x="1152" y="575"/>
                  </a:lnTo>
                  <a:lnTo>
                    <a:pt x="1152" y="575"/>
                  </a:lnTo>
                  <a:lnTo>
                    <a:pt x="1148" y="571"/>
                  </a:lnTo>
                  <a:lnTo>
                    <a:pt x="1144" y="564"/>
                  </a:lnTo>
                  <a:lnTo>
                    <a:pt x="1144" y="557"/>
                  </a:lnTo>
                  <a:lnTo>
                    <a:pt x="1144" y="553"/>
                  </a:lnTo>
                  <a:lnTo>
                    <a:pt x="1144" y="550"/>
                  </a:lnTo>
                  <a:lnTo>
                    <a:pt x="1141" y="539"/>
                  </a:lnTo>
                  <a:lnTo>
                    <a:pt x="1137" y="529"/>
                  </a:lnTo>
                  <a:lnTo>
                    <a:pt x="1134" y="525"/>
                  </a:lnTo>
                  <a:lnTo>
                    <a:pt x="1130" y="522"/>
                  </a:lnTo>
                  <a:lnTo>
                    <a:pt x="1127" y="522"/>
                  </a:lnTo>
                  <a:lnTo>
                    <a:pt x="1123" y="522"/>
                  </a:lnTo>
                  <a:lnTo>
                    <a:pt x="1123" y="522"/>
                  </a:lnTo>
                  <a:lnTo>
                    <a:pt x="1116" y="518"/>
                  </a:lnTo>
                  <a:lnTo>
                    <a:pt x="1106" y="518"/>
                  </a:lnTo>
                  <a:lnTo>
                    <a:pt x="1099" y="518"/>
                  </a:lnTo>
                  <a:lnTo>
                    <a:pt x="1088" y="518"/>
                  </a:lnTo>
                  <a:lnTo>
                    <a:pt x="1085" y="522"/>
                  </a:lnTo>
                  <a:lnTo>
                    <a:pt x="1081" y="522"/>
                  </a:lnTo>
                  <a:lnTo>
                    <a:pt x="1070" y="518"/>
                  </a:lnTo>
                  <a:lnTo>
                    <a:pt x="1060" y="515"/>
                  </a:lnTo>
                  <a:lnTo>
                    <a:pt x="1053" y="508"/>
                  </a:lnTo>
                  <a:lnTo>
                    <a:pt x="1049" y="501"/>
                  </a:lnTo>
                  <a:lnTo>
                    <a:pt x="1046" y="494"/>
                  </a:lnTo>
                  <a:lnTo>
                    <a:pt x="1042" y="487"/>
                  </a:lnTo>
                  <a:lnTo>
                    <a:pt x="1042" y="483"/>
                  </a:lnTo>
                  <a:lnTo>
                    <a:pt x="1042" y="483"/>
                  </a:lnTo>
                  <a:lnTo>
                    <a:pt x="1035" y="469"/>
                  </a:lnTo>
                  <a:lnTo>
                    <a:pt x="1028" y="462"/>
                  </a:lnTo>
                  <a:lnTo>
                    <a:pt x="1021" y="455"/>
                  </a:lnTo>
                  <a:lnTo>
                    <a:pt x="1018" y="451"/>
                  </a:lnTo>
                  <a:lnTo>
                    <a:pt x="1014" y="451"/>
                  </a:lnTo>
                  <a:lnTo>
                    <a:pt x="1014" y="444"/>
                  </a:lnTo>
                  <a:lnTo>
                    <a:pt x="1011" y="437"/>
                  </a:lnTo>
                  <a:lnTo>
                    <a:pt x="1011" y="437"/>
                  </a:lnTo>
                  <a:lnTo>
                    <a:pt x="1007" y="434"/>
                  </a:lnTo>
                  <a:lnTo>
                    <a:pt x="1000" y="437"/>
                  </a:lnTo>
                  <a:lnTo>
                    <a:pt x="993" y="434"/>
                  </a:lnTo>
                  <a:lnTo>
                    <a:pt x="986" y="430"/>
                  </a:lnTo>
                  <a:lnTo>
                    <a:pt x="982" y="423"/>
                  </a:lnTo>
                  <a:lnTo>
                    <a:pt x="982" y="420"/>
                  </a:lnTo>
                  <a:lnTo>
                    <a:pt x="982" y="413"/>
                  </a:lnTo>
                  <a:lnTo>
                    <a:pt x="979" y="409"/>
                  </a:lnTo>
                  <a:lnTo>
                    <a:pt x="979" y="405"/>
                  </a:lnTo>
                  <a:lnTo>
                    <a:pt x="982" y="391"/>
                  </a:lnTo>
                  <a:lnTo>
                    <a:pt x="993" y="374"/>
                  </a:lnTo>
                  <a:lnTo>
                    <a:pt x="1004" y="353"/>
                  </a:lnTo>
                  <a:lnTo>
                    <a:pt x="1014" y="342"/>
                  </a:lnTo>
                  <a:lnTo>
                    <a:pt x="1021" y="335"/>
                  </a:lnTo>
                  <a:lnTo>
                    <a:pt x="1028" y="332"/>
                  </a:lnTo>
                  <a:lnTo>
                    <a:pt x="1032" y="328"/>
                  </a:lnTo>
                  <a:lnTo>
                    <a:pt x="1035" y="324"/>
                  </a:lnTo>
                  <a:lnTo>
                    <a:pt x="1039" y="321"/>
                  </a:lnTo>
                  <a:lnTo>
                    <a:pt x="1039" y="321"/>
                  </a:lnTo>
                  <a:lnTo>
                    <a:pt x="1035" y="314"/>
                  </a:lnTo>
                  <a:lnTo>
                    <a:pt x="1039" y="310"/>
                  </a:lnTo>
                  <a:lnTo>
                    <a:pt x="1039" y="310"/>
                  </a:lnTo>
                  <a:lnTo>
                    <a:pt x="1042" y="310"/>
                  </a:lnTo>
                  <a:lnTo>
                    <a:pt x="1042" y="310"/>
                  </a:lnTo>
                  <a:lnTo>
                    <a:pt x="1046" y="307"/>
                  </a:lnTo>
                  <a:lnTo>
                    <a:pt x="1053" y="310"/>
                  </a:lnTo>
                  <a:lnTo>
                    <a:pt x="1056" y="310"/>
                  </a:lnTo>
                  <a:lnTo>
                    <a:pt x="1063" y="314"/>
                  </a:lnTo>
                  <a:lnTo>
                    <a:pt x="1067" y="314"/>
                  </a:lnTo>
                  <a:lnTo>
                    <a:pt x="1070" y="314"/>
                  </a:lnTo>
                  <a:lnTo>
                    <a:pt x="1070" y="314"/>
                  </a:lnTo>
                  <a:lnTo>
                    <a:pt x="1074" y="307"/>
                  </a:lnTo>
                  <a:lnTo>
                    <a:pt x="1078" y="300"/>
                  </a:lnTo>
                  <a:lnTo>
                    <a:pt x="1078" y="293"/>
                  </a:lnTo>
                  <a:lnTo>
                    <a:pt x="1078" y="289"/>
                  </a:lnTo>
                  <a:lnTo>
                    <a:pt x="1078" y="282"/>
                  </a:lnTo>
                  <a:lnTo>
                    <a:pt x="1078" y="282"/>
                  </a:lnTo>
                  <a:lnTo>
                    <a:pt x="1078" y="272"/>
                  </a:lnTo>
                  <a:lnTo>
                    <a:pt x="1081" y="261"/>
                  </a:lnTo>
                  <a:lnTo>
                    <a:pt x="1088" y="250"/>
                  </a:lnTo>
                  <a:lnTo>
                    <a:pt x="1092" y="243"/>
                  </a:lnTo>
                  <a:lnTo>
                    <a:pt x="1095" y="240"/>
                  </a:lnTo>
                  <a:lnTo>
                    <a:pt x="1095" y="240"/>
                  </a:lnTo>
                  <a:lnTo>
                    <a:pt x="1099" y="233"/>
                  </a:lnTo>
                  <a:lnTo>
                    <a:pt x="1099" y="229"/>
                  </a:lnTo>
                  <a:lnTo>
                    <a:pt x="1099" y="226"/>
                  </a:lnTo>
                  <a:lnTo>
                    <a:pt x="1099" y="226"/>
                  </a:lnTo>
                  <a:lnTo>
                    <a:pt x="1095" y="226"/>
                  </a:lnTo>
                  <a:lnTo>
                    <a:pt x="1095" y="229"/>
                  </a:lnTo>
                  <a:lnTo>
                    <a:pt x="1063" y="212"/>
                  </a:lnTo>
                  <a:lnTo>
                    <a:pt x="1063" y="208"/>
                  </a:lnTo>
                  <a:lnTo>
                    <a:pt x="1067" y="205"/>
                  </a:lnTo>
                  <a:lnTo>
                    <a:pt x="1070" y="205"/>
                  </a:lnTo>
                  <a:lnTo>
                    <a:pt x="1074" y="205"/>
                  </a:lnTo>
                  <a:lnTo>
                    <a:pt x="1081" y="208"/>
                  </a:lnTo>
                  <a:lnTo>
                    <a:pt x="1085" y="208"/>
                  </a:lnTo>
                  <a:lnTo>
                    <a:pt x="1092" y="208"/>
                  </a:lnTo>
                  <a:lnTo>
                    <a:pt x="1092" y="208"/>
                  </a:lnTo>
                  <a:lnTo>
                    <a:pt x="1095" y="208"/>
                  </a:lnTo>
                  <a:lnTo>
                    <a:pt x="1102" y="208"/>
                  </a:lnTo>
                  <a:lnTo>
                    <a:pt x="1109" y="208"/>
                  </a:lnTo>
                  <a:lnTo>
                    <a:pt x="1116" y="212"/>
                  </a:lnTo>
                  <a:lnTo>
                    <a:pt x="1120" y="212"/>
                  </a:lnTo>
                  <a:lnTo>
                    <a:pt x="1123" y="212"/>
                  </a:lnTo>
                  <a:lnTo>
                    <a:pt x="1130" y="201"/>
                  </a:lnTo>
                  <a:lnTo>
                    <a:pt x="1137" y="205"/>
                  </a:lnTo>
                  <a:lnTo>
                    <a:pt x="1144" y="205"/>
                  </a:lnTo>
                  <a:lnTo>
                    <a:pt x="1152" y="205"/>
                  </a:lnTo>
                  <a:lnTo>
                    <a:pt x="1155" y="201"/>
                  </a:lnTo>
                  <a:lnTo>
                    <a:pt x="1155" y="201"/>
                  </a:lnTo>
                  <a:lnTo>
                    <a:pt x="1155" y="201"/>
                  </a:lnTo>
                  <a:lnTo>
                    <a:pt x="1159" y="194"/>
                  </a:lnTo>
                  <a:lnTo>
                    <a:pt x="1159" y="191"/>
                  </a:lnTo>
                  <a:lnTo>
                    <a:pt x="1162" y="184"/>
                  </a:lnTo>
                  <a:lnTo>
                    <a:pt x="1166" y="180"/>
                  </a:lnTo>
                  <a:lnTo>
                    <a:pt x="1169" y="180"/>
                  </a:lnTo>
                  <a:lnTo>
                    <a:pt x="1173" y="176"/>
                  </a:lnTo>
                  <a:lnTo>
                    <a:pt x="1173" y="173"/>
                  </a:lnTo>
                  <a:lnTo>
                    <a:pt x="1173" y="166"/>
                  </a:lnTo>
                  <a:lnTo>
                    <a:pt x="1173" y="159"/>
                  </a:lnTo>
                  <a:lnTo>
                    <a:pt x="1169" y="148"/>
                  </a:lnTo>
                  <a:lnTo>
                    <a:pt x="1169" y="148"/>
                  </a:lnTo>
                  <a:lnTo>
                    <a:pt x="1166" y="145"/>
                  </a:lnTo>
                  <a:lnTo>
                    <a:pt x="1162" y="145"/>
                  </a:lnTo>
                  <a:lnTo>
                    <a:pt x="1159" y="138"/>
                  </a:lnTo>
                  <a:lnTo>
                    <a:pt x="1155" y="134"/>
                  </a:lnTo>
                  <a:lnTo>
                    <a:pt x="1155" y="131"/>
                  </a:lnTo>
                  <a:lnTo>
                    <a:pt x="1159" y="124"/>
                  </a:lnTo>
                  <a:lnTo>
                    <a:pt x="1166" y="120"/>
                  </a:lnTo>
                  <a:lnTo>
                    <a:pt x="1166" y="120"/>
                  </a:lnTo>
                  <a:lnTo>
                    <a:pt x="1169" y="120"/>
                  </a:lnTo>
                  <a:lnTo>
                    <a:pt x="1173" y="120"/>
                  </a:lnTo>
                  <a:lnTo>
                    <a:pt x="1173" y="117"/>
                  </a:lnTo>
                  <a:lnTo>
                    <a:pt x="1176" y="113"/>
                  </a:lnTo>
                  <a:lnTo>
                    <a:pt x="1173" y="110"/>
                  </a:lnTo>
                  <a:lnTo>
                    <a:pt x="1173" y="106"/>
                  </a:lnTo>
                  <a:lnTo>
                    <a:pt x="1169" y="103"/>
                  </a:lnTo>
                  <a:lnTo>
                    <a:pt x="1166" y="103"/>
                  </a:lnTo>
                  <a:lnTo>
                    <a:pt x="1162" y="99"/>
                  </a:lnTo>
                  <a:lnTo>
                    <a:pt x="1162" y="103"/>
                  </a:lnTo>
                  <a:lnTo>
                    <a:pt x="1159" y="78"/>
                  </a:lnTo>
                  <a:lnTo>
                    <a:pt x="1152" y="78"/>
                  </a:lnTo>
                  <a:lnTo>
                    <a:pt x="1148" y="78"/>
                  </a:lnTo>
                  <a:lnTo>
                    <a:pt x="1141" y="78"/>
                  </a:lnTo>
                  <a:lnTo>
                    <a:pt x="1134" y="74"/>
                  </a:lnTo>
                  <a:lnTo>
                    <a:pt x="1130" y="74"/>
                  </a:lnTo>
                  <a:lnTo>
                    <a:pt x="1130" y="74"/>
                  </a:lnTo>
                  <a:lnTo>
                    <a:pt x="1134" y="106"/>
                  </a:lnTo>
                  <a:lnTo>
                    <a:pt x="1130" y="106"/>
                  </a:lnTo>
                  <a:lnTo>
                    <a:pt x="1130" y="110"/>
                  </a:lnTo>
                  <a:lnTo>
                    <a:pt x="1123" y="117"/>
                  </a:lnTo>
                  <a:lnTo>
                    <a:pt x="1120" y="127"/>
                  </a:lnTo>
                  <a:lnTo>
                    <a:pt x="1116" y="141"/>
                  </a:lnTo>
                  <a:lnTo>
                    <a:pt x="1116" y="141"/>
                  </a:lnTo>
                  <a:lnTo>
                    <a:pt x="1113" y="141"/>
                  </a:lnTo>
                  <a:lnTo>
                    <a:pt x="1113" y="145"/>
                  </a:lnTo>
                  <a:lnTo>
                    <a:pt x="1109" y="148"/>
                  </a:lnTo>
                  <a:lnTo>
                    <a:pt x="1106" y="148"/>
                  </a:lnTo>
                  <a:lnTo>
                    <a:pt x="1102" y="145"/>
                  </a:lnTo>
                  <a:lnTo>
                    <a:pt x="1095" y="141"/>
                  </a:lnTo>
                  <a:lnTo>
                    <a:pt x="1092" y="103"/>
                  </a:lnTo>
                  <a:lnTo>
                    <a:pt x="1092" y="103"/>
                  </a:lnTo>
                  <a:lnTo>
                    <a:pt x="1092" y="103"/>
                  </a:lnTo>
                  <a:lnTo>
                    <a:pt x="1088" y="99"/>
                  </a:lnTo>
                  <a:lnTo>
                    <a:pt x="1088" y="99"/>
                  </a:lnTo>
                  <a:lnTo>
                    <a:pt x="1088" y="103"/>
                  </a:lnTo>
                  <a:lnTo>
                    <a:pt x="1085" y="110"/>
                  </a:lnTo>
                  <a:lnTo>
                    <a:pt x="1085" y="110"/>
                  </a:lnTo>
                  <a:lnTo>
                    <a:pt x="1081" y="113"/>
                  </a:lnTo>
                  <a:lnTo>
                    <a:pt x="1078" y="117"/>
                  </a:lnTo>
                  <a:lnTo>
                    <a:pt x="1078" y="120"/>
                  </a:lnTo>
                  <a:lnTo>
                    <a:pt x="1074" y="120"/>
                  </a:lnTo>
                  <a:lnTo>
                    <a:pt x="1070" y="124"/>
                  </a:lnTo>
                  <a:lnTo>
                    <a:pt x="1067" y="124"/>
                  </a:lnTo>
                  <a:lnTo>
                    <a:pt x="1067" y="120"/>
                  </a:lnTo>
                  <a:lnTo>
                    <a:pt x="1063" y="113"/>
                  </a:lnTo>
                  <a:lnTo>
                    <a:pt x="1063" y="106"/>
                  </a:lnTo>
                  <a:lnTo>
                    <a:pt x="1063" y="103"/>
                  </a:lnTo>
                  <a:lnTo>
                    <a:pt x="1060" y="103"/>
                  </a:lnTo>
                  <a:lnTo>
                    <a:pt x="1056" y="103"/>
                  </a:lnTo>
                  <a:lnTo>
                    <a:pt x="1053" y="106"/>
                  </a:lnTo>
                  <a:lnTo>
                    <a:pt x="1053" y="106"/>
                  </a:lnTo>
                  <a:lnTo>
                    <a:pt x="1049" y="106"/>
                  </a:lnTo>
                  <a:lnTo>
                    <a:pt x="1042" y="103"/>
                  </a:lnTo>
                  <a:lnTo>
                    <a:pt x="1039" y="99"/>
                  </a:lnTo>
                  <a:lnTo>
                    <a:pt x="1039" y="99"/>
                  </a:lnTo>
                  <a:lnTo>
                    <a:pt x="1035" y="95"/>
                  </a:lnTo>
                  <a:lnTo>
                    <a:pt x="1039" y="92"/>
                  </a:lnTo>
                  <a:lnTo>
                    <a:pt x="1042" y="85"/>
                  </a:lnTo>
                  <a:lnTo>
                    <a:pt x="1042" y="78"/>
                  </a:lnTo>
                  <a:lnTo>
                    <a:pt x="1046" y="71"/>
                  </a:lnTo>
                  <a:lnTo>
                    <a:pt x="1046" y="64"/>
                  </a:lnTo>
                  <a:lnTo>
                    <a:pt x="1046" y="64"/>
                  </a:lnTo>
                  <a:lnTo>
                    <a:pt x="1039" y="60"/>
                  </a:lnTo>
                  <a:lnTo>
                    <a:pt x="1039" y="53"/>
                  </a:lnTo>
                  <a:lnTo>
                    <a:pt x="1035" y="50"/>
                  </a:lnTo>
                  <a:lnTo>
                    <a:pt x="1035" y="46"/>
                  </a:lnTo>
                  <a:lnTo>
                    <a:pt x="1035" y="43"/>
                  </a:lnTo>
                  <a:lnTo>
                    <a:pt x="1035" y="39"/>
                  </a:lnTo>
                  <a:lnTo>
                    <a:pt x="1035" y="32"/>
                  </a:lnTo>
                  <a:lnTo>
                    <a:pt x="1032" y="25"/>
                  </a:lnTo>
                  <a:lnTo>
                    <a:pt x="1025" y="18"/>
                  </a:lnTo>
                  <a:lnTo>
                    <a:pt x="1021" y="14"/>
                  </a:lnTo>
                  <a:lnTo>
                    <a:pt x="1018" y="11"/>
                  </a:lnTo>
                  <a:lnTo>
                    <a:pt x="1014" y="7"/>
                  </a:lnTo>
                  <a:lnTo>
                    <a:pt x="1014" y="4"/>
                  </a:lnTo>
                  <a:lnTo>
                    <a:pt x="1011" y="0"/>
                  </a:lnTo>
                  <a:lnTo>
                    <a:pt x="1007" y="0"/>
                  </a:lnTo>
                  <a:lnTo>
                    <a:pt x="1004" y="0"/>
                  </a:lnTo>
                  <a:lnTo>
                    <a:pt x="1004" y="4"/>
                  </a:lnTo>
                  <a:lnTo>
                    <a:pt x="1000" y="4"/>
                  </a:lnTo>
                  <a:lnTo>
                    <a:pt x="996" y="4"/>
                  </a:lnTo>
                  <a:lnTo>
                    <a:pt x="996" y="7"/>
                  </a:lnTo>
                  <a:lnTo>
                    <a:pt x="993" y="14"/>
                  </a:lnTo>
                  <a:lnTo>
                    <a:pt x="993" y="18"/>
                  </a:lnTo>
                  <a:lnTo>
                    <a:pt x="993" y="25"/>
                  </a:lnTo>
                  <a:lnTo>
                    <a:pt x="993" y="25"/>
                  </a:lnTo>
                  <a:lnTo>
                    <a:pt x="982" y="32"/>
                  </a:lnTo>
                  <a:lnTo>
                    <a:pt x="979" y="43"/>
                  </a:lnTo>
                  <a:lnTo>
                    <a:pt x="979" y="50"/>
                  </a:lnTo>
                  <a:lnTo>
                    <a:pt x="979" y="53"/>
                  </a:lnTo>
                  <a:lnTo>
                    <a:pt x="979" y="57"/>
                  </a:lnTo>
                  <a:lnTo>
                    <a:pt x="979" y="67"/>
                  </a:lnTo>
                  <a:lnTo>
                    <a:pt x="982" y="74"/>
                  </a:lnTo>
                  <a:lnTo>
                    <a:pt x="986" y="81"/>
                  </a:lnTo>
                  <a:lnTo>
                    <a:pt x="993" y="88"/>
                  </a:lnTo>
                  <a:lnTo>
                    <a:pt x="996" y="92"/>
                  </a:lnTo>
                  <a:lnTo>
                    <a:pt x="1004" y="92"/>
                  </a:lnTo>
                  <a:lnTo>
                    <a:pt x="1007" y="92"/>
                  </a:lnTo>
                  <a:lnTo>
                    <a:pt x="1007" y="92"/>
                  </a:lnTo>
                  <a:lnTo>
                    <a:pt x="1000" y="99"/>
                  </a:lnTo>
                  <a:lnTo>
                    <a:pt x="1000" y="106"/>
                  </a:lnTo>
                  <a:lnTo>
                    <a:pt x="1000" y="113"/>
                  </a:lnTo>
                  <a:lnTo>
                    <a:pt x="1004" y="117"/>
                  </a:lnTo>
                  <a:lnTo>
                    <a:pt x="1007" y="120"/>
                  </a:lnTo>
                  <a:lnTo>
                    <a:pt x="1011" y="120"/>
                  </a:lnTo>
                  <a:lnTo>
                    <a:pt x="1014" y="124"/>
                  </a:lnTo>
                  <a:lnTo>
                    <a:pt x="1014" y="124"/>
                  </a:lnTo>
                  <a:lnTo>
                    <a:pt x="1021" y="124"/>
                  </a:lnTo>
                  <a:lnTo>
                    <a:pt x="1021" y="127"/>
                  </a:lnTo>
                  <a:lnTo>
                    <a:pt x="1025" y="131"/>
                  </a:lnTo>
                  <a:lnTo>
                    <a:pt x="1021" y="134"/>
                  </a:lnTo>
                  <a:lnTo>
                    <a:pt x="1021" y="138"/>
                  </a:lnTo>
                  <a:lnTo>
                    <a:pt x="1021" y="138"/>
                  </a:lnTo>
                  <a:lnTo>
                    <a:pt x="1018" y="141"/>
                  </a:lnTo>
                  <a:lnTo>
                    <a:pt x="1011" y="145"/>
                  </a:lnTo>
                  <a:lnTo>
                    <a:pt x="1004" y="148"/>
                  </a:lnTo>
                  <a:lnTo>
                    <a:pt x="996" y="152"/>
                  </a:lnTo>
                  <a:lnTo>
                    <a:pt x="989" y="155"/>
                  </a:lnTo>
                  <a:lnTo>
                    <a:pt x="986" y="159"/>
                  </a:lnTo>
                  <a:lnTo>
                    <a:pt x="982" y="159"/>
                  </a:lnTo>
                  <a:lnTo>
                    <a:pt x="975" y="159"/>
                  </a:lnTo>
                  <a:lnTo>
                    <a:pt x="972" y="159"/>
                  </a:lnTo>
                  <a:lnTo>
                    <a:pt x="972" y="159"/>
                  </a:lnTo>
                  <a:lnTo>
                    <a:pt x="972" y="155"/>
                  </a:lnTo>
                  <a:lnTo>
                    <a:pt x="972" y="155"/>
                  </a:lnTo>
                  <a:lnTo>
                    <a:pt x="975" y="131"/>
                  </a:lnTo>
                  <a:lnTo>
                    <a:pt x="958" y="131"/>
                  </a:lnTo>
                  <a:lnTo>
                    <a:pt x="947" y="131"/>
                  </a:lnTo>
                  <a:lnTo>
                    <a:pt x="944" y="131"/>
                  </a:lnTo>
                  <a:lnTo>
                    <a:pt x="940" y="134"/>
                  </a:lnTo>
                  <a:lnTo>
                    <a:pt x="940" y="134"/>
                  </a:lnTo>
                  <a:lnTo>
                    <a:pt x="940" y="134"/>
                  </a:lnTo>
                  <a:lnTo>
                    <a:pt x="940" y="148"/>
                  </a:lnTo>
                  <a:lnTo>
                    <a:pt x="940" y="155"/>
                  </a:lnTo>
                  <a:lnTo>
                    <a:pt x="940" y="159"/>
                  </a:lnTo>
                  <a:lnTo>
                    <a:pt x="937" y="162"/>
                  </a:lnTo>
                  <a:lnTo>
                    <a:pt x="937" y="162"/>
                  </a:lnTo>
                  <a:lnTo>
                    <a:pt x="933" y="162"/>
                  </a:lnTo>
                  <a:lnTo>
                    <a:pt x="930" y="159"/>
                  </a:lnTo>
                  <a:lnTo>
                    <a:pt x="930" y="159"/>
                  </a:lnTo>
                  <a:lnTo>
                    <a:pt x="930" y="159"/>
                  </a:lnTo>
                  <a:lnTo>
                    <a:pt x="923" y="155"/>
                  </a:lnTo>
                  <a:lnTo>
                    <a:pt x="919" y="152"/>
                  </a:lnTo>
                  <a:lnTo>
                    <a:pt x="912" y="152"/>
                  </a:lnTo>
                  <a:lnTo>
                    <a:pt x="912" y="155"/>
                  </a:lnTo>
                  <a:lnTo>
                    <a:pt x="908" y="155"/>
                  </a:lnTo>
                  <a:lnTo>
                    <a:pt x="908" y="155"/>
                  </a:lnTo>
                  <a:lnTo>
                    <a:pt x="901" y="162"/>
                  </a:lnTo>
                  <a:lnTo>
                    <a:pt x="894" y="162"/>
                  </a:lnTo>
                  <a:lnTo>
                    <a:pt x="891" y="162"/>
                  </a:lnTo>
                  <a:lnTo>
                    <a:pt x="887" y="162"/>
                  </a:lnTo>
                  <a:lnTo>
                    <a:pt x="887" y="159"/>
                  </a:lnTo>
                  <a:lnTo>
                    <a:pt x="884" y="155"/>
                  </a:lnTo>
                  <a:lnTo>
                    <a:pt x="884" y="155"/>
                  </a:lnTo>
                  <a:lnTo>
                    <a:pt x="880" y="148"/>
                  </a:lnTo>
                  <a:lnTo>
                    <a:pt x="877" y="141"/>
                  </a:lnTo>
                  <a:lnTo>
                    <a:pt x="873" y="141"/>
                  </a:lnTo>
                  <a:lnTo>
                    <a:pt x="870" y="141"/>
                  </a:lnTo>
                  <a:lnTo>
                    <a:pt x="866" y="145"/>
                  </a:lnTo>
                  <a:lnTo>
                    <a:pt x="866" y="145"/>
                  </a:lnTo>
                  <a:lnTo>
                    <a:pt x="856" y="141"/>
                  </a:lnTo>
                  <a:lnTo>
                    <a:pt x="852" y="138"/>
                  </a:lnTo>
                  <a:lnTo>
                    <a:pt x="849" y="134"/>
                  </a:lnTo>
                  <a:lnTo>
                    <a:pt x="845" y="131"/>
                  </a:lnTo>
                  <a:lnTo>
                    <a:pt x="845" y="127"/>
                  </a:lnTo>
                  <a:lnTo>
                    <a:pt x="845" y="127"/>
                  </a:lnTo>
                  <a:lnTo>
                    <a:pt x="845" y="120"/>
                  </a:lnTo>
                  <a:lnTo>
                    <a:pt x="841" y="117"/>
                  </a:lnTo>
                  <a:lnTo>
                    <a:pt x="838" y="117"/>
                  </a:lnTo>
                  <a:lnTo>
                    <a:pt x="834" y="117"/>
                  </a:lnTo>
                  <a:lnTo>
                    <a:pt x="831" y="117"/>
                  </a:lnTo>
                  <a:lnTo>
                    <a:pt x="831" y="117"/>
                  </a:lnTo>
                  <a:lnTo>
                    <a:pt x="820" y="117"/>
                  </a:lnTo>
                  <a:lnTo>
                    <a:pt x="813" y="120"/>
                  </a:lnTo>
                  <a:lnTo>
                    <a:pt x="806" y="124"/>
                  </a:lnTo>
                  <a:lnTo>
                    <a:pt x="806" y="127"/>
                  </a:lnTo>
                  <a:lnTo>
                    <a:pt x="803" y="131"/>
                  </a:lnTo>
                  <a:lnTo>
                    <a:pt x="803" y="138"/>
                  </a:lnTo>
                  <a:lnTo>
                    <a:pt x="803" y="141"/>
                  </a:lnTo>
                  <a:lnTo>
                    <a:pt x="806" y="141"/>
                  </a:lnTo>
                  <a:lnTo>
                    <a:pt x="806" y="145"/>
                  </a:lnTo>
                  <a:lnTo>
                    <a:pt x="810" y="148"/>
                  </a:lnTo>
                  <a:lnTo>
                    <a:pt x="810" y="152"/>
                  </a:lnTo>
                  <a:lnTo>
                    <a:pt x="810" y="155"/>
                  </a:lnTo>
                  <a:lnTo>
                    <a:pt x="806" y="159"/>
                  </a:lnTo>
                  <a:lnTo>
                    <a:pt x="806" y="162"/>
                  </a:lnTo>
                  <a:lnTo>
                    <a:pt x="806" y="162"/>
                  </a:lnTo>
                  <a:lnTo>
                    <a:pt x="806" y="191"/>
                  </a:lnTo>
                  <a:lnTo>
                    <a:pt x="803" y="194"/>
                  </a:lnTo>
                  <a:lnTo>
                    <a:pt x="799" y="198"/>
                  </a:lnTo>
                  <a:lnTo>
                    <a:pt x="799" y="198"/>
                  </a:lnTo>
                  <a:lnTo>
                    <a:pt x="799" y="198"/>
                  </a:lnTo>
                  <a:lnTo>
                    <a:pt x="799" y="198"/>
                  </a:lnTo>
                  <a:lnTo>
                    <a:pt x="796" y="187"/>
                  </a:lnTo>
                  <a:lnTo>
                    <a:pt x="792" y="176"/>
                  </a:lnTo>
                  <a:lnTo>
                    <a:pt x="785" y="166"/>
                  </a:lnTo>
                  <a:lnTo>
                    <a:pt x="782" y="159"/>
                  </a:lnTo>
                  <a:lnTo>
                    <a:pt x="778" y="152"/>
                  </a:lnTo>
                  <a:lnTo>
                    <a:pt x="775" y="145"/>
                  </a:lnTo>
                  <a:lnTo>
                    <a:pt x="771" y="145"/>
                  </a:lnTo>
                  <a:lnTo>
                    <a:pt x="768" y="148"/>
                  </a:lnTo>
                  <a:lnTo>
                    <a:pt x="768" y="152"/>
                  </a:lnTo>
                  <a:lnTo>
                    <a:pt x="764" y="155"/>
                  </a:lnTo>
                  <a:lnTo>
                    <a:pt x="764" y="159"/>
                  </a:lnTo>
                  <a:lnTo>
                    <a:pt x="760" y="159"/>
                  </a:lnTo>
                  <a:lnTo>
                    <a:pt x="757" y="159"/>
                  </a:lnTo>
                  <a:lnTo>
                    <a:pt x="750" y="155"/>
                  </a:lnTo>
                  <a:lnTo>
                    <a:pt x="743" y="155"/>
                  </a:lnTo>
                  <a:lnTo>
                    <a:pt x="736" y="159"/>
                  </a:lnTo>
                  <a:lnTo>
                    <a:pt x="732" y="159"/>
                  </a:lnTo>
                  <a:lnTo>
                    <a:pt x="722" y="159"/>
                  </a:lnTo>
                  <a:lnTo>
                    <a:pt x="715" y="155"/>
                  </a:lnTo>
                  <a:lnTo>
                    <a:pt x="711" y="155"/>
                  </a:lnTo>
                  <a:lnTo>
                    <a:pt x="711" y="152"/>
                  </a:lnTo>
                  <a:lnTo>
                    <a:pt x="715" y="148"/>
                  </a:lnTo>
                  <a:lnTo>
                    <a:pt x="715" y="148"/>
                  </a:lnTo>
                  <a:lnTo>
                    <a:pt x="718" y="145"/>
                  </a:lnTo>
                  <a:lnTo>
                    <a:pt x="718" y="145"/>
                  </a:lnTo>
                  <a:lnTo>
                    <a:pt x="725" y="138"/>
                  </a:lnTo>
                  <a:lnTo>
                    <a:pt x="725" y="131"/>
                  </a:lnTo>
                  <a:lnTo>
                    <a:pt x="725" y="124"/>
                  </a:lnTo>
                  <a:lnTo>
                    <a:pt x="725" y="120"/>
                  </a:lnTo>
                  <a:lnTo>
                    <a:pt x="722" y="117"/>
                  </a:lnTo>
                  <a:lnTo>
                    <a:pt x="718" y="113"/>
                  </a:lnTo>
                  <a:lnTo>
                    <a:pt x="715" y="113"/>
                  </a:lnTo>
                  <a:lnTo>
                    <a:pt x="715" y="113"/>
                  </a:lnTo>
                  <a:lnTo>
                    <a:pt x="708" y="106"/>
                  </a:lnTo>
                  <a:lnTo>
                    <a:pt x="704" y="106"/>
                  </a:lnTo>
                  <a:lnTo>
                    <a:pt x="704" y="106"/>
                  </a:lnTo>
                  <a:lnTo>
                    <a:pt x="701" y="106"/>
                  </a:lnTo>
                  <a:lnTo>
                    <a:pt x="701" y="110"/>
                  </a:lnTo>
                  <a:lnTo>
                    <a:pt x="701" y="110"/>
                  </a:lnTo>
                  <a:lnTo>
                    <a:pt x="701" y="113"/>
                  </a:lnTo>
                  <a:lnTo>
                    <a:pt x="701" y="117"/>
                  </a:lnTo>
                  <a:lnTo>
                    <a:pt x="701" y="120"/>
                  </a:lnTo>
                  <a:lnTo>
                    <a:pt x="697" y="120"/>
                  </a:lnTo>
                  <a:lnTo>
                    <a:pt x="697" y="120"/>
                  </a:lnTo>
                  <a:lnTo>
                    <a:pt x="694" y="117"/>
                  </a:lnTo>
                  <a:lnTo>
                    <a:pt x="690" y="117"/>
                  </a:lnTo>
                  <a:lnTo>
                    <a:pt x="690" y="117"/>
                  </a:lnTo>
                  <a:lnTo>
                    <a:pt x="672" y="99"/>
                  </a:lnTo>
                  <a:lnTo>
                    <a:pt x="655" y="88"/>
                  </a:lnTo>
                  <a:lnTo>
                    <a:pt x="641" y="81"/>
                  </a:lnTo>
                  <a:lnTo>
                    <a:pt x="634" y="81"/>
                  </a:lnTo>
                  <a:lnTo>
                    <a:pt x="620" y="78"/>
                  </a:lnTo>
                  <a:lnTo>
                    <a:pt x="609" y="74"/>
                  </a:lnTo>
                  <a:lnTo>
                    <a:pt x="605" y="71"/>
                  </a:lnTo>
                  <a:lnTo>
                    <a:pt x="602" y="71"/>
                  </a:lnTo>
                  <a:lnTo>
                    <a:pt x="602" y="71"/>
                  </a:lnTo>
                  <a:lnTo>
                    <a:pt x="595" y="67"/>
                  </a:lnTo>
                  <a:lnTo>
                    <a:pt x="591" y="67"/>
                  </a:lnTo>
                  <a:lnTo>
                    <a:pt x="591" y="67"/>
                  </a:lnTo>
                  <a:lnTo>
                    <a:pt x="588" y="71"/>
                  </a:lnTo>
                  <a:lnTo>
                    <a:pt x="588" y="74"/>
                  </a:lnTo>
                  <a:lnTo>
                    <a:pt x="591" y="78"/>
                  </a:lnTo>
                  <a:lnTo>
                    <a:pt x="591" y="81"/>
                  </a:lnTo>
                  <a:lnTo>
                    <a:pt x="591" y="81"/>
                  </a:lnTo>
                  <a:lnTo>
                    <a:pt x="588" y="88"/>
                  </a:lnTo>
                  <a:lnTo>
                    <a:pt x="584" y="88"/>
                  </a:lnTo>
                  <a:lnTo>
                    <a:pt x="584" y="88"/>
                  </a:lnTo>
                  <a:lnTo>
                    <a:pt x="581" y="85"/>
                  </a:lnTo>
                  <a:lnTo>
                    <a:pt x="581" y="85"/>
                  </a:lnTo>
                  <a:lnTo>
                    <a:pt x="577" y="81"/>
                  </a:lnTo>
                  <a:lnTo>
                    <a:pt x="574" y="74"/>
                  </a:lnTo>
                  <a:lnTo>
                    <a:pt x="570" y="67"/>
                  </a:lnTo>
                  <a:lnTo>
                    <a:pt x="567" y="60"/>
                  </a:lnTo>
                  <a:lnTo>
                    <a:pt x="563" y="57"/>
                  </a:lnTo>
                  <a:lnTo>
                    <a:pt x="560" y="53"/>
                  </a:lnTo>
                  <a:lnTo>
                    <a:pt x="556" y="50"/>
                  </a:lnTo>
                  <a:lnTo>
                    <a:pt x="553" y="46"/>
                  </a:lnTo>
                  <a:lnTo>
                    <a:pt x="549" y="46"/>
                  </a:lnTo>
                  <a:lnTo>
                    <a:pt x="546" y="46"/>
                  </a:lnTo>
                  <a:lnTo>
                    <a:pt x="546" y="50"/>
                  </a:lnTo>
                  <a:lnTo>
                    <a:pt x="546" y="53"/>
                  </a:lnTo>
                  <a:lnTo>
                    <a:pt x="549" y="57"/>
                  </a:lnTo>
                  <a:lnTo>
                    <a:pt x="549" y="57"/>
                  </a:lnTo>
                  <a:lnTo>
                    <a:pt x="549" y="60"/>
                  </a:lnTo>
                  <a:lnTo>
                    <a:pt x="546" y="67"/>
                  </a:lnTo>
                  <a:lnTo>
                    <a:pt x="542" y="71"/>
                  </a:lnTo>
                  <a:lnTo>
                    <a:pt x="539" y="71"/>
                  </a:lnTo>
                  <a:lnTo>
                    <a:pt x="535" y="71"/>
                  </a:lnTo>
                  <a:lnTo>
                    <a:pt x="535" y="67"/>
                  </a:lnTo>
                  <a:lnTo>
                    <a:pt x="531" y="67"/>
                  </a:lnTo>
                  <a:lnTo>
                    <a:pt x="531" y="64"/>
                  </a:lnTo>
                  <a:lnTo>
                    <a:pt x="524" y="60"/>
                  </a:lnTo>
                  <a:lnTo>
                    <a:pt x="521" y="60"/>
                  </a:lnTo>
                  <a:lnTo>
                    <a:pt x="517" y="64"/>
                  </a:lnTo>
                  <a:lnTo>
                    <a:pt x="514" y="67"/>
                  </a:lnTo>
                  <a:lnTo>
                    <a:pt x="514" y="67"/>
                  </a:lnTo>
                  <a:lnTo>
                    <a:pt x="510" y="71"/>
                  </a:lnTo>
                  <a:lnTo>
                    <a:pt x="507" y="74"/>
                  </a:lnTo>
                  <a:lnTo>
                    <a:pt x="503" y="78"/>
                  </a:lnTo>
                  <a:lnTo>
                    <a:pt x="500" y="81"/>
                  </a:lnTo>
                  <a:lnTo>
                    <a:pt x="500" y="81"/>
                  </a:lnTo>
                  <a:lnTo>
                    <a:pt x="493" y="81"/>
                  </a:lnTo>
                  <a:lnTo>
                    <a:pt x="482" y="85"/>
                  </a:lnTo>
                  <a:lnTo>
                    <a:pt x="475" y="92"/>
                  </a:lnTo>
                  <a:lnTo>
                    <a:pt x="465" y="95"/>
                  </a:lnTo>
                  <a:lnTo>
                    <a:pt x="461" y="103"/>
                  </a:lnTo>
                  <a:lnTo>
                    <a:pt x="454" y="106"/>
                  </a:lnTo>
                  <a:lnTo>
                    <a:pt x="454" y="106"/>
                  </a:lnTo>
                  <a:lnTo>
                    <a:pt x="447" y="113"/>
                  </a:lnTo>
                  <a:lnTo>
                    <a:pt x="440" y="117"/>
                  </a:lnTo>
                  <a:lnTo>
                    <a:pt x="433" y="117"/>
                  </a:lnTo>
                  <a:lnTo>
                    <a:pt x="429" y="113"/>
                  </a:lnTo>
                  <a:lnTo>
                    <a:pt x="426" y="113"/>
                  </a:lnTo>
                  <a:lnTo>
                    <a:pt x="422" y="110"/>
                  </a:lnTo>
                  <a:lnTo>
                    <a:pt x="415" y="106"/>
                  </a:lnTo>
                  <a:lnTo>
                    <a:pt x="408" y="99"/>
                  </a:lnTo>
                  <a:lnTo>
                    <a:pt x="401" y="95"/>
                  </a:lnTo>
                  <a:lnTo>
                    <a:pt x="398" y="92"/>
                  </a:lnTo>
                  <a:lnTo>
                    <a:pt x="391" y="88"/>
                  </a:lnTo>
                  <a:lnTo>
                    <a:pt x="391" y="88"/>
                  </a:lnTo>
                  <a:lnTo>
                    <a:pt x="384" y="85"/>
                  </a:lnTo>
                  <a:lnTo>
                    <a:pt x="376" y="85"/>
                  </a:lnTo>
                  <a:lnTo>
                    <a:pt x="369" y="81"/>
                  </a:lnTo>
                  <a:lnTo>
                    <a:pt x="362" y="78"/>
                  </a:lnTo>
                  <a:lnTo>
                    <a:pt x="359" y="78"/>
                  </a:lnTo>
                  <a:lnTo>
                    <a:pt x="355" y="74"/>
                  </a:lnTo>
                  <a:lnTo>
                    <a:pt x="355" y="74"/>
                  </a:lnTo>
                  <a:lnTo>
                    <a:pt x="352" y="74"/>
                  </a:lnTo>
                  <a:lnTo>
                    <a:pt x="348" y="71"/>
                  </a:lnTo>
                  <a:lnTo>
                    <a:pt x="341" y="71"/>
                  </a:lnTo>
                  <a:lnTo>
                    <a:pt x="334" y="71"/>
                  </a:lnTo>
                  <a:lnTo>
                    <a:pt x="327" y="74"/>
                  </a:lnTo>
                  <a:lnTo>
                    <a:pt x="327" y="74"/>
                  </a:lnTo>
                  <a:lnTo>
                    <a:pt x="320" y="74"/>
                  </a:lnTo>
                  <a:lnTo>
                    <a:pt x="313" y="74"/>
                  </a:lnTo>
                  <a:lnTo>
                    <a:pt x="306" y="71"/>
                  </a:lnTo>
                  <a:lnTo>
                    <a:pt x="299" y="67"/>
                  </a:lnTo>
                  <a:lnTo>
                    <a:pt x="295" y="67"/>
                  </a:lnTo>
                  <a:lnTo>
                    <a:pt x="292" y="67"/>
                  </a:lnTo>
                  <a:lnTo>
                    <a:pt x="285" y="64"/>
                  </a:lnTo>
                  <a:lnTo>
                    <a:pt x="278" y="64"/>
                  </a:lnTo>
                  <a:lnTo>
                    <a:pt x="274" y="57"/>
                  </a:lnTo>
                  <a:lnTo>
                    <a:pt x="274" y="57"/>
                  </a:lnTo>
                  <a:lnTo>
                    <a:pt x="271" y="53"/>
                  </a:lnTo>
                  <a:lnTo>
                    <a:pt x="264" y="53"/>
                  </a:lnTo>
                  <a:lnTo>
                    <a:pt x="260" y="50"/>
                  </a:lnTo>
                  <a:lnTo>
                    <a:pt x="257" y="50"/>
                  </a:lnTo>
                  <a:lnTo>
                    <a:pt x="253" y="50"/>
                  </a:lnTo>
                  <a:lnTo>
                    <a:pt x="250" y="46"/>
                  </a:lnTo>
                  <a:lnTo>
                    <a:pt x="243" y="46"/>
                  </a:lnTo>
                  <a:lnTo>
                    <a:pt x="243" y="46"/>
                  </a:lnTo>
                  <a:lnTo>
                    <a:pt x="243" y="53"/>
                  </a:lnTo>
                  <a:lnTo>
                    <a:pt x="243" y="57"/>
                  </a:lnTo>
                  <a:lnTo>
                    <a:pt x="243" y="60"/>
                  </a:lnTo>
                  <a:lnTo>
                    <a:pt x="243" y="64"/>
                  </a:lnTo>
                  <a:lnTo>
                    <a:pt x="239" y="64"/>
                  </a:lnTo>
                  <a:lnTo>
                    <a:pt x="236" y="60"/>
                  </a:lnTo>
                  <a:lnTo>
                    <a:pt x="228" y="57"/>
                  </a:lnTo>
                  <a:lnTo>
                    <a:pt x="225" y="50"/>
                  </a:lnTo>
                  <a:lnTo>
                    <a:pt x="218" y="46"/>
                  </a:lnTo>
                  <a:lnTo>
                    <a:pt x="214" y="43"/>
                  </a:lnTo>
                  <a:lnTo>
                    <a:pt x="207" y="39"/>
                  </a:lnTo>
                  <a:lnTo>
                    <a:pt x="197" y="36"/>
                  </a:lnTo>
                  <a:lnTo>
                    <a:pt x="190" y="32"/>
                  </a:lnTo>
                  <a:lnTo>
                    <a:pt x="186" y="29"/>
                  </a:lnTo>
                  <a:lnTo>
                    <a:pt x="186" y="29"/>
                  </a:lnTo>
                  <a:lnTo>
                    <a:pt x="183" y="29"/>
                  </a:lnTo>
                  <a:lnTo>
                    <a:pt x="179" y="25"/>
                  </a:lnTo>
                  <a:lnTo>
                    <a:pt x="172" y="25"/>
                  </a:lnTo>
                  <a:lnTo>
                    <a:pt x="165" y="21"/>
                  </a:lnTo>
                  <a:lnTo>
                    <a:pt x="155" y="25"/>
                  </a:lnTo>
                  <a:lnTo>
                    <a:pt x="140" y="29"/>
                  </a:lnTo>
                  <a:lnTo>
                    <a:pt x="133" y="32"/>
                  </a:lnTo>
                  <a:lnTo>
                    <a:pt x="126" y="36"/>
                  </a:lnTo>
                  <a:lnTo>
                    <a:pt x="123" y="36"/>
                  </a:lnTo>
                  <a:lnTo>
                    <a:pt x="119" y="36"/>
                  </a:lnTo>
                  <a:lnTo>
                    <a:pt x="116" y="36"/>
                  </a:lnTo>
                  <a:lnTo>
                    <a:pt x="112" y="36"/>
                  </a:lnTo>
                  <a:lnTo>
                    <a:pt x="109" y="36"/>
                  </a:lnTo>
                  <a:lnTo>
                    <a:pt x="102" y="39"/>
                  </a:lnTo>
                  <a:lnTo>
                    <a:pt x="95" y="43"/>
                  </a:lnTo>
                  <a:lnTo>
                    <a:pt x="91" y="46"/>
                  </a:lnTo>
                  <a:lnTo>
                    <a:pt x="88" y="53"/>
                  </a:lnTo>
                  <a:lnTo>
                    <a:pt x="84" y="60"/>
                  </a:lnTo>
                  <a:lnTo>
                    <a:pt x="81" y="67"/>
                  </a:lnTo>
                  <a:lnTo>
                    <a:pt x="77" y="78"/>
                  </a:lnTo>
                  <a:lnTo>
                    <a:pt x="70" y="85"/>
                  </a:lnTo>
                  <a:lnTo>
                    <a:pt x="66" y="95"/>
                  </a:lnTo>
                  <a:lnTo>
                    <a:pt x="59" y="99"/>
                  </a:lnTo>
                  <a:lnTo>
                    <a:pt x="52" y="103"/>
                  </a:lnTo>
                  <a:lnTo>
                    <a:pt x="42" y="103"/>
                  </a:lnTo>
                  <a:lnTo>
                    <a:pt x="31" y="106"/>
                  </a:lnTo>
                  <a:lnTo>
                    <a:pt x="24" y="110"/>
                  </a:lnTo>
                  <a:lnTo>
                    <a:pt x="21" y="113"/>
                  </a:lnTo>
                  <a:lnTo>
                    <a:pt x="17" y="120"/>
                  </a:lnTo>
                  <a:lnTo>
                    <a:pt x="17" y="127"/>
                  </a:lnTo>
                  <a:lnTo>
                    <a:pt x="21" y="134"/>
                  </a:lnTo>
                  <a:lnTo>
                    <a:pt x="24" y="138"/>
                  </a:lnTo>
                  <a:lnTo>
                    <a:pt x="31" y="145"/>
                  </a:lnTo>
                  <a:lnTo>
                    <a:pt x="38" y="152"/>
                  </a:lnTo>
                  <a:lnTo>
                    <a:pt x="52" y="166"/>
                  </a:lnTo>
                  <a:lnTo>
                    <a:pt x="70" y="184"/>
                  </a:lnTo>
                  <a:lnTo>
                    <a:pt x="77" y="198"/>
                  </a:lnTo>
                  <a:lnTo>
                    <a:pt x="77" y="212"/>
                  </a:lnTo>
                  <a:lnTo>
                    <a:pt x="70" y="215"/>
                  </a:lnTo>
                  <a:lnTo>
                    <a:pt x="66" y="215"/>
                  </a:lnTo>
                  <a:lnTo>
                    <a:pt x="59" y="212"/>
                  </a:lnTo>
                  <a:lnTo>
                    <a:pt x="56" y="208"/>
                  </a:lnTo>
                  <a:lnTo>
                    <a:pt x="52" y="205"/>
                  </a:lnTo>
                  <a:lnTo>
                    <a:pt x="49" y="201"/>
                  </a:lnTo>
                  <a:lnTo>
                    <a:pt x="42" y="201"/>
                  </a:lnTo>
                  <a:lnTo>
                    <a:pt x="31" y="201"/>
                  </a:lnTo>
                  <a:lnTo>
                    <a:pt x="24" y="205"/>
                  </a:lnTo>
                  <a:lnTo>
                    <a:pt x="14" y="208"/>
                  </a:lnTo>
                  <a:lnTo>
                    <a:pt x="7" y="215"/>
                  </a:lnTo>
                  <a:lnTo>
                    <a:pt x="3" y="226"/>
                  </a:lnTo>
                  <a:lnTo>
                    <a:pt x="0" y="233"/>
                  </a:lnTo>
                  <a:lnTo>
                    <a:pt x="0" y="240"/>
                  </a:lnTo>
                  <a:lnTo>
                    <a:pt x="0" y="247"/>
                  </a:lnTo>
                  <a:lnTo>
                    <a:pt x="7" y="254"/>
                  </a:lnTo>
                  <a:lnTo>
                    <a:pt x="28" y="261"/>
                  </a:lnTo>
                  <a:lnTo>
                    <a:pt x="45" y="268"/>
                  </a:lnTo>
                  <a:lnTo>
                    <a:pt x="66" y="265"/>
                  </a:lnTo>
                  <a:lnTo>
                    <a:pt x="66" y="265"/>
                  </a:lnTo>
                  <a:lnTo>
                    <a:pt x="70" y="265"/>
                  </a:lnTo>
                  <a:lnTo>
                    <a:pt x="73" y="261"/>
                  </a:lnTo>
                  <a:lnTo>
                    <a:pt x="81" y="258"/>
                  </a:lnTo>
                  <a:lnTo>
                    <a:pt x="84" y="258"/>
                  </a:lnTo>
                  <a:lnTo>
                    <a:pt x="91" y="258"/>
                  </a:lnTo>
                  <a:lnTo>
                    <a:pt x="95" y="258"/>
                  </a:lnTo>
                  <a:lnTo>
                    <a:pt x="95" y="261"/>
                  </a:lnTo>
                  <a:lnTo>
                    <a:pt x="91" y="265"/>
                  </a:lnTo>
                  <a:lnTo>
                    <a:pt x="91" y="268"/>
                  </a:lnTo>
                  <a:lnTo>
                    <a:pt x="88" y="268"/>
                  </a:lnTo>
                  <a:lnTo>
                    <a:pt x="88" y="275"/>
                  </a:lnTo>
                  <a:lnTo>
                    <a:pt x="91" y="279"/>
                  </a:lnTo>
                  <a:lnTo>
                    <a:pt x="95" y="282"/>
                  </a:lnTo>
                  <a:lnTo>
                    <a:pt x="95" y="286"/>
                  </a:lnTo>
                  <a:lnTo>
                    <a:pt x="95" y="289"/>
                  </a:lnTo>
                  <a:lnTo>
                    <a:pt x="91" y="293"/>
                  </a:lnTo>
                  <a:lnTo>
                    <a:pt x="84" y="296"/>
                  </a:lnTo>
                  <a:lnTo>
                    <a:pt x="77" y="300"/>
                  </a:lnTo>
                  <a:lnTo>
                    <a:pt x="70" y="303"/>
                  </a:lnTo>
                  <a:lnTo>
                    <a:pt x="63" y="307"/>
                  </a:lnTo>
                  <a:lnTo>
                    <a:pt x="59" y="310"/>
                  </a:lnTo>
                  <a:lnTo>
                    <a:pt x="56" y="317"/>
                  </a:lnTo>
                  <a:lnTo>
                    <a:pt x="56" y="324"/>
                  </a:lnTo>
                  <a:lnTo>
                    <a:pt x="56" y="324"/>
                  </a:lnTo>
                  <a:lnTo>
                    <a:pt x="56" y="324"/>
                  </a:lnTo>
                  <a:lnTo>
                    <a:pt x="56" y="324"/>
                  </a:lnTo>
                  <a:lnTo>
                    <a:pt x="56" y="324"/>
                  </a:lnTo>
                  <a:lnTo>
                    <a:pt x="52" y="328"/>
                  </a:lnTo>
                  <a:lnTo>
                    <a:pt x="45" y="332"/>
                  </a:lnTo>
                  <a:lnTo>
                    <a:pt x="38" y="335"/>
                  </a:lnTo>
                  <a:lnTo>
                    <a:pt x="28" y="342"/>
                  </a:lnTo>
                  <a:lnTo>
                    <a:pt x="17" y="349"/>
                  </a:lnTo>
                  <a:lnTo>
                    <a:pt x="14" y="353"/>
                  </a:lnTo>
                  <a:lnTo>
                    <a:pt x="17" y="360"/>
                  </a:lnTo>
                  <a:lnTo>
                    <a:pt x="21" y="367"/>
                  </a:lnTo>
                  <a:lnTo>
                    <a:pt x="24" y="367"/>
                  </a:lnTo>
                  <a:lnTo>
                    <a:pt x="28" y="370"/>
                  </a:lnTo>
                  <a:lnTo>
                    <a:pt x="35" y="374"/>
                  </a:lnTo>
                  <a:lnTo>
                    <a:pt x="38" y="374"/>
                  </a:lnTo>
                  <a:lnTo>
                    <a:pt x="38" y="377"/>
                  </a:lnTo>
                  <a:lnTo>
                    <a:pt x="38" y="381"/>
                  </a:lnTo>
                  <a:lnTo>
                    <a:pt x="38" y="388"/>
                  </a:lnTo>
                  <a:lnTo>
                    <a:pt x="38" y="395"/>
                  </a:lnTo>
                  <a:lnTo>
                    <a:pt x="42" y="402"/>
                  </a:lnTo>
                  <a:lnTo>
                    <a:pt x="49" y="405"/>
                  </a:lnTo>
                  <a:lnTo>
                    <a:pt x="52" y="405"/>
                  </a:lnTo>
                  <a:lnTo>
                    <a:pt x="59" y="405"/>
                  </a:lnTo>
                  <a:lnTo>
                    <a:pt x="66" y="405"/>
                  </a:lnTo>
                  <a:lnTo>
                    <a:pt x="70" y="405"/>
                  </a:lnTo>
                  <a:lnTo>
                    <a:pt x="70" y="409"/>
                  </a:lnTo>
                  <a:lnTo>
                    <a:pt x="73" y="413"/>
                  </a:lnTo>
                  <a:lnTo>
                    <a:pt x="77" y="423"/>
                  </a:lnTo>
                  <a:lnTo>
                    <a:pt x="77" y="430"/>
                  </a:lnTo>
                  <a:lnTo>
                    <a:pt x="77" y="434"/>
                  </a:lnTo>
                  <a:lnTo>
                    <a:pt x="81" y="434"/>
                  </a:lnTo>
                  <a:lnTo>
                    <a:pt x="84" y="434"/>
                  </a:lnTo>
                  <a:lnTo>
                    <a:pt x="91" y="434"/>
                  </a:lnTo>
                  <a:lnTo>
                    <a:pt x="95" y="427"/>
                  </a:lnTo>
                  <a:lnTo>
                    <a:pt x="95" y="427"/>
                  </a:lnTo>
                  <a:lnTo>
                    <a:pt x="98" y="427"/>
                  </a:lnTo>
                  <a:lnTo>
                    <a:pt x="102" y="427"/>
                  </a:lnTo>
                  <a:lnTo>
                    <a:pt x="102" y="430"/>
                  </a:lnTo>
                  <a:lnTo>
                    <a:pt x="105" y="434"/>
                  </a:lnTo>
                  <a:lnTo>
                    <a:pt x="105" y="437"/>
                  </a:lnTo>
                  <a:lnTo>
                    <a:pt x="105" y="437"/>
                  </a:lnTo>
                  <a:lnTo>
                    <a:pt x="109" y="441"/>
                  </a:lnTo>
                  <a:lnTo>
                    <a:pt x="112" y="444"/>
                  </a:lnTo>
                  <a:lnTo>
                    <a:pt x="116" y="444"/>
                  </a:lnTo>
                  <a:lnTo>
                    <a:pt x="119" y="444"/>
                  </a:lnTo>
                  <a:lnTo>
                    <a:pt x="126" y="437"/>
                  </a:lnTo>
                  <a:lnTo>
                    <a:pt x="126" y="437"/>
                  </a:lnTo>
                  <a:lnTo>
                    <a:pt x="130" y="434"/>
                  </a:lnTo>
                  <a:lnTo>
                    <a:pt x="133" y="430"/>
                  </a:lnTo>
                  <a:lnTo>
                    <a:pt x="137" y="427"/>
                  </a:lnTo>
                  <a:lnTo>
                    <a:pt x="140" y="427"/>
                  </a:lnTo>
                  <a:lnTo>
                    <a:pt x="144" y="427"/>
                  </a:lnTo>
                  <a:lnTo>
                    <a:pt x="144" y="430"/>
                  </a:lnTo>
                  <a:lnTo>
                    <a:pt x="144" y="434"/>
                  </a:lnTo>
                  <a:lnTo>
                    <a:pt x="144" y="437"/>
                  </a:lnTo>
                  <a:lnTo>
                    <a:pt x="140" y="448"/>
                  </a:lnTo>
                  <a:lnTo>
                    <a:pt x="137" y="458"/>
                  </a:lnTo>
                  <a:lnTo>
                    <a:pt x="133" y="465"/>
                  </a:lnTo>
                  <a:lnTo>
                    <a:pt x="130" y="465"/>
                  </a:lnTo>
                  <a:lnTo>
                    <a:pt x="126" y="469"/>
                  </a:lnTo>
                  <a:lnTo>
                    <a:pt x="119" y="476"/>
                  </a:lnTo>
                  <a:lnTo>
                    <a:pt x="112" y="483"/>
                  </a:lnTo>
                  <a:lnTo>
                    <a:pt x="102" y="490"/>
                  </a:lnTo>
                  <a:lnTo>
                    <a:pt x="95" y="497"/>
                  </a:lnTo>
                  <a:lnTo>
                    <a:pt x="88" y="504"/>
                  </a:lnTo>
                  <a:lnTo>
                    <a:pt x="88" y="504"/>
                  </a:lnTo>
                  <a:lnTo>
                    <a:pt x="81" y="508"/>
                  </a:lnTo>
                  <a:lnTo>
                    <a:pt x="77" y="511"/>
                  </a:lnTo>
                  <a:lnTo>
                    <a:pt x="70" y="518"/>
                  </a:lnTo>
                  <a:lnTo>
                    <a:pt x="66" y="525"/>
                  </a:lnTo>
                  <a:lnTo>
                    <a:pt x="66" y="525"/>
                  </a:lnTo>
                  <a:lnTo>
                    <a:pt x="73" y="522"/>
                  </a:lnTo>
                  <a:lnTo>
                    <a:pt x="81" y="518"/>
                  </a:lnTo>
                  <a:lnTo>
                    <a:pt x="88" y="518"/>
                  </a:lnTo>
                  <a:lnTo>
                    <a:pt x="98" y="515"/>
                  </a:lnTo>
                  <a:lnTo>
                    <a:pt x="116" y="508"/>
                  </a:lnTo>
                  <a:lnTo>
                    <a:pt x="133" y="494"/>
                  </a:lnTo>
                  <a:lnTo>
                    <a:pt x="155" y="476"/>
                  </a:lnTo>
                  <a:lnTo>
                    <a:pt x="169" y="458"/>
                  </a:lnTo>
                  <a:lnTo>
                    <a:pt x="169" y="458"/>
                  </a:lnTo>
                  <a:lnTo>
                    <a:pt x="172" y="455"/>
                  </a:lnTo>
                  <a:lnTo>
                    <a:pt x="179" y="451"/>
                  </a:lnTo>
                  <a:lnTo>
                    <a:pt x="186" y="448"/>
                  </a:lnTo>
                  <a:lnTo>
                    <a:pt x="190" y="444"/>
                  </a:lnTo>
                  <a:lnTo>
                    <a:pt x="193" y="437"/>
                  </a:lnTo>
                  <a:lnTo>
                    <a:pt x="193" y="434"/>
                  </a:lnTo>
                  <a:lnTo>
                    <a:pt x="190" y="427"/>
                  </a:lnTo>
                  <a:lnTo>
                    <a:pt x="190" y="427"/>
                  </a:lnTo>
                  <a:lnTo>
                    <a:pt x="186" y="427"/>
                  </a:lnTo>
                  <a:lnTo>
                    <a:pt x="186" y="423"/>
                  </a:lnTo>
                  <a:lnTo>
                    <a:pt x="186" y="420"/>
                  </a:lnTo>
                  <a:lnTo>
                    <a:pt x="190" y="416"/>
                  </a:lnTo>
                  <a:lnTo>
                    <a:pt x="193" y="416"/>
                  </a:lnTo>
                  <a:lnTo>
                    <a:pt x="197" y="409"/>
                  </a:lnTo>
                  <a:lnTo>
                    <a:pt x="200" y="402"/>
                  </a:lnTo>
                  <a:lnTo>
                    <a:pt x="204" y="395"/>
                  </a:lnTo>
                  <a:lnTo>
                    <a:pt x="207" y="388"/>
                  </a:lnTo>
                  <a:lnTo>
                    <a:pt x="214" y="377"/>
                  </a:lnTo>
                  <a:lnTo>
                    <a:pt x="214" y="370"/>
                  </a:lnTo>
                  <a:lnTo>
                    <a:pt x="218" y="370"/>
                  </a:lnTo>
                  <a:lnTo>
                    <a:pt x="221" y="367"/>
                  </a:lnTo>
                  <a:lnTo>
                    <a:pt x="232" y="363"/>
                  </a:lnTo>
                  <a:lnTo>
                    <a:pt x="243" y="360"/>
                  </a:lnTo>
                  <a:lnTo>
                    <a:pt x="257" y="360"/>
                  </a:lnTo>
                  <a:lnTo>
                    <a:pt x="257" y="360"/>
                  </a:lnTo>
                  <a:lnTo>
                    <a:pt x="260" y="363"/>
                  </a:lnTo>
                  <a:lnTo>
                    <a:pt x="264" y="367"/>
                  </a:lnTo>
                  <a:lnTo>
                    <a:pt x="264" y="367"/>
                  </a:lnTo>
                  <a:lnTo>
                    <a:pt x="264" y="370"/>
                  </a:lnTo>
                  <a:lnTo>
                    <a:pt x="260" y="370"/>
                  </a:lnTo>
                  <a:lnTo>
                    <a:pt x="253" y="374"/>
                  </a:lnTo>
                  <a:lnTo>
                    <a:pt x="246" y="374"/>
                  </a:lnTo>
                  <a:lnTo>
                    <a:pt x="236" y="377"/>
                  </a:lnTo>
                  <a:lnTo>
                    <a:pt x="228" y="381"/>
                  </a:lnTo>
                  <a:lnTo>
                    <a:pt x="225" y="391"/>
                  </a:lnTo>
                  <a:lnTo>
                    <a:pt x="225" y="391"/>
                  </a:lnTo>
                  <a:lnTo>
                    <a:pt x="221" y="398"/>
                  </a:lnTo>
                  <a:lnTo>
                    <a:pt x="221" y="402"/>
                  </a:lnTo>
                  <a:lnTo>
                    <a:pt x="218" y="405"/>
                  </a:lnTo>
                  <a:lnTo>
                    <a:pt x="218" y="405"/>
                  </a:lnTo>
                  <a:lnTo>
                    <a:pt x="218" y="409"/>
                  </a:lnTo>
                  <a:lnTo>
                    <a:pt x="218" y="413"/>
                  </a:lnTo>
                  <a:lnTo>
                    <a:pt x="218" y="420"/>
                  </a:lnTo>
                  <a:lnTo>
                    <a:pt x="221" y="420"/>
                  </a:lnTo>
                  <a:lnTo>
                    <a:pt x="225" y="423"/>
                  </a:lnTo>
                  <a:lnTo>
                    <a:pt x="232" y="420"/>
                  </a:lnTo>
                  <a:lnTo>
                    <a:pt x="232" y="420"/>
                  </a:lnTo>
                  <a:lnTo>
                    <a:pt x="239" y="416"/>
                  </a:lnTo>
                  <a:lnTo>
                    <a:pt x="243" y="413"/>
                  </a:lnTo>
                  <a:lnTo>
                    <a:pt x="250" y="409"/>
                  </a:lnTo>
                  <a:lnTo>
                    <a:pt x="257" y="402"/>
                  </a:lnTo>
                  <a:lnTo>
                    <a:pt x="260" y="398"/>
                  </a:lnTo>
                  <a:lnTo>
                    <a:pt x="264" y="395"/>
                  </a:lnTo>
                  <a:lnTo>
                    <a:pt x="264" y="391"/>
                  </a:lnTo>
                  <a:lnTo>
                    <a:pt x="264" y="388"/>
                  </a:lnTo>
                  <a:lnTo>
                    <a:pt x="267" y="384"/>
                  </a:lnTo>
                  <a:lnTo>
                    <a:pt x="267" y="381"/>
                  </a:lnTo>
                  <a:lnTo>
                    <a:pt x="271" y="377"/>
                  </a:lnTo>
                  <a:lnTo>
                    <a:pt x="274" y="374"/>
                  </a:lnTo>
                  <a:lnTo>
                    <a:pt x="278" y="377"/>
                  </a:lnTo>
                  <a:lnTo>
                    <a:pt x="285" y="381"/>
                  </a:lnTo>
                  <a:lnTo>
                    <a:pt x="285" y="381"/>
                  </a:lnTo>
                  <a:lnTo>
                    <a:pt x="292" y="381"/>
                  </a:lnTo>
                  <a:lnTo>
                    <a:pt x="299" y="381"/>
                  </a:lnTo>
                  <a:lnTo>
                    <a:pt x="302" y="384"/>
                  </a:lnTo>
                  <a:lnTo>
                    <a:pt x="310" y="388"/>
                  </a:lnTo>
                  <a:lnTo>
                    <a:pt x="313" y="395"/>
                  </a:lnTo>
                  <a:lnTo>
                    <a:pt x="313" y="395"/>
                  </a:lnTo>
                  <a:lnTo>
                    <a:pt x="320" y="395"/>
                  </a:lnTo>
                  <a:lnTo>
                    <a:pt x="327" y="398"/>
                  </a:lnTo>
                  <a:lnTo>
                    <a:pt x="338" y="398"/>
                  </a:lnTo>
                  <a:lnTo>
                    <a:pt x="348" y="402"/>
                  </a:lnTo>
                  <a:lnTo>
                    <a:pt x="352" y="402"/>
                  </a:lnTo>
                  <a:lnTo>
                    <a:pt x="355" y="405"/>
                  </a:lnTo>
                  <a:lnTo>
                    <a:pt x="362" y="409"/>
                  </a:lnTo>
                  <a:lnTo>
                    <a:pt x="366" y="413"/>
                  </a:lnTo>
                  <a:lnTo>
                    <a:pt x="369" y="413"/>
                  </a:lnTo>
                  <a:lnTo>
                    <a:pt x="369" y="409"/>
                  </a:lnTo>
                  <a:lnTo>
                    <a:pt x="373" y="409"/>
                  </a:lnTo>
                  <a:lnTo>
                    <a:pt x="380" y="405"/>
                  </a:lnTo>
                  <a:lnTo>
                    <a:pt x="384" y="405"/>
                  </a:lnTo>
                  <a:lnTo>
                    <a:pt x="387" y="409"/>
                  </a:lnTo>
                  <a:lnTo>
                    <a:pt x="391" y="416"/>
                  </a:lnTo>
                  <a:lnTo>
                    <a:pt x="394" y="423"/>
                  </a:lnTo>
                  <a:lnTo>
                    <a:pt x="405" y="430"/>
                  </a:lnTo>
                  <a:lnTo>
                    <a:pt x="412" y="437"/>
                  </a:lnTo>
                  <a:lnTo>
                    <a:pt x="419" y="444"/>
                  </a:lnTo>
                  <a:lnTo>
                    <a:pt x="426" y="451"/>
                  </a:lnTo>
                  <a:lnTo>
                    <a:pt x="429" y="455"/>
                  </a:lnTo>
                  <a:lnTo>
                    <a:pt x="433" y="458"/>
                  </a:lnTo>
                  <a:lnTo>
                    <a:pt x="447" y="430"/>
                  </a:lnTo>
                  <a:lnTo>
                    <a:pt x="447" y="434"/>
                  </a:lnTo>
                  <a:lnTo>
                    <a:pt x="450" y="437"/>
                  </a:lnTo>
                  <a:lnTo>
                    <a:pt x="457" y="444"/>
                  </a:lnTo>
                  <a:lnTo>
                    <a:pt x="461" y="451"/>
                  </a:lnTo>
                  <a:lnTo>
                    <a:pt x="465" y="458"/>
                  </a:lnTo>
                  <a:lnTo>
                    <a:pt x="468" y="465"/>
                  </a:lnTo>
                  <a:lnTo>
                    <a:pt x="468" y="465"/>
                  </a:lnTo>
                  <a:lnTo>
                    <a:pt x="472" y="469"/>
                  </a:lnTo>
                  <a:lnTo>
                    <a:pt x="475" y="472"/>
                  </a:lnTo>
                  <a:lnTo>
                    <a:pt x="479" y="479"/>
                  </a:lnTo>
                  <a:lnTo>
                    <a:pt x="482" y="483"/>
                  </a:lnTo>
                  <a:lnTo>
                    <a:pt x="482" y="487"/>
                  </a:lnTo>
                  <a:lnTo>
                    <a:pt x="482" y="490"/>
                  </a:lnTo>
                  <a:lnTo>
                    <a:pt x="486" y="497"/>
                  </a:lnTo>
                  <a:lnTo>
                    <a:pt x="486" y="504"/>
                  </a:lnTo>
                  <a:lnTo>
                    <a:pt x="493" y="508"/>
                  </a:lnTo>
                  <a:lnTo>
                    <a:pt x="493" y="508"/>
                  </a:lnTo>
                  <a:lnTo>
                    <a:pt x="493" y="511"/>
                  </a:lnTo>
                  <a:lnTo>
                    <a:pt x="493" y="511"/>
                  </a:lnTo>
                  <a:lnTo>
                    <a:pt x="496" y="511"/>
                  </a:lnTo>
                  <a:lnTo>
                    <a:pt x="503" y="508"/>
                  </a:lnTo>
                  <a:lnTo>
                    <a:pt x="503" y="508"/>
                  </a:lnTo>
                  <a:lnTo>
                    <a:pt x="503" y="511"/>
                  </a:lnTo>
                  <a:lnTo>
                    <a:pt x="503" y="511"/>
                  </a:lnTo>
                  <a:lnTo>
                    <a:pt x="507" y="518"/>
                  </a:lnTo>
                  <a:lnTo>
                    <a:pt x="507" y="525"/>
                  </a:lnTo>
                  <a:lnTo>
                    <a:pt x="507" y="525"/>
                  </a:lnTo>
                  <a:lnTo>
                    <a:pt x="503" y="529"/>
                  </a:lnTo>
                  <a:lnTo>
                    <a:pt x="503" y="532"/>
                  </a:lnTo>
                  <a:lnTo>
                    <a:pt x="503" y="539"/>
                  </a:lnTo>
                  <a:lnTo>
                    <a:pt x="503" y="543"/>
                  </a:lnTo>
                  <a:lnTo>
                    <a:pt x="507" y="546"/>
                  </a:lnTo>
                  <a:lnTo>
                    <a:pt x="510" y="550"/>
                  </a:lnTo>
                  <a:lnTo>
                    <a:pt x="510" y="561"/>
                  </a:lnTo>
                  <a:lnTo>
                    <a:pt x="514" y="564"/>
                  </a:lnTo>
                  <a:lnTo>
                    <a:pt x="514" y="568"/>
                  </a:lnTo>
                  <a:lnTo>
                    <a:pt x="517" y="571"/>
                  </a:lnTo>
                  <a:lnTo>
                    <a:pt x="521" y="575"/>
                  </a:lnTo>
                  <a:lnTo>
                    <a:pt x="528" y="582"/>
                  </a:lnTo>
                  <a:lnTo>
                    <a:pt x="531" y="589"/>
                  </a:lnTo>
                  <a:lnTo>
                    <a:pt x="535" y="596"/>
                  </a:lnTo>
                  <a:lnTo>
                    <a:pt x="539" y="603"/>
                  </a:lnTo>
                  <a:lnTo>
                    <a:pt x="539" y="603"/>
                  </a:lnTo>
                  <a:lnTo>
                    <a:pt x="549" y="613"/>
                  </a:lnTo>
                  <a:lnTo>
                    <a:pt x="560" y="620"/>
                  </a:lnTo>
                  <a:lnTo>
                    <a:pt x="570" y="627"/>
                  </a:lnTo>
                  <a:lnTo>
                    <a:pt x="577" y="631"/>
                  </a:lnTo>
                  <a:lnTo>
                    <a:pt x="581" y="634"/>
                  </a:lnTo>
                  <a:lnTo>
                    <a:pt x="584" y="634"/>
                  </a:lnTo>
                  <a:lnTo>
                    <a:pt x="591" y="642"/>
                  </a:lnTo>
                  <a:lnTo>
                    <a:pt x="595" y="649"/>
                  </a:lnTo>
                  <a:lnTo>
                    <a:pt x="598" y="656"/>
                  </a:lnTo>
                  <a:lnTo>
                    <a:pt x="598" y="659"/>
                  </a:lnTo>
                  <a:lnTo>
                    <a:pt x="602" y="663"/>
                  </a:lnTo>
                  <a:lnTo>
                    <a:pt x="602" y="677"/>
                  </a:lnTo>
                  <a:lnTo>
                    <a:pt x="598" y="680"/>
                  </a:lnTo>
                  <a:lnTo>
                    <a:pt x="598" y="684"/>
                  </a:lnTo>
                  <a:lnTo>
                    <a:pt x="591" y="684"/>
                  </a:lnTo>
                  <a:lnTo>
                    <a:pt x="588" y="684"/>
                  </a:lnTo>
                  <a:lnTo>
                    <a:pt x="588" y="684"/>
                  </a:lnTo>
                  <a:lnTo>
                    <a:pt x="584" y="684"/>
                  </a:lnTo>
                  <a:lnTo>
                    <a:pt x="584" y="698"/>
                  </a:lnTo>
                  <a:lnTo>
                    <a:pt x="588" y="719"/>
                  </a:lnTo>
                  <a:lnTo>
                    <a:pt x="588" y="740"/>
                  </a:lnTo>
                  <a:lnTo>
                    <a:pt x="588" y="747"/>
                  </a:lnTo>
                  <a:lnTo>
                    <a:pt x="591" y="758"/>
                  </a:lnTo>
                  <a:lnTo>
                    <a:pt x="591" y="761"/>
                  </a:lnTo>
                  <a:lnTo>
                    <a:pt x="588" y="768"/>
                  </a:lnTo>
                  <a:lnTo>
                    <a:pt x="588" y="772"/>
                  </a:lnTo>
                  <a:lnTo>
                    <a:pt x="584" y="772"/>
                  </a:lnTo>
                  <a:lnTo>
                    <a:pt x="581" y="782"/>
                  </a:lnTo>
                  <a:lnTo>
                    <a:pt x="581" y="800"/>
                  </a:lnTo>
                  <a:lnTo>
                    <a:pt x="581" y="821"/>
                  </a:lnTo>
                  <a:lnTo>
                    <a:pt x="584" y="828"/>
                  </a:lnTo>
                  <a:lnTo>
                    <a:pt x="591" y="856"/>
                  </a:lnTo>
                  <a:lnTo>
                    <a:pt x="602" y="881"/>
                  </a:lnTo>
                  <a:lnTo>
                    <a:pt x="616" y="902"/>
                  </a:lnTo>
                  <a:lnTo>
                    <a:pt x="623" y="913"/>
                  </a:lnTo>
                  <a:lnTo>
                    <a:pt x="630" y="920"/>
                  </a:lnTo>
                  <a:lnTo>
                    <a:pt x="637" y="930"/>
                  </a:lnTo>
                  <a:lnTo>
                    <a:pt x="644" y="937"/>
                  </a:lnTo>
                  <a:lnTo>
                    <a:pt x="651" y="941"/>
                  </a:lnTo>
                  <a:lnTo>
                    <a:pt x="658" y="941"/>
                  </a:lnTo>
                  <a:lnTo>
                    <a:pt x="658" y="941"/>
                  </a:lnTo>
                  <a:lnTo>
                    <a:pt x="665" y="945"/>
                  </a:lnTo>
                  <a:lnTo>
                    <a:pt x="672" y="952"/>
                  </a:lnTo>
                  <a:lnTo>
                    <a:pt x="676" y="959"/>
                  </a:lnTo>
                  <a:lnTo>
                    <a:pt x="679" y="966"/>
                  </a:lnTo>
                  <a:lnTo>
                    <a:pt x="683" y="973"/>
                  </a:lnTo>
                  <a:lnTo>
                    <a:pt x="683" y="976"/>
                  </a:lnTo>
                  <a:lnTo>
                    <a:pt x="683" y="976"/>
                  </a:lnTo>
                  <a:lnTo>
                    <a:pt x="686" y="983"/>
                  </a:lnTo>
                  <a:lnTo>
                    <a:pt x="690" y="990"/>
                  </a:lnTo>
                  <a:lnTo>
                    <a:pt x="697" y="1001"/>
                  </a:lnTo>
                  <a:lnTo>
                    <a:pt x="701" y="1008"/>
                  </a:lnTo>
                  <a:lnTo>
                    <a:pt x="704" y="1019"/>
                  </a:lnTo>
                  <a:lnTo>
                    <a:pt x="708" y="1026"/>
                  </a:lnTo>
                  <a:lnTo>
                    <a:pt x="708" y="1026"/>
                  </a:lnTo>
                  <a:lnTo>
                    <a:pt x="711" y="1033"/>
                  </a:lnTo>
                  <a:lnTo>
                    <a:pt x="715" y="1040"/>
                  </a:lnTo>
                  <a:lnTo>
                    <a:pt x="718" y="1050"/>
                  </a:lnTo>
                  <a:lnTo>
                    <a:pt x="718" y="1050"/>
                  </a:lnTo>
                  <a:lnTo>
                    <a:pt x="725" y="1054"/>
                  </a:lnTo>
                  <a:lnTo>
                    <a:pt x="732" y="1057"/>
                  </a:lnTo>
                  <a:lnTo>
                    <a:pt x="736" y="1064"/>
                  </a:lnTo>
                  <a:lnTo>
                    <a:pt x="743" y="1075"/>
                  </a:lnTo>
                  <a:lnTo>
                    <a:pt x="743" y="1078"/>
                  </a:lnTo>
                  <a:lnTo>
                    <a:pt x="746" y="1082"/>
                  </a:lnTo>
                  <a:lnTo>
                    <a:pt x="750" y="1089"/>
                  </a:lnTo>
                  <a:lnTo>
                    <a:pt x="757" y="1096"/>
                  </a:lnTo>
                  <a:lnTo>
                    <a:pt x="760" y="1107"/>
                  </a:lnTo>
                  <a:lnTo>
                    <a:pt x="768" y="1110"/>
                  </a:lnTo>
                  <a:lnTo>
                    <a:pt x="771" y="1117"/>
                  </a:lnTo>
                  <a:lnTo>
                    <a:pt x="775" y="1117"/>
                  </a:lnTo>
                  <a:lnTo>
                    <a:pt x="782" y="1121"/>
                  </a:lnTo>
                  <a:lnTo>
                    <a:pt x="785" y="1121"/>
                  </a:lnTo>
                  <a:lnTo>
                    <a:pt x="789" y="1121"/>
                  </a:lnTo>
                  <a:lnTo>
                    <a:pt x="789" y="1117"/>
                  </a:lnTo>
                  <a:lnTo>
                    <a:pt x="782" y="1110"/>
                  </a:lnTo>
                  <a:lnTo>
                    <a:pt x="778" y="1103"/>
                  </a:lnTo>
                  <a:lnTo>
                    <a:pt x="771" y="1092"/>
                  </a:lnTo>
                  <a:lnTo>
                    <a:pt x="768" y="1089"/>
                  </a:lnTo>
                  <a:lnTo>
                    <a:pt x="764" y="1082"/>
                  </a:lnTo>
                  <a:lnTo>
                    <a:pt x="760" y="1071"/>
                  </a:lnTo>
                  <a:lnTo>
                    <a:pt x="753" y="1061"/>
                  </a:lnTo>
                  <a:lnTo>
                    <a:pt x="750" y="1050"/>
                  </a:lnTo>
                  <a:lnTo>
                    <a:pt x="736" y="1036"/>
                  </a:lnTo>
                  <a:lnTo>
                    <a:pt x="722" y="1015"/>
                  </a:lnTo>
                  <a:lnTo>
                    <a:pt x="715" y="990"/>
                  </a:lnTo>
                  <a:lnTo>
                    <a:pt x="715" y="987"/>
                  </a:lnTo>
                  <a:lnTo>
                    <a:pt x="715" y="987"/>
                  </a:lnTo>
                  <a:lnTo>
                    <a:pt x="715" y="983"/>
                  </a:lnTo>
                  <a:lnTo>
                    <a:pt x="718" y="980"/>
                  </a:lnTo>
                  <a:lnTo>
                    <a:pt x="718" y="980"/>
                  </a:lnTo>
                  <a:lnTo>
                    <a:pt x="722" y="980"/>
                  </a:lnTo>
                  <a:lnTo>
                    <a:pt x="729" y="983"/>
                  </a:lnTo>
                  <a:lnTo>
                    <a:pt x="732" y="990"/>
                  </a:lnTo>
                  <a:lnTo>
                    <a:pt x="739" y="1011"/>
                  </a:lnTo>
                  <a:lnTo>
                    <a:pt x="753" y="1029"/>
                  </a:lnTo>
                  <a:lnTo>
                    <a:pt x="768" y="1047"/>
                  </a:lnTo>
                  <a:lnTo>
                    <a:pt x="768" y="1047"/>
                  </a:lnTo>
                  <a:lnTo>
                    <a:pt x="771" y="1047"/>
                  </a:lnTo>
                  <a:lnTo>
                    <a:pt x="778" y="1050"/>
                  </a:lnTo>
                  <a:lnTo>
                    <a:pt x="782" y="1054"/>
                  </a:lnTo>
                  <a:lnTo>
                    <a:pt x="785" y="1057"/>
                  </a:lnTo>
                  <a:lnTo>
                    <a:pt x="789" y="1064"/>
                  </a:lnTo>
                  <a:lnTo>
                    <a:pt x="789" y="1068"/>
                  </a:lnTo>
                  <a:lnTo>
                    <a:pt x="792" y="1071"/>
                  </a:lnTo>
                  <a:lnTo>
                    <a:pt x="799" y="1078"/>
                  </a:lnTo>
                  <a:lnTo>
                    <a:pt x="806" y="1085"/>
                  </a:lnTo>
                  <a:lnTo>
                    <a:pt x="813" y="1096"/>
                  </a:lnTo>
                  <a:lnTo>
                    <a:pt x="820" y="1103"/>
                  </a:lnTo>
                  <a:lnTo>
                    <a:pt x="827" y="1110"/>
                  </a:lnTo>
                  <a:lnTo>
                    <a:pt x="831" y="1117"/>
                  </a:lnTo>
                  <a:lnTo>
                    <a:pt x="834" y="1124"/>
                  </a:lnTo>
                  <a:lnTo>
                    <a:pt x="838" y="1145"/>
                  </a:lnTo>
                  <a:lnTo>
                    <a:pt x="841" y="1174"/>
                  </a:lnTo>
                  <a:lnTo>
                    <a:pt x="841" y="1174"/>
                  </a:lnTo>
                  <a:lnTo>
                    <a:pt x="845" y="1177"/>
                  </a:lnTo>
                  <a:lnTo>
                    <a:pt x="852" y="1177"/>
                  </a:lnTo>
                  <a:lnTo>
                    <a:pt x="863" y="1181"/>
                  </a:lnTo>
                  <a:lnTo>
                    <a:pt x="866" y="1181"/>
                  </a:lnTo>
                  <a:lnTo>
                    <a:pt x="873" y="1181"/>
                  </a:lnTo>
                  <a:lnTo>
                    <a:pt x="880" y="1184"/>
                  </a:lnTo>
                  <a:lnTo>
                    <a:pt x="891" y="1191"/>
                  </a:lnTo>
                  <a:lnTo>
                    <a:pt x="898" y="1195"/>
                  </a:lnTo>
                  <a:lnTo>
                    <a:pt x="905" y="1202"/>
                  </a:lnTo>
                  <a:lnTo>
                    <a:pt x="923" y="1202"/>
                  </a:lnTo>
                  <a:lnTo>
                    <a:pt x="923" y="1202"/>
                  </a:lnTo>
                  <a:lnTo>
                    <a:pt x="930" y="1205"/>
                  </a:lnTo>
                  <a:lnTo>
                    <a:pt x="937" y="1209"/>
                  </a:lnTo>
                  <a:lnTo>
                    <a:pt x="947" y="1212"/>
                  </a:lnTo>
                  <a:lnTo>
                    <a:pt x="958" y="1216"/>
                  </a:lnTo>
                  <a:lnTo>
                    <a:pt x="972" y="1219"/>
                  </a:lnTo>
                  <a:lnTo>
                    <a:pt x="972" y="1219"/>
                  </a:lnTo>
                  <a:lnTo>
                    <a:pt x="979" y="1219"/>
                  </a:lnTo>
                  <a:lnTo>
                    <a:pt x="989" y="1219"/>
                  </a:lnTo>
                  <a:lnTo>
                    <a:pt x="996" y="1219"/>
                  </a:lnTo>
                  <a:lnTo>
                    <a:pt x="1004" y="1219"/>
                  </a:lnTo>
                  <a:lnTo>
                    <a:pt x="1007" y="1219"/>
                  </a:lnTo>
                  <a:lnTo>
                    <a:pt x="1011" y="1219"/>
                  </a:lnTo>
                  <a:lnTo>
                    <a:pt x="1014" y="1223"/>
                  </a:lnTo>
                  <a:lnTo>
                    <a:pt x="1018" y="1226"/>
                  </a:lnTo>
                  <a:lnTo>
                    <a:pt x="1021" y="1233"/>
                  </a:lnTo>
                  <a:lnTo>
                    <a:pt x="1025" y="1240"/>
                  </a:lnTo>
                  <a:lnTo>
                    <a:pt x="1032" y="1247"/>
                  </a:lnTo>
                  <a:lnTo>
                    <a:pt x="1042" y="1240"/>
                  </a:lnTo>
                  <a:lnTo>
                    <a:pt x="1046" y="1240"/>
                  </a:lnTo>
                  <a:lnTo>
                    <a:pt x="1046" y="1237"/>
                  </a:lnTo>
                  <a:lnTo>
                    <a:pt x="1049" y="1237"/>
                  </a:lnTo>
                  <a:lnTo>
                    <a:pt x="1053" y="1237"/>
                  </a:lnTo>
                  <a:lnTo>
                    <a:pt x="1049" y="1237"/>
                  </a:lnTo>
                  <a:lnTo>
                    <a:pt x="1049" y="1237"/>
                  </a:lnTo>
                  <a:lnTo>
                    <a:pt x="1046" y="1240"/>
                  </a:lnTo>
                  <a:lnTo>
                    <a:pt x="1042" y="1240"/>
                  </a:lnTo>
                  <a:lnTo>
                    <a:pt x="1035" y="1247"/>
                  </a:lnTo>
                  <a:lnTo>
                    <a:pt x="1035" y="1247"/>
                  </a:lnTo>
                  <a:lnTo>
                    <a:pt x="1042" y="1251"/>
                  </a:lnTo>
                  <a:lnTo>
                    <a:pt x="1046" y="1255"/>
                  </a:lnTo>
                  <a:lnTo>
                    <a:pt x="1049" y="1255"/>
                  </a:lnTo>
                  <a:lnTo>
                    <a:pt x="1053" y="1258"/>
                  </a:lnTo>
                  <a:lnTo>
                    <a:pt x="1060" y="1258"/>
                  </a:lnTo>
                  <a:lnTo>
                    <a:pt x="1067" y="1262"/>
                  </a:lnTo>
                  <a:lnTo>
                    <a:pt x="1078" y="1262"/>
                  </a:lnTo>
                  <a:lnTo>
                    <a:pt x="1078" y="1262"/>
                  </a:lnTo>
                  <a:lnTo>
                    <a:pt x="1081" y="1258"/>
                  </a:lnTo>
                  <a:lnTo>
                    <a:pt x="1081" y="1258"/>
                  </a:lnTo>
                  <a:lnTo>
                    <a:pt x="1081" y="1258"/>
                  </a:lnTo>
                  <a:lnTo>
                    <a:pt x="1081" y="1258"/>
                  </a:lnTo>
                  <a:lnTo>
                    <a:pt x="1081" y="1258"/>
                  </a:lnTo>
                  <a:lnTo>
                    <a:pt x="1085" y="1258"/>
                  </a:lnTo>
                  <a:lnTo>
                    <a:pt x="1085" y="1262"/>
                  </a:lnTo>
                  <a:lnTo>
                    <a:pt x="1088" y="1262"/>
                  </a:lnTo>
                  <a:lnTo>
                    <a:pt x="1085" y="1262"/>
                  </a:lnTo>
                  <a:lnTo>
                    <a:pt x="1085" y="1262"/>
                  </a:lnTo>
                  <a:lnTo>
                    <a:pt x="1085" y="1265"/>
                  </a:lnTo>
                  <a:lnTo>
                    <a:pt x="1085" y="1265"/>
                  </a:lnTo>
                  <a:lnTo>
                    <a:pt x="1085" y="1265"/>
                  </a:lnTo>
                  <a:lnTo>
                    <a:pt x="1081" y="1265"/>
                  </a:lnTo>
                  <a:lnTo>
                    <a:pt x="1081" y="1265"/>
                  </a:lnTo>
                  <a:lnTo>
                    <a:pt x="1081" y="1265"/>
                  </a:lnTo>
                  <a:lnTo>
                    <a:pt x="1078" y="1265"/>
                  </a:lnTo>
                  <a:lnTo>
                    <a:pt x="1081" y="1269"/>
                  </a:lnTo>
                  <a:lnTo>
                    <a:pt x="1088" y="1276"/>
                  </a:lnTo>
                  <a:lnTo>
                    <a:pt x="1088" y="1276"/>
                  </a:lnTo>
                  <a:lnTo>
                    <a:pt x="1092" y="1279"/>
                  </a:lnTo>
                  <a:lnTo>
                    <a:pt x="1092" y="1283"/>
                  </a:lnTo>
                  <a:lnTo>
                    <a:pt x="1095" y="1286"/>
                  </a:lnTo>
                  <a:lnTo>
                    <a:pt x="1095" y="1286"/>
                  </a:lnTo>
                  <a:lnTo>
                    <a:pt x="1099" y="1286"/>
                  </a:lnTo>
                  <a:lnTo>
                    <a:pt x="1102" y="1286"/>
                  </a:lnTo>
                  <a:lnTo>
                    <a:pt x="1106" y="1290"/>
                  </a:lnTo>
                  <a:lnTo>
                    <a:pt x="1109" y="1290"/>
                  </a:lnTo>
                  <a:lnTo>
                    <a:pt x="1113" y="1290"/>
                  </a:lnTo>
                  <a:lnTo>
                    <a:pt x="1116" y="1290"/>
                  </a:lnTo>
                  <a:lnTo>
                    <a:pt x="1120" y="1290"/>
                  </a:lnTo>
                  <a:lnTo>
                    <a:pt x="1123" y="1290"/>
                  </a:lnTo>
                  <a:lnTo>
                    <a:pt x="1127" y="1290"/>
                  </a:lnTo>
                  <a:lnTo>
                    <a:pt x="1130" y="1293"/>
                  </a:lnTo>
                  <a:lnTo>
                    <a:pt x="1130" y="1293"/>
                  </a:lnTo>
                  <a:lnTo>
                    <a:pt x="1134" y="1293"/>
                  </a:lnTo>
                  <a:lnTo>
                    <a:pt x="1134" y="1293"/>
                  </a:lnTo>
                  <a:lnTo>
                    <a:pt x="1134" y="1293"/>
                  </a:lnTo>
                  <a:lnTo>
                    <a:pt x="1130" y="1293"/>
                  </a:lnTo>
                  <a:lnTo>
                    <a:pt x="1130" y="1293"/>
                  </a:lnTo>
                  <a:lnTo>
                    <a:pt x="1130" y="1293"/>
                  </a:lnTo>
                  <a:lnTo>
                    <a:pt x="1127" y="1293"/>
                  </a:lnTo>
                  <a:lnTo>
                    <a:pt x="1123" y="1290"/>
                  </a:lnTo>
                  <a:lnTo>
                    <a:pt x="1120" y="1290"/>
                  </a:lnTo>
                  <a:lnTo>
                    <a:pt x="1116" y="1290"/>
                  </a:lnTo>
                  <a:lnTo>
                    <a:pt x="1113" y="1290"/>
                  </a:lnTo>
                  <a:lnTo>
                    <a:pt x="1109" y="1290"/>
                  </a:lnTo>
                  <a:lnTo>
                    <a:pt x="1106" y="1290"/>
                  </a:lnTo>
                  <a:lnTo>
                    <a:pt x="1102" y="1286"/>
                  </a:lnTo>
                  <a:lnTo>
                    <a:pt x="1099" y="1286"/>
                  </a:lnTo>
                  <a:lnTo>
                    <a:pt x="1095" y="1286"/>
                  </a:lnTo>
                  <a:lnTo>
                    <a:pt x="1095" y="1290"/>
                  </a:lnTo>
                  <a:lnTo>
                    <a:pt x="1095" y="1290"/>
                  </a:lnTo>
                  <a:lnTo>
                    <a:pt x="1095" y="1293"/>
                  </a:lnTo>
                  <a:lnTo>
                    <a:pt x="1095" y="1293"/>
                  </a:lnTo>
                  <a:lnTo>
                    <a:pt x="1095" y="1297"/>
                  </a:lnTo>
                  <a:lnTo>
                    <a:pt x="1095" y="1300"/>
                  </a:lnTo>
                  <a:lnTo>
                    <a:pt x="1095" y="1304"/>
                  </a:lnTo>
                  <a:lnTo>
                    <a:pt x="1099" y="1307"/>
                  </a:lnTo>
                  <a:lnTo>
                    <a:pt x="1102" y="1314"/>
                  </a:lnTo>
                  <a:lnTo>
                    <a:pt x="1106" y="1311"/>
                  </a:lnTo>
                  <a:lnTo>
                    <a:pt x="1102" y="1311"/>
                  </a:lnTo>
                  <a:lnTo>
                    <a:pt x="1102" y="1307"/>
                  </a:lnTo>
                  <a:lnTo>
                    <a:pt x="1102" y="1307"/>
                  </a:lnTo>
                  <a:lnTo>
                    <a:pt x="1102" y="1304"/>
                  </a:lnTo>
                  <a:lnTo>
                    <a:pt x="1102" y="1304"/>
                  </a:lnTo>
                  <a:lnTo>
                    <a:pt x="1106" y="1307"/>
                  </a:lnTo>
                  <a:lnTo>
                    <a:pt x="1113" y="1311"/>
                  </a:lnTo>
                  <a:lnTo>
                    <a:pt x="1120" y="1321"/>
                  </a:lnTo>
                  <a:lnTo>
                    <a:pt x="1116" y="1321"/>
                  </a:lnTo>
                  <a:lnTo>
                    <a:pt x="1116" y="1321"/>
                  </a:lnTo>
                  <a:lnTo>
                    <a:pt x="1120" y="1325"/>
                  </a:lnTo>
                  <a:lnTo>
                    <a:pt x="1120" y="1325"/>
                  </a:lnTo>
                  <a:lnTo>
                    <a:pt x="1120" y="1325"/>
                  </a:lnTo>
                  <a:lnTo>
                    <a:pt x="1120" y="1325"/>
                  </a:lnTo>
                  <a:lnTo>
                    <a:pt x="1120" y="1325"/>
                  </a:lnTo>
                  <a:lnTo>
                    <a:pt x="1123" y="1321"/>
                  </a:lnTo>
                  <a:lnTo>
                    <a:pt x="1123" y="1325"/>
                  </a:lnTo>
                  <a:lnTo>
                    <a:pt x="1123" y="1325"/>
                  </a:lnTo>
                  <a:lnTo>
                    <a:pt x="1123" y="1325"/>
                  </a:lnTo>
                  <a:lnTo>
                    <a:pt x="1123" y="1329"/>
                  </a:lnTo>
                  <a:lnTo>
                    <a:pt x="1127" y="1329"/>
                  </a:lnTo>
                  <a:lnTo>
                    <a:pt x="1130" y="1329"/>
                  </a:lnTo>
                  <a:lnTo>
                    <a:pt x="1130" y="1329"/>
                  </a:lnTo>
                  <a:lnTo>
                    <a:pt x="1137" y="1329"/>
                  </a:lnTo>
                  <a:lnTo>
                    <a:pt x="1137" y="1329"/>
                  </a:lnTo>
                  <a:lnTo>
                    <a:pt x="1137" y="1329"/>
                  </a:lnTo>
                  <a:lnTo>
                    <a:pt x="1141" y="1329"/>
                  </a:lnTo>
                  <a:lnTo>
                    <a:pt x="1141" y="1329"/>
                  </a:lnTo>
                  <a:lnTo>
                    <a:pt x="1148" y="1329"/>
                  </a:lnTo>
                  <a:lnTo>
                    <a:pt x="1152" y="1325"/>
                  </a:lnTo>
                  <a:lnTo>
                    <a:pt x="1162" y="1325"/>
                  </a:lnTo>
                  <a:lnTo>
                    <a:pt x="1162" y="1325"/>
                  </a:lnTo>
                  <a:lnTo>
                    <a:pt x="1166" y="1325"/>
                  </a:lnTo>
                  <a:lnTo>
                    <a:pt x="1173" y="1329"/>
                  </a:lnTo>
                  <a:lnTo>
                    <a:pt x="1176" y="1329"/>
                  </a:lnTo>
                  <a:lnTo>
                    <a:pt x="1176" y="1332"/>
                  </a:lnTo>
                  <a:lnTo>
                    <a:pt x="1176" y="1336"/>
                  </a:lnTo>
                  <a:lnTo>
                    <a:pt x="1183" y="1339"/>
                  </a:lnTo>
                  <a:lnTo>
                    <a:pt x="1183" y="1339"/>
                  </a:lnTo>
                  <a:lnTo>
                    <a:pt x="1187" y="1336"/>
                  </a:lnTo>
                  <a:lnTo>
                    <a:pt x="1190" y="1336"/>
                  </a:lnTo>
                  <a:lnTo>
                    <a:pt x="1190" y="1336"/>
                  </a:lnTo>
                  <a:lnTo>
                    <a:pt x="1190" y="1336"/>
                  </a:lnTo>
                  <a:lnTo>
                    <a:pt x="1187" y="1332"/>
                  </a:lnTo>
                  <a:lnTo>
                    <a:pt x="1187" y="1332"/>
                  </a:lnTo>
                  <a:lnTo>
                    <a:pt x="1187" y="1329"/>
                  </a:lnTo>
                  <a:lnTo>
                    <a:pt x="1187" y="1329"/>
                  </a:lnTo>
                  <a:lnTo>
                    <a:pt x="1190" y="1329"/>
                  </a:lnTo>
                  <a:lnTo>
                    <a:pt x="1194" y="1325"/>
                  </a:lnTo>
                  <a:lnTo>
                    <a:pt x="1197" y="1321"/>
                  </a:lnTo>
                  <a:lnTo>
                    <a:pt x="1197" y="1321"/>
                  </a:lnTo>
                  <a:lnTo>
                    <a:pt x="1197" y="1318"/>
                  </a:lnTo>
                  <a:lnTo>
                    <a:pt x="1201" y="1318"/>
                  </a:lnTo>
                  <a:lnTo>
                    <a:pt x="1201" y="1318"/>
                  </a:lnTo>
                  <a:lnTo>
                    <a:pt x="1208" y="1318"/>
                  </a:lnTo>
                  <a:lnTo>
                    <a:pt x="1211" y="1321"/>
                  </a:lnTo>
                  <a:lnTo>
                    <a:pt x="1211" y="1321"/>
                  </a:lnTo>
                  <a:lnTo>
                    <a:pt x="1215" y="1325"/>
                  </a:lnTo>
                  <a:lnTo>
                    <a:pt x="1215" y="1336"/>
                  </a:lnTo>
                  <a:lnTo>
                    <a:pt x="1215" y="1343"/>
                  </a:lnTo>
                  <a:lnTo>
                    <a:pt x="1215" y="1350"/>
                  </a:lnTo>
                  <a:lnTo>
                    <a:pt x="1215" y="1360"/>
                  </a:lnTo>
                  <a:lnTo>
                    <a:pt x="1215" y="1371"/>
                  </a:lnTo>
                  <a:lnTo>
                    <a:pt x="1211" y="1381"/>
                  </a:lnTo>
                  <a:lnTo>
                    <a:pt x="1204" y="1392"/>
                  </a:lnTo>
                  <a:lnTo>
                    <a:pt x="1201" y="1399"/>
                  </a:lnTo>
                  <a:lnTo>
                    <a:pt x="1201" y="1399"/>
                  </a:lnTo>
                  <a:lnTo>
                    <a:pt x="1197" y="1399"/>
                  </a:lnTo>
                  <a:lnTo>
                    <a:pt x="1194" y="1403"/>
                  </a:lnTo>
                  <a:lnTo>
                    <a:pt x="1194" y="1406"/>
                  </a:lnTo>
                  <a:lnTo>
                    <a:pt x="1194" y="1410"/>
                  </a:lnTo>
                  <a:lnTo>
                    <a:pt x="1194" y="1413"/>
                  </a:lnTo>
                  <a:lnTo>
                    <a:pt x="1194" y="1420"/>
                  </a:lnTo>
                  <a:lnTo>
                    <a:pt x="1190" y="1424"/>
                  </a:lnTo>
                  <a:lnTo>
                    <a:pt x="1187" y="1424"/>
                  </a:lnTo>
                  <a:lnTo>
                    <a:pt x="1183" y="1427"/>
                  </a:lnTo>
                  <a:lnTo>
                    <a:pt x="1183" y="1441"/>
                  </a:lnTo>
                  <a:lnTo>
                    <a:pt x="1180" y="1441"/>
                  </a:lnTo>
                  <a:lnTo>
                    <a:pt x="1176" y="1445"/>
                  </a:lnTo>
                  <a:lnTo>
                    <a:pt x="1169" y="1452"/>
                  </a:lnTo>
                  <a:lnTo>
                    <a:pt x="1162" y="1459"/>
                  </a:lnTo>
                  <a:lnTo>
                    <a:pt x="1155" y="1466"/>
                  </a:lnTo>
                  <a:lnTo>
                    <a:pt x="1155" y="1473"/>
                  </a:lnTo>
                  <a:lnTo>
                    <a:pt x="1155" y="1476"/>
                  </a:lnTo>
                  <a:lnTo>
                    <a:pt x="1155" y="1480"/>
                  </a:lnTo>
                  <a:lnTo>
                    <a:pt x="1159" y="1484"/>
                  </a:lnTo>
                  <a:lnTo>
                    <a:pt x="1162" y="1484"/>
                  </a:lnTo>
                  <a:lnTo>
                    <a:pt x="1162" y="1487"/>
                  </a:lnTo>
                  <a:lnTo>
                    <a:pt x="1162" y="1487"/>
                  </a:lnTo>
                  <a:lnTo>
                    <a:pt x="1159" y="1487"/>
                  </a:lnTo>
                  <a:lnTo>
                    <a:pt x="1155" y="1491"/>
                  </a:lnTo>
                  <a:lnTo>
                    <a:pt x="1152" y="1494"/>
                  </a:lnTo>
                  <a:lnTo>
                    <a:pt x="1148" y="1501"/>
                  </a:lnTo>
                  <a:lnTo>
                    <a:pt x="1152" y="1501"/>
                  </a:lnTo>
                  <a:lnTo>
                    <a:pt x="1155" y="1501"/>
                  </a:lnTo>
                  <a:lnTo>
                    <a:pt x="1155" y="1505"/>
                  </a:lnTo>
                  <a:lnTo>
                    <a:pt x="1155" y="1508"/>
                  </a:lnTo>
                  <a:lnTo>
                    <a:pt x="1155" y="1508"/>
                  </a:lnTo>
                  <a:lnTo>
                    <a:pt x="1155" y="1512"/>
                  </a:lnTo>
                  <a:lnTo>
                    <a:pt x="1155" y="1515"/>
                  </a:lnTo>
                  <a:lnTo>
                    <a:pt x="1155" y="1519"/>
                  </a:lnTo>
                  <a:lnTo>
                    <a:pt x="1159" y="1526"/>
                  </a:lnTo>
                  <a:lnTo>
                    <a:pt x="1166" y="1529"/>
                  </a:lnTo>
                  <a:lnTo>
                    <a:pt x="1173" y="1540"/>
                  </a:lnTo>
                  <a:lnTo>
                    <a:pt x="1180" y="1550"/>
                  </a:lnTo>
                  <a:lnTo>
                    <a:pt x="1187" y="1561"/>
                  </a:lnTo>
                  <a:lnTo>
                    <a:pt x="1194" y="1568"/>
                  </a:lnTo>
                  <a:lnTo>
                    <a:pt x="1197" y="1579"/>
                  </a:lnTo>
                  <a:lnTo>
                    <a:pt x="1197" y="1579"/>
                  </a:lnTo>
                  <a:lnTo>
                    <a:pt x="1201" y="1586"/>
                  </a:lnTo>
                  <a:lnTo>
                    <a:pt x="1204" y="1593"/>
                  </a:lnTo>
                  <a:lnTo>
                    <a:pt x="1208" y="1600"/>
                  </a:lnTo>
                  <a:lnTo>
                    <a:pt x="1211" y="1610"/>
                  </a:lnTo>
                  <a:lnTo>
                    <a:pt x="1215" y="1617"/>
                  </a:lnTo>
                  <a:lnTo>
                    <a:pt x="1218" y="1624"/>
                  </a:lnTo>
                  <a:lnTo>
                    <a:pt x="1218" y="1628"/>
                  </a:lnTo>
                  <a:lnTo>
                    <a:pt x="1222" y="1635"/>
                  </a:lnTo>
                  <a:lnTo>
                    <a:pt x="1222" y="1639"/>
                  </a:lnTo>
                  <a:lnTo>
                    <a:pt x="1225" y="1646"/>
                  </a:lnTo>
                  <a:lnTo>
                    <a:pt x="1229" y="1653"/>
                  </a:lnTo>
                  <a:lnTo>
                    <a:pt x="1236" y="1660"/>
                  </a:lnTo>
                  <a:lnTo>
                    <a:pt x="1247" y="1663"/>
                  </a:lnTo>
                  <a:lnTo>
                    <a:pt x="1250" y="1667"/>
                  </a:lnTo>
                  <a:lnTo>
                    <a:pt x="1257" y="1670"/>
                  </a:lnTo>
                  <a:lnTo>
                    <a:pt x="1264" y="1674"/>
                  </a:lnTo>
                  <a:lnTo>
                    <a:pt x="1268" y="1677"/>
                  </a:lnTo>
                  <a:lnTo>
                    <a:pt x="1275" y="1677"/>
                  </a:lnTo>
                  <a:lnTo>
                    <a:pt x="1275" y="1681"/>
                  </a:lnTo>
                  <a:lnTo>
                    <a:pt x="1282" y="1681"/>
                  </a:lnTo>
                  <a:lnTo>
                    <a:pt x="1282" y="1681"/>
                  </a:lnTo>
                  <a:lnTo>
                    <a:pt x="1278" y="1681"/>
                  </a:lnTo>
                  <a:lnTo>
                    <a:pt x="1282" y="1684"/>
                  </a:lnTo>
                  <a:lnTo>
                    <a:pt x="1292" y="1691"/>
                  </a:lnTo>
                  <a:lnTo>
                    <a:pt x="1299" y="1698"/>
                  </a:lnTo>
                  <a:lnTo>
                    <a:pt x="1303" y="1709"/>
                  </a:lnTo>
                  <a:lnTo>
                    <a:pt x="1310" y="1737"/>
                  </a:lnTo>
                  <a:lnTo>
                    <a:pt x="1310" y="1758"/>
                  </a:lnTo>
                  <a:lnTo>
                    <a:pt x="1307" y="1772"/>
                  </a:lnTo>
                  <a:lnTo>
                    <a:pt x="1307" y="1779"/>
                  </a:lnTo>
                  <a:lnTo>
                    <a:pt x="1303" y="1787"/>
                  </a:lnTo>
                  <a:lnTo>
                    <a:pt x="1307" y="1794"/>
                  </a:lnTo>
                  <a:lnTo>
                    <a:pt x="1307" y="1801"/>
                  </a:lnTo>
                  <a:lnTo>
                    <a:pt x="1307" y="1811"/>
                  </a:lnTo>
                  <a:lnTo>
                    <a:pt x="1307" y="1818"/>
                  </a:lnTo>
                  <a:lnTo>
                    <a:pt x="1307" y="1822"/>
                  </a:lnTo>
                  <a:lnTo>
                    <a:pt x="1303" y="1825"/>
                  </a:lnTo>
                  <a:lnTo>
                    <a:pt x="1303" y="1832"/>
                  </a:lnTo>
                  <a:lnTo>
                    <a:pt x="1303" y="1839"/>
                  </a:lnTo>
                  <a:lnTo>
                    <a:pt x="1303" y="1843"/>
                  </a:lnTo>
                  <a:lnTo>
                    <a:pt x="1303" y="1846"/>
                  </a:lnTo>
                  <a:lnTo>
                    <a:pt x="1303" y="1853"/>
                  </a:lnTo>
                  <a:lnTo>
                    <a:pt x="1303" y="1861"/>
                  </a:lnTo>
                  <a:lnTo>
                    <a:pt x="1303" y="1864"/>
                  </a:lnTo>
                  <a:lnTo>
                    <a:pt x="1303" y="1868"/>
                  </a:lnTo>
                  <a:lnTo>
                    <a:pt x="1299" y="1875"/>
                  </a:lnTo>
                  <a:lnTo>
                    <a:pt x="1292" y="1889"/>
                  </a:lnTo>
                  <a:lnTo>
                    <a:pt x="1285" y="1910"/>
                  </a:lnTo>
                  <a:lnTo>
                    <a:pt x="1285" y="1924"/>
                  </a:lnTo>
                  <a:lnTo>
                    <a:pt x="1285" y="1931"/>
                  </a:lnTo>
                  <a:lnTo>
                    <a:pt x="1282" y="1956"/>
                  </a:lnTo>
                  <a:lnTo>
                    <a:pt x="1275" y="1994"/>
                  </a:lnTo>
                  <a:lnTo>
                    <a:pt x="1261" y="2044"/>
                  </a:lnTo>
                  <a:lnTo>
                    <a:pt x="1264" y="2072"/>
                  </a:lnTo>
                  <a:lnTo>
                    <a:pt x="1264" y="2072"/>
                  </a:lnTo>
                  <a:lnTo>
                    <a:pt x="1268" y="2068"/>
                  </a:lnTo>
                  <a:lnTo>
                    <a:pt x="1268" y="2065"/>
                  </a:lnTo>
                  <a:lnTo>
                    <a:pt x="1271" y="2058"/>
                  </a:lnTo>
                  <a:lnTo>
                    <a:pt x="1271" y="2051"/>
                  </a:lnTo>
                  <a:lnTo>
                    <a:pt x="1271" y="2047"/>
                  </a:lnTo>
                  <a:lnTo>
                    <a:pt x="1271" y="2040"/>
                  </a:lnTo>
                  <a:lnTo>
                    <a:pt x="1275" y="2037"/>
                  </a:lnTo>
                  <a:lnTo>
                    <a:pt x="1278" y="2033"/>
                  </a:lnTo>
                  <a:lnTo>
                    <a:pt x="1282" y="2026"/>
                  </a:lnTo>
                  <a:lnTo>
                    <a:pt x="1289" y="2019"/>
                  </a:lnTo>
                  <a:lnTo>
                    <a:pt x="1285" y="2037"/>
                  </a:lnTo>
                  <a:lnTo>
                    <a:pt x="1282" y="2047"/>
                  </a:lnTo>
                  <a:lnTo>
                    <a:pt x="1282" y="2058"/>
                  </a:lnTo>
                  <a:lnTo>
                    <a:pt x="1282" y="2075"/>
                  </a:lnTo>
                  <a:lnTo>
                    <a:pt x="1271" y="2082"/>
                  </a:lnTo>
                  <a:lnTo>
                    <a:pt x="1264" y="2082"/>
                  </a:lnTo>
                  <a:lnTo>
                    <a:pt x="1261" y="2090"/>
                  </a:lnTo>
                  <a:lnTo>
                    <a:pt x="1268" y="2090"/>
                  </a:lnTo>
                  <a:lnTo>
                    <a:pt x="1268" y="2111"/>
                  </a:lnTo>
                  <a:lnTo>
                    <a:pt x="1250" y="2128"/>
                  </a:lnTo>
                  <a:lnTo>
                    <a:pt x="1264" y="2149"/>
                  </a:lnTo>
                  <a:lnTo>
                    <a:pt x="1264" y="2181"/>
                  </a:lnTo>
                  <a:lnTo>
                    <a:pt x="1257" y="2209"/>
                  </a:lnTo>
                  <a:lnTo>
                    <a:pt x="1240" y="2234"/>
                  </a:lnTo>
                  <a:lnTo>
                    <a:pt x="1240" y="2245"/>
                  </a:lnTo>
                  <a:lnTo>
                    <a:pt x="1236" y="2262"/>
                  </a:lnTo>
                  <a:lnTo>
                    <a:pt x="1233" y="2290"/>
                  </a:lnTo>
                  <a:lnTo>
                    <a:pt x="1233" y="2322"/>
                  </a:lnTo>
                  <a:lnTo>
                    <a:pt x="1233" y="2347"/>
                  </a:lnTo>
                  <a:lnTo>
                    <a:pt x="1236" y="2361"/>
                  </a:lnTo>
                  <a:lnTo>
                    <a:pt x="1268" y="2396"/>
                  </a:lnTo>
                  <a:lnTo>
                    <a:pt x="1268" y="2396"/>
                  </a:lnTo>
                  <a:lnTo>
                    <a:pt x="1268" y="2392"/>
                  </a:lnTo>
                  <a:lnTo>
                    <a:pt x="1271" y="2389"/>
                  </a:lnTo>
                  <a:lnTo>
                    <a:pt x="1275" y="2385"/>
                  </a:lnTo>
                  <a:lnTo>
                    <a:pt x="1282" y="2385"/>
                  </a:lnTo>
                  <a:lnTo>
                    <a:pt x="1292" y="2385"/>
                  </a:lnTo>
                  <a:lnTo>
                    <a:pt x="1292" y="2385"/>
                  </a:lnTo>
                  <a:lnTo>
                    <a:pt x="1296" y="2389"/>
                  </a:lnTo>
                  <a:lnTo>
                    <a:pt x="1303" y="2392"/>
                  </a:lnTo>
                  <a:lnTo>
                    <a:pt x="1307" y="2400"/>
                  </a:lnTo>
                  <a:lnTo>
                    <a:pt x="1307" y="2403"/>
                  </a:lnTo>
                  <a:lnTo>
                    <a:pt x="1303" y="2424"/>
                  </a:lnTo>
                  <a:lnTo>
                    <a:pt x="1289" y="2428"/>
                  </a:lnTo>
                  <a:lnTo>
                    <a:pt x="1289" y="2442"/>
                  </a:lnTo>
                  <a:lnTo>
                    <a:pt x="1307" y="2442"/>
                  </a:lnTo>
                  <a:lnTo>
                    <a:pt x="1310" y="2463"/>
                  </a:lnTo>
                  <a:lnTo>
                    <a:pt x="1328" y="2463"/>
                  </a:lnTo>
                  <a:lnTo>
                    <a:pt x="1328" y="2449"/>
                  </a:lnTo>
                  <a:lnTo>
                    <a:pt x="1338" y="2445"/>
                  </a:lnTo>
                  <a:lnTo>
                    <a:pt x="1342" y="2452"/>
                  </a:lnTo>
                  <a:lnTo>
                    <a:pt x="1338" y="2463"/>
                  </a:lnTo>
                  <a:lnTo>
                    <a:pt x="1342" y="2470"/>
                  </a:lnTo>
                  <a:lnTo>
                    <a:pt x="1349" y="2463"/>
                  </a:lnTo>
                  <a:lnTo>
                    <a:pt x="1359" y="2456"/>
                  </a:lnTo>
                  <a:lnTo>
                    <a:pt x="1370" y="2456"/>
                  </a:lnTo>
                  <a:lnTo>
                    <a:pt x="1377" y="2463"/>
                  </a:lnTo>
                  <a:lnTo>
                    <a:pt x="1384" y="2466"/>
                  </a:lnTo>
                  <a:lnTo>
                    <a:pt x="1391" y="2463"/>
                  </a:lnTo>
                  <a:lnTo>
                    <a:pt x="1391" y="2456"/>
                  </a:lnTo>
                  <a:lnTo>
                    <a:pt x="1395" y="2449"/>
                  </a:lnTo>
                  <a:lnTo>
                    <a:pt x="1395" y="2438"/>
                  </a:lnTo>
                  <a:lnTo>
                    <a:pt x="1380" y="2424"/>
                  </a:lnTo>
                  <a:lnTo>
                    <a:pt x="1370" y="2414"/>
                  </a:lnTo>
                  <a:lnTo>
                    <a:pt x="1370" y="2414"/>
                  </a:lnTo>
                  <a:lnTo>
                    <a:pt x="1366" y="2414"/>
                  </a:lnTo>
                  <a:lnTo>
                    <a:pt x="1363" y="2414"/>
                  </a:lnTo>
                  <a:lnTo>
                    <a:pt x="1356" y="2414"/>
                  </a:lnTo>
                  <a:lnTo>
                    <a:pt x="1352" y="2414"/>
                  </a:lnTo>
                  <a:lnTo>
                    <a:pt x="1345" y="2410"/>
                  </a:lnTo>
                  <a:lnTo>
                    <a:pt x="1342" y="2403"/>
                  </a:lnTo>
                  <a:lnTo>
                    <a:pt x="1335" y="2392"/>
                  </a:lnTo>
                  <a:lnTo>
                    <a:pt x="1331" y="2378"/>
                  </a:lnTo>
                  <a:lnTo>
                    <a:pt x="1328" y="2364"/>
                  </a:lnTo>
                  <a:lnTo>
                    <a:pt x="1328" y="2361"/>
                  </a:lnTo>
                  <a:lnTo>
                    <a:pt x="1328" y="2357"/>
                  </a:lnTo>
                  <a:lnTo>
                    <a:pt x="1328" y="2347"/>
                  </a:lnTo>
                  <a:lnTo>
                    <a:pt x="1324" y="2340"/>
                  </a:lnTo>
                  <a:lnTo>
                    <a:pt x="1328" y="2333"/>
                  </a:lnTo>
                  <a:lnTo>
                    <a:pt x="1328" y="2326"/>
                  </a:lnTo>
                  <a:lnTo>
                    <a:pt x="1335" y="2319"/>
                  </a:lnTo>
                  <a:lnTo>
                    <a:pt x="1349" y="2301"/>
                  </a:lnTo>
                  <a:lnTo>
                    <a:pt x="1349" y="2297"/>
                  </a:lnTo>
                  <a:lnTo>
                    <a:pt x="1352" y="2297"/>
                  </a:lnTo>
                  <a:lnTo>
                    <a:pt x="1359" y="2290"/>
                  </a:lnTo>
                  <a:lnTo>
                    <a:pt x="1366" y="2287"/>
                  </a:lnTo>
                  <a:lnTo>
                    <a:pt x="1370" y="2283"/>
                  </a:lnTo>
                  <a:lnTo>
                    <a:pt x="1370" y="2276"/>
                  </a:lnTo>
                  <a:lnTo>
                    <a:pt x="1370" y="2276"/>
                  </a:lnTo>
                  <a:lnTo>
                    <a:pt x="1370" y="2269"/>
                  </a:lnTo>
                  <a:lnTo>
                    <a:pt x="1370" y="2266"/>
                  </a:lnTo>
                  <a:lnTo>
                    <a:pt x="1370" y="2259"/>
                  </a:lnTo>
                  <a:lnTo>
                    <a:pt x="1370" y="2252"/>
                  </a:lnTo>
                  <a:lnTo>
                    <a:pt x="1366" y="2248"/>
                  </a:lnTo>
                  <a:lnTo>
                    <a:pt x="1359" y="2248"/>
                  </a:lnTo>
                  <a:lnTo>
                    <a:pt x="1356" y="2245"/>
                  </a:lnTo>
                  <a:lnTo>
                    <a:pt x="1352" y="2241"/>
                  </a:lnTo>
                  <a:lnTo>
                    <a:pt x="1349" y="2234"/>
                  </a:lnTo>
                  <a:lnTo>
                    <a:pt x="1349" y="2223"/>
                  </a:lnTo>
                  <a:lnTo>
                    <a:pt x="1349" y="2216"/>
                  </a:lnTo>
                  <a:lnTo>
                    <a:pt x="1352" y="2213"/>
                  </a:lnTo>
                  <a:lnTo>
                    <a:pt x="1356" y="2213"/>
                  </a:lnTo>
                  <a:lnTo>
                    <a:pt x="1359" y="2213"/>
                  </a:lnTo>
                  <a:lnTo>
                    <a:pt x="1363" y="2213"/>
                  </a:lnTo>
                  <a:lnTo>
                    <a:pt x="1363" y="2213"/>
                  </a:lnTo>
                  <a:lnTo>
                    <a:pt x="1380" y="2188"/>
                  </a:lnTo>
                  <a:lnTo>
                    <a:pt x="1388" y="2167"/>
                  </a:lnTo>
                  <a:lnTo>
                    <a:pt x="1388" y="2156"/>
                  </a:lnTo>
                  <a:lnTo>
                    <a:pt x="1402" y="2153"/>
                  </a:lnTo>
                  <a:lnTo>
                    <a:pt x="1402" y="2139"/>
                  </a:lnTo>
                  <a:lnTo>
                    <a:pt x="1388" y="2132"/>
                  </a:lnTo>
                  <a:lnTo>
                    <a:pt x="1388" y="2132"/>
                  </a:lnTo>
                  <a:lnTo>
                    <a:pt x="1388" y="2128"/>
                  </a:lnTo>
                  <a:lnTo>
                    <a:pt x="1388" y="2121"/>
                  </a:lnTo>
                  <a:lnTo>
                    <a:pt x="1388" y="2118"/>
                  </a:lnTo>
                  <a:lnTo>
                    <a:pt x="1388" y="2114"/>
                  </a:lnTo>
                  <a:lnTo>
                    <a:pt x="1395" y="2114"/>
                  </a:lnTo>
                  <a:lnTo>
                    <a:pt x="1416" y="2118"/>
                  </a:lnTo>
                  <a:lnTo>
                    <a:pt x="1419" y="2093"/>
                  </a:lnTo>
                  <a:lnTo>
                    <a:pt x="1419" y="2093"/>
                  </a:lnTo>
                  <a:lnTo>
                    <a:pt x="1423" y="2090"/>
                  </a:lnTo>
                  <a:lnTo>
                    <a:pt x="1423" y="2082"/>
                  </a:lnTo>
                  <a:lnTo>
                    <a:pt x="1426" y="2079"/>
                  </a:lnTo>
                  <a:lnTo>
                    <a:pt x="1433" y="2075"/>
                  </a:lnTo>
                  <a:lnTo>
                    <a:pt x="1437" y="2072"/>
                  </a:lnTo>
                  <a:lnTo>
                    <a:pt x="1444" y="2075"/>
                  </a:lnTo>
                  <a:lnTo>
                    <a:pt x="1458" y="2075"/>
                  </a:lnTo>
                  <a:lnTo>
                    <a:pt x="1472" y="2072"/>
                  </a:lnTo>
                  <a:lnTo>
                    <a:pt x="1490" y="2065"/>
                  </a:lnTo>
                  <a:lnTo>
                    <a:pt x="1500" y="2044"/>
                  </a:lnTo>
                  <a:lnTo>
                    <a:pt x="1500" y="2037"/>
                  </a:lnTo>
                  <a:lnTo>
                    <a:pt x="1500" y="2030"/>
                  </a:lnTo>
                  <a:lnTo>
                    <a:pt x="1500" y="2023"/>
                  </a:lnTo>
                  <a:lnTo>
                    <a:pt x="1493" y="2012"/>
                  </a:lnTo>
                  <a:lnTo>
                    <a:pt x="1490" y="1994"/>
                  </a:lnTo>
                  <a:lnTo>
                    <a:pt x="1486" y="1991"/>
                  </a:lnTo>
                  <a:lnTo>
                    <a:pt x="1486" y="1987"/>
                  </a:lnTo>
                  <a:lnTo>
                    <a:pt x="1483" y="1980"/>
                  </a:lnTo>
                  <a:lnTo>
                    <a:pt x="1483" y="1973"/>
                  </a:lnTo>
                  <a:lnTo>
                    <a:pt x="1483" y="1970"/>
                  </a:lnTo>
                  <a:lnTo>
                    <a:pt x="1483" y="1973"/>
                  </a:lnTo>
                  <a:lnTo>
                    <a:pt x="1483" y="1980"/>
                  </a:lnTo>
                  <a:lnTo>
                    <a:pt x="1486" y="1987"/>
                  </a:lnTo>
                  <a:lnTo>
                    <a:pt x="1490" y="1991"/>
                  </a:lnTo>
                  <a:lnTo>
                    <a:pt x="1493" y="1994"/>
                  </a:lnTo>
                  <a:lnTo>
                    <a:pt x="1497" y="1998"/>
                  </a:lnTo>
                  <a:lnTo>
                    <a:pt x="1497" y="1998"/>
                  </a:lnTo>
                  <a:lnTo>
                    <a:pt x="1500" y="1998"/>
                  </a:lnTo>
                  <a:lnTo>
                    <a:pt x="1507" y="1998"/>
                  </a:lnTo>
                  <a:lnTo>
                    <a:pt x="1518" y="1998"/>
                  </a:lnTo>
                  <a:lnTo>
                    <a:pt x="1525" y="1998"/>
                  </a:lnTo>
                  <a:lnTo>
                    <a:pt x="1532" y="1994"/>
                  </a:lnTo>
                  <a:lnTo>
                    <a:pt x="1539" y="1994"/>
                  </a:lnTo>
                  <a:lnTo>
                    <a:pt x="1543" y="1991"/>
                  </a:lnTo>
                  <a:lnTo>
                    <a:pt x="1550" y="1987"/>
                  </a:lnTo>
                  <a:lnTo>
                    <a:pt x="1553" y="1984"/>
                  </a:lnTo>
                  <a:lnTo>
                    <a:pt x="1557" y="1984"/>
                  </a:lnTo>
                  <a:lnTo>
                    <a:pt x="1564" y="1956"/>
                  </a:lnTo>
                  <a:lnTo>
                    <a:pt x="1571" y="1945"/>
                  </a:lnTo>
                  <a:lnTo>
                    <a:pt x="1574" y="1938"/>
                  </a:lnTo>
                  <a:lnTo>
                    <a:pt x="1578" y="1934"/>
                  </a:lnTo>
                  <a:lnTo>
                    <a:pt x="1581" y="1927"/>
                  </a:lnTo>
                  <a:lnTo>
                    <a:pt x="1592" y="1910"/>
                  </a:lnTo>
                  <a:lnTo>
                    <a:pt x="1606" y="1878"/>
                  </a:lnTo>
                  <a:lnTo>
                    <a:pt x="1620" y="1836"/>
                  </a:lnTo>
                  <a:lnTo>
                    <a:pt x="1627" y="1825"/>
                  </a:lnTo>
                  <a:lnTo>
                    <a:pt x="1648" y="1808"/>
                  </a:lnTo>
                  <a:lnTo>
                    <a:pt x="1673" y="1794"/>
                  </a:lnTo>
                  <a:lnTo>
                    <a:pt x="1705" y="1779"/>
                  </a:lnTo>
                  <a:lnTo>
                    <a:pt x="1712" y="1776"/>
                  </a:lnTo>
                  <a:lnTo>
                    <a:pt x="1722" y="1769"/>
                  </a:lnTo>
                  <a:lnTo>
                    <a:pt x="1736" y="1755"/>
                  </a:lnTo>
                  <a:lnTo>
                    <a:pt x="1750" y="1730"/>
                  </a:lnTo>
                  <a:lnTo>
                    <a:pt x="1761" y="1698"/>
                  </a:lnTo>
                  <a:lnTo>
                    <a:pt x="1764" y="1653"/>
                  </a:lnTo>
                  <a:lnTo>
                    <a:pt x="1807" y="1579"/>
                  </a:lnTo>
                  <a:lnTo>
                    <a:pt x="1810" y="1579"/>
                  </a:lnTo>
                  <a:lnTo>
                    <a:pt x="1814" y="1575"/>
                  </a:lnTo>
                  <a:lnTo>
                    <a:pt x="1817" y="1568"/>
                  </a:lnTo>
                  <a:lnTo>
                    <a:pt x="1824" y="1558"/>
                  </a:lnTo>
                  <a:lnTo>
                    <a:pt x="1824" y="1547"/>
                  </a:lnTo>
                  <a:lnTo>
                    <a:pt x="1828" y="1533"/>
                  </a:lnTo>
                  <a:lnTo>
                    <a:pt x="1828" y="1529"/>
                  </a:lnTo>
                  <a:lnTo>
                    <a:pt x="1828" y="1529"/>
                  </a:lnTo>
                  <a:lnTo>
                    <a:pt x="1828" y="1522"/>
                  </a:lnTo>
                  <a:lnTo>
                    <a:pt x="1828" y="1519"/>
                  </a:lnTo>
                  <a:lnTo>
                    <a:pt x="1828" y="1512"/>
                  </a:lnTo>
                  <a:lnTo>
                    <a:pt x="1824" y="1505"/>
                  </a:lnTo>
                  <a:lnTo>
                    <a:pt x="1817" y="1501"/>
                  </a:lnTo>
                  <a:lnTo>
                    <a:pt x="1807" y="1494"/>
                  </a:lnTo>
                  <a:lnTo>
                    <a:pt x="1796" y="1491"/>
                  </a:lnTo>
                  <a:close/>
                  <a:moveTo>
                    <a:pt x="510" y="550"/>
                  </a:moveTo>
                  <a:lnTo>
                    <a:pt x="514" y="546"/>
                  </a:lnTo>
                  <a:lnTo>
                    <a:pt x="514" y="539"/>
                  </a:lnTo>
                  <a:lnTo>
                    <a:pt x="517" y="529"/>
                  </a:lnTo>
                  <a:lnTo>
                    <a:pt x="517" y="522"/>
                  </a:lnTo>
                  <a:lnTo>
                    <a:pt x="521" y="511"/>
                  </a:lnTo>
                  <a:lnTo>
                    <a:pt x="517" y="508"/>
                  </a:lnTo>
                  <a:lnTo>
                    <a:pt x="517" y="504"/>
                  </a:lnTo>
                  <a:lnTo>
                    <a:pt x="514" y="501"/>
                  </a:lnTo>
                  <a:lnTo>
                    <a:pt x="507" y="497"/>
                  </a:lnTo>
                  <a:lnTo>
                    <a:pt x="500" y="490"/>
                  </a:lnTo>
                  <a:lnTo>
                    <a:pt x="496" y="479"/>
                  </a:lnTo>
                  <a:lnTo>
                    <a:pt x="489" y="472"/>
                  </a:lnTo>
                  <a:lnTo>
                    <a:pt x="479" y="455"/>
                  </a:lnTo>
                  <a:lnTo>
                    <a:pt x="465" y="437"/>
                  </a:lnTo>
                  <a:lnTo>
                    <a:pt x="454" y="420"/>
                  </a:lnTo>
                  <a:lnTo>
                    <a:pt x="443" y="409"/>
                  </a:lnTo>
                  <a:lnTo>
                    <a:pt x="454" y="420"/>
                  </a:lnTo>
                  <a:lnTo>
                    <a:pt x="468" y="437"/>
                  </a:lnTo>
                  <a:lnTo>
                    <a:pt x="479" y="455"/>
                  </a:lnTo>
                  <a:lnTo>
                    <a:pt x="493" y="472"/>
                  </a:lnTo>
                  <a:lnTo>
                    <a:pt x="496" y="479"/>
                  </a:lnTo>
                  <a:lnTo>
                    <a:pt x="500" y="490"/>
                  </a:lnTo>
                  <a:lnTo>
                    <a:pt x="507" y="497"/>
                  </a:lnTo>
                  <a:lnTo>
                    <a:pt x="514" y="501"/>
                  </a:lnTo>
                  <a:lnTo>
                    <a:pt x="517" y="504"/>
                  </a:lnTo>
                  <a:lnTo>
                    <a:pt x="517" y="508"/>
                  </a:lnTo>
                  <a:lnTo>
                    <a:pt x="521" y="511"/>
                  </a:lnTo>
                  <a:lnTo>
                    <a:pt x="517" y="522"/>
                  </a:lnTo>
                  <a:lnTo>
                    <a:pt x="517" y="529"/>
                  </a:lnTo>
                  <a:lnTo>
                    <a:pt x="514" y="539"/>
                  </a:lnTo>
                  <a:lnTo>
                    <a:pt x="514" y="546"/>
                  </a:lnTo>
                  <a:lnTo>
                    <a:pt x="510" y="550"/>
                  </a:lnTo>
                  <a:close/>
                  <a:moveTo>
                    <a:pt x="1345" y="694"/>
                  </a:moveTo>
                  <a:lnTo>
                    <a:pt x="1345" y="694"/>
                  </a:lnTo>
                  <a:lnTo>
                    <a:pt x="1342" y="691"/>
                  </a:lnTo>
                  <a:lnTo>
                    <a:pt x="1345" y="694"/>
                  </a:lnTo>
                  <a:lnTo>
                    <a:pt x="1345" y="694"/>
                  </a:lnTo>
                  <a:close/>
                  <a:moveTo>
                    <a:pt x="1317" y="716"/>
                  </a:moveTo>
                  <a:lnTo>
                    <a:pt x="1314" y="719"/>
                  </a:lnTo>
                  <a:lnTo>
                    <a:pt x="1303" y="719"/>
                  </a:lnTo>
                  <a:lnTo>
                    <a:pt x="1289" y="723"/>
                  </a:lnTo>
                  <a:lnTo>
                    <a:pt x="1278" y="726"/>
                  </a:lnTo>
                  <a:lnTo>
                    <a:pt x="1289" y="723"/>
                  </a:lnTo>
                  <a:lnTo>
                    <a:pt x="1303" y="719"/>
                  </a:lnTo>
                  <a:lnTo>
                    <a:pt x="1314" y="716"/>
                  </a:lnTo>
                  <a:lnTo>
                    <a:pt x="1317" y="716"/>
                  </a:lnTo>
                  <a:close/>
                  <a:moveTo>
                    <a:pt x="1275" y="726"/>
                  </a:moveTo>
                  <a:lnTo>
                    <a:pt x="1275" y="726"/>
                  </a:lnTo>
                  <a:lnTo>
                    <a:pt x="1275" y="726"/>
                  </a:lnTo>
                  <a:lnTo>
                    <a:pt x="1275" y="726"/>
                  </a:lnTo>
                  <a:lnTo>
                    <a:pt x="1275" y="726"/>
                  </a:lnTo>
                  <a:close/>
                  <a:moveTo>
                    <a:pt x="1021" y="677"/>
                  </a:moveTo>
                  <a:lnTo>
                    <a:pt x="1025" y="680"/>
                  </a:lnTo>
                  <a:lnTo>
                    <a:pt x="1028" y="684"/>
                  </a:lnTo>
                  <a:lnTo>
                    <a:pt x="1032" y="684"/>
                  </a:lnTo>
                  <a:lnTo>
                    <a:pt x="1035" y="684"/>
                  </a:lnTo>
                  <a:lnTo>
                    <a:pt x="1039" y="684"/>
                  </a:lnTo>
                  <a:lnTo>
                    <a:pt x="1049" y="680"/>
                  </a:lnTo>
                  <a:lnTo>
                    <a:pt x="1056" y="677"/>
                  </a:lnTo>
                  <a:lnTo>
                    <a:pt x="1063" y="673"/>
                  </a:lnTo>
                  <a:lnTo>
                    <a:pt x="1063" y="673"/>
                  </a:lnTo>
                  <a:lnTo>
                    <a:pt x="1074" y="670"/>
                  </a:lnTo>
                  <a:lnTo>
                    <a:pt x="1085" y="670"/>
                  </a:lnTo>
                  <a:lnTo>
                    <a:pt x="1092" y="670"/>
                  </a:lnTo>
                  <a:lnTo>
                    <a:pt x="1095" y="673"/>
                  </a:lnTo>
                  <a:lnTo>
                    <a:pt x="1102" y="680"/>
                  </a:lnTo>
                  <a:lnTo>
                    <a:pt x="1102" y="680"/>
                  </a:lnTo>
                  <a:lnTo>
                    <a:pt x="1106" y="684"/>
                  </a:lnTo>
                  <a:lnTo>
                    <a:pt x="1113" y="684"/>
                  </a:lnTo>
                  <a:lnTo>
                    <a:pt x="1120" y="687"/>
                  </a:lnTo>
                  <a:lnTo>
                    <a:pt x="1123" y="691"/>
                  </a:lnTo>
                  <a:lnTo>
                    <a:pt x="1123" y="691"/>
                  </a:lnTo>
                  <a:lnTo>
                    <a:pt x="1123" y="694"/>
                  </a:lnTo>
                  <a:lnTo>
                    <a:pt x="1123" y="698"/>
                  </a:lnTo>
                  <a:lnTo>
                    <a:pt x="1120" y="698"/>
                  </a:lnTo>
                  <a:lnTo>
                    <a:pt x="1123" y="705"/>
                  </a:lnTo>
                  <a:lnTo>
                    <a:pt x="1127" y="712"/>
                  </a:lnTo>
                  <a:lnTo>
                    <a:pt x="1130" y="712"/>
                  </a:lnTo>
                  <a:lnTo>
                    <a:pt x="1134" y="712"/>
                  </a:lnTo>
                  <a:lnTo>
                    <a:pt x="1141" y="712"/>
                  </a:lnTo>
                  <a:lnTo>
                    <a:pt x="1148" y="712"/>
                  </a:lnTo>
                  <a:lnTo>
                    <a:pt x="1155" y="712"/>
                  </a:lnTo>
                  <a:lnTo>
                    <a:pt x="1159" y="712"/>
                  </a:lnTo>
                  <a:lnTo>
                    <a:pt x="1169" y="712"/>
                  </a:lnTo>
                  <a:lnTo>
                    <a:pt x="1173" y="716"/>
                  </a:lnTo>
                  <a:lnTo>
                    <a:pt x="1180" y="719"/>
                  </a:lnTo>
                  <a:lnTo>
                    <a:pt x="1183" y="723"/>
                  </a:lnTo>
                  <a:lnTo>
                    <a:pt x="1190" y="726"/>
                  </a:lnTo>
                  <a:lnTo>
                    <a:pt x="1190" y="730"/>
                  </a:lnTo>
                  <a:lnTo>
                    <a:pt x="1190" y="733"/>
                  </a:lnTo>
                  <a:lnTo>
                    <a:pt x="1190" y="733"/>
                  </a:lnTo>
                  <a:lnTo>
                    <a:pt x="1194" y="737"/>
                  </a:lnTo>
                  <a:lnTo>
                    <a:pt x="1190" y="740"/>
                  </a:lnTo>
                  <a:lnTo>
                    <a:pt x="1187" y="744"/>
                  </a:lnTo>
                  <a:lnTo>
                    <a:pt x="1183" y="744"/>
                  </a:lnTo>
                  <a:lnTo>
                    <a:pt x="1180" y="744"/>
                  </a:lnTo>
                  <a:lnTo>
                    <a:pt x="1176" y="744"/>
                  </a:lnTo>
                  <a:lnTo>
                    <a:pt x="1173" y="744"/>
                  </a:lnTo>
                  <a:lnTo>
                    <a:pt x="1173" y="740"/>
                  </a:lnTo>
                  <a:lnTo>
                    <a:pt x="1162" y="737"/>
                  </a:lnTo>
                  <a:lnTo>
                    <a:pt x="1166" y="737"/>
                  </a:lnTo>
                  <a:lnTo>
                    <a:pt x="1166" y="740"/>
                  </a:lnTo>
                  <a:lnTo>
                    <a:pt x="1169" y="747"/>
                  </a:lnTo>
                  <a:lnTo>
                    <a:pt x="1166" y="754"/>
                  </a:lnTo>
                  <a:lnTo>
                    <a:pt x="1162" y="758"/>
                  </a:lnTo>
                  <a:lnTo>
                    <a:pt x="1159" y="761"/>
                  </a:lnTo>
                  <a:lnTo>
                    <a:pt x="1152" y="761"/>
                  </a:lnTo>
                  <a:lnTo>
                    <a:pt x="1148" y="765"/>
                  </a:lnTo>
                  <a:lnTo>
                    <a:pt x="1152" y="768"/>
                  </a:lnTo>
                  <a:lnTo>
                    <a:pt x="1152" y="772"/>
                  </a:lnTo>
                  <a:lnTo>
                    <a:pt x="1152" y="772"/>
                  </a:lnTo>
                  <a:lnTo>
                    <a:pt x="1152" y="772"/>
                  </a:lnTo>
                  <a:lnTo>
                    <a:pt x="1155" y="772"/>
                  </a:lnTo>
                  <a:lnTo>
                    <a:pt x="1155" y="772"/>
                  </a:lnTo>
                  <a:lnTo>
                    <a:pt x="1159" y="779"/>
                  </a:lnTo>
                  <a:lnTo>
                    <a:pt x="1155" y="782"/>
                  </a:lnTo>
                  <a:lnTo>
                    <a:pt x="1155" y="782"/>
                  </a:lnTo>
                  <a:lnTo>
                    <a:pt x="1152" y="782"/>
                  </a:lnTo>
                  <a:lnTo>
                    <a:pt x="1152" y="786"/>
                  </a:lnTo>
                  <a:lnTo>
                    <a:pt x="1148" y="790"/>
                  </a:lnTo>
                  <a:lnTo>
                    <a:pt x="1148" y="790"/>
                  </a:lnTo>
                  <a:lnTo>
                    <a:pt x="1152" y="790"/>
                  </a:lnTo>
                  <a:lnTo>
                    <a:pt x="1155" y="790"/>
                  </a:lnTo>
                  <a:lnTo>
                    <a:pt x="1162" y="786"/>
                  </a:lnTo>
                  <a:lnTo>
                    <a:pt x="1166" y="779"/>
                  </a:lnTo>
                  <a:lnTo>
                    <a:pt x="1169" y="775"/>
                  </a:lnTo>
                  <a:lnTo>
                    <a:pt x="1173" y="772"/>
                  </a:lnTo>
                  <a:lnTo>
                    <a:pt x="1173" y="768"/>
                  </a:lnTo>
                  <a:lnTo>
                    <a:pt x="1176" y="765"/>
                  </a:lnTo>
                  <a:lnTo>
                    <a:pt x="1183" y="765"/>
                  </a:lnTo>
                  <a:lnTo>
                    <a:pt x="1190" y="765"/>
                  </a:lnTo>
                  <a:lnTo>
                    <a:pt x="1201" y="765"/>
                  </a:lnTo>
                  <a:lnTo>
                    <a:pt x="1204" y="765"/>
                  </a:lnTo>
                  <a:lnTo>
                    <a:pt x="1204" y="765"/>
                  </a:lnTo>
                  <a:lnTo>
                    <a:pt x="1201" y="761"/>
                  </a:lnTo>
                  <a:lnTo>
                    <a:pt x="1197" y="758"/>
                  </a:lnTo>
                  <a:lnTo>
                    <a:pt x="1201" y="754"/>
                  </a:lnTo>
                  <a:lnTo>
                    <a:pt x="1204" y="751"/>
                  </a:lnTo>
                  <a:lnTo>
                    <a:pt x="1208" y="744"/>
                  </a:lnTo>
                  <a:lnTo>
                    <a:pt x="1215" y="740"/>
                  </a:lnTo>
                  <a:lnTo>
                    <a:pt x="1222" y="737"/>
                  </a:lnTo>
                  <a:lnTo>
                    <a:pt x="1233" y="737"/>
                  </a:lnTo>
                  <a:lnTo>
                    <a:pt x="1240" y="737"/>
                  </a:lnTo>
                  <a:lnTo>
                    <a:pt x="1243" y="737"/>
                  </a:lnTo>
                  <a:lnTo>
                    <a:pt x="1247" y="740"/>
                  </a:lnTo>
                  <a:lnTo>
                    <a:pt x="1250" y="740"/>
                  </a:lnTo>
                  <a:lnTo>
                    <a:pt x="1254" y="740"/>
                  </a:lnTo>
                  <a:lnTo>
                    <a:pt x="1254" y="740"/>
                  </a:lnTo>
                  <a:lnTo>
                    <a:pt x="1261" y="737"/>
                  </a:lnTo>
                  <a:lnTo>
                    <a:pt x="1264" y="733"/>
                  </a:lnTo>
                  <a:lnTo>
                    <a:pt x="1261" y="737"/>
                  </a:lnTo>
                  <a:lnTo>
                    <a:pt x="1257" y="740"/>
                  </a:lnTo>
                  <a:lnTo>
                    <a:pt x="1254" y="747"/>
                  </a:lnTo>
                  <a:lnTo>
                    <a:pt x="1250" y="751"/>
                  </a:lnTo>
                  <a:lnTo>
                    <a:pt x="1243" y="754"/>
                  </a:lnTo>
                  <a:lnTo>
                    <a:pt x="1236" y="758"/>
                  </a:lnTo>
                  <a:lnTo>
                    <a:pt x="1225" y="758"/>
                  </a:lnTo>
                  <a:lnTo>
                    <a:pt x="1218" y="758"/>
                  </a:lnTo>
                  <a:lnTo>
                    <a:pt x="1211" y="761"/>
                  </a:lnTo>
                  <a:lnTo>
                    <a:pt x="1208" y="765"/>
                  </a:lnTo>
                  <a:lnTo>
                    <a:pt x="1208" y="768"/>
                  </a:lnTo>
                  <a:lnTo>
                    <a:pt x="1208" y="768"/>
                  </a:lnTo>
                  <a:lnTo>
                    <a:pt x="1208" y="772"/>
                  </a:lnTo>
                  <a:lnTo>
                    <a:pt x="1208" y="775"/>
                  </a:lnTo>
                  <a:lnTo>
                    <a:pt x="1204" y="779"/>
                  </a:lnTo>
                  <a:lnTo>
                    <a:pt x="1197" y="782"/>
                  </a:lnTo>
                  <a:lnTo>
                    <a:pt x="1190" y="790"/>
                  </a:lnTo>
                  <a:lnTo>
                    <a:pt x="1187" y="793"/>
                  </a:lnTo>
                  <a:lnTo>
                    <a:pt x="1180" y="797"/>
                  </a:lnTo>
                  <a:lnTo>
                    <a:pt x="1169" y="797"/>
                  </a:lnTo>
                  <a:lnTo>
                    <a:pt x="1159" y="797"/>
                  </a:lnTo>
                  <a:lnTo>
                    <a:pt x="1152" y="797"/>
                  </a:lnTo>
                  <a:lnTo>
                    <a:pt x="1148" y="797"/>
                  </a:lnTo>
                  <a:lnTo>
                    <a:pt x="1144" y="793"/>
                  </a:lnTo>
                  <a:lnTo>
                    <a:pt x="1144" y="793"/>
                  </a:lnTo>
                  <a:lnTo>
                    <a:pt x="1144" y="790"/>
                  </a:lnTo>
                  <a:lnTo>
                    <a:pt x="1148" y="786"/>
                  </a:lnTo>
                  <a:lnTo>
                    <a:pt x="1148" y="779"/>
                  </a:lnTo>
                  <a:lnTo>
                    <a:pt x="1148" y="772"/>
                  </a:lnTo>
                  <a:lnTo>
                    <a:pt x="1144" y="768"/>
                  </a:lnTo>
                  <a:lnTo>
                    <a:pt x="1141" y="761"/>
                  </a:lnTo>
                  <a:lnTo>
                    <a:pt x="1141" y="758"/>
                  </a:lnTo>
                  <a:lnTo>
                    <a:pt x="1137" y="754"/>
                  </a:lnTo>
                  <a:lnTo>
                    <a:pt x="1137" y="758"/>
                  </a:lnTo>
                  <a:lnTo>
                    <a:pt x="1134" y="758"/>
                  </a:lnTo>
                  <a:lnTo>
                    <a:pt x="1130" y="761"/>
                  </a:lnTo>
                  <a:lnTo>
                    <a:pt x="1130" y="758"/>
                  </a:lnTo>
                  <a:lnTo>
                    <a:pt x="1130" y="758"/>
                  </a:lnTo>
                  <a:lnTo>
                    <a:pt x="1130" y="754"/>
                  </a:lnTo>
                  <a:lnTo>
                    <a:pt x="1130" y="754"/>
                  </a:lnTo>
                  <a:lnTo>
                    <a:pt x="1134" y="744"/>
                  </a:lnTo>
                  <a:lnTo>
                    <a:pt x="1134" y="737"/>
                  </a:lnTo>
                  <a:lnTo>
                    <a:pt x="1130" y="733"/>
                  </a:lnTo>
                  <a:lnTo>
                    <a:pt x="1127" y="730"/>
                  </a:lnTo>
                  <a:lnTo>
                    <a:pt x="1123" y="730"/>
                  </a:lnTo>
                  <a:lnTo>
                    <a:pt x="1120" y="730"/>
                  </a:lnTo>
                  <a:lnTo>
                    <a:pt x="1120" y="730"/>
                  </a:lnTo>
                  <a:lnTo>
                    <a:pt x="1116" y="730"/>
                  </a:lnTo>
                  <a:lnTo>
                    <a:pt x="1113" y="730"/>
                  </a:lnTo>
                  <a:lnTo>
                    <a:pt x="1113" y="730"/>
                  </a:lnTo>
                  <a:lnTo>
                    <a:pt x="1109" y="737"/>
                  </a:lnTo>
                  <a:lnTo>
                    <a:pt x="1109" y="740"/>
                  </a:lnTo>
                  <a:lnTo>
                    <a:pt x="1109" y="744"/>
                  </a:lnTo>
                  <a:lnTo>
                    <a:pt x="1109" y="744"/>
                  </a:lnTo>
                  <a:lnTo>
                    <a:pt x="1102" y="747"/>
                  </a:lnTo>
                  <a:lnTo>
                    <a:pt x="1099" y="775"/>
                  </a:lnTo>
                  <a:lnTo>
                    <a:pt x="1095" y="786"/>
                  </a:lnTo>
                  <a:lnTo>
                    <a:pt x="1092" y="793"/>
                  </a:lnTo>
                  <a:lnTo>
                    <a:pt x="1088" y="800"/>
                  </a:lnTo>
                  <a:lnTo>
                    <a:pt x="1085" y="804"/>
                  </a:lnTo>
                  <a:lnTo>
                    <a:pt x="1081" y="804"/>
                  </a:lnTo>
                  <a:lnTo>
                    <a:pt x="1081" y="804"/>
                  </a:lnTo>
                  <a:lnTo>
                    <a:pt x="1078" y="797"/>
                  </a:lnTo>
                  <a:lnTo>
                    <a:pt x="1074" y="790"/>
                  </a:lnTo>
                  <a:lnTo>
                    <a:pt x="1074" y="782"/>
                  </a:lnTo>
                  <a:lnTo>
                    <a:pt x="1078" y="772"/>
                  </a:lnTo>
                  <a:lnTo>
                    <a:pt x="1078" y="765"/>
                  </a:lnTo>
                  <a:lnTo>
                    <a:pt x="1081" y="758"/>
                  </a:lnTo>
                  <a:lnTo>
                    <a:pt x="1081" y="758"/>
                  </a:lnTo>
                  <a:lnTo>
                    <a:pt x="1085" y="751"/>
                  </a:lnTo>
                  <a:lnTo>
                    <a:pt x="1085" y="744"/>
                  </a:lnTo>
                  <a:lnTo>
                    <a:pt x="1081" y="740"/>
                  </a:lnTo>
                  <a:lnTo>
                    <a:pt x="1078" y="737"/>
                  </a:lnTo>
                  <a:lnTo>
                    <a:pt x="1078" y="737"/>
                  </a:lnTo>
                  <a:lnTo>
                    <a:pt x="1081" y="730"/>
                  </a:lnTo>
                  <a:lnTo>
                    <a:pt x="1085" y="726"/>
                  </a:lnTo>
                  <a:lnTo>
                    <a:pt x="1088" y="723"/>
                  </a:lnTo>
                  <a:lnTo>
                    <a:pt x="1095" y="723"/>
                  </a:lnTo>
                  <a:lnTo>
                    <a:pt x="1099" y="723"/>
                  </a:lnTo>
                  <a:lnTo>
                    <a:pt x="1099" y="726"/>
                  </a:lnTo>
                  <a:lnTo>
                    <a:pt x="1106" y="723"/>
                  </a:lnTo>
                  <a:lnTo>
                    <a:pt x="1109" y="719"/>
                  </a:lnTo>
                  <a:lnTo>
                    <a:pt x="1113" y="716"/>
                  </a:lnTo>
                  <a:lnTo>
                    <a:pt x="1113" y="712"/>
                  </a:lnTo>
                  <a:lnTo>
                    <a:pt x="1113" y="708"/>
                  </a:lnTo>
                  <a:lnTo>
                    <a:pt x="1109" y="705"/>
                  </a:lnTo>
                  <a:lnTo>
                    <a:pt x="1102" y="705"/>
                  </a:lnTo>
                  <a:lnTo>
                    <a:pt x="1099" y="705"/>
                  </a:lnTo>
                  <a:lnTo>
                    <a:pt x="1092" y="708"/>
                  </a:lnTo>
                  <a:lnTo>
                    <a:pt x="1092" y="708"/>
                  </a:lnTo>
                  <a:lnTo>
                    <a:pt x="1081" y="708"/>
                  </a:lnTo>
                  <a:lnTo>
                    <a:pt x="1078" y="705"/>
                  </a:lnTo>
                  <a:lnTo>
                    <a:pt x="1074" y="705"/>
                  </a:lnTo>
                  <a:lnTo>
                    <a:pt x="1070" y="701"/>
                  </a:lnTo>
                  <a:lnTo>
                    <a:pt x="1070" y="701"/>
                  </a:lnTo>
                  <a:lnTo>
                    <a:pt x="1063" y="705"/>
                  </a:lnTo>
                  <a:lnTo>
                    <a:pt x="1056" y="708"/>
                  </a:lnTo>
                  <a:lnTo>
                    <a:pt x="1049" y="708"/>
                  </a:lnTo>
                  <a:lnTo>
                    <a:pt x="1039" y="708"/>
                  </a:lnTo>
                  <a:lnTo>
                    <a:pt x="1035" y="708"/>
                  </a:lnTo>
                  <a:lnTo>
                    <a:pt x="1032" y="708"/>
                  </a:lnTo>
                  <a:lnTo>
                    <a:pt x="1025" y="708"/>
                  </a:lnTo>
                  <a:lnTo>
                    <a:pt x="1021" y="705"/>
                  </a:lnTo>
                  <a:lnTo>
                    <a:pt x="1021" y="705"/>
                  </a:lnTo>
                  <a:lnTo>
                    <a:pt x="1021" y="701"/>
                  </a:lnTo>
                  <a:lnTo>
                    <a:pt x="1025" y="698"/>
                  </a:lnTo>
                  <a:lnTo>
                    <a:pt x="1028" y="694"/>
                  </a:lnTo>
                  <a:lnTo>
                    <a:pt x="1035" y="691"/>
                  </a:lnTo>
                  <a:lnTo>
                    <a:pt x="1039" y="684"/>
                  </a:lnTo>
                  <a:lnTo>
                    <a:pt x="1039" y="684"/>
                  </a:lnTo>
                  <a:lnTo>
                    <a:pt x="1035" y="684"/>
                  </a:lnTo>
                  <a:lnTo>
                    <a:pt x="1032" y="684"/>
                  </a:lnTo>
                  <a:lnTo>
                    <a:pt x="1028" y="684"/>
                  </a:lnTo>
                  <a:lnTo>
                    <a:pt x="1025" y="680"/>
                  </a:lnTo>
                  <a:lnTo>
                    <a:pt x="1021" y="677"/>
                  </a:lnTo>
                  <a:lnTo>
                    <a:pt x="996" y="673"/>
                  </a:lnTo>
                  <a:lnTo>
                    <a:pt x="1021" y="677"/>
                  </a:lnTo>
                  <a:close/>
                  <a:moveTo>
                    <a:pt x="1074" y="1219"/>
                  </a:moveTo>
                  <a:lnTo>
                    <a:pt x="1070" y="1223"/>
                  </a:lnTo>
                  <a:lnTo>
                    <a:pt x="1063" y="1223"/>
                  </a:lnTo>
                  <a:lnTo>
                    <a:pt x="1070" y="1223"/>
                  </a:lnTo>
                  <a:lnTo>
                    <a:pt x="1074" y="1219"/>
                  </a:lnTo>
                  <a:close/>
                  <a:moveTo>
                    <a:pt x="1063" y="1244"/>
                  </a:moveTo>
                  <a:lnTo>
                    <a:pt x="1063" y="1244"/>
                  </a:lnTo>
                  <a:lnTo>
                    <a:pt x="1063" y="1244"/>
                  </a:lnTo>
                  <a:lnTo>
                    <a:pt x="1063" y="1244"/>
                  </a:lnTo>
                  <a:lnTo>
                    <a:pt x="1063" y="1244"/>
                  </a:lnTo>
                  <a:close/>
                  <a:moveTo>
                    <a:pt x="1049" y="1237"/>
                  </a:moveTo>
                  <a:lnTo>
                    <a:pt x="1049" y="1237"/>
                  </a:lnTo>
                  <a:lnTo>
                    <a:pt x="1049" y="1237"/>
                  </a:lnTo>
                  <a:lnTo>
                    <a:pt x="1049" y="1233"/>
                  </a:lnTo>
                  <a:lnTo>
                    <a:pt x="1049" y="1233"/>
                  </a:lnTo>
                  <a:lnTo>
                    <a:pt x="1049" y="1237"/>
                  </a:lnTo>
                  <a:close/>
                  <a:moveTo>
                    <a:pt x="1067" y="1244"/>
                  </a:moveTo>
                  <a:lnTo>
                    <a:pt x="1067" y="1244"/>
                  </a:lnTo>
                  <a:lnTo>
                    <a:pt x="1063" y="1244"/>
                  </a:lnTo>
                  <a:lnTo>
                    <a:pt x="1067" y="1244"/>
                  </a:lnTo>
                  <a:lnTo>
                    <a:pt x="1067" y="1244"/>
                  </a:lnTo>
                  <a:lnTo>
                    <a:pt x="1070" y="1244"/>
                  </a:lnTo>
                  <a:lnTo>
                    <a:pt x="1070" y="1244"/>
                  </a:lnTo>
                  <a:lnTo>
                    <a:pt x="1070" y="1244"/>
                  </a:lnTo>
                  <a:lnTo>
                    <a:pt x="1070" y="1244"/>
                  </a:lnTo>
                  <a:lnTo>
                    <a:pt x="1067" y="1244"/>
                  </a:lnTo>
                  <a:lnTo>
                    <a:pt x="1067" y="1244"/>
                  </a:lnTo>
                  <a:close/>
                  <a:moveTo>
                    <a:pt x="1120" y="1223"/>
                  </a:moveTo>
                  <a:lnTo>
                    <a:pt x="1123" y="1223"/>
                  </a:lnTo>
                  <a:lnTo>
                    <a:pt x="1127" y="1219"/>
                  </a:lnTo>
                  <a:lnTo>
                    <a:pt x="1127" y="1219"/>
                  </a:lnTo>
                  <a:lnTo>
                    <a:pt x="1130" y="1219"/>
                  </a:lnTo>
                  <a:lnTo>
                    <a:pt x="1130" y="1219"/>
                  </a:lnTo>
                  <a:lnTo>
                    <a:pt x="1130" y="1219"/>
                  </a:lnTo>
                  <a:lnTo>
                    <a:pt x="1127" y="1219"/>
                  </a:lnTo>
                  <a:lnTo>
                    <a:pt x="1127" y="1219"/>
                  </a:lnTo>
                  <a:lnTo>
                    <a:pt x="1123" y="1223"/>
                  </a:lnTo>
                  <a:lnTo>
                    <a:pt x="1120" y="1223"/>
                  </a:lnTo>
                  <a:close/>
                  <a:moveTo>
                    <a:pt x="1349" y="1406"/>
                  </a:moveTo>
                  <a:lnTo>
                    <a:pt x="1349" y="1406"/>
                  </a:lnTo>
                  <a:lnTo>
                    <a:pt x="1349" y="1406"/>
                  </a:lnTo>
                  <a:lnTo>
                    <a:pt x="1349" y="1403"/>
                  </a:lnTo>
                  <a:lnTo>
                    <a:pt x="1349" y="1399"/>
                  </a:lnTo>
                  <a:lnTo>
                    <a:pt x="1345" y="1399"/>
                  </a:lnTo>
                  <a:lnTo>
                    <a:pt x="1345" y="1395"/>
                  </a:lnTo>
                  <a:lnTo>
                    <a:pt x="1345" y="1395"/>
                  </a:lnTo>
                  <a:lnTo>
                    <a:pt x="1345" y="1395"/>
                  </a:lnTo>
                  <a:lnTo>
                    <a:pt x="1349" y="1399"/>
                  </a:lnTo>
                  <a:lnTo>
                    <a:pt x="1349" y="1403"/>
                  </a:lnTo>
                  <a:lnTo>
                    <a:pt x="1349" y="1406"/>
                  </a:lnTo>
                  <a:close/>
                  <a:moveTo>
                    <a:pt x="1331" y="1417"/>
                  </a:moveTo>
                  <a:lnTo>
                    <a:pt x="1331" y="1417"/>
                  </a:lnTo>
                  <a:lnTo>
                    <a:pt x="1328" y="1413"/>
                  </a:lnTo>
                  <a:lnTo>
                    <a:pt x="1324" y="1413"/>
                  </a:lnTo>
                  <a:lnTo>
                    <a:pt x="1328" y="1413"/>
                  </a:lnTo>
                  <a:lnTo>
                    <a:pt x="1331" y="1417"/>
                  </a:lnTo>
                  <a:lnTo>
                    <a:pt x="1331" y="1417"/>
                  </a:lnTo>
                  <a:close/>
                  <a:moveTo>
                    <a:pt x="1338" y="1737"/>
                  </a:moveTo>
                  <a:lnTo>
                    <a:pt x="1338" y="1734"/>
                  </a:lnTo>
                  <a:lnTo>
                    <a:pt x="1338" y="1727"/>
                  </a:lnTo>
                  <a:lnTo>
                    <a:pt x="1338" y="1723"/>
                  </a:lnTo>
                  <a:lnTo>
                    <a:pt x="1335" y="1720"/>
                  </a:lnTo>
                  <a:lnTo>
                    <a:pt x="1335" y="1720"/>
                  </a:lnTo>
                  <a:lnTo>
                    <a:pt x="1331" y="1709"/>
                  </a:lnTo>
                  <a:lnTo>
                    <a:pt x="1335" y="1716"/>
                  </a:lnTo>
                  <a:lnTo>
                    <a:pt x="1338" y="1720"/>
                  </a:lnTo>
                  <a:lnTo>
                    <a:pt x="1338" y="1723"/>
                  </a:lnTo>
                  <a:lnTo>
                    <a:pt x="1338" y="1730"/>
                  </a:lnTo>
                  <a:lnTo>
                    <a:pt x="1338" y="1737"/>
                  </a:lnTo>
                  <a:close/>
                  <a:moveTo>
                    <a:pt x="1335" y="1656"/>
                  </a:moveTo>
                  <a:lnTo>
                    <a:pt x="1331" y="1656"/>
                  </a:lnTo>
                  <a:lnTo>
                    <a:pt x="1328" y="1660"/>
                  </a:lnTo>
                  <a:lnTo>
                    <a:pt x="1321" y="1663"/>
                  </a:lnTo>
                  <a:lnTo>
                    <a:pt x="1314" y="1667"/>
                  </a:lnTo>
                  <a:lnTo>
                    <a:pt x="1310" y="1667"/>
                  </a:lnTo>
                  <a:lnTo>
                    <a:pt x="1314" y="1663"/>
                  </a:lnTo>
                  <a:lnTo>
                    <a:pt x="1321" y="1660"/>
                  </a:lnTo>
                  <a:lnTo>
                    <a:pt x="1328" y="1660"/>
                  </a:lnTo>
                  <a:lnTo>
                    <a:pt x="1331" y="1656"/>
                  </a:lnTo>
                  <a:lnTo>
                    <a:pt x="1335" y="1656"/>
                  </a:lnTo>
                  <a:close/>
                  <a:moveTo>
                    <a:pt x="1314" y="1491"/>
                  </a:moveTo>
                  <a:lnTo>
                    <a:pt x="1314" y="1491"/>
                  </a:lnTo>
                  <a:lnTo>
                    <a:pt x="1310" y="1491"/>
                  </a:lnTo>
                  <a:lnTo>
                    <a:pt x="1307" y="1491"/>
                  </a:lnTo>
                  <a:lnTo>
                    <a:pt x="1310" y="1487"/>
                  </a:lnTo>
                  <a:lnTo>
                    <a:pt x="1314" y="1491"/>
                  </a:lnTo>
                  <a:lnTo>
                    <a:pt x="1314" y="1491"/>
                  </a:lnTo>
                  <a:lnTo>
                    <a:pt x="1314" y="1491"/>
                  </a:lnTo>
                  <a:close/>
                  <a:moveTo>
                    <a:pt x="1314" y="1484"/>
                  </a:moveTo>
                  <a:lnTo>
                    <a:pt x="1314" y="1484"/>
                  </a:lnTo>
                  <a:lnTo>
                    <a:pt x="1317" y="1484"/>
                  </a:lnTo>
                  <a:lnTo>
                    <a:pt x="1321" y="1484"/>
                  </a:lnTo>
                  <a:lnTo>
                    <a:pt x="1321" y="1484"/>
                  </a:lnTo>
                  <a:lnTo>
                    <a:pt x="1314" y="1484"/>
                  </a:lnTo>
                  <a:close/>
                  <a:moveTo>
                    <a:pt x="1310" y="1558"/>
                  </a:moveTo>
                  <a:lnTo>
                    <a:pt x="1310" y="1561"/>
                  </a:lnTo>
                  <a:lnTo>
                    <a:pt x="1307" y="1565"/>
                  </a:lnTo>
                  <a:lnTo>
                    <a:pt x="1303" y="1565"/>
                  </a:lnTo>
                  <a:lnTo>
                    <a:pt x="1299" y="1568"/>
                  </a:lnTo>
                  <a:lnTo>
                    <a:pt x="1299" y="1568"/>
                  </a:lnTo>
                  <a:lnTo>
                    <a:pt x="1299" y="1568"/>
                  </a:lnTo>
                  <a:lnTo>
                    <a:pt x="1296" y="1568"/>
                  </a:lnTo>
                  <a:lnTo>
                    <a:pt x="1299" y="1568"/>
                  </a:lnTo>
                  <a:lnTo>
                    <a:pt x="1303" y="1565"/>
                  </a:lnTo>
                  <a:lnTo>
                    <a:pt x="1307" y="1561"/>
                  </a:lnTo>
                  <a:lnTo>
                    <a:pt x="1310" y="1558"/>
                  </a:lnTo>
                  <a:close/>
                  <a:moveTo>
                    <a:pt x="1307" y="1670"/>
                  </a:moveTo>
                  <a:lnTo>
                    <a:pt x="1310" y="1674"/>
                  </a:lnTo>
                  <a:lnTo>
                    <a:pt x="1310" y="1674"/>
                  </a:lnTo>
                  <a:lnTo>
                    <a:pt x="1307" y="1670"/>
                  </a:lnTo>
                  <a:lnTo>
                    <a:pt x="1307" y="1670"/>
                  </a:lnTo>
                  <a:lnTo>
                    <a:pt x="1307" y="1670"/>
                  </a:lnTo>
                  <a:lnTo>
                    <a:pt x="1307" y="1670"/>
                  </a:lnTo>
                  <a:close/>
                  <a:moveTo>
                    <a:pt x="1345" y="1589"/>
                  </a:moveTo>
                  <a:lnTo>
                    <a:pt x="1324" y="1589"/>
                  </a:lnTo>
                  <a:lnTo>
                    <a:pt x="1321" y="1589"/>
                  </a:lnTo>
                  <a:lnTo>
                    <a:pt x="1317" y="1589"/>
                  </a:lnTo>
                  <a:lnTo>
                    <a:pt x="1317" y="1589"/>
                  </a:lnTo>
                  <a:lnTo>
                    <a:pt x="1317" y="1589"/>
                  </a:lnTo>
                  <a:lnTo>
                    <a:pt x="1324" y="1589"/>
                  </a:lnTo>
                  <a:lnTo>
                    <a:pt x="1331" y="1589"/>
                  </a:lnTo>
                  <a:lnTo>
                    <a:pt x="1338" y="1589"/>
                  </a:lnTo>
                  <a:lnTo>
                    <a:pt x="1342" y="1589"/>
                  </a:lnTo>
                  <a:lnTo>
                    <a:pt x="1345" y="1589"/>
                  </a:lnTo>
                  <a:lnTo>
                    <a:pt x="1349" y="1586"/>
                  </a:lnTo>
                  <a:lnTo>
                    <a:pt x="1352" y="1582"/>
                  </a:lnTo>
                  <a:lnTo>
                    <a:pt x="1356" y="1579"/>
                  </a:lnTo>
                  <a:lnTo>
                    <a:pt x="1359" y="1575"/>
                  </a:lnTo>
                  <a:lnTo>
                    <a:pt x="1363" y="1575"/>
                  </a:lnTo>
                  <a:lnTo>
                    <a:pt x="1366" y="1575"/>
                  </a:lnTo>
                  <a:lnTo>
                    <a:pt x="1359" y="1575"/>
                  </a:lnTo>
                  <a:lnTo>
                    <a:pt x="1356" y="1579"/>
                  </a:lnTo>
                  <a:lnTo>
                    <a:pt x="1352" y="1582"/>
                  </a:lnTo>
                  <a:lnTo>
                    <a:pt x="1349" y="1586"/>
                  </a:lnTo>
                  <a:lnTo>
                    <a:pt x="1345" y="1589"/>
                  </a:lnTo>
                  <a:lnTo>
                    <a:pt x="1345" y="1589"/>
                  </a:lnTo>
                  <a:close/>
                  <a:moveTo>
                    <a:pt x="1349" y="1783"/>
                  </a:moveTo>
                  <a:lnTo>
                    <a:pt x="1345" y="1755"/>
                  </a:lnTo>
                  <a:lnTo>
                    <a:pt x="1345" y="1762"/>
                  </a:lnTo>
                  <a:lnTo>
                    <a:pt x="1349" y="1783"/>
                  </a:lnTo>
                  <a:close/>
                  <a:moveTo>
                    <a:pt x="1518" y="1374"/>
                  </a:moveTo>
                  <a:lnTo>
                    <a:pt x="1518" y="1374"/>
                  </a:lnTo>
                  <a:lnTo>
                    <a:pt x="1518" y="1374"/>
                  </a:lnTo>
                  <a:lnTo>
                    <a:pt x="1518" y="1374"/>
                  </a:lnTo>
                  <a:lnTo>
                    <a:pt x="1518" y="1374"/>
                  </a:lnTo>
                  <a:close/>
                  <a:moveTo>
                    <a:pt x="1525" y="1797"/>
                  </a:moveTo>
                  <a:lnTo>
                    <a:pt x="1521" y="1797"/>
                  </a:lnTo>
                  <a:lnTo>
                    <a:pt x="1518" y="1797"/>
                  </a:lnTo>
                  <a:lnTo>
                    <a:pt x="1518" y="1797"/>
                  </a:lnTo>
                  <a:lnTo>
                    <a:pt x="1514" y="1797"/>
                  </a:lnTo>
                  <a:lnTo>
                    <a:pt x="1518" y="1797"/>
                  </a:lnTo>
                  <a:lnTo>
                    <a:pt x="1525" y="1797"/>
                  </a:lnTo>
                  <a:close/>
                  <a:moveTo>
                    <a:pt x="1497" y="1381"/>
                  </a:moveTo>
                  <a:lnTo>
                    <a:pt x="1497" y="1381"/>
                  </a:lnTo>
                  <a:lnTo>
                    <a:pt x="1493" y="1381"/>
                  </a:lnTo>
                  <a:lnTo>
                    <a:pt x="1490" y="1378"/>
                  </a:lnTo>
                  <a:lnTo>
                    <a:pt x="1483" y="1378"/>
                  </a:lnTo>
                  <a:lnTo>
                    <a:pt x="1486" y="1378"/>
                  </a:lnTo>
                  <a:lnTo>
                    <a:pt x="1493" y="1381"/>
                  </a:lnTo>
                  <a:lnTo>
                    <a:pt x="1497" y="1381"/>
                  </a:lnTo>
                  <a:close/>
                  <a:moveTo>
                    <a:pt x="1458" y="1371"/>
                  </a:moveTo>
                  <a:lnTo>
                    <a:pt x="1462" y="1371"/>
                  </a:lnTo>
                  <a:lnTo>
                    <a:pt x="1462" y="1364"/>
                  </a:lnTo>
                  <a:lnTo>
                    <a:pt x="1458" y="1360"/>
                  </a:lnTo>
                  <a:lnTo>
                    <a:pt x="1458" y="1353"/>
                  </a:lnTo>
                  <a:lnTo>
                    <a:pt x="1454" y="1353"/>
                  </a:lnTo>
                  <a:lnTo>
                    <a:pt x="1454" y="1353"/>
                  </a:lnTo>
                  <a:lnTo>
                    <a:pt x="1454" y="1353"/>
                  </a:lnTo>
                  <a:lnTo>
                    <a:pt x="1458" y="1353"/>
                  </a:lnTo>
                  <a:lnTo>
                    <a:pt x="1458" y="1357"/>
                  </a:lnTo>
                  <a:lnTo>
                    <a:pt x="1462" y="1360"/>
                  </a:lnTo>
                  <a:lnTo>
                    <a:pt x="1462" y="1367"/>
                  </a:lnTo>
                  <a:lnTo>
                    <a:pt x="1462" y="1367"/>
                  </a:lnTo>
                  <a:lnTo>
                    <a:pt x="1462" y="1374"/>
                  </a:lnTo>
                  <a:lnTo>
                    <a:pt x="1462" y="1378"/>
                  </a:lnTo>
                  <a:lnTo>
                    <a:pt x="1462" y="1385"/>
                  </a:lnTo>
                  <a:lnTo>
                    <a:pt x="1465" y="1381"/>
                  </a:lnTo>
                  <a:lnTo>
                    <a:pt x="1462" y="1385"/>
                  </a:lnTo>
                  <a:lnTo>
                    <a:pt x="1462" y="1385"/>
                  </a:lnTo>
                  <a:lnTo>
                    <a:pt x="1458" y="1381"/>
                  </a:lnTo>
                  <a:lnTo>
                    <a:pt x="1458" y="1378"/>
                  </a:lnTo>
                  <a:lnTo>
                    <a:pt x="1458" y="1371"/>
                  </a:lnTo>
                  <a:close/>
                  <a:moveTo>
                    <a:pt x="1447" y="1360"/>
                  </a:moveTo>
                  <a:lnTo>
                    <a:pt x="1447" y="1360"/>
                  </a:lnTo>
                  <a:lnTo>
                    <a:pt x="1447" y="1360"/>
                  </a:lnTo>
                  <a:lnTo>
                    <a:pt x="1447" y="1360"/>
                  </a:lnTo>
                  <a:lnTo>
                    <a:pt x="1447" y="1360"/>
                  </a:lnTo>
                  <a:lnTo>
                    <a:pt x="1447" y="1360"/>
                  </a:lnTo>
                  <a:close/>
                  <a:moveTo>
                    <a:pt x="1419" y="1617"/>
                  </a:moveTo>
                  <a:lnTo>
                    <a:pt x="1419" y="1617"/>
                  </a:lnTo>
                  <a:lnTo>
                    <a:pt x="1419" y="1617"/>
                  </a:lnTo>
                  <a:lnTo>
                    <a:pt x="1412" y="1617"/>
                  </a:lnTo>
                  <a:lnTo>
                    <a:pt x="1412" y="1617"/>
                  </a:lnTo>
                  <a:lnTo>
                    <a:pt x="1419" y="1617"/>
                  </a:lnTo>
                  <a:close/>
                  <a:moveTo>
                    <a:pt x="1409" y="1378"/>
                  </a:moveTo>
                  <a:lnTo>
                    <a:pt x="1409" y="1378"/>
                  </a:lnTo>
                  <a:lnTo>
                    <a:pt x="1405" y="1378"/>
                  </a:lnTo>
                  <a:lnTo>
                    <a:pt x="1409" y="1378"/>
                  </a:lnTo>
                  <a:lnTo>
                    <a:pt x="1409" y="1378"/>
                  </a:lnTo>
                  <a:lnTo>
                    <a:pt x="1409" y="1378"/>
                  </a:lnTo>
                  <a:close/>
                  <a:moveTo>
                    <a:pt x="1405" y="1378"/>
                  </a:moveTo>
                  <a:lnTo>
                    <a:pt x="1405" y="1378"/>
                  </a:lnTo>
                  <a:lnTo>
                    <a:pt x="1405" y="1378"/>
                  </a:lnTo>
                  <a:lnTo>
                    <a:pt x="1405" y="1378"/>
                  </a:lnTo>
                  <a:lnTo>
                    <a:pt x="1405" y="1378"/>
                  </a:lnTo>
                  <a:close/>
                  <a:moveTo>
                    <a:pt x="1426" y="1755"/>
                  </a:moveTo>
                  <a:lnTo>
                    <a:pt x="1433" y="1744"/>
                  </a:lnTo>
                  <a:lnTo>
                    <a:pt x="1437" y="1737"/>
                  </a:lnTo>
                  <a:lnTo>
                    <a:pt x="1444" y="1730"/>
                  </a:lnTo>
                  <a:lnTo>
                    <a:pt x="1451" y="1727"/>
                  </a:lnTo>
                  <a:lnTo>
                    <a:pt x="1451" y="1727"/>
                  </a:lnTo>
                  <a:lnTo>
                    <a:pt x="1454" y="1727"/>
                  </a:lnTo>
                  <a:lnTo>
                    <a:pt x="1462" y="1723"/>
                  </a:lnTo>
                  <a:lnTo>
                    <a:pt x="1454" y="1727"/>
                  </a:lnTo>
                  <a:lnTo>
                    <a:pt x="1447" y="1730"/>
                  </a:lnTo>
                  <a:lnTo>
                    <a:pt x="1437" y="1737"/>
                  </a:lnTo>
                  <a:lnTo>
                    <a:pt x="1430" y="1748"/>
                  </a:lnTo>
                  <a:lnTo>
                    <a:pt x="1430" y="1751"/>
                  </a:lnTo>
                  <a:lnTo>
                    <a:pt x="1426" y="1755"/>
                  </a:lnTo>
                  <a:close/>
                  <a:moveTo>
                    <a:pt x="1486" y="1737"/>
                  </a:moveTo>
                  <a:lnTo>
                    <a:pt x="1479" y="1730"/>
                  </a:lnTo>
                  <a:lnTo>
                    <a:pt x="1472" y="1727"/>
                  </a:lnTo>
                  <a:lnTo>
                    <a:pt x="1479" y="1730"/>
                  </a:lnTo>
                  <a:lnTo>
                    <a:pt x="1486" y="1737"/>
                  </a:lnTo>
                  <a:close/>
                  <a:moveTo>
                    <a:pt x="1539" y="1374"/>
                  </a:moveTo>
                  <a:lnTo>
                    <a:pt x="1539" y="1378"/>
                  </a:lnTo>
                  <a:lnTo>
                    <a:pt x="1539" y="1378"/>
                  </a:lnTo>
                  <a:lnTo>
                    <a:pt x="1539" y="1378"/>
                  </a:lnTo>
                  <a:lnTo>
                    <a:pt x="1536" y="1374"/>
                  </a:lnTo>
                  <a:lnTo>
                    <a:pt x="1536" y="1374"/>
                  </a:lnTo>
                  <a:lnTo>
                    <a:pt x="1532" y="1374"/>
                  </a:lnTo>
                  <a:lnTo>
                    <a:pt x="1532" y="1374"/>
                  </a:lnTo>
                  <a:lnTo>
                    <a:pt x="1532" y="1374"/>
                  </a:lnTo>
                  <a:lnTo>
                    <a:pt x="1536" y="1374"/>
                  </a:lnTo>
                  <a:lnTo>
                    <a:pt x="1539" y="1374"/>
                  </a:lnTo>
                  <a:close/>
                  <a:moveTo>
                    <a:pt x="1528" y="1374"/>
                  </a:moveTo>
                  <a:lnTo>
                    <a:pt x="1528" y="1374"/>
                  </a:lnTo>
                  <a:lnTo>
                    <a:pt x="1528" y="1374"/>
                  </a:lnTo>
                  <a:lnTo>
                    <a:pt x="1528" y="1374"/>
                  </a:lnTo>
                  <a:lnTo>
                    <a:pt x="1525" y="1374"/>
                  </a:lnTo>
                  <a:lnTo>
                    <a:pt x="1525" y="1374"/>
                  </a:lnTo>
                  <a:lnTo>
                    <a:pt x="1525" y="1374"/>
                  </a:lnTo>
                  <a:lnTo>
                    <a:pt x="1528" y="1374"/>
                  </a:lnTo>
                  <a:lnTo>
                    <a:pt x="1528" y="1374"/>
                  </a:lnTo>
                  <a:close/>
                  <a:moveTo>
                    <a:pt x="1514" y="1374"/>
                  </a:moveTo>
                  <a:lnTo>
                    <a:pt x="1514" y="1378"/>
                  </a:lnTo>
                  <a:lnTo>
                    <a:pt x="1518" y="1374"/>
                  </a:lnTo>
                  <a:lnTo>
                    <a:pt x="1518" y="1374"/>
                  </a:lnTo>
                  <a:lnTo>
                    <a:pt x="1521" y="1378"/>
                  </a:lnTo>
                  <a:lnTo>
                    <a:pt x="1518" y="1378"/>
                  </a:lnTo>
                  <a:lnTo>
                    <a:pt x="1514" y="1374"/>
                  </a:lnTo>
                  <a:lnTo>
                    <a:pt x="1514" y="1378"/>
                  </a:lnTo>
                  <a:lnTo>
                    <a:pt x="1514" y="1378"/>
                  </a:lnTo>
                  <a:lnTo>
                    <a:pt x="1511" y="1374"/>
                  </a:lnTo>
                  <a:lnTo>
                    <a:pt x="1511" y="1374"/>
                  </a:lnTo>
                  <a:lnTo>
                    <a:pt x="1511" y="1374"/>
                  </a:lnTo>
                  <a:lnTo>
                    <a:pt x="1514" y="1374"/>
                  </a:lnTo>
                  <a:close/>
                  <a:moveTo>
                    <a:pt x="1504" y="1374"/>
                  </a:moveTo>
                  <a:lnTo>
                    <a:pt x="1504" y="1374"/>
                  </a:lnTo>
                  <a:lnTo>
                    <a:pt x="1500" y="1374"/>
                  </a:lnTo>
                  <a:lnTo>
                    <a:pt x="1497" y="1374"/>
                  </a:lnTo>
                  <a:lnTo>
                    <a:pt x="1497" y="1374"/>
                  </a:lnTo>
                  <a:lnTo>
                    <a:pt x="1500" y="1374"/>
                  </a:lnTo>
                  <a:lnTo>
                    <a:pt x="1504" y="1374"/>
                  </a:lnTo>
                  <a:close/>
                  <a:moveTo>
                    <a:pt x="1444" y="1360"/>
                  </a:moveTo>
                  <a:lnTo>
                    <a:pt x="1440" y="1357"/>
                  </a:lnTo>
                  <a:lnTo>
                    <a:pt x="1440" y="1357"/>
                  </a:lnTo>
                  <a:lnTo>
                    <a:pt x="1444" y="1357"/>
                  </a:lnTo>
                  <a:lnTo>
                    <a:pt x="1444" y="1360"/>
                  </a:lnTo>
                  <a:close/>
                  <a:moveTo>
                    <a:pt x="1402" y="1360"/>
                  </a:moveTo>
                  <a:lnTo>
                    <a:pt x="1412" y="1364"/>
                  </a:lnTo>
                  <a:lnTo>
                    <a:pt x="1416" y="1367"/>
                  </a:lnTo>
                  <a:lnTo>
                    <a:pt x="1416" y="1367"/>
                  </a:lnTo>
                  <a:lnTo>
                    <a:pt x="1412" y="1364"/>
                  </a:lnTo>
                  <a:lnTo>
                    <a:pt x="1409" y="1360"/>
                  </a:lnTo>
                  <a:lnTo>
                    <a:pt x="1405" y="1360"/>
                  </a:lnTo>
                  <a:lnTo>
                    <a:pt x="1398" y="1360"/>
                  </a:lnTo>
                  <a:lnTo>
                    <a:pt x="1395" y="1357"/>
                  </a:lnTo>
                  <a:lnTo>
                    <a:pt x="1391" y="1357"/>
                  </a:lnTo>
                  <a:lnTo>
                    <a:pt x="1391" y="1357"/>
                  </a:lnTo>
                  <a:lnTo>
                    <a:pt x="1391" y="1357"/>
                  </a:lnTo>
                  <a:lnTo>
                    <a:pt x="1395" y="1357"/>
                  </a:lnTo>
                  <a:lnTo>
                    <a:pt x="1402" y="1360"/>
                  </a:lnTo>
                  <a:close/>
                  <a:moveTo>
                    <a:pt x="1363" y="1406"/>
                  </a:moveTo>
                  <a:lnTo>
                    <a:pt x="1384" y="1413"/>
                  </a:lnTo>
                  <a:lnTo>
                    <a:pt x="1384" y="1413"/>
                  </a:lnTo>
                  <a:lnTo>
                    <a:pt x="1363" y="1406"/>
                  </a:lnTo>
                  <a:lnTo>
                    <a:pt x="1359" y="1406"/>
                  </a:lnTo>
                  <a:lnTo>
                    <a:pt x="1356" y="1406"/>
                  </a:lnTo>
                  <a:lnTo>
                    <a:pt x="1349" y="1406"/>
                  </a:lnTo>
                  <a:lnTo>
                    <a:pt x="1352" y="1406"/>
                  </a:lnTo>
                  <a:lnTo>
                    <a:pt x="1363" y="1406"/>
                  </a:lnTo>
                  <a:close/>
                  <a:moveTo>
                    <a:pt x="1380" y="1568"/>
                  </a:moveTo>
                  <a:lnTo>
                    <a:pt x="1380" y="1568"/>
                  </a:lnTo>
                  <a:lnTo>
                    <a:pt x="1380" y="1568"/>
                  </a:lnTo>
                  <a:lnTo>
                    <a:pt x="1377" y="1572"/>
                  </a:lnTo>
                  <a:lnTo>
                    <a:pt x="1377" y="1575"/>
                  </a:lnTo>
                  <a:lnTo>
                    <a:pt x="1373" y="1575"/>
                  </a:lnTo>
                  <a:lnTo>
                    <a:pt x="1377" y="1572"/>
                  </a:lnTo>
                  <a:lnTo>
                    <a:pt x="1377" y="1568"/>
                  </a:lnTo>
                  <a:lnTo>
                    <a:pt x="1380" y="1568"/>
                  </a:lnTo>
                  <a:lnTo>
                    <a:pt x="1380" y="1568"/>
                  </a:lnTo>
                  <a:close/>
                  <a:moveTo>
                    <a:pt x="1307" y="1240"/>
                  </a:moveTo>
                  <a:lnTo>
                    <a:pt x="1303" y="1240"/>
                  </a:lnTo>
                  <a:lnTo>
                    <a:pt x="1303" y="1244"/>
                  </a:lnTo>
                  <a:lnTo>
                    <a:pt x="1307" y="1240"/>
                  </a:lnTo>
                  <a:lnTo>
                    <a:pt x="1307" y="1240"/>
                  </a:lnTo>
                  <a:close/>
                  <a:moveTo>
                    <a:pt x="1303" y="1244"/>
                  </a:moveTo>
                  <a:lnTo>
                    <a:pt x="1303" y="1244"/>
                  </a:lnTo>
                  <a:lnTo>
                    <a:pt x="1303" y="1244"/>
                  </a:lnTo>
                  <a:lnTo>
                    <a:pt x="1303" y="1244"/>
                  </a:lnTo>
                  <a:lnTo>
                    <a:pt x="1303" y="1244"/>
                  </a:lnTo>
                  <a:close/>
                  <a:moveTo>
                    <a:pt x="1236" y="1424"/>
                  </a:moveTo>
                  <a:lnTo>
                    <a:pt x="1236" y="1424"/>
                  </a:lnTo>
                  <a:lnTo>
                    <a:pt x="1236" y="1420"/>
                  </a:lnTo>
                  <a:lnTo>
                    <a:pt x="1233" y="1417"/>
                  </a:lnTo>
                  <a:lnTo>
                    <a:pt x="1229" y="1417"/>
                  </a:lnTo>
                  <a:lnTo>
                    <a:pt x="1233" y="1420"/>
                  </a:lnTo>
                  <a:lnTo>
                    <a:pt x="1236" y="1424"/>
                  </a:lnTo>
                  <a:close/>
                  <a:moveTo>
                    <a:pt x="1225" y="1410"/>
                  </a:moveTo>
                  <a:lnTo>
                    <a:pt x="1222" y="1410"/>
                  </a:lnTo>
                  <a:lnTo>
                    <a:pt x="1222" y="1410"/>
                  </a:lnTo>
                  <a:lnTo>
                    <a:pt x="1222" y="1410"/>
                  </a:lnTo>
                  <a:lnTo>
                    <a:pt x="1225" y="1410"/>
                  </a:lnTo>
                  <a:close/>
                  <a:moveTo>
                    <a:pt x="1225" y="1410"/>
                  </a:moveTo>
                  <a:lnTo>
                    <a:pt x="1225" y="1413"/>
                  </a:lnTo>
                  <a:lnTo>
                    <a:pt x="1225" y="1413"/>
                  </a:lnTo>
                  <a:lnTo>
                    <a:pt x="1225" y="1413"/>
                  </a:lnTo>
                  <a:lnTo>
                    <a:pt x="1225" y="1410"/>
                  </a:lnTo>
                  <a:close/>
                  <a:moveTo>
                    <a:pt x="1225" y="1413"/>
                  </a:moveTo>
                  <a:lnTo>
                    <a:pt x="1225" y="1413"/>
                  </a:lnTo>
                  <a:lnTo>
                    <a:pt x="1229" y="1417"/>
                  </a:lnTo>
                  <a:lnTo>
                    <a:pt x="1225" y="1413"/>
                  </a:lnTo>
                  <a:lnTo>
                    <a:pt x="1225" y="1413"/>
                  </a:lnTo>
                  <a:close/>
                  <a:moveTo>
                    <a:pt x="1236" y="1427"/>
                  </a:moveTo>
                  <a:lnTo>
                    <a:pt x="1236" y="1431"/>
                  </a:lnTo>
                  <a:lnTo>
                    <a:pt x="1236" y="1434"/>
                  </a:lnTo>
                  <a:lnTo>
                    <a:pt x="1236" y="1431"/>
                  </a:lnTo>
                  <a:lnTo>
                    <a:pt x="1236" y="1427"/>
                  </a:lnTo>
                  <a:close/>
                  <a:moveTo>
                    <a:pt x="1271" y="1565"/>
                  </a:moveTo>
                  <a:lnTo>
                    <a:pt x="1271" y="1561"/>
                  </a:lnTo>
                  <a:lnTo>
                    <a:pt x="1271" y="1561"/>
                  </a:lnTo>
                  <a:lnTo>
                    <a:pt x="1275" y="1561"/>
                  </a:lnTo>
                  <a:lnTo>
                    <a:pt x="1278" y="1561"/>
                  </a:lnTo>
                  <a:lnTo>
                    <a:pt x="1275" y="1561"/>
                  </a:lnTo>
                  <a:lnTo>
                    <a:pt x="1271" y="1561"/>
                  </a:lnTo>
                  <a:lnTo>
                    <a:pt x="1271" y="1565"/>
                  </a:lnTo>
                  <a:close/>
                  <a:moveTo>
                    <a:pt x="1289" y="1677"/>
                  </a:moveTo>
                  <a:lnTo>
                    <a:pt x="1292" y="1677"/>
                  </a:lnTo>
                  <a:lnTo>
                    <a:pt x="1299" y="1674"/>
                  </a:lnTo>
                  <a:lnTo>
                    <a:pt x="1307" y="1670"/>
                  </a:lnTo>
                  <a:lnTo>
                    <a:pt x="1296" y="1677"/>
                  </a:lnTo>
                  <a:lnTo>
                    <a:pt x="1289" y="1677"/>
                  </a:lnTo>
                  <a:close/>
                  <a:moveTo>
                    <a:pt x="1384" y="1765"/>
                  </a:moveTo>
                  <a:lnTo>
                    <a:pt x="1370" y="1765"/>
                  </a:lnTo>
                  <a:lnTo>
                    <a:pt x="1370" y="1765"/>
                  </a:lnTo>
                  <a:lnTo>
                    <a:pt x="1366" y="1772"/>
                  </a:lnTo>
                  <a:lnTo>
                    <a:pt x="1363" y="1776"/>
                  </a:lnTo>
                  <a:lnTo>
                    <a:pt x="1356" y="1783"/>
                  </a:lnTo>
                  <a:lnTo>
                    <a:pt x="1356" y="1783"/>
                  </a:lnTo>
                  <a:lnTo>
                    <a:pt x="1352" y="1783"/>
                  </a:lnTo>
                  <a:lnTo>
                    <a:pt x="1356" y="1783"/>
                  </a:lnTo>
                  <a:lnTo>
                    <a:pt x="1356" y="1779"/>
                  </a:lnTo>
                  <a:lnTo>
                    <a:pt x="1359" y="1779"/>
                  </a:lnTo>
                  <a:lnTo>
                    <a:pt x="1359" y="1776"/>
                  </a:lnTo>
                  <a:lnTo>
                    <a:pt x="1363" y="1772"/>
                  </a:lnTo>
                  <a:lnTo>
                    <a:pt x="1366" y="1769"/>
                  </a:lnTo>
                  <a:lnTo>
                    <a:pt x="1370" y="1765"/>
                  </a:lnTo>
                  <a:lnTo>
                    <a:pt x="1370" y="1765"/>
                  </a:lnTo>
                  <a:lnTo>
                    <a:pt x="1388" y="1765"/>
                  </a:lnTo>
                  <a:lnTo>
                    <a:pt x="1391" y="1769"/>
                  </a:lnTo>
                  <a:lnTo>
                    <a:pt x="1391" y="1769"/>
                  </a:lnTo>
                  <a:lnTo>
                    <a:pt x="1388" y="1769"/>
                  </a:lnTo>
                  <a:lnTo>
                    <a:pt x="1384" y="1765"/>
                  </a:lnTo>
                  <a:close/>
                  <a:moveTo>
                    <a:pt x="1402" y="1772"/>
                  </a:moveTo>
                  <a:lnTo>
                    <a:pt x="1405" y="1769"/>
                  </a:lnTo>
                  <a:lnTo>
                    <a:pt x="1405" y="1769"/>
                  </a:lnTo>
                  <a:lnTo>
                    <a:pt x="1395" y="1779"/>
                  </a:lnTo>
                  <a:lnTo>
                    <a:pt x="1402" y="1772"/>
                  </a:lnTo>
                  <a:close/>
                  <a:moveTo>
                    <a:pt x="1423" y="1772"/>
                  </a:moveTo>
                  <a:lnTo>
                    <a:pt x="1423" y="1776"/>
                  </a:lnTo>
                  <a:lnTo>
                    <a:pt x="1423" y="1779"/>
                  </a:lnTo>
                  <a:lnTo>
                    <a:pt x="1423" y="1776"/>
                  </a:lnTo>
                  <a:lnTo>
                    <a:pt x="1423" y="1772"/>
                  </a:lnTo>
                  <a:close/>
                  <a:moveTo>
                    <a:pt x="1483" y="1966"/>
                  </a:moveTo>
                  <a:lnTo>
                    <a:pt x="1483" y="1959"/>
                  </a:lnTo>
                  <a:lnTo>
                    <a:pt x="1479" y="1949"/>
                  </a:lnTo>
                  <a:lnTo>
                    <a:pt x="1483" y="1956"/>
                  </a:lnTo>
                  <a:lnTo>
                    <a:pt x="1483" y="1959"/>
                  </a:lnTo>
                  <a:lnTo>
                    <a:pt x="1483" y="1963"/>
                  </a:lnTo>
                  <a:lnTo>
                    <a:pt x="1483" y="1966"/>
                  </a:lnTo>
                  <a:close/>
                  <a:moveTo>
                    <a:pt x="1479" y="1942"/>
                  </a:moveTo>
                  <a:lnTo>
                    <a:pt x="1479" y="1934"/>
                  </a:lnTo>
                  <a:lnTo>
                    <a:pt x="1479" y="1927"/>
                  </a:lnTo>
                  <a:lnTo>
                    <a:pt x="1483" y="1924"/>
                  </a:lnTo>
                  <a:lnTo>
                    <a:pt x="1479" y="1931"/>
                  </a:lnTo>
                  <a:lnTo>
                    <a:pt x="1479" y="1942"/>
                  </a:lnTo>
                  <a:close/>
                  <a:moveTo>
                    <a:pt x="1511" y="1913"/>
                  </a:moveTo>
                  <a:lnTo>
                    <a:pt x="1518" y="1920"/>
                  </a:lnTo>
                  <a:lnTo>
                    <a:pt x="1514" y="1917"/>
                  </a:lnTo>
                  <a:lnTo>
                    <a:pt x="1511" y="1913"/>
                  </a:lnTo>
                  <a:close/>
                  <a:moveTo>
                    <a:pt x="1543" y="1934"/>
                  </a:moveTo>
                  <a:lnTo>
                    <a:pt x="1543" y="1934"/>
                  </a:lnTo>
                  <a:lnTo>
                    <a:pt x="1543" y="1931"/>
                  </a:lnTo>
                  <a:lnTo>
                    <a:pt x="1536" y="1927"/>
                  </a:lnTo>
                  <a:lnTo>
                    <a:pt x="1528" y="1924"/>
                  </a:lnTo>
                  <a:lnTo>
                    <a:pt x="1525" y="1924"/>
                  </a:lnTo>
                  <a:lnTo>
                    <a:pt x="1521" y="1920"/>
                  </a:lnTo>
                  <a:lnTo>
                    <a:pt x="1525" y="1924"/>
                  </a:lnTo>
                  <a:lnTo>
                    <a:pt x="1532" y="1927"/>
                  </a:lnTo>
                  <a:lnTo>
                    <a:pt x="1539" y="1931"/>
                  </a:lnTo>
                  <a:lnTo>
                    <a:pt x="1543" y="1934"/>
                  </a:lnTo>
                  <a:lnTo>
                    <a:pt x="1557" y="1949"/>
                  </a:lnTo>
                  <a:lnTo>
                    <a:pt x="1543" y="1934"/>
                  </a:lnTo>
                  <a:close/>
                </a:path>
              </a:pathLst>
            </a:custGeom>
            <a:grpFill/>
            <a:ln w="0">
              <a:noFill/>
              <a:prstDash val="solid"/>
              <a:round/>
              <a:headEnd/>
              <a:tailEnd/>
            </a:ln>
          </p:spPr>
          <p:txBody>
            <a:bodyPr/>
            <a:lstStyle/>
            <a:p>
              <a:endParaRPr lang="fa-IR"/>
            </a:p>
          </p:txBody>
        </p:sp>
        <p:grpSp>
          <p:nvGrpSpPr>
            <p:cNvPr id="3" name="Group 341"/>
            <p:cNvGrpSpPr>
              <a:grpSpLocks/>
            </p:cNvGrpSpPr>
            <p:nvPr userDrawn="1"/>
          </p:nvGrpSpPr>
          <p:grpSpPr bwMode="auto">
            <a:xfrm>
              <a:off x="3794" y="346"/>
              <a:ext cx="1173" cy="782"/>
              <a:chOff x="698" y="-2896"/>
              <a:chExt cx="1216" cy="793"/>
            </a:xfrm>
            <a:grpFill/>
          </p:grpSpPr>
          <p:sp>
            <p:nvSpPr>
              <p:cNvPr id="3414" name="Freeform 342"/>
              <p:cNvSpPr>
                <a:spLocks/>
              </p:cNvSpPr>
              <p:nvPr userDrawn="1"/>
            </p:nvSpPr>
            <p:spPr bwMode="gray">
              <a:xfrm>
                <a:off x="1875" y="-2600"/>
                <a:ext cx="25" cy="18"/>
              </a:xfrm>
              <a:custGeom>
                <a:avLst/>
                <a:gdLst/>
                <a:ahLst/>
                <a:cxnLst>
                  <a:cxn ang="0">
                    <a:pos x="0" y="7"/>
                  </a:cxn>
                  <a:cxn ang="0">
                    <a:pos x="4" y="14"/>
                  </a:cxn>
                  <a:cxn ang="0">
                    <a:pos x="11" y="18"/>
                  </a:cxn>
                  <a:cxn ang="0">
                    <a:pos x="18" y="18"/>
                  </a:cxn>
                  <a:cxn ang="0">
                    <a:pos x="25" y="14"/>
                  </a:cxn>
                  <a:cxn ang="0">
                    <a:pos x="25" y="14"/>
                  </a:cxn>
                  <a:cxn ang="0">
                    <a:pos x="25" y="11"/>
                  </a:cxn>
                  <a:cxn ang="0">
                    <a:pos x="21" y="7"/>
                  </a:cxn>
                  <a:cxn ang="0">
                    <a:pos x="18" y="0"/>
                  </a:cxn>
                  <a:cxn ang="0">
                    <a:pos x="14" y="0"/>
                  </a:cxn>
                  <a:cxn ang="0">
                    <a:pos x="11" y="0"/>
                  </a:cxn>
                  <a:cxn ang="0">
                    <a:pos x="11" y="0"/>
                  </a:cxn>
                  <a:cxn ang="0">
                    <a:pos x="11" y="0"/>
                  </a:cxn>
                  <a:cxn ang="0">
                    <a:pos x="7" y="0"/>
                  </a:cxn>
                  <a:cxn ang="0">
                    <a:pos x="4" y="4"/>
                  </a:cxn>
                  <a:cxn ang="0">
                    <a:pos x="0" y="7"/>
                  </a:cxn>
                </a:cxnLst>
                <a:rect l="0" t="0" r="r" b="b"/>
                <a:pathLst>
                  <a:path w="25" h="18">
                    <a:moveTo>
                      <a:pt x="0" y="7"/>
                    </a:moveTo>
                    <a:lnTo>
                      <a:pt x="4" y="14"/>
                    </a:lnTo>
                    <a:lnTo>
                      <a:pt x="11" y="18"/>
                    </a:lnTo>
                    <a:lnTo>
                      <a:pt x="18" y="18"/>
                    </a:lnTo>
                    <a:lnTo>
                      <a:pt x="25" y="14"/>
                    </a:lnTo>
                    <a:lnTo>
                      <a:pt x="25" y="14"/>
                    </a:lnTo>
                    <a:lnTo>
                      <a:pt x="25" y="11"/>
                    </a:lnTo>
                    <a:lnTo>
                      <a:pt x="21" y="7"/>
                    </a:lnTo>
                    <a:lnTo>
                      <a:pt x="18" y="0"/>
                    </a:lnTo>
                    <a:lnTo>
                      <a:pt x="14" y="0"/>
                    </a:lnTo>
                    <a:lnTo>
                      <a:pt x="11" y="0"/>
                    </a:lnTo>
                    <a:lnTo>
                      <a:pt x="11" y="0"/>
                    </a:lnTo>
                    <a:lnTo>
                      <a:pt x="11" y="0"/>
                    </a:lnTo>
                    <a:lnTo>
                      <a:pt x="7" y="0"/>
                    </a:lnTo>
                    <a:lnTo>
                      <a:pt x="4" y="4"/>
                    </a:lnTo>
                    <a:lnTo>
                      <a:pt x="0" y="7"/>
                    </a:lnTo>
                    <a:close/>
                  </a:path>
                </a:pathLst>
              </a:custGeom>
              <a:grpFill/>
              <a:ln w="0">
                <a:noFill/>
                <a:prstDash val="solid"/>
                <a:round/>
                <a:headEnd/>
                <a:tailEnd/>
              </a:ln>
            </p:spPr>
            <p:txBody>
              <a:bodyPr/>
              <a:lstStyle/>
              <a:p>
                <a:endParaRPr lang="fa-IR"/>
              </a:p>
            </p:txBody>
          </p:sp>
          <p:sp>
            <p:nvSpPr>
              <p:cNvPr id="3415" name="Freeform 343"/>
              <p:cNvSpPr>
                <a:spLocks/>
              </p:cNvSpPr>
              <p:nvPr userDrawn="1"/>
            </p:nvSpPr>
            <p:spPr bwMode="gray">
              <a:xfrm>
                <a:off x="1452" y="-2797"/>
                <a:ext cx="462" cy="694"/>
              </a:xfrm>
              <a:custGeom>
                <a:avLst/>
                <a:gdLst/>
                <a:ahLst/>
                <a:cxnLst>
                  <a:cxn ang="0">
                    <a:pos x="53" y="162"/>
                  </a:cxn>
                  <a:cxn ang="0">
                    <a:pos x="71" y="179"/>
                  </a:cxn>
                  <a:cxn ang="0">
                    <a:pos x="57" y="208"/>
                  </a:cxn>
                  <a:cxn ang="0">
                    <a:pos x="29" y="222"/>
                  </a:cxn>
                  <a:cxn ang="0">
                    <a:pos x="0" y="236"/>
                  </a:cxn>
                  <a:cxn ang="0">
                    <a:pos x="25" y="267"/>
                  </a:cxn>
                  <a:cxn ang="0">
                    <a:pos x="53" y="271"/>
                  </a:cxn>
                  <a:cxn ang="0">
                    <a:pos x="39" y="285"/>
                  </a:cxn>
                  <a:cxn ang="0">
                    <a:pos x="22" y="285"/>
                  </a:cxn>
                  <a:cxn ang="0">
                    <a:pos x="25" y="310"/>
                  </a:cxn>
                  <a:cxn ang="0">
                    <a:pos x="50" y="334"/>
                  </a:cxn>
                  <a:cxn ang="0">
                    <a:pos x="106" y="317"/>
                  </a:cxn>
                  <a:cxn ang="0">
                    <a:pos x="131" y="334"/>
                  </a:cxn>
                  <a:cxn ang="0">
                    <a:pos x="148" y="405"/>
                  </a:cxn>
                  <a:cxn ang="0">
                    <a:pos x="148" y="430"/>
                  </a:cxn>
                  <a:cxn ang="0">
                    <a:pos x="145" y="454"/>
                  </a:cxn>
                  <a:cxn ang="0">
                    <a:pos x="159" y="454"/>
                  </a:cxn>
                  <a:cxn ang="0">
                    <a:pos x="177" y="472"/>
                  </a:cxn>
                  <a:cxn ang="0">
                    <a:pos x="162" y="479"/>
                  </a:cxn>
                  <a:cxn ang="0">
                    <a:pos x="180" y="496"/>
                  </a:cxn>
                  <a:cxn ang="0">
                    <a:pos x="166" y="532"/>
                  </a:cxn>
                  <a:cxn ang="0">
                    <a:pos x="159" y="570"/>
                  </a:cxn>
                  <a:cxn ang="0">
                    <a:pos x="187" y="651"/>
                  </a:cxn>
                  <a:cxn ang="0">
                    <a:pos x="219" y="680"/>
                  </a:cxn>
                  <a:cxn ang="0">
                    <a:pos x="222" y="683"/>
                  </a:cxn>
                  <a:cxn ang="0">
                    <a:pos x="247" y="669"/>
                  </a:cxn>
                  <a:cxn ang="0">
                    <a:pos x="258" y="637"/>
                  </a:cxn>
                  <a:cxn ang="0">
                    <a:pos x="275" y="595"/>
                  </a:cxn>
                  <a:cxn ang="0">
                    <a:pos x="303" y="577"/>
                  </a:cxn>
                  <a:cxn ang="0">
                    <a:pos x="342" y="542"/>
                  </a:cxn>
                  <a:cxn ang="0">
                    <a:pos x="367" y="532"/>
                  </a:cxn>
                  <a:cxn ang="0">
                    <a:pos x="388" y="514"/>
                  </a:cxn>
                  <a:cxn ang="0">
                    <a:pos x="395" y="489"/>
                  </a:cxn>
                  <a:cxn ang="0">
                    <a:pos x="356" y="496"/>
                  </a:cxn>
                  <a:cxn ang="0">
                    <a:pos x="367" y="493"/>
                  </a:cxn>
                  <a:cxn ang="0">
                    <a:pos x="377" y="458"/>
                  </a:cxn>
                  <a:cxn ang="0">
                    <a:pos x="395" y="472"/>
                  </a:cxn>
                  <a:cxn ang="0">
                    <a:pos x="402" y="440"/>
                  </a:cxn>
                  <a:cxn ang="0">
                    <a:pos x="402" y="405"/>
                  </a:cxn>
                  <a:cxn ang="0">
                    <a:pos x="434" y="384"/>
                  </a:cxn>
                  <a:cxn ang="0">
                    <a:pos x="437" y="334"/>
                  </a:cxn>
                  <a:cxn ang="0">
                    <a:pos x="402" y="324"/>
                  </a:cxn>
                  <a:cxn ang="0">
                    <a:pos x="398" y="282"/>
                  </a:cxn>
                  <a:cxn ang="0">
                    <a:pos x="398" y="246"/>
                  </a:cxn>
                  <a:cxn ang="0">
                    <a:pos x="413" y="179"/>
                  </a:cxn>
                  <a:cxn ang="0">
                    <a:pos x="430" y="158"/>
                  </a:cxn>
                  <a:cxn ang="0">
                    <a:pos x="420" y="144"/>
                  </a:cxn>
                  <a:cxn ang="0">
                    <a:pos x="458" y="95"/>
                  </a:cxn>
                  <a:cxn ang="0">
                    <a:pos x="434" y="77"/>
                  </a:cxn>
                  <a:cxn ang="0">
                    <a:pos x="427" y="102"/>
                  </a:cxn>
                  <a:cxn ang="0">
                    <a:pos x="377" y="141"/>
                  </a:cxn>
                  <a:cxn ang="0">
                    <a:pos x="416" y="67"/>
                  </a:cxn>
                  <a:cxn ang="0">
                    <a:pos x="377" y="88"/>
                  </a:cxn>
                  <a:cxn ang="0">
                    <a:pos x="377" y="60"/>
                  </a:cxn>
                  <a:cxn ang="0">
                    <a:pos x="349" y="63"/>
                  </a:cxn>
                  <a:cxn ang="0">
                    <a:pos x="388" y="45"/>
                  </a:cxn>
                  <a:cxn ang="0">
                    <a:pos x="356" y="17"/>
                  </a:cxn>
                  <a:cxn ang="0">
                    <a:pos x="303" y="38"/>
                  </a:cxn>
                  <a:cxn ang="0">
                    <a:pos x="339" y="10"/>
                  </a:cxn>
                  <a:cxn ang="0">
                    <a:pos x="229" y="35"/>
                  </a:cxn>
                  <a:cxn ang="0">
                    <a:pos x="173" y="56"/>
                  </a:cxn>
                  <a:cxn ang="0">
                    <a:pos x="103" y="84"/>
                  </a:cxn>
                  <a:cxn ang="0">
                    <a:pos x="99" y="127"/>
                  </a:cxn>
                </a:cxnLst>
                <a:rect l="0" t="0" r="r" b="b"/>
                <a:pathLst>
                  <a:path w="462" h="694">
                    <a:moveTo>
                      <a:pt x="71" y="134"/>
                    </a:moveTo>
                    <a:lnTo>
                      <a:pt x="57" y="137"/>
                    </a:lnTo>
                    <a:lnTo>
                      <a:pt x="60" y="137"/>
                    </a:lnTo>
                    <a:lnTo>
                      <a:pt x="57" y="141"/>
                    </a:lnTo>
                    <a:lnTo>
                      <a:pt x="53" y="148"/>
                    </a:lnTo>
                    <a:lnTo>
                      <a:pt x="53" y="148"/>
                    </a:lnTo>
                    <a:lnTo>
                      <a:pt x="50" y="151"/>
                    </a:lnTo>
                    <a:lnTo>
                      <a:pt x="50" y="155"/>
                    </a:lnTo>
                    <a:lnTo>
                      <a:pt x="53" y="162"/>
                    </a:lnTo>
                    <a:lnTo>
                      <a:pt x="53" y="162"/>
                    </a:lnTo>
                    <a:lnTo>
                      <a:pt x="57" y="162"/>
                    </a:lnTo>
                    <a:lnTo>
                      <a:pt x="64" y="165"/>
                    </a:lnTo>
                    <a:lnTo>
                      <a:pt x="71" y="165"/>
                    </a:lnTo>
                    <a:lnTo>
                      <a:pt x="71" y="165"/>
                    </a:lnTo>
                    <a:lnTo>
                      <a:pt x="71" y="169"/>
                    </a:lnTo>
                    <a:lnTo>
                      <a:pt x="71" y="172"/>
                    </a:lnTo>
                    <a:lnTo>
                      <a:pt x="71" y="176"/>
                    </a:lnTo>
                    <a:lnTo>
                      <a:pt x="71" y="179"/>
                    </a:lnTo>
                    <a:lnTo>
                      <a:pt x="71" y="183"/>
                    </a:lnTo>
                    <a:lnTo>
                      <a:pt x="71" y="186"/>
                    </a:lnTo>
                    <a:lnTo>
                      <a:pt x="71" y="193"/>
                    </a:lnTo>
                    <a:lnTo>
                      <a:pt x="71" y="197"/>
                    </a:lnTo>
                    <a:lnTo>
                      <a:pt x="71" y="201"/>
                    </a:lnTo>
                    <a:lnTo>
                      <a:pt x="67" y="204"/>
                    </a:lnTo>
                    <a:lnTo>
                      <a:pt x="64" y="204"/>
                    </a:lnTo>
                    <a:lnTo>
                      <a:pt x="60" y="204"/>
                    </a:lnTo>
                    <a:lnTo>
                      <a:pt x="57" y="208"/>
                    </a:lnTo>
                    <a:lnTo>
                      <a:pt x="57" y="211"/>
                    </a:lnTo>
                    <a:lnTo>
                      <a:pt x="53" y="211"/>
                    </a:lnTo>
                    <a:lnTo>
                      <a:pt x="50" y="211"/>
                    </a:lnTo>
                    <a:lnTo>
                      <a:pt x="46" y="211"/>
                    </a:lnTo>
                    <a:lnTo>
                      <a:pt x="46" y="211"/>
                    </a:lnTo>
                    <a:lnTo>
                      <a:pt x="43" y="215"/>
                    </a:lnTo>
                    <a:lnTo>
                      <a:pt x="39" y="218"/>
                    </a:lnTo>
                    <a:lnTo>
                      <a:pt x="32" y="222"/>
                    </a:lnTo>
                    <a:lnTo>
                      <a:pt x="29" y="222"/>
                    </a:lnTo>
                    <a:lnTo>
                      <a:pt x="22" y="225"/>
                    </a:lnTo>
                    <a:lnTo>
                      <a:pt x="22" y="225"/>
                    </a:lnTo>
                    <a:lnTo>
                      <a:pt x="18" y="225"/>
                    </a:lnTo>
                    <a:lnTo>
                      <a:pt x="14" y="225"/>
                    </a:lnTo>
                    <a:lnTo>
                      <a:pt x="11" y="229"/>
                    </a:lnTo>
                    <a:lnTo>
                      <a:pt x="7" y="229"/>
                    </a:lnTo>
                    <a:lnTo>
                      <a:pt x="7" y="232"/>
                    </a:lnTo>
                    <a:lnTo>
                      <a:pt x="4" y="232"/>
                    </a:lnTo>
                    <a:lnTo>
                      <a:pt x="0" y="236"/>
                    </a:lnTo>
                    <a:lnTo>
                      <a:pt x="0" y="239"/>
                    </a:lnTo>
                    <a:lnTo>
                      <a:pt x="0" y="246"/>
                    </a:lnTo>
                    <a:lnTo>
                      <a:pt x="4" y="250"/>
                    </a:lnTo>
                    <a:lnTo>
                      <a:pt x="7" y="253"/>
                    </a:lnTo>
                    <a:lnTo>
                      <a:pt x="18" y="257"/>
                    </a:lnTo>
                    <a:lnTo>
                      <a:pt x="18" y="260"/>
                    </a:lnTo>
                    <a:lnTo>
                      <a:pt x="22" y="260"/>
                    </a:lnTo>
                    <a:lnTo>
                      <a:pt x="25" y="264"/>
                    </a:lnTo>
                    <a:lnTo>
                      <a:pt x="25" y="267"/>
                    </a:lnTo>
                    <a:lnTo>
                      <a:pt x="29" y="267"/>
                    </a:lnTo>
                    <a:lnTo>
                      <a:pt x="32" y="267"/>
                    </a:lnTo>
                    <a:lnTo>
                      <a:pt x="39" y="267"/>
                    </a:lnTo>
                    <a:lnTo>
                      <a:pt x="39" y="267"/>
                    </a:lnTo>
                    <a:lnTo>
                      <a:pt x="43" y="264"/>
                    </a:lnTo>
                    <a:lnTo>
                      <a:pt x="46" y="264"/>
                    </a:lnTo>
                    <a:lnTo>
                      <a:pt x="46" y="264"/>
                    </a:lnTo>
                    <a:lnTo>
                      <a:pt x="50" y="267"/>
                    </a:lnTo>
                    <a:lnTo>
                      <a:pt x="53" y="271"/>
                    </a:lnTo>
                    <a:lnTo>
                      <a:pt x="53" y="271"/>
                    </a:lnTo>
                    <a:lnTo>
                      <a:pt x="50" y="274"/>
                    </a:lnTo>
                    <a:lnTo>
                      <a:pt x="46" y="278"/>
                    </a:lnTo>
                    <a:lnTo>
                      <a:pt x="43" y="278"/>
                    </a:lnTo>
                    <a:lnTo>
                      <a:pt x="46" y="285"/>
                    </a:lnTo>
                    <a:lnTo>
                      <a:pt x="46" y="285"/>
                    </a:lnTo>
                    <a:lnTo>
                      <a:pt x="46" y="289"/>
                    </a:lnTo>
                    <a:lnTo>
                      <a:pt x="43" y="289"/>
                    </a:lnTo>
                    <a:lnTo>
                      <a:pt x="39" y="285"/>
                    </a:lnTo>
                    <a:lnTo>
                      <a:pt x="36" y="282"/>
                    </a:lnTo>
                    <a:lnTo>
                      <a:pt x="32" y="282"/>
                    </a:lnTo>
                    <a:lnTo>
                      <a:pt x="32" y="282"/>
                    </a:lnTo>
                    <a:lnTo>
                      <a:pt x="32" y="285"/>
                    </a:lnTo>
                    <a:lnTo>
                      <a:pt x="32" y="289"/>
                    </a:lnTo>
                    <a:lnTo>
                      <a:pt x="29" y="292"/>
                    </a:lnTo>
                    <a:lnTo>
                      <a:pt x="29" y="292"/>
                    </a:lnTo>
                    <a:lnTo>
                      <a:pt x="25" y="289"/>
                    </a:lnTo>
                    <a:lnTo>
                      <a:pt x="22" y="285"/>
                    </a:lnTo>
                    <a:lnTo>
                      <a:pt x="18" y="285"/>
                    </a:lnTo>
                    <a:lnTo>
                      <a:pt x="11" y="289"/>
                    </a:lnTo>
                    <a:lnTo>
                      <a:pt x="7" y="292"/>
                    </a:lnTo>
                    <a:lnTo>
                      <a:pt x="7" y="296"/>
                    </a:lnTo>
                    <a:lnTo>
                      <a:pt x="7" y="296"/>
                    </a:lnTo>
                    <a:lnTo>
                      <a:pt x="11" y="299"/>
                    </a:lnTo>
                    <a:lnTo>
                      <a:pt x="14" y="306"/>
                    </a:lnTo>
                    <a:lnTo>
                      <a:pt x="22" y="310"/>
                    </a:lnTo>
                    <a:lnTo>
                      <a:pt x="25" y="310"/>
                    </a:lnTo>
                    <a:lnTo>
                      <a:pt x="25" y="310"/>
                    </a:lnTo>
                    <a:lnTo>
                      <a:pt x="25" y="320"/>
                    </a:lnTo>
                    <a:lnTo>
                      <a:pt x="29" y="320"/>
                    </a:lnTo>
                    <a:lnTo>
                      <a:pt x="36" y="320"/>
                    </a:lnTo>
                    <a:lnTo>
                      <a:pt x="39" y="324"/>
                    </a:lnTo>
                    <a:lnTo>
                      <a:pt x="43" y="327"/>
                    </a:lnTo>
                    <a:lnTo>
                      <a:pt x="46" y="331"/>
                    </a:lnTo>
                    <a:lnTo>
                      <a:pt x="46" y="334"/>
                    </a:lnTo>
                    <a:lnTo>
                      <a:pt x="50" y="334"/>
                    </a:lnTo>
                    <a:lnTo>
                      <a:pt x="53" y="334"/>
                    </a:lnTo>
                    <a:lnTo>
                      <a:pt x="60" y="331"/>
                    </a:lnTo>
                    <a:lnTo>
                      <a:pt x="71" y="327"/>
                    </a:lnTo>
                    <a:lnTo>
                      <a:pt x="74" y="324"/>
                    </a:lnTo>
                    <a:lnTo>
                      <a:pt x="81" y="320"/>
                    </a:lnTo>
                    <a:lnTo>
                      <a:pt x="85" y="320"/>
                    </a:lnTo>
                    <a:lnTo>
                      <a:pt x="92" y="320"/>
                    </a:lnTo>
                    <a:lnTo>
                      <a:pt x="99" y="317"/>
                    </a:lnTo>
                    <a:lnTo>
                      <a:pt x="106" y="317"/>
                    </a:lnTo>
                    <a:lnTo>
                      <a:pt x="113" y="317"/>
                    </a:lnTo>
                    <a:lnTo>
                      <a:pt x="113" y="317"/>
                    </a:lnTo>
                    <a:lnTo>
                      <a:pt x="117" y="317"/>
                    </a:lnTo>
                    <a:lnTo>
                      <a:pt x="117" y="320"/>
                    </a:lnTo>
                    <a:lnTo>
                      <a:pt x="120" y="324"/>
                    </a:lnTo>
                    <a:lnTo>
                      <a:pt x="124" y="331"/>
                    </a:lnTo>
                    <a:lnTo>
                      <a:pt x="124" y="331"/>
                    </a:lnTo>
                    <a:lnTo>
                      <a:pt x="127" y="331"/>
                    </a:lnTo>
                    <a:lnTo>
                      <a:pt x="131" y="334"/>
                    </a:lnTo>
                    <a:lnTo>
                      <a:pt x="134" y="338"/>
                    </a:lnTo>
                    <a:lnTo>
                      <a:pt x="138" y="345"/>
                    </a:lnTo>
                    <a:lnTo>
                      <a:pt x="138" y="366"/>
                    </a:lnTo>
                    <a:lnTo>
                      <a:pt x="141" y="366"/>
                    </a:lnTo>
                    <a:lnTo>
                      <a:pt x="141" y="373"/>
                    </a:lnTo>
                    <a:lnTo>
                      <a:pt x="145" y="380"/>
                    </a:lnTo>
                    <a:lnTo>
                      <a:pt x="148" y="391"/>
                    </a:lnTo>
                    <a:lnTo>
                      <a:pt x="148" y="398"/>
                    </a:lnTo>
                    <a:lnTo>
                      <a:pt x="148" y="405"/>
                    </a:lnTo>
                    <a:lnTo>
                      <a:pt x="148" y="412"/>
                    </a:lnTo>
                    <a:lnTo>
                      <a:pt x="152" y="419"/>
                    </a:lnTo>
                    <a:lnTo>
                      <a:pt x="155" y="422"/>
                    </a:lnTo>
                    <a:lnTo>
                      <a:pt x="155" y="426"/>
                    </a:lnTo>
                    <a:lnTo>
                      <a:pt x="155" y="430"/>
                    </a:lnTo>
                    <a:lnTo>
                      <a:pt x="152" y="430"/>
                    </a:lnTo>
                    <a:lnTo>
                      <a:pt x="152" y="430"/>
                    </a:lnTo>
                    <a:lnTo>
                      <a:pt x="152" y="430"/>
                    </a:lnTo>
                    <a:lnTo>
                      <a:pt x="148" y="430"/>
                    </a:lnTo>
                    <a:lnTo>
                      <a:pt x="148" y="433"/>
                    </a:lnTo>
                    <a:lnTo>
                      <a:pt x="145" y="433"/>
                    </a:lnTo>
                    <a:lnTo>
                      <a:pt x="145" y="437"/>
                    </a:lnTo>
                    <a:lnTo>
                      <a:pt x="148" y="440"/>
                    </a:lnTo>
                    <a:lnTo>
                      <a:pt x="148" y="444"/>
                    </a:lnTo>
                    <a:lnTo>
                      <a:pt x="152" y="444"/>
                    </a:lnTo>
                    <a:lnTo>
                      <a:pt x="152" y="447"/>
                    </a:lnTo>
                    <a:lnTo>
                      <a:pt x="148" y="451"/>
                    </a:lnTo>
                    <a:lnTo>
                      <a:pt x="145" y="454"/>
                    </a:lnTo>
                    <a:lnTo>
                      <a:pt x="141" y="458"/>
                    </a:lnTo>
                    <a:lnTo>
                      <a:pt x="138" y="458"/>
                    </a:lnTo>
                    <a:lnTo>
                      <a:pt x="138" y="461"/>
                    </a:lnTo>
                    <a:lnTo>
                      <a:pt x="138" y="461"/>
                    </a:lnTo>
                    <a:lnTo>
                      <a:pt x="145" y="461"/>
                    </a:lnTo>
                    <a:lnTo>
                      <a:pt x="152" y="461"/>
                    </a:lnTo>
                    <a:lnTo>
                      <a:pt x="152" y="461"/>
                    </a:lnTo>
                    <a:lnTo>
                      <a:pt x="155" y="458"/>
                    </a:lnTo>
                    <a:lnTo>
                      <a:pt x="159" y="454"/>
                    </a:lnTo>
                    <a:lnTo>
                      <a:pt x="162" y="447"/>
                    </a:lnTo>
                    <a:lnTo>
                      <a:pt x="162" y="447"/>
                    </a:lnTo>
                    <a:lnTo>
                      <a:pt x="166" y="447"/>
                    </a:lnTo>
                    <a:lnTo>
                      <a:pt x="170" y="451"/>
                    </a:lnTo>
                    <a:lnTo>
                      <a:pt x="170" y="458"/>
                    </a:lnTo>
                    <a:lnTo>
                      <a:pt x="170" y="461"/>
                    </a:lnTo>
                    <a:lnTo>
                      <a:pt x="173" y="468"/>
                    </a:lnTo>
                    <a:lnTo>
                      <a:pt x="173" y="472"/>
                    </a:lnTo>
                    <a:lnTo>
                      <a:pt x="177" y="472"/>
                    </a:lnTo>
                    <a:lnTo>
                      <a:pt x="184" y="475"/>
                    </a:lnTo>
                    <a:lnTo>
                      <a:pt x="187" y="479"/>
                    </a:lnTo>
                    <a:lnTo>
                      <a:pt x="187" y="486"/>
                    </a:lnTo>
                    <a:lnTo>
                      <a:pt x="187" y="486"/>
                    </a:lnTo>
                    <a:lnTo>
                      <a:pt x="184" y="489"/>
                    </a:lnTo>
                    <a:lnTo>
                      <a:pt x="180" y="486"/>
                    </a:lnTo>
                    <a:lnTo>
                      <a:pt x="173" y="482"/>
                    </a:lnTo>
                    <a:lnTo>
                      <a:pt x="166" y="479"/>
                    </a:lnTo>
                    <a:lnTo>
                      <a:pt x="162" y="479"/>
                    </a:lnTo>
                    <a:lnTo>
                      <a:pt x="155" y="479"/>
                    </a:lnTo>
                    <a:lnTo>
                      <a:pt x="155" y="479"/>
                    </a:lnTo>
                    <a:lnTo>
                      <a:pt x="155" y="479"/>
                    </a:lnTo>
                    <a:lnTo>
                      <a:pt x="155" y="482"/>
                    </a:lnTo>
                    <a:lnTo>
                      <a:pt x="159" y="486"/>
                    </a:lnTo>
                    <a:lnTo>
                      <a:pt x="162" y="489"/>
                    </a:lnTo>
                    <a:lnTo>
                      <a:pt x="173" y="493"/>
                    </a:lnTo>
                    <a:lnTo>
                      <a:pt x="177" y="493"/>
                    </a:lnTo>
                    <a:lnTo>
                      <a:pt x="180" y="496"/>
                    </a:lnTo>
                    <a:lnTo>
                      <a:pt x="184" y="500"/>
                    </a:lnTo>
                    <a:lnTo>
                      <a:pt x="187" y="503"/>
                    </a:lnTo>
                    <a:lnTo>
                      <a:pt x="184" y="507"/>
                    </a:lnTo>
                    <a:lnTo>
                      <a:pt x="180" y="514"/>
                    </a:lnTo>
                    <a:lnTo>
                      <a:pt x="177" y="521"/>
                    </a:lnTo>
                    <a:lnTo>
                      <a:pt x="173" y="525"/>
                    </a:lnTo>
                    <a:lnTo>
                      <a:pt x="170" y="528"/>
                    </a:lnTo>
                    <a:lnTo>
                      <a:pt x="166" y="528"/>
                    </a:lnTo>
                    <a:lnTo>
                      <a:pt x="166" y="532"/>
                    </a:lnTo>
                    <a:lnTo>
                      <a:pt x="166" y="532"/>
                    </a:lnTo>
                    <a:lnTo>
                      <a:pt x="170" y="535"/>
                    </a:lnTo>
                    <a:lnTo>
                      <a:pt x="170" y="535"/>
                    </a:lnTo>
                    <a:lnTo>
                      <a:pt x="162" y="542"/>
                    </a:lnTo>
                    <a:lnTo>
                      <a:pt x="155" y="553"/>
                    </a:lnTo>
                    <a:lnTo>
                      <a:pt x="155" y="556"/>
                    </a:lnTo>
                    <a:lnTo>
                      <a:pt x="155" y="560"/>
                    </a:lnTo>
                    <a:lnTo>
                      <a:pt x="159" y="563"/>
                    </a:lnTo>
                    <a:lnTo>
                      <a:pt x="159" y="570"/>
                    </a:lnTo>
                    <a:lnTo>
                      <a:pt x="162" y="581"/>
                    </a:lnTo>
                    <a:lnTo>
                      <a:pt x="162" y="592"/>
                    </a:lnTo>
                    <a:lnTo>
                      <a:pt x="166" y="602"/>
                    </a:lnTo>
                    <a:lnTo>
                      <a:pt x="170" y="609"/>
                    </a:lnTo>
                    <a:lnTo>
                      <a:pt x="170" y="616"/>
                    </a:lnTo>
                    <a:lnTo>
                      <a:pt x="173" y="623"/>
                    </a:lnTo>
                    <a:lnTo>
                      <a:pt x="173" y="630"/>
                    </a:lnTo>
                    <a:lnTo>
                      <a:pt x="173" y="630"/>
                    </a:lnTo>
                    <a:lnTo>
                      <a:pt x="187" y="651"/>
                    </a:lnTo>
                    <a:lnTo>
                      <a:pt x="187" y="655"/>
                    </a:lnTo>
                    <a:lnTo>
                      <a:pt x="191" y="662"/>
                    </a:lnTo>
                    <a:lnTo>
                      <a:pt x="191" y="669"/>
                    </a:lnTo>
                    <a:lnTo>
                      <a:pt x="194" y="673"/>
                    </a:lnTo>
                    <a:lnTo>
                      <a:pt x="194" y="676"/>
                    </a:lnTo>
                    <a:lnTo>
                      <a:pt x="198" y="680"/>
                    </a:lnTo>
                    <a:lnTo>
                      <a:pt x="205" y="680"/>
                    </a:lnTo>
                    <a:lnTo>
                      <a:pt x="212" y="680"/>
                    </a:lnTo>
                    <a:lnTo>
                      <a:pt x="219" y="680"/>
                    </a:lnTo>
                    <a:lnTo>
                      <a:pt x="222" y="676"/>
                    </a:lnTo>
                    <a:lnTo>
                      <a:pt x="226" y="676"/>
                    </a:lnTo>
                    <a:lnTo>
                      <a:pt x="229" y="673"/>
                    </a:lnTo>
                    <a:lnTo>
                      <a:pt x="229" y="673"/>
                    </a:lnTo>
                    <a:lnTo>
                      <a:pt x="233" y="676"/>
                    </a:lnTo>
                    <a:lnTo>
                      <a:pt x="229" y="680"/>
                    </a:lnTo>
                    <a:lnTo>
                      <a:pt x="226" y="680"/>
                    </a:lnTo>
                    <a:lnTo>
                      <a:pt x="222" y="683"/>
                    </a:lnTo>
                    <a:lnTo>
                      <a:pt x="222" y="683"/>
                    </a:lnTo>
                    <a:lnTo>
                      <a:pt x="222" y="687"/>
                    </a:lnTo>
                    <a:lnTo>
                      <a:pt x="226" y="687"/>
                    </a:lnTo>
                    <a:lnTo>
                      <a:pt x="229" y="690"/>
                    </a:lnTo>
                    <a:lnTo>
                      <a:pt x="236" y="694"/>
                    </a:lnTo>
                    <a:lnTo>
                      <a:pt x="240" y="694"/>
                    </a:lnTo>
                    <a:lnTo>
                      <a:pt x="243" y="690"/>
                    </a:lnTo>
                    <a:lnTo>
                      <a:pt x="247" y="687"/>
                    </a:lnTo>
                    <a:lnTo>
                      <a:pt x="247" y="676"/>
                    </a:lnTo>
                    <a:lnTo>
                      <a:pt x="247" y="669"/>
                    </a:lnTo>
                    <a:lnTo>
                      <a:pt x="251" y="662"/>
                    </a:lnTo>
                    <a:lnTo>
                      <a:pt x="251" y="659"/>
                    </a:lnTo>
                    <a:lnTo>
                      <a:pt x="251" y="651"/>
                    </a:lnTo>
                    <a:lnTo>
                      <a:pt x="251" y="648"/>
                    </a:lnTo>
                    <a:lnTo>
                      <a:pt x="251" y="648"/>
                    </a:lnTo>
                    <a:lnTo>
                      <a:pt x="251" y="644"/>
                    </a:lnTo>
                    <a:lnTo>
                      <a:pt x="254" y="641"/>
                    </a:lnTo>
                    <a:lnTo>
                      <a:pt x="258" y="641"/>
                    </a:lnTo>
                    <a:lnTo>
                      <a:pt x="258" y="637"/>
                    </a:lnTo>
                    <a:lnTo>
                      <a:pt x="265" y="623"/>
                    </a:lnTo>
                    <a:lnTo>
                      <a:pt x="265" y="606"/>
                    </a:lnTo>
                    <a:lnTo>
                      <a:pt x="265" y="606"/>
                    </a:lnTo>
                    <a:lnTo>
                      <a:pt x="265" y="602"/>
                    </a:lnTo>
                    <a:lnTo>
                      <a:pt x="265" y="599"/>
                    </a:lnTo>
                    <a:lnTo>
                      <a:pt x="268" y="595"/>
                    </a:lnTo>
                    <a:lnTo>
                      <a:pt x="272" y="595"/>
                    </a:lnTo>
                    <a:lnTo>
                      <a:pt x="275" y="595"/>
                    </a:lnTo>
                    <a:lnTo>
                      <a:pt x="275" y="595"/>
                    </a:lnTo>
                    <a:lnTo>
                      <a:pt x="279" y="595"/>
                    </a:lnTo>
                    <a:lnTo>
                      <a:pt x="282" y="595"/>
                    </a:lnTo>
                    <a:lnTo>
                      <a:pt x="286" y="592"/>
                    </a:lnTo>
                    <a:lnTo>
                      <a:pt x="286" y="588"/>
                    </a:lnTo>
                    <a:lnTo>
                      <a:pt x="293" y="588"/>
                    </a:lnTo>
                    <a:lnTo>
                      <a:pt x="296" y="585"/>
                    </a:lnTo>
                    <a:lnTo>
                      <a:pt x="300" y="585"/>
                    </a:lnTo>
                    <a:lnTo>
                      <a:pt x="300" y="585"/>
                    </a:lnTo>
                    <a:lnTo>
                      <a:pt x="303" y="577"/>
                    </a:lnTo>
                    <a:lnTo>
                      <a:pt x="307" y="574"/>
                    </a:lnTo>
                    <a:lnTo>
                      <a:pt x="314" y="567"/>
                    </a:lnTo>
                    <a:lnTo>
                      <a:pt x="321" y="560"/>
                    </a:lnTo>
                    <a:lnTo>
                      <a:pt x="328" y="553"/>
                    </a:lnTo>
                    <a:lnTo>
                      <a:pt x="332" y="549"/>
                    </a:lnTo>
                    <a:lnTo>
                      <a:pt x="335" y="546"/>
                    </a:lnTo>
                    <a:lnTo>
                      <a:pt x="339" y="542"/>
                    </a:lnTo>
                    <a:lnTo>
                      <a:pt x="342" y="546"/>
                    </a:lnTo>
                    <a:lnTo>
                      <a:pt x="342" y="542"/>
                    </a:lnTo>
                    <a:lnTo>
                      <a:pt x="346" y="539"/>
                    </a:lnTo>
                    <a:lnTo>
                      <a:pt x="346" y="532"/>
                    </a:lnTo>
                    <a:lnTo>
                      <a:pt x="349" y="532"/>
                    </a:lnTo>
                    <a:lnTo>
                      <a:pt x="349" y="528"/>
                    </a:lnTo>
                    <a:lnTo>
                      <a:pt x="353" y="525"/>
                    </a:lnTo>
                    <a:lnTo>
                      <a:pt x="356" y="525"/>
                    </a:lnTo>
                    <a:lnTo>
                      <a:pt x="360" y="528"/>
                    </a:lnTo>
                    <a:lnTo>
                      <a:pt x="363" y="532"/>
                    </a:lnTo>
                    <a:lnTo>
                      <a:pt x="367" y="532"/>
                    </a:lnTo>
                    <a:lnTo>
                      <a:pt x="367" y="528"/>
                    </a:lnTo>
                    <a:lnTo>
                      <a:pt x="370" y="525"/>
                    </a:lnTo>
                    <a:lnTo>
                      <a:pt x="374" y="525"/>
                    </a:lnTo>
                    <a:lnTo>
                      <a:pt x="377" y="525"/>
                    </a:lnTo>
                    <a:lnTo>
                      <a:pt x="377" y="525"/>
                    </a:lnTo>
                    <a:lnTo>
                      <a:pt x="377" y="525"/>
                    </a:lnTo>
                    <a:lnTo>
                      <a:pt x="381" y="521"/>
                    </a:lnTo>
                    <a:lnTo>
                      <a:pt x="384" y="518"/>
                    </a:lnTo>
                    <a:lnTo>
                      <a:pt x="388" y="514"/>
                    </a:lnTo>
                    <a:lnTo>
                      <a:pt x="391" y="511"/>
                    </a:lnTo>
                    <a:lnTo>
                      <a:pt x="398" y="507"/>
                    </a:lnTo>
                    <a:lnTo>
                      <a:pt x="406" y="500"/>
                    </a:lnTo>
                    <a:lnTo>
                      <a:pt x="409" y="500"/>
                    </a:lnTo>
                    <a:lnTo>
                      <a:pt x="413" y="496"/>
                    </a:lnTo>
                    <a:lnTo>
                      <a:pt x="409" y="493"/>
                    </a:lnTo>
                    <a:lnTo>
                      <a:pt x="406" y="489"/>
                    </a:lnTo>
                    <a:lnTo>
                      <a:pt x="402" y="489"/>
                    </a:lnTo>
                    <a:lnTo>
                      <a:pt x="395" y="489"/>
                    </a:lnTo>
                    <a:lnTo>
                      <a:pt x="388" y="489"/>
                    </a:lnTo>
                    <a:lnTo>
                      <a:pt x="384" y="489"/>
                    </a:lnTo>
                    <a:lnTo>
                      <a:pt x="381" y="489"/>
                    </a:lnTo>
                    <a:lnTo>
                      <a:pt x="381" y="489"/>
                    </a:lnTo>
                    <a:lnTo>
                      <a:pt x="377" y="493"/>
                    </a:lnTo>
                    <a:lnTo>
                      <a:pt x="374" y="496"/>
                    </a:lnTo>
                    <a:lnTo>
                      <a:pt x="367" y="500"/>
                    </a:lnTo>
                    <a:lnTo>
                      <a:pt x="363" y="500"/>
                    </a:lnTo>
                    <a:lnTo>
                      <a:pt x="356" y="496"/>
                    </a:lnTo>
                    <a:lnTo>
                      <a:pt x="353" y="496"/>
                    </a:lnTo>
                    <a:lnTo>
                      <a:pt x="353" y="496"/>
                    </a:lnTo>
                    <a:lnTo>
                      <a:pt x="353" y="496"/>
                    </a:lnTo>
                    <a:lnTo>
                      <a:pt x="353" y="493"/>
                    </a:lnTo>
                    <a:lnTo>
                      <a:pt x="353" y="489"/>
                    </a:lnTo>
                    <a:lnTo>
                      <a:pt x="356" y="489"/>
                    </a:lnTo>
                    <a:lnTo>
                      <a:pt x="360" y="493"/>
                    </a:lnTo>
                    <a:lnTo>
                      <a:pt x="363" y="493"/>
                    </a:lnTo>
                    <a:lnTo>
                      <a:pt x="367" y="493"/>
                    </a:lnTo>
                    <a:lnTo>
                      <a:pt x="377" y="486"/>
                    </a:lnTo>
                    <a:lnTo>
                      <a:pt x="384" y="475"/>
                    </a:lnTo>
                    <a:lnTo>
                      <a:pt x="374" y="472"/>
                    </a:lnTo>
                    <a:lnTo>
                      <a:pt x="377" y="468"/>
                    </a:lnTo>
                    <a:lnTo>
                      <a:pt x="381" y="468"/>
                    </a:lnTo>
                    <a:lnTo>
                      <a:pt x="381" y="465"/>
                    </a:lnTo>
                    <a:lnTo>
                      <a:pt x="381" y="461"/>
                    </a:lnTo>
                    <a:lnTo>
                      <a:pt x="377" y="461"/>
                    </a:lnTo>
                    <a:lnTo>
                      <a:pt x="377" y="458"/>
                    </a:lnTo>
                    <a:lnTo>
                      <a:pt x="374" y="454"/>
                    </a:lnTo>
                    <a:lnTo>
                      <a:pt x="374" y="454"/>
                    </a:lnTo>
                    <a:lnTo>
                      <a:pt x="377" y="451"/>
                    </a:lnTo>
                    <a:lnTo>
                      <a:pt x="381" y="451"/>
                    </a:lnTo>
                    <a:lnTo>
                      <a:pt x="384" y="451"/>
                    </a:lnTo>
                    <a:lnTo>
                      <a:pt x="388" y="454"/>
                    </a:lnTo>
                    <a:lnTo>
                      <a:pt x="391" y="458"/>
                    </a:lnTo>
                    <a:lnTo>
                      <a:pt x="391" y="468"/>
                    </a:lnTo>
                    <a:lnTo>
                      <a:pt x="395" y="472"/>
                    </a:lnTo>
                    <a:lnTo>
                      <a:pt x="398" y="479"/>
                    </a:lnTo>
                    <a:lnTo>
                      <a:pt x="398" y="479"/>
                    </a:lnTo>
                    <a:lnTo>
                      <a:pt x="416" y="482"/>
                    </a:lnTo>
                    <a:lnTo>
                      <a:pt x="416" y="458"/>
                    </a:lnTo>
                    <a:lnTo>
                      <a:pt x="416" y="454"/>
                    </a:lnTo>
                    <a:lnTo>
                      <a:pt x="413" y="451"/>
                    </a:lnTo>
                    <a:lnTo>
                      <a:pt x="409" y="447"/>
                    </a:lnTo>
                    <a:lnTo>
                      <a:pt x="406" y="444"/>
                    </a:lnTo>
                    <a:lnTo>
                      <a:pt x="402" y="440"/>
                    </a:lnTo>
                    <a:lnTo>
                      <a:pt x="402" y="437"/>
                    </a:lnTo>
                    <a:lnTo>
                      <a:pt x="402" y="433"/>
                    </a:lnTo>
                    <a:lnTo>
                      <a:pt x="402" y="433"/>
                    </a:lnTo>
                    <a:lnTo>
                      <a:pt x="409" y="433"/>
                    </a:lnTo>
                    <a:lnTo>
                      <a:pt x="406" y="415"/>
                    </a:lnTo>
                    <a:lnTo>
                      <a:pt x="406" y="415"/>
                    </a:lnTo>
                    <a:lnTo>
                      <a:pt x="406" y="412"/>
                    </a:lnTo>
                    <a:lnTo>
                      <a:pt x="402" y="408"/>
                    </a:lnTo>
                    <a:lnTo>
                      <a:pt x="402" y="405"/>
                    </a:lnTo>
                    <a:lnTo>
                      <a:pt x="406" y="405"/>
                    </a:lnTo>
                    <a:lnTo>
                      <a:pt x="413" y="401"/>
                    </a:lnTo>
                    <a:lnTo>
                      <a:pt x="416" y="401"/>
                    </a:lnTo>
                    <a:lnTo>
                      <a:pt x="420" y="401"/>
                    </a:lnTo>
                    <a:lnTo>
                      <a:pt x="420" y="401"/>
                    </a:lnTo>
                    <a:lnTo>
                      <a:pt x="423" y="398"/>
                    </a:lnTo>
                    <a:lnTo>
                      <a:pt x="423" y="394"/>
                    </a:lnTo>
                    <a:lnTo>
                      <a:pt x="423" y="391"/>
                    </a:lnTo>
                    <a:lnTo>
                      <a:pt x="434" y="384"/>
                    </a:lnTo>
                    <a:lnTo>
                      <a:pt x="444" y="370"/>
                    </a:lnTo>
                    <a:lnTo>
                      <a:pt x="448" y="359"/>
                    </a:lnTo>
                    <a:lnTo>
                      <a:pt x="448" y="356"/>
                    </a:lnTo>
                    <a:lnTo>
                      <a:pt x="448" y="352"/>
                    </a:lnTo>
                    <a:lnTo>
                      <a:pt x="444" y="345"/>
                    </a:lnTo>
                    <a:lnTo>
                      <a:pt x="441" y="341"/>
                    </a:lnTo>
                    <a:lnTo>
                      <a:pt x="437" y="341"/>
                    </a:lnTo>
                    <a:lnTo>
                      <a:pt x="437" y="338"/>
                    </a:lnTo>
                    <a:lnTo>
                      <a:pt x="437" y="334"/>
                    </a:lnTo>
                    <a:lnTo>
                      <a:pt x="434" y="331"/>
                    </a:lnTo>
                    <a:lnTo>
                      <a:pt x="430" y="327"/>
                    </a:lnTo>
                    <a:lnTo>
                      <a:pt x="427" y="324"/>
                    </a:lnTo>
                    <a:lnTo>
                      <a:pt x="420" y="324"/>
                    </a:lnTo>
                    <a:lnTo>
                      <a:pt x="413" y="324"/>
                    </a:lnTo>
                    <a:lnTo>
                      <a:pt x="406" y="324"/>
                    </a:lnTo>
                    <a:lnTo>
                      <a:pt x="402" y="324"/>
                    </a:lnTo>
                    <a:lnTo>
                      <a:pt x="402" y="324"/>
                    </a:lnTo>
                    <a:lnTo>
                      <a:pt x="402" y="324"/>
                    </a:lnTo>
                    <a:lnTo>
                      <a:pt x="402" y="313"/>
                    </a:lnTo>
                    <a:lnTo>
                      <a:pt x="402" y="310"/>
                    </a:lnTo>
                    <a:lnTo>
                      <a:pt x="402" y="306"/>
                    </a:lnTo>
                    <a:lnTo>
                      <a:pt x="402" y="299"/>
                    </a:lnTo>
                    <a:lnTo>
                      <a:pt x="402" y="292"/>
                    </a:lnTo>
                    <a:lnTo>
                      <a:pt x="402" y="285"/>
                    </a:lnTo>
                    <a:lnTo>
                      <a:pt x="402" y="285"/>
                    </a:lnTo>
                    <a:lnTo>
                      <a:pt x="398" y="282"/>
                    </a:lnTo>
                    <a:lnTo>
                      <a:pt x="398" y="282"/>
                    </a:lnTo>
                    <a:lnTo>
                      <a:pt x="395" y="278"/>
                    </a:lnTo>
                    <a:lnTo>
                      <a:pt x="391" y="274"/>
                    </a:lnTo>
                    <a:lnTo>
                      <a:pt x="391" y="271"/>
                    </a:lnTo>
                    <a:lnTo>
                      <a:pt x="391" y="267"/>
                    </a:lnTo>
                    <a:lnTo>
                      <a:pt x="395" y="267"/>
                    </a:lnTo>
                    <a:lnTo>
                      <a:pt x="395" y="264"/>
                    </a:lnTo>
                    <a:lnTo>
                      <a:pt x="398" y="260"/>
                    </a:lnTo>
                    <a:lnTo>
                      <a:pt x="398" y="257"/>
                    </a:lnTo>
                    <a:lnTo>
                      <a:pt x="398" y="246"/>
                    </a:lnTo>
                    <a:lnTo>
                      <a:pt x="402" y="236"/>
                    </a:lnTo>
                    <a:lnTo>
                      <a:pt x="398" y="222"/>
                    </a:lnTo>
                    <a:lnTo>
                      <a:pt x="398" y="197"/>
                    </a:lnTo>
                    <a:lnTo>
                      <a:pt x="398" y="193"/>
                    </a:lnTo>
                    <a:lnTo>
                      <a:pt x="398" y="190"/>
                    </a:lnTo>
                    <a:lnTo>
                      <a:pt x="402" y="186"/>
                    </a:lnTo>
                    <a:lnTo>
                      <a:pt x="406" y="183"/>
                    </a:lnTo>
                    <a:lnTo>
                      <a:pt x="409" y="179"/>
                    </a:lnTo>
                    <a:lnTo>
                      <a:pt x="413" y="179"/>
                    </a:lnTo>
                    <a:lnTo>
                      <a:pt x="413" y="179"/>
                    </a:lnTo>
                    <a:lnTo>
                      <a:pt x="416" y="183"/>
                    </a:lnTo>
                    <a:lnTo>
                      <a:pt x="420" y="183"/>
                    </a:lnTo>
                    <a:lnTo>
                      <a:pt x="423" y="183"/>
                    </a:lnTo>
                    <a:lnTo>
                      <a:pt x="427" y="179"/>
                    </a:lnTo>
                    <a:lnTo>
                      <a:pt x="430" y="172"/>
                    </a:lnTo>
                    <a:lnTo>
                      <a:pt x="430" y="169"/>
                    </a:lnTo>
                    <a:lnTo>
                      <a:pt x="430" y="165"/>
                    </a:lnTo>
                    <a:lnTo>
                      <a:pt x="430" y="158"/>
                    </a:lnTo>
                    <a:lnTo>
                      <a:pt x="430" y="155"/>
                    </a:lnTo>
                    <a:lnTo>
                      <a:pt x="434" y="148"/>
                    </a:lnTo>
                    <a:lnTo>
                      <a:pt x="437" y="148"/>
                    </a:lnTo>
                    <a:lnTo>
                      <a:pt x="437" y="144"/>
                    </a:lnTo>
                    <a:lnTo>
                      <a:pt x="434" y="144"/>
                    </a:lnTo>
                    <a:lnTo>
                      <a:pt x="427" y="144"/>
                    </a:lnTo>
                    <a:lnTo>
                      <a:pt x="423" y="144"/>
                    </a:lnTo>
                    <a:lnTo>
                      <a:pt x="420" y="144"/>
                    </a:lnTo>
                    <a:lnTo>
                      <a:pt x="420" y="144"/>
                    </a:lnTo>
                    <a:lnTo>
                      <a:pt x="420" y="141"/>
                    </a:lnTo>
                    <a:lnTo>
                      <a:pt x="423" y="141"/>
                    </a:lnTo>
                    <a:lnTo>
                      <a:pt x="434" y="134"/>
                    </a:lnTo>
                    <a:lnTo>
                      <a:pt x="444" y="130"/>
                    </a:lnTo>
                    <a:lnTo>
                      <a:pt x="451" y="123"/>
                    </a:lnTo>
                    <a:lnTo>
                      <a:pt x="458" y="112"/>
                    </a:lnTo>
                    <a:lnTo>
                      <a:pt x="458" y="105"/>
                    </a:lnTo>
                    <a:lnTo>
                      <a:pt x="458" y="98"/>
                    </a:lnTo>
                    <a:lnTo>
                      <a:pt x="458" y="95"/>
                    </a:lnTo>
                    <a:lnTo>
                      <a:pt x="458" y="91"/>
                    </a:lnTo>
                    <a:lnTo>
                      <a:pt x="462" y="88"/>
                    </a:lnTo>
                    <a:lnTo>
                      <a:pt x="444" y="74"/>
                    </a:lnTo>
                    <a:lnTo>
                      <a:pt x="444" y="77"/>
                    </a:lnTo>
                    <a:lnTo>
                      <a:pt x="444" y="81"/>
                    </a:lnTo>
                    <a:lnTo>
                      <a:pt x="441" y="81"/>
                    </a:lnTo>
                    <a:lnTo>
                      <a:pt x="437" y="84"/>
                    </a:lnTo>
                    <a:lnTo>
                      <a:pt x="437" y="81"/>
                    </a:lnTo>
                    <a:lnTo>
                      <a:pt x="434" y="77"/>
                    </a:lnTo>
                    <a:lnTo>
                      <a:pt x="430" y="74"/>
                    </a:lnTo>
                    <a:lnTo>
                      <a:pt x="430" y="77"/>
                    </a:lnTo>
                    <a:lnTo>
                      <a:pt x="427" y="81"/>
                    </a:lnTo>
                    <a:lnTo>
                      <a:pt x="430" y="84"/>
                    </a:lnTo>
                    <a:lnTo>
                      <a:pt x="430" y="88"/>
                    </a:lnTo>
                    <a:lnTo>
                      <a:pt x="430" y="88"/>
                    </a:lnTo>
                    <a:lnTo>
                      <a:pt x="430" y="91"/>
                    </a:lnTo>
                    <a:lnTo>
                      <a:pt x="430" y="95"/>
                    </a:lnTo>
                    <a:lnTo>
                      <a:pt x="427" y="102"/>
                    </a:lnTo>
                    <a:lnTo>
                      <a:pt x="423" y="109"/>
                    </a:lnTo>
                    <a:lnTo>
                      <a:pt x="413" y="116"/>
                    </a:lnTo>
                    <a:lnTo>
                      <a:pt x="406" y="123"/>
                    </a:lnTo>
                    <a:lnTo>
                      <a:pt x="395" y="130"/>
                    </a:lnTo>
                    <a:lnTo>
                      <a:pt x="384" y="137"/>
                    </a:lnTo>
                    <a:lnTo>
                      <a:pt x="377" y="144"/>
                    </a:lnTo>
                    <a:lnTo>
                      <a:pt x="374" y="144"/>
                    </a:lnTo>
                    <a:lnTo>
                      <a:pt x="374" y="144"/>
                    </a:lnTo>
                    <a:lnTo>
                      <a:pt x="377" y="141"/>
                    </a:lnTo>
                    <a:lnTo>
                      <a:pt x="384" y="134"/>
                    </a:lnTo>
                    <a:lnTo>
                      <a:pt x="388" y="127"/>
                    </a:lnTo>
                    <a:lnTo>
                      <a:pt x="395" y="119"/>
                    </a:lnTo>
                    <a:lnTo>
                      <a:pt x="398" y="112"/>
                    </a:lnTo>
                    <a:lnTo>
                      <a:pt x="402" y="105"/>
                    </a:lnTo>
                    <a:lnTo>
                      <a:pt x="409" y="91"/>
                    </a:lnTo>
                    <a:lnTo>
                      <a:pt x="420" y="67"/>
                    </a:lnTo>
                    <a:lnTo>
                      <a:pt x="420" y="67"/>
                    </a:lnTo>
                    <a:lnTo>
                      <a:pt x="416" y="67"/>
                    </a:lnTo>
                    <a:lnTo>
                      <a:pt x="409" y="63"/>
                    </a:lnTo>
                    <a:lnTo>
                      <a:pt x="406" y="67"/>
                    </a:lnTo>
                    <a:lnTo>
                      <a:pt x="398" y="70"/>
                    </a:lnTo>
                    <a:lnTo>
                      <a:pt x="395" y="70"/>
                    </a:lnTo>
                    <a:lnTo>
                      <a:pt x="391" y="74"/>
                    </a:lnTo>
                    <a:lnTo>
                      <a:pt x="388" y="77"/>
                    </a:lnTo>
                    <a:lnTo>
                      <a:pt x="384" y="81"/>
                    </a:lnTo>
                    <a:lnTo>
                      <a:pt x="381" y="84"/>
                    </a:lnTo>
                    <a:lnTo>
                      <a:pt x="377" y="88"/>
                    </a:lnTo>
                    <a:lnTo>
                      <a:pt x="374" y="88"/>
                    </a:lnTo>
                    <a:lnTo>
                      <a:pt x="374" y="84"/>
                    </a:lnTo>
                    <a:lnTo>
                      <a:pt x="374" y="84"/>
                    </a:lnTo>
                    <a:lnTo>
                      <a:pt x="377" y="81"/>
                    </a:lnTo>
                    <a:lnTo>
                      <a:pt x="384" y="77"/>
                    </a:lnTo>
                    <a:lnTo>
                      <a:pt x="388" y="70"/>
                    </a:lnTo>
                    <a:lnTo>
                      <a:pt x="384" y="60"/>
                    </a:lnTo>
                    <a:lnTo>
                      <a:pt x="381" y="60"/>
                    </a:lnTo>
                    <a:lnTo>
                      <a:pt x="377" y="60"/>
                    </a:lnTo>
                    <a:lnTo>
                      <a:pt x="370" y="60"/>
                    </a:lnTo>
                    <a:lnTo>
                      <a:pt x="363" y="63"/>
                    </a:lnTo>
                    <a:lnTo>
                      <a:pt x="356" y="67"/>
                    </a:lnTo>
                    <a:lnTo>
                      <a:pt x="349" y="74"/>
                    </a:lnTo>
                    <a:lnTo>
                      <a:pt x="342" y="81"/>
                    </a:lnTo>
                    <a:lnTo>
                      <a:pt x="342" y="81"/>
                    </a:lnTo>
                    <a:lnTo>
                      <a:pt x="342" y="74"/>
                    </a:lnTo>
                    <a:lnTo>
                      <a:pt x="346" y="70"/>
                    </a:lnTo>
                    <a:lnTo>
                      <a:pt x="349" y="63"/>
                    </a:lnTo>
                    <a:lnTo>
                      <a:pt x="353" y="60"/>
                    </a:lnTo>
                    <a:lnTo>
                      <a:pt x="360" y="60"/>
                    </a:lnTo>
                    <a:lnTo>
                      <a:pt x="367" y="56"/>
                    </a:lnTo>
                    <a:lnTo>
                      <a:pt x="374" y="56"/>
                    </a:lnTo>
                    <a:lnTo>
                      <a:pt x="377" y="56"/>
                    </a:lnTo>
                    <a:lnTo>
                      <a:pt x="381" y="56"/>
                    </a:lnTo>
                    <a:lnTo>
                      <a:pt x="381" y="53"/>
                    </a:lnTo>
                    <a:lnTo>
                      <a:pt x="384" y="49"/>
                    </a:lnTo>
                    <a:lnTo>
                      <a:pt x="388" y="45"/>
                    </a:lnTo>
                    <a:lnTo>
                      <a:pt x="388" y="42"/>
                    </a:lnTo>
                    <a:lnTo>
                      <a:pt x="388" y="38"/>
                    </a:lnTo>
                    <a:lnTo>
                      <a:pt x="381" y="31"/>
                    </a:lnTo>
                    <a:lnTo>
                      <a:pt x="374" y="28"/>
                    </a:lnTo>
                    <a:lnTo>
                      <a:pt x="367" y="28"/>
                    </a:lnTo>
                    <a:lnTo>
                      <a:pt x="367" y="28"/>
                    </a:lnTo>
                    <a:lnTo>
                      <a:pt x="360" y="28"/>
                    </a:lnTo>
                    <a:lnTo>
                      <a:pt x="360" y="17"/>
                    </a:lnTo>
                    <a:lnTo>
                      <a:pt x="356" y="17"/>
                    </a:lnTo>
                    <a:lnTo>
                      <a:pt x="353" y="17"/>
                    </a:lnTo>
                    <a:lnTo>
                      <a:pt x="346" y="21"/>
                    </a:lnTo>
                    <a:lnTo>
                      <a:pt x="342" y="24"/>
                    </a:lnTo>
                    <a:lnTo>
                      <a:pt x="339" y="24"/>
                    </a:lnTo>
                    <a:lnTo>
                      <a:pt x="335" y="24"/>
                    </a:lnTo>
                    <a:lnTo>
                      <a:pt x="328" y="24"/>
                    </a:lnTo>
                    <a:lnTo>
                      <a:pt x="321" y="28"/>
                    </a:lnTo>
                    <a:lnTo>
                      <a:pt x="317" y="31"/>
                    </a:lnTo>
                    <a:lnTo>
                      <a:pt x="303" y="38"/>
                    </a:lnTo>
                    <a:lnTo>
                      <a:pt x="303" y="35"/>
                    </a:lnTo>
                    <a:lnTo>
                      <a:pt x="310" y="31"/>
                    </a:lnTo>
                    <a:lnTo>
                      <a:pt x="314" y="28"/>
                    </a:lnTo>
                    <a:lnTo>
                      <a:pt x="321" y="21"/>
                    </a:lnTo>
                    <a:lnTo>
                      <a:pt x="328" y="17"/>
                    </a:lnTo>
                    <a:lnTo>
                      <a:pt x="335" y="14"/>
                    </a:lnTo>
                    <a:lnTo>
                      <a:pt x="339" y="14"/>
                    </a:lnTo>
                    <a:lnTo>
                      <a:pt x="339" y="10"/>
                    </a:lnTo>
                    <a:lnTo>
                      <a:pt x="339" y="10"/>
                    </a:lnTo>
                    <a:lnTo>
                      <a:pt x="339" y="7"/>
                    </a:lnTo>
                    <a:lnTo>
                      <a:pt x="335" y="3"/>
                    </a:lnTo>
                    <a:lnTo>
                      <a:pt x="328" y="0"/>
                    </a:lnTo>
                    <a:lnTo>
                      <a:pt x="307" y="0"/>
                    </a:lnTo>
                    <a:lnTo>
                      <a:pt x="279" y="0"/>
                    </a:lnTo>
                    <a:lnTo>
                      <a:pt x="254" y="10"/>
                    </a:lnTo>
                    <a:lnTo>
                      <a:pt x="222" y="31"/>
                    </a:lnTo>
                    <a:lnTo>
                      <a:pt x="226" y="31"/>
                    </a:lnTo>
                    <a:lnTo>
                      <a:pt x="229" y="35"/>
                    </a:lnTo>
                    <a:lnTo>
                      <a:pt x="233" y="38"/>
                    </a:lnTo>
                    <a:lnTo>
                      <a:pt x="236" y="45"/>
                    </a:lnTo>
                    <a:lnTo>
                      <a:pt x="240" y="56"/>
                    </a:lnTo>
                    <a:lnTo>
                      <a:pt x="219" y="38"/>
                    </a:lnTo>
                    <a:lnTo>
                      <a:pt x="205" y="38"/>
                    </a:lnTo>
                    <a:lnTo>
                      <a:pt x="212" y="63"/>
                    </a:lnTo>
                    <a:lnTo>
                      <a:pt x="194" y="49"/>
                    </a:lnTo>
                    <a:lnTo>
                      <a:pt x="173" y="56"/>
                    </a:lnTo>
                    <a:lnTo>
                      <a:pt x="173" y="56"/>
                    </a:lnTo>
                    <a:lnTo>
                      <a:pt x="170" y="60"/>
                    </a:lnTo>
                    <a:lnTo>
                      <a:pt x="170" y="63"/>
                    </a:lnTo>
                    <a:lnTo>
                      <a:pt x="173" y="70"/>
                    </a:lnTo>
                    <a:lnTo>
                      <a:pt x="180" y="77"/>
                    </a:lnTo>
                    <a:lnTo>
                      <a:pt x="159" y="63"/>
                    </a:lnTo>
                    <a:lnTo>
                      <a:pt x="134" y="70"/>
                    </a:lnTo>
                    <a:lnTo>
                      <a:pt x="110" y="81"/>
                    </a:lnTo>
                    <a:lnTo>
                      <a:pt x="106" y="81"/>
                    </a:lnTo>
                    <a:lnTo>
                      <a:pt x="103" y="84"/>
                    </a:lnTo>
                    <a:lnTo>
                      <a:pt x="99" y="91"/>
                    </a:lnTo>
                    <a:lnTo>
                      <a:pt x="99" y="95"/>
                    </a:lnTo>
                    <a:lnTo>
                      <a:pt x="99" y="98"/>
                    </a:lnTo>
                    <a:lnTo>
                      <a:pt x="99" y="105"/>
                    </a:lnTo>
                    <a:lnTo>
                      <a:pt x="103" y="112"/>
                    </a:lnTo>
                    <a:lnTo>
                      <a:pt x="103" y="116"/>
                    </a:lnTo>
                    <a:lnTo>
                      <a:pt x="103" y="119"/>
                    </a:lnTo>
                    <a:lnTo>
                      <a:pt x="99" y="123"/>
                    </a:lnTo>
                    <a:lnTo>
                      <a:pt x="99" y="127"/>
                    </a:lnTo>
                    <a:lnTo>
                      <a:pt x="92" y="127"/>
                    </a:lnTo>
                    <a:lnTo>
                      <a:pt x="78" y="127"/>
                    </a:lnTo>
                    <a:lnTo>
                      <a:pt x="78" y="127"/>
                    </a:lnTo>
                    <a:lnTo>
                      <a:pt x="74" y="130"/>
                    </a:lnTo>
                    <a:lnTo>
                      <a:pt x="71" y="134"/>
                    </a:lnTo>
                    <a:lnTo>
                      <a:pt x="71" y="134"/>
                    </a:lnTo>
                    <a:close/>
                  </a:path>
                </a:pathLst>
              </a:custGeom>
              <a:grpFill/>
              <a:ln w="0">
                <a:noFill/>
                <a:prstDash val="solid"/>
                <a:round/>
                <a:headEnd/>
                <a:tailEnd/>
              </a:ln>
            </p:spPr>
            <p:txBody>
              <a:bodyPr/>
              <a:lstStyle/>
              <a:p>
                <a:endParaRPr lang="fa-IR"/>
              </a:p>
            </p:txBody>
          </p:sp>
          <p:sp>
            <p:nvSpPr>
              <p:cNvPr id="3416" name="Freeform 344"/>
              <p:cNvSpPr>
                <a:spLocks/>
              </p:cNvSpPr>
              <p:nvPr userDrawn="1"/>
            </p:nvSpPr>
            <p:spPr bwMode="gray">
              <a:xfrm>
                <a:off x="1886" y="-2628"/>
                <a:ext cx="21" cy="14"/>
              </a:xfrm>
              <a:custGeom>
                <a:avLst/>
                <a:gdLst/>
                <a:ahLst/>
                <a:cxnLst>
                  <a:cxn ang="0">
                    <a:pos x="17" y="14"/>
                  </a:cxn>
                  <a:cxn ang="0">
                    <a:pos x="17" y="10"/>
                  </a:cxn>
                  <a:cxn ang="0">
                    <a:pos x="21" y="7"/>
                  </a:cxn>
                  <a:cxn ang="0">
                    <a:pos x="21" y="3"/>
                  </a:cxn>
                  <a:cxn ang="0">
                    <a:pos x="21" y="0"/>
                  </a:cxn>
                  <a:cxn ang="0">
                    <a:pos x="17" y="0"/>
                  </a:cxn>
                  <a:cxn ang="0">
                    <a:pos x="14" y="0"/>
                  </a:cxn>
                  <a:cxn ang="0">
                    <a:pos x="10" y="0"/>
                  </a:cxn>
                  <a:cxn ang="0">
                    <a:pos x="7" y="0"/>
                  </a:cxn>
                  <a:cxn ang="0">
                    <a:pos x="7" y="0"/>
                  </a:cxn>
                  <a:cxn ang="0">
                    <a:pos x="3" y="3"/>
                  </a:cxn>
                  <a:cxn ang="0">
                    <a:pos x="3" y="7"/>
                  </a:cxn>
                  <a:cxn ang="0">
                    <a:pos x="0" y="10"/>
                  </a:cxn>
                  <a:cxn ang="0">
                    <a:pos x="0" y="10"/>
                  </a:cxn>
                  <a:cxn ang="0">
                    <a:pos x="7" y="14"/>
                  </a:cxn>
                  <a:cxn ang="0">
                    <a:pos x="10" y="14"/>
                  </a:cxn>
                  <a:cxn ang="0">
                    <a:pos x="17" y="14"/>
                  </a:cxn>
                  <a:cxn ang="0">
                    <a:pos x="17" y="14"/>
                  </a:cxn>
                </a:cxnLst>
                <a:rect l="0" t="0" r="r" b="b"/>
                <a:pathLst>
                  <a:path w="21" h="14">
                    <a:moveTo>
                      <a:pt x="17" y="14"/>
                    </a:moveTo>
                    <a:lnTo>
                      <a:pt x="17" y="10"/>
                    </a:lnTo>
                    <a:lnTo>
                      <a:pt x="21" y="7"/>
                    </a:lnTo>
                    <a:lnTo>
                      <a:pt x="21" y="3"/>
                    </a:lnTo>
                    <a:lnTo>
                      <a:pt x="21" y="0"/>
                    </a:lnTo>
                    <a:lnTo>
                      <a:pt x="17" y="0"/>
                    </a:lnTo>
                    <a:lnTo>
                      <a:pt x="14" y="0"/>
                    </a:lnTo>
                    <a:lnTo>
                      <a:pt x="10" y="0"/>
                    </a:lnTo>
                    <a:lnTo>
                      <a:pt x="7" y="0"/>
                    </a:lnTo>
                    <a:lnTo>
                      <a:pt x="7" y="0"/>
                    </a:lnTo>
                    <a:lnTo>
                      <a:pt x="3" y="3"/>
                    </a:lnTo>
                    <a:lnTo>
                      <a:pt x="3" y="7"/>
                    </a:lnTo>
                    <a:lnTo>
                      <a:pt x="0" y="10"/>
                    </a:lnTo>
                    <a:lnTo>
                      <a:pt x="0" y="10"/>
                    </a:lnTo>
                    <a:lnTo>
                      <a:pt x="7" y="14"/>
                    </a:lnTo>
                    <a:lnTo>
                      <a:pt x="10" y="14"/>
                    </a:lnTo>
                    <a:lnTo>
                      <a:pt x="17" y="14"/>
                    </a:lnTo>
                    <a:lnTo>
                      <a:pt x="17" y="14"/>
                    </a:lnTo>
                    <a:close/>
                  </a:path>
                </a:pathLst>
              </a:custGeom>
              <a:grpFill/>
              <a:ln w="0">
                <a:noFill/>
                <a:prstDash val="solid"/>
                <a:round/>
                <a:headEnd/>
                <a:tailEnd/>
              </a:ln>
            </p:spPr>
            <p:txBody>
              <a:bodyPr/>
              <a:lstStyle/>
              <a:p>
                <a:endParaRPr lang="fa-IR"/>
              </a:p>
            </p:txBody>
          </p:sp>
          <p:sp>
            <p:nvSpPr>
              <p:cNvPr id="3417" name="Freeform 345"/>
              <p:cNvSpPr>
                <a:spLocks/>
              </p:cNvSpPr>
              <p:nvPr userDrawn="1"/>
            </p:nvSpPr>
            <p:spPr bwMode="gray">
              <a:xfrm>
                <a:off x="1861" y="-2579"/>
                <a:ext cx="14" cy="21"/>
              </a:xfrm>
              <a:custGeom>
                <a:avLst/>
                <a:gdLst/>
                <a:ahLst/>
                <a:cxnLst>
                  <a:cxn ang="0">
                    <a:pos x="14" y="18"/>
                  </a:cxn>
                  <a:cxn ang="0">
                    <a:pos x="14" y="14"/>
                  </a:cxn>
                  <a:cxn ang="0">
                    <a:pos x="14" y="11"/>
                  </a:cxn>
                  <a:cxn ang="0">
                    <a:pos x="14" y="7"/>
                  </a:cxn>
                  <a:cxn ang="0">
                    <a:pos x="14" y="4"/>
                  </a:cxn>
                  <a:cxn ang="0">
                    <a:pos x="11" y="0"/>
                  </a:cxn>
                  <a:cxn ang="0">
                    <a:pos x="11" y="0"/>
                  </a:cxn>
                  <a:cxn ang="0">
                    <a:pos x="7" y="0"/>
                  </a:cxn>
                  <a:cxn ang="0">
                    <a:pos x="7" y="0"/>
                  </a:cxn>
                  <a:cxn ang="0">
                    <a:pos x="4" y="4"/>
                  </a:cxn>
                  <a:cxn ang="0">
                    <a:pos x="0" y="11"/>
                  </a:cxn>
                  <a:cxn ang="0">
                    <a:pos x="0" y="14"/>
                  </a:cxn>
                  <a:cxn ang="0">
                    <a:pos x="0" y="14"/>
                  </a:cxn>
                  <a:cxn ang="0">
                    <a:pos x="4" y="18"/>
                  </a:cxn>
                  <a:cxn ang="0">
                    <a:pos x="4" y="18"/>
                  </a:cxn>
                  <a:cxn ang="0">
                    <a:pos x="7" y="18"/>
                  </a:cxn>
                  <a:cxn ang="0">
                    <a:pos x="7" y="18"/>
                  </a:cxn>
                  <a:cxn ang="0">
                    <a:pos x="11" y="21"/>
                  </a:cxn>
                  <a:cxn ang="0">
                    <a:pos x="11" y="21"/>
                  </a:cxn>
                  <a:cxn ang="0">
                    <a:pos x="11" y="21"/>
                  </a:cxn>
                  <a:cxn ang="0">
                    <a:pos x="14" y="18"/>
                  </a:cxn>
                  <a:cxn ang="0">
                    <a:pos x="14" y="18"/>
                  </a:cxn>
                </a:cxnLst>
                <a:rect l="0" t="0" r="r" b="b"/>
                <a:pathLst>
                  <a:path w="14" h="21">
                    <a:moveTo>
                      <a:pt x="14" y="18"/>
                    </a:moveTo>
                    <a:lnTo>
                      <a:pt x="14" y="14"/>
                    </a:lnTo>
                    <a:lnTo>
                      <a:pt x="14" y="11"/>
                    </a:lnTo>
                    <a:lnTo>
                      <a:pt x="14" y="7"/>
                    </a:lnTo>
                    <a:lnTo>
                      <a:pt x="14" y="4"/>
                    </a:lnTo>
                    <a:lnTo>
                      <a:pt x="11" y="0"/>
                    </a:lnTo>
                    <a:lnTo>
                      <a:pt x="11" y="0"/>
                    </a:lnTo>
                    <a:lnTo>
                      <a:pt x="7" y="0"/>
                    </a:lnTo>
                    <a:lnTo>
                      <a:pt x="7" y="0"/>
                    </a:lnTo>
                    <a:lnTo>
                      <a:pt x="4" y="4"/>
                    </a:lnTo>
                    <a:lnTo>
                      <a:pt x="0" y="11"/>
                    </a:lnTo>
                    <a:lnTo>
                      <a:pt x="0" y="14"/>
                    </a:lnTo>
                    <a:lnTo>
                      <a:pt x="0" y="14"/>
                    </a:lnTo>
                    <a:lnTo>
                      <a:pt x="4" y="18"/>
                    </a:lnTo>
                    <a:lnTo>
                      <a:pt x="4" y="18"/>
                    </a:lnTo>
                    <a:lnTo>
                      <a:pt x="7" y="18"/>
                    </a:lnTo>
                    <a:lnTo>
                      <a:pt x="7" y="18"/>
                    </a:lnTo>
                    <a:lnTo>
                      <a:pt x="11" y="21"/>
                    </a:lnTo>
                    <a:lnTo>
                      <a:pt x="11" y="21"/>
                    </a:lnTo>
                    <a:lnTo>
                      <a:pt x="11" y="21"/>
                    </a:lnTo>
                    <a:lnTo>
                      <a:pt x="14" y="18"/>
                    </a:lnTo>
                    <a:lnTo>
                      <a:pt x="14" y="18"/>
                    </a:lnTo>
                    <a:close/>
                  </a:path>
                </a:pathLst>
              </a:custGeom>
              <a:grpFill/>
              <a:ln w="0">
                <a:noFill/>
                <a:prstDash val="solid"/>
                <a:round/>
                <a:headEnd/>
                <a:tailEnd/>
              </a:ln>
            </p:spPr>
            <p:txBody>
              <a:bodyPr/>
              <a:lstStyle/>
              <a:p>
                <a:endParaRPr lang="fa-IR"/>
              </a:p>
            </p:txBody>
          </p:sp>
          <p:sp>
            <p:nvSpPr>
              <p:cNvPr id="3418" name="Freeform 346"/>
              <p:cNvSpPr>
                <a:spLocks/>
              </p:cNvSpPr>
              <p:nvPr userDrawn="1"/>
            </p:nvSpPr>
            <p:spPr bwMode="gray">
              <a:xfrm>
                <a:off x="1868" y="-2537"/>
                <a:ext cx="39" cy="50"/>
              </a:xfrm>
              <a:custGeom>
                <a:avLst/>
                <a:gdLst/>
                <a:ahLst/>
                <a:cxnLst>
                  <a:cxn ang="0">
                    <a:pos x="11" y="46"/>
                  </a:cxn>
                  <a:cxn ang="0">
                    <a:pos x="14" y="43"/>
                  </a:cxn>
                  <a:cxn ang="0">
                    <a:pos x="14" y="39"/>
                  </a:cxn>
                  <a:cxn ang="0">
                    <a:pos x="18" y="39"/>
                  </a:cxn>
                  <a:cxn ang="0">
                    <a:pos x="21" y="39"/>
                  </a:cxn>
                  <a:cxn ang="0">
                    <a:pos x="25" y="43"/>
                  </a:cxn>
                  <a:cxn ang="0">
                    <a:pos x="28" y="46"/>
                  </a:cxn>
                  <a:cxn ang="0">
                    <a:pos x="32" y="50"/>
                  </a:cxn>
                  <a:cxn ang="0">
                    <a:pos x="35" y="50"/>
                  </a:cxn>
                  <a:cxn ang="0">
                    <a:pos x="39" y="50"/>
                  </a:cxn>
                  <a:cxn ang="0">
                    <a:pos x="39" y="46"/>
                  </a:cxn>
                  <a:cxn ang="0">
                    <a:pos x="39" y="39"/>
                  </a:cxn>
                  <a:cxn ang="0">
                    <a:pos x="35" y="36"/>
                  </a:cxn>
                  <a:cxn ang="0">
                    <a:pos x="35" y="32"/>
                  </a:cxn>
                  <a:cxn ang="0">
                    <a:pos x="35" y="29"/>
                  </a:cxn>
                  <a:cxn ang="0">
                    <a:pos x="32" y="29"/>
                  </a:cxn>
                  <a:cxn ang="0">
                    <a:pos x="32" y="25"/>
                  </a:cxn>
                  <a:cxn ang="0">
                    <a:pos x="32" y="25"/>
                  </a:cxn>
                  <a:cxn ang="0">
                    <a:pos x="28" y="25"/>
                  </a:cxn>
                  <a:cxn ang="0">
                    <a:pos x="25" y="25"/>
                  </a:cxn>
                  <a:cxn ang="0">
                    <a:pos x="21" y="25"/>
                  </a:cxn>
                  <a:cxn ang="0">
                    <a:pos x="18" y="22"/>
                  </a:cxn>
                  <a:cxn ang="0">
                    <a:pos x="14" y="18"/>
                  </a:cxn>
                  <a:cxn ang="0">
                    <a:pos x="14" y="18"/>
                  </a:cxn>
                  <a:cxn ang="0">
                    <a:pos x="18" y="14"/>
                  </a:cxn>
                  <a:cxn ang="0">
                    <a:pos x="28" y="14"/>
                  </a:cxn>
                  <a:cxn ang="0">
                    <a:pos x="28" y="4"/>
                  </a:cxn>
                  <a:cxn ang="0">
                    <a:pos x="25" y="4"/>
                  </a:cxn>
                  <a:cxn ang="0">
                    <a:pos x="21" y="4"/>
                  </a:cxn>
                  <a:cxn ang="0">
                    <a:pos x="14" y="4"/>
                  </a:cxn>
                  <a:cxn ang="0">
                    <a:pos x="7" y="0"/>
                  </a:cxn>
                  <a:cxn ang="0">
                    <a:pos x="7" y="0"/>
                  </a:cxn>
                  <a:cxn ang="0">
                    <a:pos x="7" y="0"/>
                  </a:cxn>
                  <a:cxn ang="0">
                    <a:pos x="4" y="4"/>
                  </a:cxn>
                  <a:cxn ang="0">
                    <a:pos x="4" y="11"/>
                  </a:cxn>
                  <a:cxn ang="0">
                    <a:pos x="4" y="18"/>
                  </a:cxn>
                  <a:cxn ang="0">
                    <a:pos x="0" y="25"/>
                  </a:cxn>
                  <a:cxn ang="0">
                    <a:pos x="0" y="25"/>
                  </a:cxn>
                  <a:cxn ang="0">
                    <a:pos x="4" y="29"/>
                  </a:cxn>
                  <a:cxn ang="0">
                    <a:pos x="7" y="29"/>
                  </a:cxn>
                  <a:cxn ang="0">
                    <a:pos x="7" y="29"/>
                  </a:cxn>
                  <a:cxn ang="0">
                    <a:pos x="4" y="32"/>
                  </a:cxn>
                  <a:cxn ang="0">
                    <a:pos x="0" y="36"/>
                  </a:cxn>
                  <a:cxn ang="0">
                    <a:pos x="0" y="39"/>
                  </a:cxn>
                  <a:cxn ang="0">
                    <a:pos x="0" y="43"/>
                  </a:cxn>
                  <a:cxn ang="0">
                    <a:pos x="0" y="43"/>
                  </a:cxn>
                  <a:cxn ang="0">
                    <a:pos x="4" y="46"/>
                  </a:cxn>
                  <a:cxn ang="0">
                    <a:pos x="4" y="46"/>
                  </a:cxn>
                  <a:cxn ang="0">
                    <a:pos x="7" y="46"/>
                  </a:cxn>
                  <a:cxn ang="0">
                    <a:pos x="11" y="46"/>
                  </a:cxn>
                </a:cxnLst>
                <a:rect l="0" t="0" r="r" b="b"/>
                <a:pathLst>
                  <a:path w="39" h="50">
                    <a:moveTo>
                      <a:pt x="11" y="46"/>
                    </a:moveTo>
                    <a:lnTo>
                      <a:pt x="14" y="43"/>
                    </a:lnTo>
                    <a:lnTo>
                      <a:pt x="14" y="39"/>
                    </a:lnTo>
                    <a:lnTo>
                      <a:pt x="18" y="39"/>
                    </a:lnTo>
                    <a:lnTo>
                      <a:pt x="21" y="39"/>
                    </a:lnTo>
                    <a:lnTo>
                      <a:pt x="25" y="43"/>
                    </a:lnTo>
                    <a:lnTo>
                      <a:pt x="28" y="46"/>
                    </a:lnTo>
                    <a:lnTo>
                      <a:pt x="32" y="50"/>
                    </a:lnTo>
                    <a:lnTo>
                      <a:pt x="35" y="50"/>
                    </a:lnTo>
                    <a:lnTo>
                      <a:pt x="39" y="50"/>
                    </a:lnTo>
                    <a:lnTo>
                      <a:pt x="39" y="46"/>
                    </a:lnTo>
                    <a:lnTo>
                      <a:pt x="39" y="39"/>
                    </a:lnTo>
                    <a:lnTo>
                      <a:pt x="35" y="36"/>
                    </a:lnTo>
                    <a:lnTo>
                      <a:pt x="35" y="32"/>
                    </a:lnTo>
                    <a:lnTo>
                      <a:pt x="35" y="29"/>
                    </a:lnTo>
                    <a:lnTo>
                      <a:pt x="32" y="29"/>
                    </a:lnTo>
                    <a:lnTo>
                      <a:pt x="32" y="25"/>
                    </a:lnTo>
                    <a:lnTo>
                      <a:pt x="32" y="25"/>
                    </a:lnTo>
                    <a:lnTo>
                      <a:pt x="28" y="25"/>
                    </a:lnTo>
                    <a:lnTo>
                      <a:pt x="25" y="25"/>
                    </a:lnTo>
                    <a:lnTo>
                      <a:pt x="21" y="25"/>
                    </a:lnTo>
                    <a:lnTo>
                      <a:pt x="18" y="22"/>
                    </a:lnTo>
                    <a:lnTo>
                      <a:pt x="14" y="18"/>
                    </a:lnTo>
                    <a:lnTo>
                      <a:pt x="14" y="18"/>
                    </a:lnTo>
                    <a:lnTo>
                      <a:pt x="18" y="14"/>
                    </a:lnTo>
                    <a:lnTo>
                      <a:pt x="28" y="14"/>
                    </a:lnTo>
                    <a:lnTo>
                      <a:pt x="28" y="4"/>
                    </a:lnTo>
                    <a:lnTo>
                      <a:pt x="25" y="4"/>
                    </a:lnTo>
                    <a:lnTo>
                      <a:pt x="21" y="4"/>
                    </a:lnTo>
                    <a:lnTo>
                      <a:pt x="14" y="4"/>
                    </a:lnTo>
                    <a:lnTo>
                      <a:pt x="7" y="0"/>
                    </a:lnTo>
                    <a:lnTo>
                      <a:pt x="7" y="0"/>
                    </a:lnTo>
                    <a:lnTo>
                      <a:pt x="7" y="0"/>
                    </a:lnTo>
                    <a:lnTo>
                      <a:pt x="4" y="4"/>
                    </a:lnTo>
                    <a:lnTo>
                      <a:pt x="4" y="11"/>
                    </a:lnTo>
                    <a:lnTo>
                      <a:pt x="4" y="18"/>
                    </a:lnTo>
                    <a:lnTo>
                      <a:pt x="0" y="25"/>
                    </a:lnTo>
                    <a:lnTo>
                      <a:pt x="0" y="25"/>
                    </a:lnTo>
                    <a:lnTo>
                      <a:pt x="4" y="29"/>
                    </a:lnTo>
                    <a:lnTo>
                      <a:pt x="7" y="29"/>
                    </a:lnTo>
                    <a:lnTo>
                      <a:pt x="7" y="29"/>
                    </a:lnTo>
                    <a:lnTo>
                      <a:pt x="4" y="32"/>
                    </a:lnTo>
                    <a:lnTo>
                      <a:pt x="0" y="36"/>
                    </a:lnTo>
                    <a:lnTo>
                      <a:pt x="0" y="39"/>
                    </a:lnTo>
                    <a:lnTo>
                      <a:pt x="0" y="43"/>
                    </a:lnTo>
                    <a:lnTo>
                      <a:pt x="0" y="43"/>
                    </a:lnTo>
                    <a:lnTo>
                      <a:pt x="4" y="46"/>
                    </a:lnTo>
                    <a:lnTo>
                      <a:pt x="4" y="46"/>
                    </a:lnTo>
                    <a:lnTo>
                      <a:pt x="7" y="46"/>
                    </a:lnTo>
                    <a:lnTo>
                      <a:pt x="11" y="46"/>
                    </a:lnTo>
                    <a:close/>
                  </a:path>
                </a:pathLst>
              </a:custGeom>
              <a:grpFill/>
              <a:ln w="0">
                <a:noFill/>
                <a:prstDash val="solid"/>
                <a:round/>
                <a:headEnd/>
                <a:tailEnd/>
              </a:ln>
            </p:spPr>
            <p:txBody>
              <a:bodyPr/>
              <a:lstStyle/>
              <a:p>
                <a:endParaRPr lang="fa-IR"/>
              </a:p>
            </p:txBody>
          </p:sp>
          <p:sp>
            <p:nvSpPr>
              <p:cNvPr id="3419" name="Freeform 347"/>
              <p:cNvSpPr>
                <a:spLocks/>
              </p:cNvSpPr>
              <p:nvPr userDrawn="1"/>
            </p:nvSpPr>
            <p:spPr bwMode="gray">
              <a:xfrm>
                <a:off x="1252" y="-2491"/>
                <a:ext cx="292" cy="338"/>
              </a:xfrm>
              <a:custGeom>
                <a:avLst/>
                <a:gdLst/>
                <a:ahLst/>
                <a:cxnLst>
                  <a:cxn ang="0">
                    <a:pos x="236" y="240"/>
                  </a:cxn>
                  <a:cxn ang="0">
                    <a:pos x="243" y="261"/>
                  </a:cxn>
                  <a:cxn ang="0">
                    <a:pos x="260" y="257"/>
                  </a:cxn>
                  <a:cxn ang="0">
                    <a:pos x="285" y="247"/>
                  </a:cxn>
                  <a:cxn ang="0">
                    <a:pos x="285" y="233"/>
                  </a:cxn>
                  <a:cxn ang="0">
                    <a:pos x="288" y="222"/>
                  </a:cxn>
                  <a:cxn ang="0">
                    <a:pos x="278" y="208"/>
                  </a:cxn>
                  <a:cxn ang="0">
                    <a:pos x="264" y="208"/>
                  </a:cxn>
                  <a:cxn ang="0">
                    <a:pos x="229" y="176"/>
                  </a:cxn>
                  <a:cxn ang="0">
                    <a:pos x="214" y="173"/>
                  </a:cxn>
                  <a:cxn ang="0">
                    <a:pos x="229" y="155"/>
                  </a:cxn>
                  <a:cxn ang="0">
                    <a:pos x="229" y="134"/>
                  </a:cxn>
                  <a:cxn ang="0">
                    <a:pos x="218" y="124"/>
                  </a:cxn>
                  <a:cxn ang="0">
                    <a:pos x="204" y="99"/>
                  </a:cxn>
                  <a:cxn ang="0">
                    <a:pos x="190" y="102"/>
                  </a:cxn>
                  <a:cxn ang="0">
                    <a:pos x="186" y="92"/>
                  </a:cxn>
                  <a:cxn ang="0">
                    <a:pos x="176" y="81"/>
                  </a:cxn>
                  <a:cxn ang="0">
                    <a:pos x="155" y="60"/>
                  </a:cxn>
                  <a:cxn ang="0">
                    <a:pos x="116" y="50"/>
                  </a:cxn>
                  <a:cxn ang="0">
                    <a:pos x="81" y="46"/>
                  </a:cxn>
                  <a:cxn ang="0">
                    <a:pos x="88" y="25"/>
                  </a:cxn>
                  <a:cxn ang="0">
                    <a:pos x="77" y="7"/>
                  </a:cxn>
                  <a:cxn ang="0">
                    <a:pos x="56" y="35"/>
                  </a:cxn>
                  <a:cxn ang="0">
                    <a:pos x="74" y="88"/>
                  </a:cxn>
                  <a:cxn ang="0">
                    <a:pos x="67" y="92"/>
                  </a:cxn>
                  <a:cxn ang="0">
                    <a:pos x="45" y="39"/>
                  </a:cxn>
                  <a:cxn ang="0">
                    <a:pos x="52" y="4"/>
                  </a:cxn>
                  <a:cxn ang="0">
                    <a:pos x="17" y="18"/>
                  </a:cxn>
                  <a:cxn ang="0">
                    <a:pos x="0" y="60"/>
                  </a:cxn>
                  <a:cxn ang="0">
                    <a:pos x="3" y="74"/>
                  </a:cxn>
                  <a:cxn ang="0">
                    <a:pos x="24" y="109"/>
                  </a:cxn>
                  <a:cxn ang="0">
                    <a:pos x="35" y="116"/>
                  </a:cxn>
                  <a:cxn ang="0">
                    <a:pos x="81" y="131"/>
                  </a:cxn>
                  <a:cxn ang="0">
                    <a:pos x="102" y="131"/>
                  </a:cxn>
                  <a:cxn ang="0">
                    <a:pos x="144" y="148"/>
                  </a:cxn>
                  <a:cxn ang="0">
                    <a:pos x="151" y="159"/>
                  </a:cxn>
                  <a:cxn ang="0">
                    <a:pos x="162" y="180"/>
                  </a:cxn>
                  <a:cxn ang="0">
                    <a:pos x="158" y="229"/>
                  </a:cxn>
                  <a:cxn ang="0">
                    <a:pos x="137" y="254"/>
                  </a:cxn>
                  <a:cxn ang="0">
                    <a:pos x="112" y="264"/>
                  </a:cxn>
                  <a:cxn ang="0">
                    <a:pos x="130" y="282"/>
                  </a:cxn>
                  <a:cxn ang="0">
                    <a:pos x="169" y="289"/>
                  </a:cxn>
                  <a:cxn ang="0">
                    <a:pos x="190" y="314"/>
                  </a:cxn>
                  <a:cxn ang="0">
                    <a:pos x="214" y="328"/>
                  </a:cxn>
                  <a:cxn ang="0">
                    <a:pos x="232" y="335"/>
                  </a:cxn>
                  <a:cxn ang="0">
                    <a:pos x="218" y="307"/>
                  </a:cxn>
                  <a:cxn ang="0">
                    <a:pos x="218" y="300"/>
                  </a:cxn>
                  <a:cxn ang="0">
                    <a:pos x="250" y="321"/>
                  </a:cxn>
                  <a:cxn ang="0">
                    <a:pos x="257" y="321"/>
                  </a:cxn>
                  <a:cxn ang="0">
                    <a:pos x="257" y="293"/>
                  </a:cxn>
                  <a:cxn ang="0">
                    <a:pos x="232" y="271"/>
                  </a:cxn>
                  <a:cxn ang="0">
                    <a:pos x="222" y="261"/>
                  </a:cxn>
                  <a:cxn ang="0">
                    <a:pos x="214" y="236"/>
                  </a:cxn>
                </a:cxnLst>
                <a:rect l="0" t="0" r="r" b="b"/>
                <a:pathLst>
                  <a:path w="292" h="338">
                    <a:moveTo>
                      <a:pt x="222" y="219"/>
                    </a:moveTo>
                    <a:lnTo>
                      <a:pt x="225" y="222"/>
                    </a:lnTo>
                    <a:lnTo>
                      <a:pt x="225" y="222"/>
                    </a:lnTo>
                    <a:lnTo>
                      <a:pt x="229" y="226"/>
                    </a:lnTo>
                    <a:lnTo>
                      <a:pt x="232" y="233"/>
                    </a:lnTo>
                    <a:lnTo>
                      <a:pt x="236" y="240"/>
                    </a:lnTo>
                    <a:lnTo>
                      <a:pt x="236" y="243"/>
                    </a:lnTo>
                    <a:lnTo>
                      <a:pt x="236" y="247"/>
                    </a:lnTo>
                    <a:lnTo>
                      <a:pt x="239" y="250"/>
                    </a:lnTo>
                    <a:lnTo>
                      <a:pt x="243" y="257"/>
                    </a:lnTo>
                    <a:lnTo>
                      <a:pt x="243" y="261"/>
                    </a:lnTo>
                    <a:lnTo>
                      <a:pt x="243" y="261"/>
                    </a:lnTo>
                    <a:lnTo>
                      <a:pt x="243" y="264"/>
                    </a:lnTo>
                    <a:lnTo>
                      <a:pt x="246" y="264"/>
                    </a:lnTo>
                    <a:lnTo>
                      <a:pt x="246" y="264"/>
                    </a:lnTo>
                    <a:lnTo>
                      <a:pt x="253" y="261"/>
                    </a:lnTo>
                    <a:lnTo>
                      <a:pt x="257" y="257"/>
                    </a:lnTo>
                    <a:lnTo>
                      <a:pt x="260" y="257"/>
                    </a:lnTo>
                    <a:lnTo>
                      <a:pt x="264" y="254"/>
                    </a:lnTo>
                    <a:lnTo>
                      <a:pt x="271" y="250"/>
                    </a:lnTo>
                    <a:lnTo>
                      <a:pt x="274" y="250"/>
                    </a:lnTo>
                    <a:lnTo>
                      <a:pt x="278" y="247"/>
                    </a:lnTo>
                    <a:lnTo>
                      <a:pt x="281" y="247"/>
                    </a:lnTo>
                    <a:lnTo>
                      <a:pt x="285" y="247"/>
                    </a:lnTo>
                    <a:lnTo>
                      <a:pt x="288" y="247"/>
                    </a:lnTo>
                    <a:lnTo>
                      <a:pt x="288" y="243"/>
                    </a:lnTo>
                    <a:lnTo>
                      <a:pt x="292" y="240"/>
                    </a:lnTo>
                    <a:lnTo>
                      <a:pt x="288" y="233"/>
                    </a:lnTo>
                    <a:lnTo>
                      <a:pt x="288" y="233"/>
                    </a:lnTo>
                    <a:lnTo>
                      <a:pt x="285" y="233"/>
                    </a:lnTo>
                    <a:lnTo>
                      <a:pt x="281" y="233"/>
                    </a:lnTo>
                    <a:lnTo>
                      <a:pt x="278" y="229"/>
                    </a:lnTo>
                    <a:lnTo>
                      <a:pt x="278" y="229"/>
                    </a:lnTo>
                    <a:lnTo>
                      <a:pt x="288" y="226"/>
                    </a:lnTo>
                    <a:lnTo>
                      <a:pt x="288" y="222"/>
                    </a:lnTo>
                    <a:lnTo>
                      <a:pt x="288" y="222"/>
                    </a:lnTo>
                    <a:lnTo>
                      <a:pt x="288" y="219"/>
                    </a:lnTo>
                    <a:lnTo>
                      <a:pt x="285" y="215"/>
                    </a:lnTo>
                    <a:lnTo>
                      <a:pt x="285" y="215"/>
                    </a:lnTo>
                    <a:lnTo>
                      <a:pt x="285" y="212"/>
                    </a:lnTo>
                    <a:lnTo>
                      <a:pt x="281" y="212"/>
                    </a:lnTo>
                    <a:lnTo>
                      <a:pt x="278" y="208"/>
                    </a:lnTo>
                    <a:lnTo>
                      <a:pt x="274" y="212"/>
                    </a:lnTo>
                    <a:lnTo>
                      <a:pt x="274" y="212"/>
                    </a:lnTo>
                    <a:lnTo>
                      <a:pt x="271" y="212"/>
                    </a:lnTo>
                    <a:lnTo>
                      <a:pt x="267" y="212"/>
                    </a:lnTo>
                    <a:lnTo>
                      <a:pt x="267" y="212"/>
                    </a:lnTo>
                    <a:lnTo>
                      <a:pt x="264" y="208"/>
                    </a:lnTo>
                    <a:lnTo>
                      <a:pt x="267" y="208"/>
                    </a:lnTo>
                    <a:lnTo>
                      <a:pt x="264" y="205"/>
                    </a:lnTo>
                    <a:lnTo>
                      <a:pt x="260" y="197"/>
                    </a:lnTo>
                    <a:lnTo>
                      <a:pt x="257" y="194"/>
                    </a:lnTo>
                    <a:lnTo>
                      <a:pt x="239" y="187"/>
                    </a:lnTo>
                    <a:lnTo>
                      <a:pt x="229" y="176"/>
                    </a:lnTo>
                    <a:lnTo>
                      <a:pt x="225" y="176"/>
                    </a:lnTo>
                    <a:lnTo>
                      <a:pt x="225" y="176"/>
                    </a:lnTo>
                    <a:lnTo>
                      <a:pt x="222" y="176"/>
                    </a:lnTo>
                    <a:lnTo>
                      <a:pt x="218" y="176"/>
                    </a:lnTo>
                    <a:lnTo>
                      <a:pt x="214" y="176"/>
                    </a:lnTo>
                    <a:lnTo>
                      <a:pt x="214" y="173"/>
                    </a:lnTo>
                    <a:lnTo>
                      <a:pt x="214" y="169"/>
                    </a:lnTo>
                    <a:lnTo>
                      <a:pt x="218" y="166"/>
                    </a:lnTo>
                    <a:lnTo>
                      <a:pt x="218" y="162"/>
                    </a:lnTo>
                    <a:lnTo>
                      <a:pt x="218" y="159"/>
                    </a:lnTo>
                    <a:lnTo>
                      <a:pt x="229" y="155"/>
                    </a:lnTo>
                    <a:lnTo>
                      <a:pt x="229" y="155"/>
                    </a:lnTo>
                    <a:lnTo>
                      <a:pt x="232" y="152"/>
                    </a:lnTo>
                    <a:lnTo>
                      <a:pt x="232" y="148"/>
                    </a:lnTo>
                    <a:lnTo>
                      <a:pt x="229" y="145"/>
                    </a:lnTo>
                    <a:lnTo>
                      <a:pt x="229" y="141"/>
                    </a:lnTo>
                    <a:lnTo>
                      <a:pt x="229" y="138"/>
                    </a:lnTo>
                    <a:lnTo>
                      <a:pt x="229" y="134"/>
                    </a:lnTo>
                    <a:lnTo>
                      <a:pt x="229" y="134"/>
                    </a:lnTo>
                    <a:lnTo>
                      <a:pt x="229" y="131"/>
                    </a:lnTo>
                    <a:lnTo>
                      <a:pt x="229" y="127"/>
                    </a:lnTo>
                    <a:lnTo>
                      <a:pt x="229" y="127"/>
                    </a:lnTo>
                    <a:lnTo>
                      <a:pt x="225" y="124"/>
                    </a:lnTo>
                    <a:lnTo>
                      <a:pt x="218" y="124"/>
                    </a:lnTo>
                    <a:lnTo>
                      <a:pt x="218" y="109"/>
                    </a:lnTo>
                    <a:lnTo>
                      <a:pt x="214" y="109"/>
                    </a:lnTo>
                    <a:lnTo>
                      <a:pt x="211" y="109"/>
                    </a:lnTo>
                    <a:lnTo>
                      <a:pt x="204" y="102"/>
                    </a:lnTo>
                    <a:lnTo>
                      <a:pt x="204" y="102"/>
                    </a:lnTo>
                    <a:lnTo>
                      <a:pt x="204" y="99"/>
                    </a:lnTo>
                    <a:lnTo>
                      <a:pt x="200" y="99"/>
                    </a:lnTo>
                    <a:lnTo>
                      <a:pt x="200" y="99"/>
                    </a:lnTo>
                    <a:lnTo>
                      <a:pt x="193" y="99"/>
                    </a:lnTo>
                    <a:lnTo>
                      <a:pt x="193" y="99"/>
                    </a:lnTo>
                    <a:lnTo>
                      <a:pt x="193" y="102"/>
                    </a:lnTo>
                    <a:lnTo>
                      <a:pt x="190" y="102"/>
                    </a:lnTo>
                    <a:lnTo>
                      <a:pt x="186" y="102"/>
                    </a:lnTo>
                    <a:lnTo>
                      <a:pt x="186" y="102"/>
                    </a:lnTo>
                    <a:lnTo>
                      <a:pt x="183" y="99"/>
                    </a:lnTo>
                    <a:lnTo>
                      <a:pt x="186" y="95"/>
                    </a:lnTo>
                    <a:lnTo>
                      <a:pt x="186" y="95"/>
                    </a:lnTo>
                    <a:lnTo>
                      <a:pt x="186" y="92"/>
                    </a:lnTo>
                    <a:lnTo>
                      <a:pt x="190" y="88"/>
                    </a:lnTo>
                    <a:lnTo>
                      <a:pt x="186" y="85"/>
                    </a:lnTo>
                    <a:lnTo>
                      <a:pt x="186" y="81"/>
                    </a:lnTo>
                    <a:lnTo>
                      <a:pt x="179" y="81"/>
                    </a:lnTo>
                    <a:lnTo>
                      <a:pt x="179" y="81"/>
                    </a:lnTo>
                    <a:lnTo>
                      <a:pt x="176" y="81"/>
                    </a:lnTo>
                    <a:lnTo>
                      <a:pt x="172" y="81"/>
                    </a:lnTo>
                    <a:lnTo>
                      <a:pt x="169" y="81"/>
                    </a:lnTo>
                    <a:lnTo>
                      <a:pt x="165" y="74"/>
                    </a:lnTo>
                    <a:lnTo>
                      <a:pt x="158" y="64"/>
                    </a:lnTo>
                    <a:lnTo>
                      <a:pt x="158" y="64"/>
                    </a:lnTo>
                    <a:lnTo>
                      <a:pt x="155" y="60"/>
                    </a:lnTo>
                    <a:lnTo>
                      <a:pt x="151" y="57"/>
                    </a:lnTo>
                    <a:lnTo>
                      <a:pt x="144" y="53"/>
                    </a:lnTo>
                    <a:lnTo>
                      <a:pt x="133" y="50"/>
                    </a:lnTo>
                    <a:lnTo>
                      <a:pt x="119" y="50"/>
                    </a:lnTo>
                    <a:lnTo>
                      <a:pt x="119" y="50"/>
                    </a:lnTo>
                    <a:lnTo>
                      <a:pt x="116" y="50"/>
                    </a:lnTo>
                    <a:lnTo>
                      <a:pt x="112" y="53"/>
                    </a:lnTo>
                    <a:lnTo>
                      <a:pt x="105" y="53"/>
                    </a:lnTo>
                    <a:lnTo>
                      <a:pt x="102" y="50"/>
                    </a:lnTo>
                    <a:lnTo>
                      <a:pt x="98" y="46"/>
                    </a:lnTo>
                    <a:lnTo>
                      <a:pt x="95" y="42"/>
                    </a:lnTo>
                    <a:lnTo>
                      <a:pt x="81" y="46"/>
                    </a:lnTo>
                    <a:lnTo>
                      <a:pt x="81" y="46"/>
                    </a:lnTo>
                    <a:lnTo>
                      <a:pt x="84" y="42"/>
                    </a:lnTo>
                    <a:lnTo>
                      <a:pt x="84" y="35"/>
                    </a:lnTo>
                    <a:lnTo>
                      <a:pt x="84" y="28"/>
                    </a:lnTo>
                    <a:lnTo>
                      <a:pt x="84" y="28"/>
                    </a:lnTo>
                    <a:lnTo>
                      <a:pt x="88" y="25"/>
                    </a:lnTo>
                    <a:lnTo>
                      <a:pt x="88" y="18"/>
                    </a:lnTo>
                    <a:lnTo>
                      <a:pt x="88" y="11"/>
                    </a:lnTo>
                    <a:lnTo>
                      <a:pt x="88" y="7"/>
                    </a:lnTo>
                    <a:lnTo>
                      <a:pt x="81" y="4"/>
                    </a:lnTo>
                    <a:lnTo>
                      <a:pt x="81" y="4"/>
                    </a:lnTo>
                    <a:lnTo>
                      <a:pt x="77" y="7"/>
                    </a:lnTo>
                    <a:lnTo>
                      <a:pt x="74" y="7"/>
                    </a:lnTo>
                    <a:lnTo>
                      <a:pt x="67" y="11"/>
                    </a:lnTo>
                    <a:lnTo>
                      <a:pt x="59" y="18"/>
                    </a:lnTo>
                    <a:lnTo>
                      <a:pt x="56" y="25"/>
                    </a:lnTo>
                    <a:lnTo>
                      <a:pt x="56" y="28"/>
                    </a:lnTo>
                    <a:lnTo>
                      <a:pt x="56" y="35"/>
                    </a:lnTo>
                    <a:lnTo>
                      <a:pt x="56" y="42"/>
                    </a:lnTo>
                    <a:lnTo>
                      <a:pt x="56" y="53"/>
                    </a:lnTo>
                    <a:lnTo>
                      <a:pt x="59" y="60"/>
                    </a:lnTo>
                    <a:lnTo>
                      <a:pt x="74" y="81"/>
                    </a:lnTo>
                    <a:lnTo>
                      <a:pt x="74" y="85"/>
                    </a:lnTo>
                    <a:lnTo>
                      <a:pt x="74" y="88"/>
                    </a:lnTo>
                    <a:lnTo>
                      <a:pt x="74" y="92"/>
                    </a:lnTo>
                    <a:lnTo>
                      <a:pt x="74" y="95"/>
                    </a:lnTo>
                    <a:lnTo>
                      <a:pt x="74" y="99"/>
                    </a:lnTo>
                    <a:lnTo>
                      <a:pt x="70" y="95"/>
                    </a:lnTo>
                    <a:lnTo>
                      <a:pt x="67" y="95"/>
                    </a:lnTo>
                    <a:lnTo>
                      <a:pt x="67" y="92"/>
                    </a:lnTo>
                    <a:lnTo>
                      <a:pt x="59" y="85"/>
                    </a:lnTo>
                    <a:lnTo>
                      <a:pt x="56" y="78"/>
                    </a:lnTo>
                    <a:lnTo>
                      <a:pt x="49" y="67"/>
                    </a:lnTo>
                    <a:lnTo>
                      <a:pt x="45" y="53"/>
                    </a:lnTo>
                    <a:lnTo>
                      <a:pt x="45" y="39"/>
                    </a:lnTo>
                    <a:lnTo>
                      <a:pt x="45" y="39"/>
                    </a:lnTo>
                    <a:lnTo>
                      <a:pt x="45" y="32"/>
                    </a:lnTo>
                    <a:lnTo>
                      <a:pt x="45" y="25"/>
                    </a:lnTo>
                    <a:lnTo>
                      <a:pt x="49" y="14"/>
                    </a:lnTo>
                    <a:lnTo>
                      <a:pt x="52" y="4"/>
                    </a:lnTo>
                    <a:lnTo>
                      <a:pt x="52" y="4"/>
                    </a:lnTo>
                    <a:lnTo>
                      <a:pt x="52" y="4"/>
                    </a:lnTo>
                    <a:lnTo>
                      <a:pt x="49" y="0"/>
                    </a:lnTo>
                    <a:lnTo>
                      <a:pt x="42" y="0"/>
                    </a:lnTo>
                    <a:lnTo>
                      <a:pt x="35" y="4"/>
                    </a:lnTo>
                    <a:lnTo>
                      <a:pt x="28" y="7"/>
                    </a:lnTo>
                    <a:lnTo>
                      <a:pt x="17" y="14"/>
                    </a:lnTo>
                    <a:lnTo>
                      <a:pt x="17" y="18"/>
                    </a:lnTo>
                    <a:lnTo>
                      <a:pt x="14" y="21"/>
                    </a:lnTo>
                    <a:lnTo>
                      <a:pt x="10" y="28"/>
                    </a:lnTo>
                    <a:lnTo>
                      <a:pt x="7" y="35"/>
                    </a:lnTo>
                    <a:lnTo>
                      <a:pt x="3" y="42"/>
                    </a:lnTo>
                    <a:lnTo>
                      <a:pt x="0" y="53"/>
                    </a:lnTo>
                    <a:lnTo>
                      <a:pt x="0" y="60"/>
                    </a:lnTo>
                    <a:lnTo>
                      <a:pt x="0" y="60"/>
                    </a:lnTo>
                    <a:lnTo>
                      <a:pt x="0" y="60"/>
                    </a:lnTo>
                    <a:lnTo>
                      <a:pt x="0" y="64"/>
                    </a:lnTo>
                    <a:lnTo>
                      <a:pt x="0" y="67"/>
                    </a:lnTo>
                    <a:lnTo>
                      <a:pt x="3" y="71"/>
                    </a:lnTo>
                    <a:lnTo>
                      <a:pt x="3" y="74"/>
                    </a:lnTo>
                    <a:lnTo>
                      <a:pt x="7" y="78"/>
                    </a:lnTo>
                    <a:lnTo>
                      <a:pt x="10" y="85"/>
                    </a:lnTo>
                    <a:lnTo>
                      <a:pt x="14" y="92"/>
                    </a:lnTo>
                    <a:lnTo>
                      <a:pt x="21" y="99"/>
                    </a:lnTo>
                    <a:lnTo>
                      <a:pt x="21" y="106"/>
                    </a:lnTo>
                    <a:lnTo>
                      <a:pt x="24" y="109"/>
                    </a:lnTo>
                    <a:lnTo>
                      <a:pt x="21" y="113"/>
                    </a:lnTo>
                    <a:lnTo>
                      <a:pt x="24" y="120"/>
                    </a:lnTo>
                    <a:lnTo>
                      <a:pt x="28" y="116"/>
                    </a:lnTo>
                    <a:lnTo>
                      <a:pt x="28" y="116"/>
                    </a:lnTo>
                    <a:lnTo>
                      <a:pt x="31" y="116"/>
                    </a:lnTo>
                    <a:lnTo>
                      <a:pt x="35" y="116"/>
                    </a:lnTo>
                    <a:lnTo>
                      <a:pt x="38" y="120"/>
                    </a:lnTo>
                    <a:lnTo>
                      <a:pt x="42" y="120"/>
                    </a:lnTo>
                    <a:lnTo>
                      <a:pt x="49" y="124"/>
                    </a:lnTo>
                    <a:lnTo>
                      <a:pt x="59" y="127"/>
                    </a:lnTo>
                    <a:lnTo>
                      <a:pt x="70" y="131"/>
                    </a:lnTo>
                    <a:lnTo>
                      <a:pt x="81" y="131"/>
                    </a:lnTo>
                    <a:lnTo>
                      <a:pt x="95" y="134"/>
                    </a:lnTo>
                    <a:lnTo>
                      <a:pt x="95" y="131"/>
                    </a:lnTo>
                    <a:lnTo>
                      <a:pt x="95" y="131"/>
                    </a:lnTo>
                    <a:lnTo>
                      <a:pt x="98" y="131"/>
                    </a:lnTo>
                    <a:lnTo>
                      <a:pt x="102" y="131"/>
                    </a:lnTo>
                    <a:lnTo>
                      <a:pt x="102" y="131"/>
                    </a:lnTo>
                    <a:lnTo>
                      <a:pt x="109" y="134"/>
                    </a:lnTo>
                    <a:lnTo>
                      <a:pt x="112" y="138"/>
                    </a:lnTo>
                    <a:lnTo>
                      <a:pt x="119" y="138"/>
                    </a:lnTo>
                    <a:lnTo>
                      <a:pt x="141" y="148"/>
                    </a:lnTo>
                    <a:lnTo>
                      <a:pt x="141" y="148"/>
                    </a:lnTo>
                    <a:lnTo>
                      <a:pt x="144" y="148"/>
                    </a:lnTo>
                    <a:lnTo>
                      <a:pt x="144" y="152"/>
                    </a:lnTo>
                    <a:lnTo>
                      <a:pt x="144" y="155"/>
                    </a:lnTo>
                    <a:lnTo>
                      <a:pt x="141" y="159"/>
                    </a:lnTo>
                    <a:lnTo>
                      <a:pt x="144" y="159"/>
                    </a:lnTo>
                    <a:lnTo>
                      <a:pt x="144" y="159"/>
                    </a:lnTo>
                    <a:lnTo>
                      <a:pt x="151" y="159"/>
                    </a:lnTo>
                    <a:lnTo>
                      <a:pt x="155" y="159"/>
                    </a:lnTo>
                    <a:lnTo>
                      <a:pt x="158" y="159"/>
                    </a:lnTo>
                    <a:lnTo>
                      <a:pt x="158" y="166"/>
                    </a:lnTo>
                    <a:lnTo>
                      <a:pt x="162" y="166"/>
                    </a:lnTo>
                    <a:lnTo>
                      <a:pt x="162" y="173"/>
                    </a:lnTo>
                    <a:lnTo>
                      <a:pt x="162" y="180"/>
                    </a:lnTo>
                    <a:lnTo>
                      <a:pt x="162" y="190"/>
                    </a:lnTo>
                    <a:lnTo>
                      <a:pt x="162" y="201"/>
                    </a:lnTo>
                    <a:lnTo>
                      <a:pt x="162" y="212"/>
                    </a:lnTo>
                    <a:lnTo>
                      <a:pt x="158" y="222"/>
                    </a:lnTo>
                    <a:lnTo>
                      <a:pt x="158" y="222"/>
                    </a:lnTo>
                    <a:lnTo>
                      <a:pt x="158" y="229"/>
                    </a:lnTo>
                    <a:lnTo>
                      <a:pt x="155" y="236"/>
                    </a:lnTo>
                    <a:lnTo>
                      <a:pt x="151" y="243"/>
                    </a:lnTo>
                    <a:lnTo>
                      <a:pt x="148" y="247"/>
                    </a:lnTo>
                    <a:lnTo>
                      <a:pt x="144" y="250"/>
                    </a:lnTo>
                    <a:lnTo>
                      <a:pt x="141" y="250"/>
                    </a:lnTo>
                    <a:lnTo>
                      <a:pt x="137" y="254"/>
                    </a:lnTo>
                    <a:lnTo>
                      <a:pt x="130" y="250"/>
                    </a:lnTo>
                    <a:lnTo>
                      <a:pt x="130" y="250"/>
                    </a:lnTo>
                    <a:lnTo>
                      <a:pt x="126" y="250"/>
                    </a:lnTo>
                    <a:lnTo>
                      <a:pt x="123" y="250"/>
                    </a:lnTo>
                    <a:lnTo>
                      <a:pt x="119" y="257"/>
                    </a:lnTo>
                    <a:lnTo>
                      <a:pt x="112" y="264"/>
                    </a:lnTo>
                    <a:lnTo>
                      <a:pt x="112" y="264"/>
                    </a:lnTo>
                    <a:lnTo>
                      <a:pt x="112" y="268"/>
                    </a:lnTo>
                    <a:lnTo>
                      <a:pt x="116" y="271"/>
                    </a:lnTo>
                    <a:lnTo>
                      <a:pt x="119" y="275"/>
                    </a:lnTo>
                    <a:lnTo>
                      <a:pt x="123" y="279"/>
                    </a:lnTo>
                    <a:lnTo>
                      <a:pt x="130" y="282"/>
                    </a:lnTo>
                    <a:lnTo>
                      <a:pt x="141" y="282"/>
                    </a:lnTo>
                    <a:lnTo>
                      <a:pt x="141" y="282"/>
                    </a:lnTo>
                    <a:lnTo>
                      <a:pt x="148" y="279"/>
                    </a:lnTo>
                    <a:lnTo>
                      <a:pt x="151" y="275"/>
                    </a:lnTo>
                    <a:lnTo>
                      <a:pt x="151" y="271"/>
                    </a:lnTo>
                    <a:lnTo>
                      <a:pt x="169" y="289"/>
                    </a:lnTo>
                    <a:lnTo>
                      <a:pt x="179" y="293"/>
                    </a:lnTo>
                    <a:lnTo>
                      <a:pt x="179" y="293"/>
                    </a:lnTo>
                    <a:lnTo>
                      <a:pt x="179" y="296"/>
                    </a:lnTo>
                    <a:lnTo>
                      <a:pt x="183" y="303"/>
                    </a:lnTo>
                    <a:lnTo>
                      <a:pt x="186" y="307"/>
                    </a:lnTo>
                    <a:lnTo>
                      <a:pt x="190" y="314"/>
                    </a:lnTo>
                    <a:lnTo>
                      <a:pt x="200" y="317"/>
                    </a:lnTo>
                    <a:lnTo>
                      <a:pt x="204" y="317"/>
                    </a:lnTo>
                    <a:lnTo>
                      <a:pt x="207" y="317"/>
                    </a:lnTo>
                    <a:lnTo>
                      <a:pt x="211" y="324"/>
                    </a:lnTo>
                    <a:lnTo>
                      <a:pt x="214" y="328"/>
                    </a:lnTo>
                    <a:lnTo>
                      <a:pt x="214" y="328"/>
                    </a:lnTo>
                    <a:lnTo>
                      <a:pt x="218" y="331"/>
                    </a:lnTo>
                    <a:lnTo>
                      <a:pt x="222" y="335"/>
                    </a:lnTo>
                    <a:lnTo>
                      <a:pt x="225" y="335"/>
                    </a:lnTo>
                    <a:lnTo>
                      <a:pt x="229" y="338"/>
                    </a:lnTo>
                    <a:lnTo>
                      <a:pt x="232" y="338"/>
                    </a:lnTo>
                    <a:lnTo>
                      <a:pt x="232" y="335"/>
                    </a:lnTo>
                    <a:lnTo>
                      <a:pt x="232" y="328"/>
                    </a:lnTo>
                    <a:lnTo>
                      <a:pt x="232" y="328"/>
                    </a:lnTo>
                    <a:lnTo>
                      <a:pt x="229" y="324"/>
                    </a:lnTo>
                    <a:lnTo>
                      <a:pt x="229" y="317"/>
                    </a:lnTo>
                    <a:lnTo>
                      <a:pt x="222" y="310"/>
                    </a:lnTo>
                    <a:lnTo>
                      <a:pt x="218" y="307"/>
                    </a:lnTo>
                    <a:lnTo>
                      <a:pt x="218" y="307"/>
                    </a:lnTo>
                    <a:lnTo>
                      <a:pt x="214" y="307"/>
                    </a:lnTo>
                    <a:lnTo>
                      <a:pt x="214" y="303"/>
                    </a:lnTo>
                    <a:lnTo>
                      <a:pt x="214" y="303"/>
                    </a:lnTo>
                    <a:lnTo>
                      <a:pt x="214" y="300"/>
                    </a:lnTo>
                    <a:lnTo>
                      <a:pt x="218" y="300"/>
                    </a:lnTo>
                    <a:lnTo>
                      <a:pt x="222" y="300"/>
                    </a:lnTo>
                    <a:lnTo>
                      <a:pt x="225" y="303"/>
                    </a:lnTo>
                    <a:lnTo>
                      <a:pt x="232" y="307"/>
                    </a:lnTo>
                    <a:lnTo>
                      <a:pt x="239" y="310"/>
                    </a:lnTo>
                    <a:lnTo>
                      <a:pt x="246" y="317"/>
                    </a:lnTo>
                    <a:lnTo>
                      <a:pt x="250" y="321"/>
                    </a:lnTo>
                    <a:lnTo>
                      <a:pt x="250" y="324"/>
                    </a:lnTo>
                    <a:lnTo>
                      <a:pt x="250" y="324"/>
                    </a:lnTo>
                    <a:lnTo>
                      <a:pt x="253" y="324"/>
                    </a:lnTo>
                    <a:lnTo>
                      <a:pt x="253" y="324"/>
                    </a:lnTo>
                    <a:lnTo>
                      <a:pt x="257" y="321"/>
                    </a:lnTo>
                    <a:lnTo>
                      <a:pt x="257" y="321"/>
                    </a:lnTo>
                    <a:lnTo>
                      <a:pt x="260" y="314"/>
                    </a:lnTo>
                    <a:lnTo>
                      <a:pt x="260" y="310"/>
                    </a:lnTo>
                    <a:lnTo>
                      <a:pt x="264" y="303"/>
                    </a:lnTo>
                    <a:lnTo>
                      <a:pt x="260" y="300"/>
                    </a:lnTo>
                    <a:lnTo>
                      <a:pt x="257" y="293"/>
                    </a:lnTo>
                    <a:lnTo>
                      <a:pt x="257" y="293"/>
                    </a:lnTo>
                    <a:lnTo>
                      <a:pt x="253" y="289"/>
                    </a:lnTo>
                    <a:lnTo>
                      <a:pt x="246" y="282"/>
                    </a:lnTo>
                    <a:lnTo>
                      <a:pt x="243" y="279"/>
                    </a:lnTo>
                    <a:lnTo>
                      <a:pt x="239" y="275"/>
                    </a:lnTo>
                    <a:lnTo>
                      <a:pt x="236" y="275"/>
                    </a:lnTo>
                    <a:lnTo>
                      <a:pt x="232" y="271"/>
                    </a:lnTo>
                    <a:lnTo>
                      <a:pt x="232" y="271"/>
                    </a:lnTo>
                    <a:lnTo>
                      <a:pt x="229" y="268"/>
                    </a:lnTo>
                    <a:lnTo>
                      <a:pt x="229" y="264"/>
                    </a:lnTo>
                    <a:lnTo>
                      <a:pt x="229" y="264"/>
                    </a:lnTo>
                    <a:lnTo>
                      <a:pt x="225" y="264"/>
                    </a:lnTo>
                    <a:lnTo>
                      <a:pt x="222" y="261"/>
                    </a:lnTo>
                    <a:lnTo>
                      <a:pt x="222" y="257"/>
                    </a:lnTo>
                    <a:lnTo>
                      <a:pt x="218" y="254"/>
                    </a:lnTo>
                    <a:lnTo>
                      <a:pt x="218" y="243"/>
                    </a:lnTo>
                    <a:lnTo>
                      <a:pt x="218" y="243"/>
                    </a:lnTo>
                    <a:lnTo>
                      <a:pt x="218" y="240"/>
                    </a:lnTo>
                    <a:lnTo>
                      <a:pt x="214" y="236"/>
                    </a:lnTo>
                    <a:lnTo>
                      <a:pt x="214" y="229"/>
                    </a:lnTo>
                    <a:lnTo>
                      <a:pt x="218" y="226"/>
                    </a:lnTo>
                    <a:lnTo>
                      <a:pt x="218" y="222"/>
                    </a:lnTo>
                    <a:lnTo>
                      <a:pt x="222" y="219"/>
                    </a:lnTo>
                    <a:close/>
                  </a:path>
                </a:pathLst>
              </a:custGeom>
              <a:grpFill/>
              <a:ln w="0">
                <a:noFill/>
                <a:prstDash val="solid"/>
                <a:round/>
                <a:headEnd/>
                <a:tailEnd/>
              </a:ln>
            </p:spPr>
            <p:txBody>
              <a:bodyPr/>
              <a:lstStyle/>
              <a:p>
                <a:endParaRPr lang="fa-IR"/>
              </a:p>
            </p:txBody>
          </p:sp>
          <p:sp>
            <p:nvSpPr>
              <p:cNvPr id="3420" name="Freeform 348"/>
              <p:cNvSpPr>
                <a:spLocks/>
              </p:cNvSpPr>
              <p:nvPr userDrawn="1"/>
            </p:nvSpPr>
            <p:spPr bwMode="gray">
              <a:xfrm>
                <a:off x="1181" y="-2241"/>
                <a:ext cx="85" cy="64"/>
              </a:xfrm>
              <a:custGeom>
                <a:avLst/>
                <a:gdLst/>
                <a:ahLst/>
                <a:cxnLst>
                  <a:cxn ang="0">
                    <a:pos x="85" y="46"/>
                  </a:cxn>
                  <a:cxn ang="0">
                    <a:pos x="85" y="46"/>
                  </a:cxn>
                  <a:cxn ang="0">
                    <a:pos x="81" y="39"/>
                  </a:cxn>
                  <a:cxn ang="0">
                    <a:pos x="78" y="36"/>
                  </a:cxn>
                  <a:cxn ang="0">
                    <a:pos x="71" y="32"/>
                  </a:cxn>
                  <a:cxn ang="0">
                    <a:pos x="67" y="29"/>
                  </a:cxn>
                  <a:cxn ang="0">
                    <a:pos x="64" y="25"/>
                  </a:cxn>
                  <a:cxn ang="0">
                    <a:pos x="60" y="21"/>
                  </a:cxn>
                  <a:cxn ang="0">
                    <a:pos x="57" y="18"/>
                  </a:cxn>
                  <a:cxn ang="0">
                    <a:pos x="49" y="14"/>
                  </a:cxn>
                  <a:cxn ang="0">
                    <a:pos x="42" y="14"/>
                  </a:cxn>
                  <a:cxn ang="0">
                    <a:pos x="39" y="11"/>
                  </a:cxn>
                  <a:cxn ang="0">
                    <a:pos x="35" y="0"/>
                  </a:cxn>
                  <a:cxn ang="0">
                    <a:pos x="25" y="14"/>
                  </a:cxn>
                  <a:cxn ang="0">
                    <a:pos x="21" y="18"/>
                  </a:cxn>
                  <a:cxn ang="0">
                    <a:pos x="18" y="18"/>
                  </a:cxn>
                  <a:cxn ang="0">
                    <a:pos x="14" y="21"/>
                  </a:cxn>
                  <a:cxn ang="0">
                    <a:pos x="11" y="25"/>
                  </a:cxn>
                  <a:cxn ang="0">
                    <a:pos x="7" y="32"/>
                  </a:cxn>
                  <a:cxn ang="0">
                    <a:pos x="7" y="39"/>
                  </a:cxn>
                  <a:cxn ang="0">
                    <a:pos x="0" y="50"/>
                  </a:cxn>
                  <a:cxn ang="0">
                    <a:pos x="4" y="50"/>
                  </a:cxn>
                  <a:cxn ang="0">
                    <a:pos x="7" y="50"/>
                  </a:cxn>
                  <a:cxn ang="0">
                    <a:pos x="11" y="50"/>
                  </a:cxn>
                  <a:cxn ang="0">
                    <a:pos x="14" y="50"/>
                  </a:cxn>
                  <a:cxn ang="0">
                    <a:pos x="18" y="50"/>
                  </a:cxn>
                  <a:cxn ang="0">
                    <a:pos x="18" y="57"/>
                  </a:cxn>
                  <a:cxn ang="0">
                    <a:pos x="18" y="57"/>
                  </a:cxn>
                  <a:cxn ang="0">
                    <a:pos x="21" y="60"/>
                  </a:cxn>
                  <a:cxn ang="0">
                    <a:pos x="25" y="60"/>
                  </a:cxn>
                  <a:cxn ang="0">
                    <a:pos x="28" y="64"/>
                  </a:cxn>
                  <a:cxn ang="0">
                    <a:pos x="32" y="64"/>
                  </a:cxn>
                  <a:cxn ang="0">
                    <a:pos x="39" y="60"/>
                  </a:cxn>
                  <a:cxn ang="0">
                    <a:pos x="60" y="50"/>
                  </a:cxn>
                  <a:cxn ang="0">
                    <a:pos x="78" y="53"/>
                  </a:cxn>
                  <a:cxn ang="0">
                    <a:pos x="85" y="46"/>
                  </a:cxn>
                </a:cxnLst>
                <a:rect l="0" t="0" r="r" b="b"/>
                <a:pathLst>
                  <a:path w="85" h="64">
                    <a:moveTo>
                      <a:pt x="85" y="46"/>
                    </a:moveTo>
                    <a:lnTo>
                      <a:pt x="85" y="46"/>
                    </a:lnTo>
                    <a:lnTo>
                      <a:pt x="81" y="39"/>
                    </a:lnTo>
                    <a:lnTo>
                      <a:pt x="78" y="36"/>
                    </a:lnTo>
                    <a:lnTo>
                      <a:pt x="71" y="32"/>
                    </a:lnTo>
                    <a:lnTo>
                      <a:pt x="67" y="29"/>
                    </a:lnTo>
                    <a:lnTo>
                      <a:pt x="64" y="25"/>
                    </a:lnTo>
                    <a:lnTo>
                      <a:pt x="60" y="21"/>
                    </a:lnTo>
                    <a:lnTo>
                      <a:pt x="57" y="18"/>
                    </a:lnTo>
                    <a:lnTo>
                      <a:pt x="49" y="14"/>
                    </a:lnTo>
                    <a:lnTo>
                      <a:pt x="42" y="14"/>
                    </a:lnTo>
                    <a:lnTo>
                      <a:pt x="39" y="11"/>
                    </a:lnTo>
                    <a:lnTo>
                      <a:pt x="35" y="0"/>
                    </a:lnTo>
                    <a:lnTo>
                      <a:pt x="25" y="14"/>
                    </a:lnTo>
                    <a:lnTo>
                      <a:pt x="21" y="18"/>
                    </a:lnTo>
                    <a:lnTo>
                      <a:pt x="18" y="18"/>
                    </a:lnTo>
                    <a:lnTo>
                      <a:pt x="14" y="21"/>
                    </a:lnTo>
                    <a:lnTo>
                      <a:pt x="11" y="25"/>
                    </a:lnTo>
                    <a:lnTo>
                      <a:pt x="7" y="32"/>
                    </a:lnTo>
                    <a:lnTo>
                      <a:pt x="7" y="39"/>
                    </a:lnTo>
                    <a:lnTo>
                      <a:pt x="0" y="50"/>
                    </a:lnTo>
                    <a:lnTo>
                      <a:pt x="4" y="50"/>
                    </a:lnTo>
                    <a:lnTo>
                      <a:pt x="7" y="50"/>
                    </a:lnTo>
                    <a:lnTo>
                      <a:pt x="11" y="50"/>
                    </a:lnTo>
                    <a:lnTo>
                      <a:pt x="14" y="50"/>
                    </a:lnTo>
                    <a:lnTo>
                      <a:pt x="18" y="50"/>
                    </a:lnTo>
                    <a:lnTo>
                      <a:pt x="18" y="57"/>
                    </a:lnTo>
                    <a:lnTo>
                      <a:pt x="18" y="57"/>
                    </a:lnTo>
                    <a:lnTo>
                      <a:pt x="21" y="60"/>
                    </a:lnTo>
                    <a:lnTo>
                      <a:pt x="25" y="60"/>
                    </a:lnTo>
                    <a:lnTo>
                      <a:pt x="28" y="64"/>
                    </a:lnTo>
                    <a:lnTo>
                      <a:pt x="32" y="64"/>
                    </a:lnTo>
                    <a:lnTo>
                      <a:pt x="39" y="60"/>
                    </a:lnTo>
                    <a:lnTo>
                      <a:pt x="60" y="50"/>
                    </a:lnTo>
                    <a:lnTo>
                      <a:pt x="78" y="53"/>
                    </a:lnTo>
                    <a:lnTo>
                      <a:pt x="85" y="46"/>
                    </a:lnTo>
                    <a:close/>
                  </a:path>
                </a:pathLst>
              </a:custGeom>
              <a:grpFill/>
              <a:ln w="0">
                <a:noFill/>
                <a:prstDash val="solid"/>
                <a:round/>
                <a:headEnd/>
                <a:tailEnd/>
              </a:ln>
            </p:spPr>
            <p:txBody>
              <a:bodyPr/>
              <a:lstStyle/>
              <a:p>
                <a:endParaRPr lang="fa-IR"/>
              </a:p>
            </p:txBody>
          </p:sp>
          <p:sp>
            <p:nvSpPr>
              <p:cNvPr id="3421" name="Freeform 349"/>
              <p:cNvSpPr>
                <a:spLocks/>
              </p:cNvSpPr>
              <p:nvPr userDrawn="1"/>
            </p:nvSpPr>
            <p:spPr bwMode="gray">
              <a:xfrm>
                <a:off x="1139" y="-2783"/>
                <a:ext cx="32" cy="10"/>
              </a:xfrm>
              <a:custGeom>
                <a:avLst/>
                <a:gdLst/>
                <a:ahLst/>
                <a:cxnLst>
                  <a:cxn ang="0">
                    <a:pos x="3" y="7"/>
                  </a:cxn>
                  <a:cxn ang="0">
                    <a:pos x="3" y="7"/>
                  </a:cxn>
                  <a:cxn ang="0">
                    <a:pos x="7" y="7"/>
                  </a:cxn>
                  <a:cxn ang="0">
                    <a:pos x="14" y="10"/>
                  </a:cxn>
                  <a:cxn ang="0">
                    <a:pos x="21" y="10"/>
                  </a:cxn>
                  <a:cxn ang="0">
                    <a:pos x="28" y="10"/>
                  </a:cxn>
                  <a:cxn ang="0">
                    <a:pos x="32" y="7"/>
                  </a:cxn>
                  <a:cxn ang="0">
                    <a:pos x="32" y="3"/>
                  </a:cxn>
                  <a:cxn ang="0">
                    <a:pos x="32" y="0"/>
                  </a:cxn>
                  <a:cxn ang="0">
                    <a:pos x="28" y="0"/>
                  </a:cxn>
                  <a:cxn ang="0">
                    <a:pos x="21" y="0"/>
                  </a:cxn>
                  <a:cxn ang="0">
                    <a:pos x="14" y="0"/>
                  </a:cxn>
                  <a:cxn ang="0">
                    <a:pos x="10" y="0"/>
                  </a:cxn>
                  <a:cxn ang="0">
                    <a:pos x="10" y="0"/>
                  </a:cxn>
                  <a:cxn ang="0">
                    <a:pos x="10" y="0"/>
                  </a:cxn>
                  <a:cxn ang="0">
                    <a:pos x="7" y="0"/>
                  </a:cxn>
                  <a:cxn ang="0">
                    <a:pos x="3" y="0"/>
                  </a:cxn>
                  <a:cxn ang="0">
                    <a:pos x="0" y="0"/>
                  </a:cxn>
                  <a:cxn ang="0">
                    <a:pos x="0" y="3"/>
                  </a:cxn>
                  <a:cxn ang="0">
                    <a:pos x="3" y="7"/>
                  </a:cxn>
                </a:cxnLst>
                <a:rect l="0" t="0" r="r" b="b"/>
                <a:pathLst>
                  <a:path w="32" h="10">
                    <a:moveTo>
                      <a:pt x="3" y="7"/>
                    </a:moveTo>
                    <a:lnTo>
                      <a:pt x="3" y="7"/>
                    </a:lnTo>
                    <a:lnTo>
                      <a:pt x="7" y="7"/>
                    </a:lnTo>
                    <a:lnTo>
                      <a:pt x="14" y="10"/>
                    </a:lnTo>
                    <a:lnTo>
                      <a:pt x="21" y="10"/>
                    </a:lnTo>
                    <a:lnTo>
                      <a:pt x="28" y="10"/>
                    </a:lnTo>
                    <a:lnTo>
                      <a:pt x="32" y="7"/>
                    </a:lnTo>
                    <a:lnTo>
                      <a:pt x="32" y="3"/>
                    </a:lnTo>
                    <a:lnTo>
                      <a:pt x="32" y="0"/>
                    </a:lnTo>
                    <a:lnTo>
                      <a:pt x="28" y="0"/>
                    </a:lnTo>
                    <a:lnTo>
                      <a:pt x="21" y="0"/>
                    </a:lnTo>
                    <a:lnTo>
                      <a:pt x="14" y="0"/>
                    </a:lnTo>
                    <a:lnTo>
                      <a:pt x="10" y="0"/>
                    </a:lnTo>
                    <a:lnTo>
                      <a:pt x="10" y="0"/>
                    </a:lnTo>
                    <a:lnTo>
                      <a:pt x="10" y="0"/>
                    </a:lnTo>
                    <a:lnTo>
                      <a:pt x="7" y="0"/>
                    </a:lnTo>
                    <a:lnTo>
                      <a:pt x="3" y="0"/>
                    </a:lnTo>
                    <a:lnTo>
                      <a:pt x="0" y="0"/>
                    </a:lnTo>
                    <a:lnTo>
                      <a:pt x="0" y="3"/>
                    </a:lnTo>
                    <a:lnTo>
                      <a:pt x="3" y="7"/>
                    </a:lnTo>
                    <a:close/>
                  </a:path>
                </a:pathLst>
              </a:custGeom>
              <a:grpFill/>
              <a:ln w="0">
                <a:noFill/>
                <a:prstDash val="solid"/>
                <a:round/>
                <a:headEnd/>
                <a:tailEnd/>
              </a:ln>
            </p:spPr>
            <p:txBody>
              <a:bodyPr/>
              <a:lstStyle/>
              <a:p>
                <a:endParaRPr lang="fa-IR"/>
              </a:p>
            </p:txBody>
          </p:sp>
          <p:sp>
            <p:nvSpPr>
              <p:cNvPr id="3422" name="Freeform 350"/>
              <p:cNvSpPr>
                <a:spLocks/>
              </p:cNvSpPr>
              <p:nvPr userDrawn="1"/>
            </p:nvSpPr>
            <p:spPr bwMode="gray">
              <a:xfrm>
                <a:off x="970" y="-2582"/>
                <a:ext cx="88" cy="130"/>
              </a:xfrm>
              <a:custGeom>
                <a:avLst/>
                <a:gdLst/>
                <a:ahLst/>
                <a:cxnLst>
                  <a:cxn ang="0">
                    <a:pos x="84" y="59"/>
                  </a:cxn>
                  <a:cxn ang="0">
                    <a:pos x="77" y="59"/>
                  </a:cxn>
                  <a:cxn ang="0">
                    <a:pos x="67" y="59"/>
                  </a:cxn>
                  <a:cxn ang="0">
                    <a:pos x="63" y="52"/>
                  </a:cxn>
                  <a:cxn ang="0">
                    <a:pos x="67" y="49"/>
                  </a:cxn>
                  <a:cxn ang="0">
                    <a:pos x="74" y="38"/>
                  </a:cxn>
                  <a:cxn ang="0">
                    <a:pos x="81" y="38"/>
                  </a:cxn>
                  <a:cxn ang="0">
                    <a:pos x="81" y="28"/>
                  </a:cxn>
                  <a:cxn ang="0">
                    <a:pos x="81" y="17"/>
                  </a:cxn>
                  <a:cxn ang="0">
                    <a:pos x="77" y="10"/>
                  </a:cxn>
                  <a:cxn ang="0">
                    <a:pos x="70" y="0"/>
                  </a:cxn>
                  <a:cxn ang="0">
                    <a:pos x="56" y="3"/>
                  </a:cxn>
                  <a:cxn ang="0">
                    <a:pos x="49" y="7"/>
                  </a:cxn>
                  <a:cxn ang="0">
                    <a:pos x="39" y="3"/>
                  </a:cxn>
                  <a:cxn ang="0">
                    <a:pos x="28" y="3"/>
                  </a:cxn>
                  <a:cxn ang="0">
                    <a:pos x="21" y="14"/>
                  </a:cxn>
                  <a:cxn ang="0">
                    <a:pos x="21" y="21"/>
                  </a:cxn>
                  <a:cxn ang="0">
                    <a:pos x="21" y="35"/>
                  </a:cxn>
                  <a:cxn ang="0">
                    <a:pos x="28" y="42"/>
                  </a:cxn>
                  <a:cxn ang="0">
                    <a:pos x="35" y="49"/>
                  </a:cxn>
                  <a:cxn ang="0">
                    <a:pos x="31" y="59"/>
                  </a:cxn>
                  <a:cxn ang="0">
                    <a:pos x="28" y="63"/>
                  </a:cxn>
                  <a:cxn ang="0">
                    <a:pos x="17" y="56"/>
                  </a:cxn>
                  <a:cxn ang="0">
                    <a:pos x="14" y="49"/>
                  </a:cxn>
                  <a:cxn ang="0">
                    <a:pos x="7" y="49"/>
                  </a:cxn>
                  <a:cxn ang="0">
                    <a:pos x="0" y="49"/>
                  </a:cxn>
                  <a:cxn ang="0">
                    <a:pos x="0" y="56"/>
                  </a:cxn>
                  <a:cxn ang="0">
                    <a:pos x="0" y="67"/>
                  </a:cxn>
                  <a:cxn ang="0">
                    <a:pos x="3" y="77"/>
                  </a:cxn>
                  <a:cxn ang="0">
                    <a:pos x="14" y="88"/>
                  </a:cxn>
                  <a:cxn ang="0">
                    <a:pos x="21" y="95"/>
                  </a:cxn>
                  <a:cxn ang="0">
                    <a:pos x="31" y="109"/>
                  </a:cxn>
                  <a:cxn ang="0">
                    <a:pos x="35" y="112"/>
                  </a:cxn>
                  <a:cxn ang="0">
                    <a:pos x="39" y="123"/>
                  </a:cxn>
                  <a:cxn ang="0">
                    <a:pos x="49" y="130"/>
                  </a:cxn>
                  <a:cxn ang="0">
                    <a:pos x="67" y="126"/>
                  </a:cxn>
                  <a:cxn ang="0">
                    <a:pos x="74" y="126"/>
                  </a:cxn>
                  <a:cxn ang="0">
                    <a:pos x="84" y="116"/>
                  </a:cxn>
                  <a:cxn ang="0">
                    <a:pos x="88" y="109"/>
                  </a:cxn>
                  <a:cxn ang="0">
                    <a:pos x="88" y="95"/>
                  </a:cxn>
                  <a:cxn ang="0">
                    <a:pos x="84" y="77"/>
                  </a:cxn>
                </a:cxnLst>
                <a:rect l="0" t="0" r="r" b="b"/>
                <a:pathLst>
                  <a:path w="88" h="130">
                    <a:moveTo>
                      <a:pt x="84" y="70"/>
                    </a:moveTo>
                    <a:lnTo>
                      <a:pt x="84" y="59"/>
                    </a:lnTo>
                    <a:lnTo>
                      <a:pt x="81" y="59"/>
                    </a:lnTo>
                    <a:lnTo>
                      <a:pt x="77" y="59"/>
                    </a:lnTo>
                    <a:lnTo>
                      <a:pt x="74" y="59"/>
                    </a:lnTo>
                    <a:lnTo>
                      <a:pt x="67" y="59"/>
                    </a:lnTo>
                    <a:lnTo>
                      <a:pt x="63" y="56"/>
                    </a:lnTo>
                    <a:lnTo>
                      <a:pt x="63" y="52"/>
                    </a:lnTo>
                    <a:lnTo>
                      <a:pt x="63" y="52"/>
                    </a:lnTo>
                    <a:lnTo>
                      <a:pt x="67" y="49"/>
                    </a:lnTo>
                    <a:lnTo>
                      <a:pt x="70" y="42"/>
                    </a:lnTo>
                    <a:lnTo>
                      <a:pt x="74" y="38"/>
                    </a:lnTo>
                    <a:lnTo>
                      <a:pt x="81" y="38"/>
                    </a:lnTo>
                    <a:lnTo>
                      <a:pt x="81" y="38"/>
                    </a:lnTo>
                    <a:lnTo>
                      <a:pt x="81" y="35"/>
                    </a:lnTo>
                    <a:lnTo>
                      <a:pt x="81" y="28"/>
                    </a:lnTo>
                    <a:lnTo>
                      <a:pt x="84" y="24"/>
                    </a:lnTo>
                    <a:lnTo>
                      <a:pt x="81" y="17"/>
                    </a:lnTo>
                    <a:lnTo>
                      <a:pt x="81" y="14"/>
                    </a:lnTo>
                    <a:lnTo>
                      <a:pt x="77" y="10"/>
                    </a:lnTo>
                    <a:lnTo>
                      <a:pt x="70" y="0"/>
                    </a:lnTo>
                    <a:lnTo>
                      <a:pt x="70" y="0"/>
                    </a:lnTo>
                    <a:lnTo>
                      <a:pt x="63" y="3"/>
                    </a:lnTo>
                    <a:lnTo>
                      <a:pt x="56" y="3"/>
                    </a:lnTo>
                    <a:lnTo>
                      <a:pt x="49" y="7"/>
                    </a:lnTo>
                    <a:lnTo>
                      <a:pt x="49" y="7"/>
                    </a:lnTo>
                    <a:lnTo>
                      <a:pt x="42" y="3"/>
                    </a:lnTo>
                    <a:lnTo>
                      <a:pt x="39" y="3"/>
                    </a:lnTo>
                    <a:lnTo>
                      <a:pt x="31" y="3"/>
                    </a:lnTo>
                    <a:lnTo>
                      <a:pt x="28" y="3"/>
                    </a:lnTo>
                    <a:lnTo>
                      <a:pt x="21" y="7"/>
                    </a:lnTo>
                    <a:lnTo>
                      <a:pt x="21" y="14"/>
                    </a:lnTo>
                    <a:lnTo>
                      <a:pt x="21" y="17"/>
                    </a:lnTo>
                    <a:lnTo>
                      <a:pt x="21" y="21"/>
                    </a:lnTo>
                    <a:lnTo>
                      <a:pt x="21" y="28"/>
                    </a:lnTo>
                    <a:lnTo>
                      <a:pt x="21" y="35"/>
                    </a:lnTo>
                    <a:lnTo>
                      <a:pt x="28" y="38"/>
                    </a:lnTo>
                    <a:lnTo>
                      <a:pt x="28" y="42"/>
                    </a:lnTo>
                    <a:lnTo>
                      <a:pt x="31" y="45"/>
                    </a:lnTo>
                    <a:lnTo>
                      <a:pt x="35" y="49"/>
                    </a:lnTo>
                    <a:lnTo>
                      <a:pt x="35" y="52"/>
                    </a:lnTo>
                    <a:lnTo>
                      <a:pt x="31" y="59"/>
                    </a:lnTo>
                    <a:lnTo>
                      <a:pt x="28" y="63"/>
                    </a:lnTo>
                    <a:lnTo>
                      <a:pt x="28" y="63"/>
                    </a:lnTo>
                    <a:lnTo>
                      <a:pt x="24" y="59"/>
                    </a:lnTo>
                    <a:lnTo>
                      <a:pt x="17" y="56"/>
                    </a:lnTo>
                    <a:lnTo>
                      <a:pt x="14" y="49"/>
                    </a:lnTo>
                    <a:lnTo>
                      <a:pt x="14" y="49"/>
                    </a:lnTo>
                    <a:lnTo>
                      <a:pt x="10" y="49"/>
                    </a:lnTo>
                    <a:lnTo>
                      <a:pt x="7" y="49"/>
                    </a:lnTo>
                    <a:lnTo>
                      <a:pt x="3" y="49"/>
                    </a:lnTo>
                    <a:lnTo>
                      <a:pt x="0" y="49"/>
                    </a:lnTo>
                    <a:lnTo>
                      <a:pt x="0" y="52"/>
                    </a:lnTo>
                    <a:lnTo>
                      <a:pt x="0" y="56"/>
                    </a:lnTo>
                    <a:lnTo>
                      <a:pt x="0" y="67"/>
                    </a:lnTo>
                    <a:lnTo>
                      <a:pt x="0" y="67"/>
                    </a:lnTo>
                    <a:lnTo>
                      <a:pt x="3" y="74"/>
                    </a:lnTo>
                    <a:lnTo>
                      <a:pt x="3" y="77"/>
                    </a:lnTo>
                    <a:lnTo>
                      <a:pt x="7" y="84"/>
                    </a:lnTo>
                    <a:lnTo>
                      <a:pt x="14" y="88"/>
                    </a:lnTo>
                    <a:lnTo>
                      <a:pt x="21" y="91"/>
                    </a:lnTo>
                    <a:lnTo>
                      <a:pt x="21" y="95"/>
                    </a:lnTo>
                    <a:lnTo>
                      <a:pt x="28" y="98"/>
                    </a:lnTo>
                    <a:lnTo>
                      <a:pt x="31" y="109"/>
                    </a:lnTo>
                    <a:lnTo>
                      <a:pt x="31" y="109"/>
                    </a:lnTo>
                    <a:lnTo>
                      <a:pt x="35" y="112"/>
                    </a:lnTo>
                    <a:lnTo>
                      <a:pt x="35" y="119"/>
                    </a:lnTo>
                    <a:lnTo>
                      <a:pt x="39" y="123"/>
                    </a:lnTo>
                    <a:lnTo>
                      <a:pt x="42" y="126"/>
                    </a:lnTo>
                    <a:lnTo>
                      <a:pt x="49" y="130"/>
                    </a:lnTo>
                    <a:lnTo>
                      <a:pt x="56" y="130"/>
                    </a:lnTo>
                    <a:lnTo>
                      <a:pt x="67" y="126"/>
                    </a:lnTo>
                    <a:lnTo>
                      <a:pt x="67" y="126"/>
                    </a:lnTo>
                    <a:lnTo>
                      <a:pt x="74" y="126"/>
                    </a:lnTo>
                    <a:lnTo>
                      <a:pt x="77" y="123"/>
                    </a:lnTo>
                    <a:lnTo>
                      <a:pt x="84" y="116"/>
                    </a:lnTo>
                    <a:lnTo>
                      <a:pt x="88" y="112"/>
                    </a:lnTo>
                    <a:lnTo>
                      <a:pt x="88" y="109"/>
                    </a:lnTo>
                    <a:lnTo>
                      <a:pt x="88" y="102"/>
                    </a:lnTo>
                    <a:lnTo>
                      <a:pt x="88" y="95"/>
                    </a:lnTo>
                    <a:lnTo>
                      <a:pt x="88" y="84"/>
                    </a:lnTo>
                    <a:lnTo>
                      <a:pt x="84" y="77"/>
                    </a:lnTo>
                    <a:lnTo>
                      <a:pt x="84" y="70"/>
                    </a:lnTo>
                    <a:close/>
                  </a:path>
                </a:pathLst>
              </a:custGeom>
              <a:grpFill/>
              <a:ln w="0">
                <a:noFill/>
                <a:prstDash val="solid"/>
                <a:round/>
                <a:headEnd/>
                <a:tailEnd/>
              </a:ln>
            </p:spPr>
            <p:txBody>
              <a:bodyPr/>
              <a:lstStyle/>
              <a:p>
                <a:endParaRPr lang="fa-IR"/>
              </a:p>
            </p:txBody>
          </p:sp>
          <p:sp>
            <p:nvSpPr>
              <p:cNvPr id="3423" name="Freeform 351"/>
              <p:cNvSpPr>
                <a:spLocks/>
              </p:cNvSpPr>
              <p:nvPr userDrawn="1"/>
            </p:nvSpPr>
            <p:spPr bwMode="gray">
              <a:xfrm>
                <a:off x="1121" y="-2568"/>
                <a:ext cx="71" cy="112"/>
              </a:xfrm>
              <a:custGeom>
                <a:avLst/>
                <a:gdLst/>
                <a:ahLst/>
                <a:cxnLst>
                  <a:cxn ang="0">
                    <a:pos x="57" y="7"/>
                  </a:cxn>
                  <a:cxn ang="0">
                    <a:pos x="50" y="7"/>
                  </a:cxn>
                  <a:cxn ang="0">
                    <a:pos x="39" y="3"/>
                  </a:cxn>
                  <a:cxn ang="0">
                    <a:pos x="35" y="0"/>
                  </a:cxn>
                  <a:cxn ang="0">
                    <a:pos x="25" y="0"/>
                  </a:cxn>
                  <a:cxn ang="0">
                    <a:pos x="21" y="3"/>
                  </a:cxn>
                  <a:cxn ang="0">
                    <a:pos x="21" y="0"/>
                  </a:cxn>
                  <a:cxn ang="0">
                    <a:pos x="14" y="3"/>
                  </a:cxn>
                  <a:cxn ang="0">
                    <a:pos x="7" y="14"/>
                  </a:cxn>
                  <a:cxn ang="0">
                    <a:pos x="7" y="21"/>
                  </a:cxn>
                  <a:cxn ang="0">
                    <a:pos x="0" y="31"/>
                  </a:cxn>
                  <a:cxn ang="0">
                    <a:pos x="4" y="35"/>
                  </a:cxn>
                  <a:cxn ang="0">
                    <a:pos x="4" y="42"/>
                  </a:cxn>
                  <a:cxn ang="0">
                    <a:pos x="4" y="49"/>
                  </a:cxn>
                  <a:cxn ang="0">
                    <a:pos x="0" y="56"/>
                  </a:cxn>
                  <a:cxn ang="0">
                    <a:pos x="7" y="77"/>
                  </a:cxn>
                  <a:cxn ang="0">
                    <a:pos x="11" y="109"/>
                  </a:cxn>
                  <a:cxn ang="0">
                    <a:pos x="14" y="112"/>
                  </a:cxn>
                  <a:cxn ang="0">
                    <a:pos x="25" y="109"/>
                  </a:cxn>
                  <a:cxn ang="0">
                    <a:pos x="28" y="95"/>
                  </a:cxn>
                  <a:cxn ang="0">
                    <a:pos x="25" y="91"/>
                  </a:cxn>
                  <a:cxn ang="0">
                    <a:pos x="25" y="81"/>
                  </a:cxn>
                  <a:cxn ang="0">
                    <a:pos x="25" y="74"/>
                  </a:cxn>
                  <a:cxn ang="0">
                    <a:pos x="35" y="70"/>
                  </a:cxn>
                  <a:cxn ang="0">
                    <a:pos x="43" y="70"/>
                  </a:cxn>
                  <a:cxn ang="0">
                    <a:pos x="53" y="63"/>
                  </a:cxn>
                  <a:cxn ang="0">
                    <a:pos x="57" y="53"/>
                  </a:cxn>
                  <a:cxn ang="0">
                    <a:pos x="64" y="42"/>
                  </a:cxn>
                  <a:cxn ang="0">
                    <a:pos x="67" y="24"/>
                  </a:cxn>
                  <a:cxn ang="0">
                    <a:pos x="71" y="21"/>
                  </a:cxn>
                  <a:cxn ang="0">
                    <a:pos x="71" y="14"/>
                  </a:cxn>
                  <a:cxn ang="0">
                    <a:pos x="67" y="7"/>
                  </a:cxn>
                </a:cxnLst>
                <a:rect l="0" t="0" r="r" b="b"/>
                <a:pathLst>
                  <a:path w="71" h="112">
                    <a:moveTo>
                      <a:pt x="60" y="7"/>
                    </a:moveTo>
                    <a:lnTo>
                      <a:pt x="57" y="7"/>
                    </a:lnTo>
                    <a:lnTo>
                      <a:pt x="53" y="7"/>
                    </a:lnTo>
                    <a:lnTo>
                      <a:pt x="50" y="7"/>
                    </a:lnTo>
                    <a:lnTo>
                      <a:pt x="43" y="7"/>
                    </a:lnTo>
                    <a:lnTo>
                      <a:pt x="39" y="3"/>
                    </a:lnTo>
                    <a:lnTo>
                      <a:pt x="35" y="0"/>
                    </a:lnTo>
                    <a:lnTo>
                      <a:pt x="35" y="0"/>
                    </a:lnTo>
                    <a:lnTo>
                      <a:pt x="28" y="0"/>
                    </a:lnTo>
                    <a:lnTo>
                      <a:pt x="25" y="0"/>
                    </a:lnTo>
                    <a:lnTo>
                      <a:pt x="21" y="3"/>
                    </a:lnTo>
                    <a:lnTo>
                      <a:pt x="21" y="3"/>
                    </a:lnTo>
                    <a:lnTo>
                      <a:pt x="21" y="3"/>
                    </a:lnTo>
                    <a:lnTo>
                      <a:pt x="21" y="0"/>
                    </a:lnTo>
                    <a:lnTo>
                      <a:pt x="18" y="0"/>
                    </a:lnTo>
                    <a:lnTo>
                      <a:pt x="14" y="3"/>
                    </a:lnTo>
                    <a:lnTo>
                      <a:pt x="11" y="7"/>
                    </a:lnTo>
                    <a:lnTo>
                      <a:pt x="7" y="14"/>
                    </a:lnTo>
                    <a:lnTo>
                      <a:pt x="7" y="17"/>
                    </a:lnTo>
                    <a:lnTo>
                      <a:pt x="7" y="21"/>
                    </a:lnTo>
                    <a:lnTo>
                      <a:pt x="4" y="28"/>
                    </a:lnTo>
                    <a:lnTo>
                      <a:pt x="0" y="31"/>
                    </a:lnTo>
                    <a:lnTo>
                      <a:pt x="0" y="31"/>
                    </a:lnTo>
                    <a:lnTo>
                      <a:pt x="4" y="35"/>
                    </a:lnTo>
                    <a:lnTo>
                      <a:pt x="4" y="38"/>
                    </a:lnTo>
                    <a:lnTo>
                      <a:pt x="4" y="42"/>
                    </a:lnTo>
                    <a:lnTo>
                      <a:pt x="4" y="49"/>
                    </a:lnTo>
                    <a:lnTo>
                      <a:pt x="4" y="49"/>
                    </a:lnTo>
                    <a:lnTo>
                      <a:pt x="0" y="53"/>
                    </a:lnTo>
                    <a:lnTo>
                      <a:pt x="0" y="56"/>
                    </a:lnTo>
                    <a:lnTo>
                      <a:pt x="4" y="67"/>
                    </a:lnTo>
                    <a:lnTo>
                      <a:pt x="7" y="77"/>
                    </a:lnTo>
                    <a:lnTo>
                      <a:pt x="7" y="109"/>
                    </a:lnTo>
                    <a:lnTo>
                      <a:pt x="11" y="109"/>
                    </a:lnTo>
                    <a:lnTo>
                      <a:pt x="11" y="112"/>
                    </a:lnTo>
                    <a:lnTo>
                      <a:pt x="14" y="112"/>
                    </a:lnTo>
                    <a:lnTo>
                      <a:pt x="18" y="112"/>
                    </a:lnTo>
                    <a:lnTo>
                      <a:pt x="25" y="109"/>
                    </a:lnTo>
                    <a:lnTo>
                      <a:pt x="25" y="102"/>
                    </a:lnTo>
                    <a:lnTo>
                      <a:pt x="28" y="95"/>
                    </a:lnTo>
                    <a:lnTo>
                      <a:pt x="25" y="95"/>
                    </a:lnTo>
                    <a:lnTo>
                      <a:pt x="25" y="91"/>
                    </a:lnTo>
                    <a:lnTo>
                      <a:pt x="25" y="88"/>
                    </a:lnTo>
                    <a:lnTo>
                      <a:pt x="25" y="81"/>
                    </a:lnTo>
                    <a:lnTo>
                      <a:pt x="25" y="77"/>
                    </a:lnTo>
                    <a:lnTo>
                      <a:pt x="25" y="74"/>
                    </a:lnTo>
                    <a:lnTo>
                      <a:pt x="28" y="70"/>
                    </a:lnTo>
                    <a:lnTo>
                      <a:pt x="35" y="70"/>
                    </a:lnTo>
                    <a:lnTo>
                      <a:pt x="39" y="70"/>
                    </a:lnTo>
                    <a:lnTo>
                      <a:pt x="43" y="70"/>
                    </a:lnTo>
                    <a:lnTo>
                      <a:pt x="46" y="67"/>
                    </a:lnTo>
                    <a:lnTo>
                      <a:pt x="53" y="63"/>
                    </a:lnTo>
                    <a:lnTo>
                      <a:pt x="57" y="53"/>
                    </a:lnTo>
                    <a:lnTo>
                      <a:pt x="57" y="53"/>
                    </a:lnTo>
                    <a:lnTo>
                      <a:pt x="60" y="49"/>
                    </a:lnTo>
                    <a:lnTo>
                      <a:pt x="64" y="42"/>
                    </a:lnTo>
                    <a:lnTo>
                      <a:pt x="67" y="35"/>
                    </a:lnTo>
                    <a:lnTo>
                      <a:pt x="67" y="24"/>
                    </a:lnTo>
                    <a:lnTo>
                      <a:pt x="67" y="24"/>
                    </a:lnTo>
                    <a:lnTo>
                      <a:pt x="71" y="21"/>
                    </a:lnTo>
                    <a:lnTo>
                      <a:pt x="71" y="17"/>
                    </a:lnTo>
                    <a:lnTo>
                      <a:pt x="71" y="14"/>
                    </a:lnTo>
                    <a:lnTo>
                      <a:pt x="71" y="10"/>
                    </a:lnTo>
                    <a:lnTo>
                      <a:pt x="67" y="7"/>
                    </a:lnTo>
                    <a:lnTo>
                      <a:pt x="60" y="7"/>
                    </a:lnTo>
                    <a:close/>
                  </a:path>
                </a:pathLst>
              </a:custGeom>
              <a:grpFill/>
              <a:ln w="0">
                <a:noFill/>
                <a:prstDash val="solid"/>
                <a:round/>
                <a:headEnd/>
                <a:tailEnd/>
              </a:ln>
            </p:spPr>
            <p:txBody>
              <a:bodyPr/>
              <a:lstStyle/>
              <a:p>
                <a:endParaRPr lang="fa-IR"/>
              </a:p>
            </p:txBody>
          </p:sp>
          <p:sp>
            <p:nvSpPr>
              <p:cNvPr id="3424" name="Freeform 352"/>
              <p:cNvSpPr>
                <a:spLocks/>
              </p:cNvSpPr>
              <p:nvPr userDrawn="1"/>
            </p:nvSpPr>
            <p:spPr bwMode="gray">
              <a:xfrm>
                <a:off x="698" y="-2596"/>
                <a:ext cx="110" cy="119"/>
              </a:xfrm>
              <a:custGeom>
                <a:avLst/>
                <a:gdLst/>
                <a:ahLst/>
                <a:cxnLst>
                  <a:cxn ang="0">
                    <a:pos x="8" y="98"/>
                  </a:cxn>
                  <a:cxn ang="0">
                    <a:pos x="15" y="105"/>
                  </a:cxn>
                  <a:cxn ang="0">
                    <a:pos x="18" y="116"/>
                  </a:cxn>
                  <a:cxn ang="0">
                    <a:pos x="22" y="119"/>
                  </a:cxn>
                  <a:cxn ang="0">
                    <a:pos x="32" y="119"/>
                  </a:cxn>
                  <a:cxn ang="0">
                    <a:pos x="36" y="112"/>
                  </a:cxn>
                  <a:cxn ang="0">
                    <a:pos x="39" y="109"/>
                  </a:cxn>
                  <a:cxn ang="0">
                    <a:pos x="50" y="109"/>
                  </a:cxn>
                  <a:cxn ang="0">
                    <a:pos x="53" y="109"/>
                  </a:cxn>
                  <a:cxn ang="0">
                    <a:pos x="57" y="102"/>
                  </a:cxn>
                  <a:cxn ang="0">
                    <a:pos x="60" y="95"/>
                  </a:cxn>
                  <a:cxn ang="0">
                    <a:pos x="64" y="81"/>
                  </a:cxn>
                  <a:cxn ang="0">
                    <a:pos x="71" y="63"/>
                  </a:cxn>
                  <a:cxn ang="0">
                    <a:pos x="89" y="49"/>
                  </a:cxn>
                  <a:cxn ang="0">
                    <a:pos x="110" y="31"/>
                  </a:cxn>
                  <a:cxn ang="0">
                    <a:pos x="106" y="31"/>
                  </a:cxn>
                  <a:cxn ang="0">
                    <a:pos x="96" y="21"/>
                  </a:cxn>
                  <a:cxn ang="0">
                    <a:pos x="92" y="17"/>
                  </a:cxn>
                  <a:cxn ang="0">
                    <a:pos x="85" y="10"/>
                  </a:cxn>
                  <a:cxn ang="0">
                    <a:pos x="78" y="17"/>
                  </a:cxn>
                  <a:cxn ang="0">
                    <a:pos x="74" y="21"/>
                  </a:cxn>
                  <a:cxn ang="0">
                    <a:pos x="71" y="21"/>
                  </a:cxn>
                  <a:cxn ang="0">
                    <a:pos x="67" y="14"/>
                  </a:cxn>
                  <a:cxn ang="0">
                    <a:pos x="64" y="7"/>
                  </a:cxn>
                  <a:cxn ang="0">
                    <a:pos x="57" y="7"/>
                  </a:cxn>
                  <a:cxn ang="0">
                    <a:pos x="46" y="7"/>
                  </a:cxn>
                  <a:cxn ang="0">
                    <a:pos x="46" y="7"/>
                  </a:cxn>
                  <a:cxn ang="0">
                    <a:pos x="50" y="0"/>
                  </a:cxn>
                  <a:cxn ang="0">
                    <a:pos x="43" y="0"/>
                  </a:cxn>
                  <a:cxn ang="0">
                    <a:pos x="29" y="3"/>
                  </a:cxn>
                  <a:cxn ang="0">
                    <a:pos x="29" y="7"/>
                  </a:cxn>
                  <a:cxn ang="0">
                    <a:pos x="25" y="7"/>
                  </a:cxn>
                  <a:cxn ang="0">
                    <a:pos x="18" y="7"/>
                  </a:cxn>
                  <a:cxn ang="0">
                    <a:pos x="15" y="17"/>
                  </a:cxn>
                  <a:cxn ang="0">
                    <a:pos x="18" y="24"/>
                  </a:cxn>
                  <a:cxn ang="0">
                    <a:pos x="18" y="31"/>
                  </a:cxn>
                  <a:cxn ang="0">
                    <a:pos x="18" y="38"/>
                  </a:cxn>
                  <a:cxn ang="0">
                    <a:pos x="15" y="45"/>
                  </a:cxn>
                  <a:cxn ang="0">
                    <a:pos x="8" y="63"/>
                  </a:cxn>
                  <a:cxn ang="0">
                    <a:pos x="4" y="84"/>
                  </a:cxn>
                  <a:cxn ang="0">
                    <a:pos x="0" y="88"/>
                  </a:cxn>
                  <a:cxn ang="0">
                    <a:pos x="4" y="95"/>
                  </a:cxn>
                </a:cxnLst>
                <a:rect l="0" t="0" r="r" b="b"/>
                <a:pathLst>
                  <a:path w="110" h="119">
                    <a:moveTo>
                      <a:pt x="4" y="95"/>
                    </a:moveTo>
                    <a:lnTo>
                      <a:pt x="8" y="98"/>
                    </a:lnTo>
                    <a:lnTo>
                      <a:pt x="11" y="102"/>
                    </a:lnTo>
                    <a:lnTo>
                      <a:pt x="15" y="105"/>
                    </a:lnTo>
                    <a:lnTo>
                      <a:pt x="15" y="112"/>
                    </a:lnTo>
                    <a:lnTo>
                      <a:pt x="18" y="116"/>
                    </a:lnTo>
                    <a:lnTo>
                      <a:pt x="18" y="116"/>
                    </a:lnTo>
                    <a:lnTo>
                      <a:pt x="22" y="119"/>
                    </a:lnTo>
                    <a:lnTo>
                      <a:pt x="29" y="119"/>
                    </a:lnTo>
                    <a:lnTo>
                      <a:pt x="32" y="119"/>
                    </a:lnTo>
                    <a:lnTo>
                      <a:pt x="36" y="112"/>
                    </a:lnTo>
                    <a:lnTo>
                      <a:pt x="36" y="112"/>
                    </a:lnTo>
                    <a:lnTo>
                      <a:pt x="36" y="112"/>
                    </a:lnTo>
                    <a:lnTo>
                      <a:pt x="39" y="109"/>
                    </a:lnTo>
                    <a:lnTo>
                      <a:pt x="43" y="109"/>
                    </a:lnTo>
                    <a:lnTo>
                      <a:pt x="50" y="109"/>
                    </a:lnTo>
                    <a:lnTo>
                      <a:pt x="50" y="109"/>
                    </a:lnTo>
                    <a:lnTo>
                      <a:pt x="53" y="109"/>
                    </a:lnTo>
                    <a:lnTo>
                      <a:pt x="57" y="109"/>
                    </a:lnTo>
                    <a:lnTo>
                      <a:pt x="57" y="102"/>
                    </a:lnTo>
                    <a:lnTo>
                      <a:pt x="57" y="95"/>
                    </a:lnTo>
                    <a:lnTo>
                      <a:pt x="60" y="95"/>
                    </a:lnTo>
                    <a:lnTo>
                      <a:pt x="60" y="88"/>
                    </a:lnTo>
                    <a:lnTo>
                      <a:pt x="64" y="81"/>
                    </a:lnTo>
                    <a:lnTo>
                      <a:pt x="67" y="73"/>
                    </a:lnTo>
                    <a:lnTo>
                      <a:pt x="71" y="63"/>
                    </a:lnTo>
                    <a:lnTo>
                      <a:pt x="78" y="56"/>
                    </a:lnTo>
                    <a:lnTo>
                      <a:pt x="89" y="49"/>
                    </a:lnTo>
                    <a:lnTo>
                      <a:pt x="110" y="38"/>
                    </a:lnTo>
                    <a:lnTo>
                      <a:pt x="110" y="31"/>
                    </a:lnTo>
                    <a:lnTo>
                      <a:pt x="110" y="31"/>
                    </a:lnTo>
                    <a:lnTo>
                      <a:pt x="106" y="31"/>
                    </a:lnTo>
                    <a:lnTo>
                      <a:pt x="103" y="28"/>
                    </a:lnTo>
                    <a:lnTo>
                      <a:pt x="96" y="21"/>
                    </a:lnTo>
                    <a:lnTo>
                      <a:pt x="92" y="17"/>
                    </a:lnTo>
                    <a:lnTo>
                      <a:pt x="92" y="17"/>
                    </a:lnTo>
                    <a:lnTo>
                      <a:pt x="89" y="14"/>
                    </a:lnTo>
                    <a:lnTo>
                      <a:pt x="85" y="10"/>
                    </a:lnTo>
                    <a:lnTo>
                      <a:pt x="82" y="14"/>
                    </a:lnTo>
                    <a:lnTo>
                      <a:pt x="78" y="17"/>
                    </a:lnTo>
                    <a:lnTo>
                      <a:pt x="74" y="21"/>
                    </a:lnTo>
                    <a:lnTo>
                      <a:pt x="74" y="21"/>
                    </a:lnTo>
                    <a:lnTo>
                      <a:pt x="71" y="21"/>
                    </a:lnTo>
                    <a:lnTo>
                      <a:pt x="71" y="21"/>
                    </a:lnTo>
                    <a:lnTo>
                      <a:pt x="71" y="17"/>
                    </a:lnTo>
                    <a:lnTo>
                      <a:pt x="67" y="14"/>
                    </a:lnTo>
                    <a:lnTo>
                      <a:pt x="67" y="10"/>
                    </a:lnTo>
                    <a:lnTo>
                      <a:pt x="64" y="7"/>
                    </a:lnTo>
                    <a:lnTo>
                      <a:pt x="60" y="7"/>
                    </a:lnTo>
                    <a:lnTo>
                      <a:pt x="57" y="7"/>
                    </a:lnTo>
                    <a:lnTo>
                      <a:pt x="53" y="10"/>
                    </a:lnTo>
                    <a:lnTo>
                      <a:pt x="46" y="7"/>
                    </a:lnTo>
                    <a:lnTo>
                      <a:pt x="46" y="7"/>
                    </a:lnTo>
                    <a:lnTo>
                      <a:pt x="46" y="7"/>
                    </a:lnTo>
                    <a:lnTo>
                      <a:pt x="50" y="3"/>
                    </a:lnTo>
                    <a:lnTo>
                      <a:pt x="50" y="0"/>
                    </a:lnTo>
                    <a:lnTo>
                      <a:pt x="46" y="0"/>
                    </a:lnTo>
                    <a:lnTo>
                      <a:pt x="43" y="0"/>
                    </a:lnTo>
                    <a:lnTo>
                      <a:pt x="32" y="0"/>
                    </a:lnTo>
                    <a:lnTo>
                      <a:pt x="29" y="3"/>
                    </a:lnTo>
                    <a:lnTo>
                      <a:pt x="29" y="7"/>
                    </a:lnTo>
                    <a:lnTo>
                      <a:pt x="29" y="7"/>
                    </a:lnTo>
                    <a:lnTo>
                      <a:pt x="25" y="7"/>
                    </a:lnTo>
                    <a:lnTo>
                      <a:pt x="25" y="7"/>
                    </a:lnTo>
                    <a:lnTo>
                      <a:pt x="22" y="7"/>
                    </a:lnTo>
                    <a:lnTo>
                      <a:pt x="18" y="7"/>
                    </a:lnTo>
                    <a:lnTo>
                      <a:pt x="18" y="10"/>
                    </a:lnTo>
                    <a:lnTo>
                      <a:pt x="15" y="17"/>
                    </a:lnTo>
                    <a:lnTo>
                      <a:pt x="15" y="24"/>
                    </a:lnTo>
                    <a:lnTo>
                      <a:pt x="18" y="24"/>
                    </a:lnTo>
                    <a:lnTo>
                      <a:pt x="18" y="28"/>
                    </a:lnTo>
                    <a:lnTo>
                      <a:pt x="18" y="31"/>
                    </a:lnTo>
                    <a:lnTo>
                      <a:pt x="18" y="35"/>
                    </a:lnTo>
                    <a:lnTo>
                      <a:pt x="18" y="38"/>
                    </a:lnTo>
                    <a:lnTo>
                      <a:pt x="18" y="42"/>
                    </a:lnTo>
                    <a:lnTo>
                      <a:pt x="15" y="45"/>
                    </a:lnTo>
                    <a:lnTo>
                      <a:pt x="11" y="52"/>
                    </a:lnTo>
                    <a:lnTo>
                      <a:pt x="8" y="63"/>
                    </a:lnTo>
                    <a:lnTo>
                      <a:pt x="4" y="81"/>
                    </a:lnTo>
                    <a:lnTo>
                      <a:pt x="4" y="84"/>
                    </a:lnTo>
                    <a:lnTo>
                      <a:pt x="0" y="84"/>
                    </a:lnTo>
                    <a:lnTo>
                      <a:pt x="0" y="88"/>
                    </a:lnTo>
                    <a:lnTo>
                      <a:pt x="0" y="91"/>
                    </a:lnTo>
                    <a:lnTo>
                      <a:pt x="4" y="95"/>
                    </a:lnTo>
                    <a:close/>
                  </a:path>
                </a:pathLst>
              </a:custGeom>
              <a:grpFill/>
              <a:ln w="0">
                <a:noFill/>
                <a:prstDash val="solid"/>
                <a:round/>
                <a:headEnd/>
                <a:tailEnd/>
              </a:ln>
            </p:spPr>
            <p:txBody>
              <a:bodyPr/>
              <a:lstStyle/>
              <a:p>
                <a:endParaRPr lang="fa-IR"/>
              </a:p>
            </p:txBody>
          </p:sp>
          <p:sp>
            <p:nvSpPr>
              <p:cNvPr id="3425" name="Freeform 353"/>
              <p:cNvSpPr>
                <a:spLocks/>
              </p:cNvSpPr>
              <p:nvPr userDrawn="1"/>
            </p:nvSpPr>
            <p:spPr bwMode="gray">
              <a:xfrm>
                <a:off x="758" y="-2540"/>
                <a:ext cx="243" cy="197"/>
              </a:xfrm>
              <a:custGeom>
                <a:avLst/>
                <a:gdLst/>
                <a:ahLst/>
                <a:cxnLst>
                  <a:cxn ang="0">
                    <a:pos x="219" y="151"/>
                  </a:cxn>
                  <a:cxn ang="0">
                    <a:pos x="240" y="151"/>
                  </a:cxn>
                  <a:cxn ang="0">
                    <a:pos x="243" y="148"/>
                  </a:cxn>
                  <a:cxn ang="0">
                    <a:pos x="240" y="134"/>
                  </a:cxn>
                  <a:cxn ang="0">
                    <a:pos x="222" y="127"/>
                  </a:cxn>
                  <a:cxn ang="0">
                    <a:pos x="198" y="120"/>
                  </a:cxn>
                  <a:cxn ang="0">
                    <a:pos x="184" y="84"/>
                  </a:cxn>
                  <a:cxn ang="0">
                    <a:pos x="180" y="49"/>
                  </a:cxn>
                  <a:cxn ang="0">
                    <a:pos x="177" y="28"/>
                  </a:cxn>
                  <a:cxn ang="0">
                    <a:pos x="159" y="21"/>
                  </a:cxn>
                  <a:cxn ang="0">
                    <a:pos x="148" y="32"/>
                  </a:cxn>
                  <a:cxn ang="0">
                    <a:pos x="134" y="25"/>
                  </a:cxn>
                  <a:cxn ang="0">
                    <a:pos x="127" y="17"/>
                  </a:cxn>
                  <a:cxn ang="0">
                    <a:pos x="117" y="28"/>
                  </a:cxn>
                  <a:cxn ang="0">
                    <a:pos x="106" y="32"/>
                  </a:cxn>
                  <a:cxn ang="0">
                    <a:pos x="96" y="14"/>
                  </a:cxn>
                  <a:cxn ang="0">
                    <a:pos x="85" y="7"/>
                  </a:cxn>
                  <a:cxn ang="0">
                    <a:pos x="85" y="25"/>
                  </a:cxn>
                  <a:cxn ang="0">
                    <a:pos x="78" y="39"/>
                  </a:cxn>
                  <a:cxn ang="0">
                    <a:pos x="67" y="28"/>
                  </a:cxn>
                  <a:cxn ang="0">
                    <a:pos x="67" y="10"/>
                  </a:cxn>
                  <a:cxn ang="0">
                    <a:pos x="67" y="7"/>
                  </a:cxn>
                  <a:cxn ang="0">
                    <a:pos x="57" y="0"/>
                  </a:cxn>
                  <a:cxn ang="0">
                    <a:pos x="39" y="10"/>
                  </a:cxn>
                  <a:cxn ang="0">
                    <a:pos x="14" y="25"/>
                  </a:cxn>
                  <a:cxn ang="0">
                    <a:pos x="7" y="39"/>
                  </a:cxn>
                  <a:cxn ang="0">
                    <a:pos x="4" y="56"/>
                  </a:cxn>
                  <a:cxn ang="0">
                    <a:pos x="0" y="63"/>
                  </a:cxn>
                  <a:cxn ang="0">
                    <a:pos x="0" y="74"/>
                  </a:cxn>
                  <a:cxn ang="0">
                    <a:pos x="25" y="81"/>
                  </a:cxn>
                  <a:cxn ang="0">
                    <a:pos x="39" y="81"/>
                  </a:cxn>
                  <a:cxn ang="0">
                    <a:pos x="46" y="77"/>
                  </a:cxn>
                  <a:cxn ang="0">
                    <a:pos x="46" y="88"/>
                  </a:cxn>
                  <a:cxn ang="0">
                    <a:pos x="29" y="95"/>
                  </a:cxn>
                  <a:cxn ang="0">
                    <a:pos x="22" y="91"/>
                  </a:cxn>
                  <a:cxn ang="0">
                    <a:pos x="11" y="95"/>
                  </a:cxn>
                  <a:cxn ang="0">
                    <a:pos x="7" y="106"/>
                  </a:cxn>
                  <a:cxn ang="0">
                    <a:pos x="25" y="113"/>
                  </a:cxn>
                  <a:cxn ang="0">
                    <a:pos x="46" y="113"/>
                  </a:cxn>
                  <a:cxn ang="0">
                    <a:pos x="74" y="109"/>
                  </a:cxn>
                  <a:cxn ang="0">
                    <a:pos x="88" y="120"/>
                  </a:cxn>
                  <a:cxn ang="0">
                    <a:pos x="88" y="127"/>
                  </a:cxn>
                  <a:cxn ang="0">
                    <a:pos x="85" y="141"/>
                  </a:cxn>
                  <a:cxn ang="0">
                    <a:pos x="71" y="137"/>
                  </a:cxn>
                  <a:cxn ang="0">
                    <a:pos x="53" y="137"/>
                  </a:cxn>
                  <a:cxn ang="0">
                    <a:pos x="39" y="137"/>
                  </a:cxn>
                  <a:cxn ang="0">
                    <a:pos x="25" y="141"/>
                  </a:cxn>
                  <a:cxn ang="0">
                    <a:pos x="22" y="151"/>
                  </a:cxn>
                  <a:cxn ang="0">
                    <a:pos x="32" y="162"/>
                  </a:cxn>
                  <a:cxn ang="0">
                    <a:pos x="53" y="173"/>
                  </a:cxn>
                  <a:cxn ang="0">
                    <a:pos x="67" y="183"/>
                  </a:cxn>
                  <a:cxn ang="0">
                    <a:pos x="81" y="194"/>
                  </a:cxn>
                  <a:cxn ang="0">
                    <a:pos x="155" y="173"/>
                  </a:cxn>
                  <a:cxn ang="0">
                    <a:pos x="169" y="173"/>
                  </a:cxn>
                  <a:cxn ang="0">
                    <a:pos x="187" y="183"/>
                  </a:cxn>
                  <a:cxn ang="0">
                    <a:pos x="194" y="180"/>
                  </a:cxn>
                  <a:cxn ang="0">
                    <a:pos x="198" y="180"/>
                  </a:cxn>
                  <a:cxn ang="0">
                    <a:pos x="212" y="180"/>
                  </a:cxn>
                  <a:cxn ang="0">
                    <a:pos x="222" y="173"/>
                  </a:cxn>
                  <a:cxn ang="0">
                    <a:pos x="219" y="165"/>
                  </a:cxn>
                  <a:cxn ang="0">
                    <a:pos x="208" y="162"/>
                  </a:cxn>
                  <a:cxn ang="0">
                    <a:pos x="205" y="158"/>
                  </a:cxn>
                </a:cxnLst>
                <a:rect l="0" t="0" r="r" b="b"/>
                <a:pathLst>
                  <a:path w="243" h="197">
                    <a:moveTo>
                      <a:pt x="212" y="155"/>
                    </a:moveTo>
                    <a:lnTo>
                      <a:pt x="212" y="151"/>
                    </a:lnTo>
                    <a:lnTo>
                      <a:pt x="219" y="151"/>
                    </a:lnTo>
                    <a:lnTo>
                      <a:pt x="226" y="151"/>
                    </a:lnTo>
                    <a:lnTo>
                      <a:pt x="233" y="148"/>
                    </a:lnTo>
                    <a:lnTo>
                      <a:pt x="240" y="151"/>
                    </a:lnTo>
                    <a:lnTo>
                      <a:pt x="240" y="151"/>
                    </a:lnTo>
                    <a:lnTo>
                      <a:pt x="240" y="148"/>
                    </a:lnTo>
                    <a:lnTo>
                      <a:pt x="243" y="148"/>
                    </a:lnTo>
                    <a:lnTo>
                      <a:pt x="243" y="144"/>
                    </a:lnTo>
                    <a:lnTo>
                      <a:pt x="243" y="137"/>
                    </a:lnTo>
                    <a:lnTo>
                      <a:pt x="240" y="134"/>
                    </a:lnTo>
                    <a:lnTo>
                      <a:pt x="233" y="130"/>
                    </a:lnTo>
                    <a:lnTo>
                      <a:pt x="229" y="130"/>
                    </a:lnTo>
                    <a:lnTo>
                      <a:pt x="222" y="127"/>
                    </a:lnTo>
                    <a:lnTo>
                      <a:pt x="219" y="123"/>
                    </a:lnTo>
                    <a:lnTo>
                      <a:pt x="208" y="123"/>
                    </a:lnTo>
                    <a:lnTo>
                      <a:pt x="198" y="120"/>
                    </a:lnTo>
                    <a:lnTo>
                      <a:pt x="194" y="116"/>
                    </a:lnTo>
                    <a:lnTo>
                      <a:pt x="187" y="106"/>
                    </a:lnTo>
                    <a:lnTo>
                      <a:pt x="184" y="84"/>
                    </a:lnTo>
                    <a:lnTo>
                      <a:pt x="184" y="56"/>
                    </a:lnTo>
                    <a:lnTo>
                      <a:pt x="184" y="53"/>
                    </a:lnTo>
                    <a:lnTo>
                      <a:pt x="180" y="49"/>
                    </a:lnTo>
                    <a:lnTo>
                      <a:pt x="180" y="42"/>
                    </a:lnTo>
                    <a:lnTo>
                      <a:pt x="177" y="35"/>
                    </a:lnTo>
                    <a:lnTo>
                      <a:pt x="177" y="28"/>
                    </a:lnTo>
                    <a:lnTo>
                      <a:pt x="169" y="25"/>
                    </a:lnTo>
                    <a:lnTo>
                      <a:pt x="166" y="21"/>
                    </a:lnTo>
                    <a:lnTo>
                      <a:pt x="159" y="21"/>
                    </a:lnTo>
                    <a:lnTo>
                      <a:pt x="155" y="21"/>
                    </a:lnTo>
                    <a:lnTo>
                      <a:pt x="152" y="25"/>
                    </a:lnTo>
                    <a:lnTo>
                      <a:pt x="148" y="32"/>
                    </a:lnTo>
                    <a:lnTo>
                      <a:pt x="148" y="39"/>
                    </a:lnTo>
                    <a:lnTo>
                      <a:pt x="145" y="46"/>
                    </a:lnTo>
                    <a:lnTo>
                      <a:pt x="134" y="25"/>
                    </a:lnTo>
                    <a:lnTo>
                      <a:pt x="131" y="25"/>
                    </a:lnTo>
                    <a:lnTo>
                      <a:pt x="131" y="21"/>
                    </a:lnTo>
                    <a:lnTo>
                      <a:pt x="127" y="17"/>
                    </a:lnTo>
                    <a:lnTo>
                      <a:pt x="124" y="17"/>
                    </a:lnTo>
                    <a:lnTo>
                      <a:pt x="120" y="21"/>
                    </a:lnTo>
                    <a:lnTo>
                      <a:pt x="117" y="28"/>
                    </a:lnTo>
                    <a:lnTo>
                      <a:pt x="113" y="32"/>
                    </a:lnTo>
                    <a:lnTo>
                      <a:pt x="110" y="35"/>
                    </a:lnTo>
                    <a:lnTo>
                      <a:pt x="106" y="32"/>
                    </a:lnTo>
                    <a:lnTo>
                      <a:pt x="103" y="28"/>
                    </a:lnTo>
                    <a:lnTo>
                      <a:pt x="99" y="21"/>
                    </a:lnTo>
                    <a:lnTo>
                      <a:pt x="96" y="14"/>
                    </a:lnTo>
                    <a:lnTo>
                      <a:pt x="92" y="10"/>
                    </a:lnTo>
                    <a:lnTo>
                      <a:pt x="88" y="7"/>
                    </a:lnTo>
                    <a:lnTo>
                      <a:pt x="85" y="7"/>
                    </a:lnTo>
                    <a:lnTo>
                      <a:pt x="85" y="14"/>
                    </a:lnTo>
                    <a:lnTo>
                      <a:pt x="85" y="17"/>
                    </a:lnTo>
                    <a:lnTo>
                      <a:pt x="85" y="25"/>
                    </a:lnTo>
                    <a:lnTo>
                      <a:pt x="81" y="32"/>
                    </a:lnTo>
                    <a:lnTo>
                      <a:pt x="81" y="35"/>
                    </a:lnTo>
                    <a:lnTo>
                      <a:pt x="78" y="39"/>
                    </a:lnTo>
                    <a:lnTo>
                      <a:pt x="74" y="35"/>
                    </a:lnTo>
                    <a:lnTo>
                      <a:pt x="67" y="35"/>
                    </a:lnTo>
                    <a:lnTo>
                      <a:pt x="67" y="28"/>
                    </a:lnTo>
                    <a:lnTo>
                      <a:pt x="64" y="25"/>
                    </a:lnTo>
                    <a:lnTo>
                      <a:pt x="67" y="17"/>
                    </a:lnTo>
                    <a:lnTo>
                      <a:pt x="67" y="10"/>
                    </a:lnTo>
                    <a:lnTo>
                      <a:pt x="67" y="7"/>
                    </a:lnTo>
                    <a:lnTo>
                      <a:pt x="67" y="7"/>
                    </a:lnTo>
                    <a:lnTo>
                      <a:pt x="67" y="7"/>
                    </a:lnTo>
                    <a:lnTo>
                      <a:pt x="64" y="3"/>
                    </a:lnTo>
                    <a:lnTo>
                      <a:pt x="60" y="0"/>
                    </a:lnTo>
                    <a:lnTo>
                      <a:pt x="57" y="0"/>
                    </a:lnTo>
                    <a:lnTo>
                      <a:pt x="53" y="3"/>
                    </a:lnTo>
                    <a:lnTo>
                      <a:pt x="46" y="7"/>
                    </a:lnTo>
                    <a:lnTo>
                      <a:pt x="39" y="10"/>
                    </a:lnTo>
                    <a:lnTo>
                      <a:pt x="32" y="14"/>
                    </a:lnTo>
                    <a:lnTo>
                      <a:pt x="25" y="21"/>
                    </a:lnTo>
                    <a:lnTo>
                      <a:pt x="14" y="25"/>
                    </a:lnTo>
                    <a:lnTo>
                      <a:pt x="11" y="32"/>
                    </a:lnTo>
                    <a:lnTo>
                      <a:pt x="7" y="39"/>
                    </a:lnTo>
                    <a:lnTo>
                      <a:pt x="7" y="39"/>
                    </a:lnTo>
                    <a:lnTo>
                      <a:pt x="7" y="46"/>
                    </a:lnTo>
                    <a:lnTo>
                      <a:pt x="7" y="49"/>
                    </a:lnTo>
                    <a:lnTo>
                      <a:pt x="4" y="56"/>
                    </a:lnTo>
                    <a:lnTo>
                      <a:pt x="0" y="60"/>
                    </a:lnTo>
                    <a:lnTo>
                      <a:pt x="0" y="60"/>
                    </a:lnTo>
                    <a:lnTo>
                      <a:pt x="0" y="63"/>
                    </a:lnTo>
                    <a:lnTo>
                      <a:pt x="0" y="67"/>
                    </a:lnTo>
                    <a:lnTo>
                      <a:pt x="0" y="70"/>
                    </a:lnTo>
                    <a:lnTo>
                      <a:pt x="0" y="74"/>
                    </a:lnTo>
                    <a:lnTo>
                      <a:pt x="7" y="77"/>
                    </a:lnTo>
                    <a:lnTo>
                      <a:pt x="14" y="81"/>
                    </a:lnTo>
                    <a:lnTo>
                      <a:pt x="25" y="81"/>
                    </a:lnTo>
                    <a:lnTo>
                      <a:pt x="25" y="81"/>
                    </a:lnTo>
                    <a:lnTo>
                      <a:pt x="32" y="81"/>
                    </a:lnTo>
                    <a:lnTo>
                      <a:pt x="39" y="81"/>
                    </a:lnTo>
                    <a:lnTo>
                      <a:pt x="43" y="81"/>
                    </a:lnTo>
                    <a:lnTo>
                      <a:pt x="46" y="77"/>
                    </a:lnTo>
                    <a:lnTo>
                      <a:pt x="46" y="77"/>
                    </a:lnTo>
                    <a:lnTo>
                      <a:pt x="50" y="81"/>
                    </a:lnTo>
                    <a:lnTo>
                      <a:pt x="50" y="84"/>
                    </a:lnTo>
                    <a:lnTo>
                      <a:pt x="46" y="88"/>
                    </a:lnTo>
                    <a:lnTo>
                      <a:pt x="46" y="88"/>
                    </a:lnTo>
                    <a:lnTo>
                      <a:pt x="39" y="91"/>
                    </a:lnTo>
                    <a:lnTo>
                      <a:pt x="29" y="95"/>
                    </a:lnTo>
                    <a:lnTo>
                      <a:pt x="29" y="91"/>
                    </a:lnTo>
                    <a:lnTo>
                      <a:pt x="25" y="91"/>
                    </a:lnTo>
                    <a:lnTo>
                      <a:pt x="22" y="91"/>
                    </a:lnTo>
                    <a:lnTo>
                      <a:pt x="18" y="91"/>
                    </a:lnTo>
                    <a:lnTo>
                      <a:pt x="14" y="91"/>
                    </a:lnTo>
                    <a:lnTo>
                      <a:pt x="11" y="95"/>
                    </a:lnTo>
                    <a:lnTo>
                      <a:pt x="7" y="99"/>
                    </a:lnTo>
                    <a:lnTo>
                      <a:pt x="7" y="106"/>
                    </a:lnTo>
                    <a:lnTo>
                      <a:pt x="7" y="106"/>
                    </a:lnTo>
                    <a:lnTo>
                      <a:pt x="11" y="109"/>
                    </a:lnTo>
                    <a:lnTo>
                      <a:pt x="14" y="109"/>
                    </a:lnTo>
                    <a:lnTo>
                      <a:pt x="25" y="113"/>
                    </a:lnTo>
                    <a:lnTo>
                      <a:pt x="39" y="113"/>
                    </a:lnTo>
                    <a:lnTo>
                      <a:pt x="43" y="113"/>
                    </a:lnTo>
                    <a:lnTo>
                      <a:pt x="46" y="113"/>
                    </a:lnTo>
                    <a:lnTo>
                      <a:pt x="57" y="109"/>
                    </a:lnTo>
                    <a:lnTo>
                      <a:pt x="64" y="109"/>
                    </a:lnTo>
                    <a:lnTo>
                      <a:pt x="74" y="109"/>
                    </a:lnTo>
                    <a:lnTo>
                      <a:pt x="81" y="113"/>
                    </a:lnTo>
                    <a:lnTo>
                      <a:pt x="88" y="116"/>
                    </a:lnTo>
                    <a:lnTo>
                      <a:pt x="88" y="120"/>
                    </a:lnTo>
                    <a:lnTo>
                      <a:pt x="88" y="120"/>
                    </a:lnTo>
                    <a:lnTo>
                      <a:pt x="92" y="123"/>
                    </a:lnTo>
                    <a:lnTo>
                      <a:pt x="88" y="127"/>
                    </a:lnTo>
                    <a:lnTo>
                      <a:pt x="88" y="134"/>
                    </a:lnTo>
                    <a:lnTo>
                      <a:pt x="88" y="137"/>
                    </a:lnTo>
                    <a:lnTo>
                      <a:pt x="85" y="141"/>
                    </a:lnTo>
                    <a:lnTo>
                      <a:pt x="81" y="141"/>
                    </a:lnTo>
                    <a:lnTo>
                      <a:pt x="74" y="137"/>
                    </a:lnTo>
                    <a:lnTo>
                      <a:pt x="71" y="137"/>
                    </a:lnTo>
                    <a:lnTo>
                      <a:pt x="67" y="137"/>
                    </a:lnTo>
                    <a:lnTo>
                      <a:pt x="64" y="137"/>
                    </a:lnTo>
                    <a:lnTo>
                      <a:pt x="53" y="137"/>
                    </a:lnTo>
                    <a:lnTo>
                      <a:pt x="43" y="141"/>
                    </a:lnTo>
                    <a:lnTo>
                      <a:pt x="43" y="141"/>
                    </a:lnTo>
                    <a:lnTo>
                      <a:pt x="39" y="137"/>
                    </a:lnTo>
                    <a:lnTo>
                      <a:pt x="36" y="137"/>
                    </a:lnTo>
                    <a:lnTo>
                      <a:pt x="29" y="137"/>
                    </a:lnTo>
                    <a:lnTo>
                      <a:pt x="25" y="141"/>
                    </a:lnTo>
                    <a:lnTo>
                      <a:pt x="22" y="144"/>
                    </a:lnTo>
                    <a:lnTo>
                      <a:pt x="22" y="151"/>
                    </a:lnTo>
                    <a:lnTo>
                      <a:pt x="22" y="151"/>
                    </a:lnTo>
                    <a:lnTo>
                      <a:pt x="22" y="155"/>
                    </a:lnTo>
                    <a:lnTo>
                      <a:pt x="25" y="158"/>
                    </a:lnTo>
                    <a:lnTo>
                      <a:pt x="32" y="162"/>
                    </a:lnTo>
                    <a:lnTo>
                      <a:pt x="39" y="165"/>
                    </a:lnTo>
                    <a:lnTo>
                      <a:pt x="50" y="169"/>
                    </a:lnTo>
                    <a:lnTo>
                      <a:pt x="53" y="173"/>
                    </a:lnTo>
                    <a:lnTo>
                      <a:pt x="57" y="173"/>
                    </a:lnTo>
                    <a:lnTo>
                      <a:pt x="64" y="176"/>
                    </a:lnTo>
                    <a:lnTo>
                      <a:pt x="67" y="183"/>
                    </a:lnTo>
                    <a:lnTo>
                      <a:pt x="71" y="190"/>
                    </a:lnTo>
                    <a:lnTo>
                      <a:pt x="74" y="197"/>
                    </a:lnTo>
                    <a:lnTo>
                      <a:pt x="81" y="194"/>
                    </a:lnTo>
                    <a:lnTo>
                      <a:pt x="106" y="190"/>
                    </a:lnTo>
                    <a:lnTo>
                      <a:pt x="131" y="183"/>
                    </a:lnTo>
                    <a:lnTo>
                      <a:pt x="155" y="173"/>
                    </a:lnTo>
                    <a:lnTo>
                      <a:pt x="155" y="173"/>
                    </a:lnTo>
                    <a:lnTo>
                      <a:pt x="162" y="173"/>
                    </a:lnTo>
                    <a:lnTo>
                      <a:pt x="169" y="173"/>
                    </a:lnTo>
                    <a:lnTo>
                      <a:pt x="177" y="173"/>
                    </a:lnTo>
                    <a:lnTo>
                      <a:pt x="184" y="180"/>
                    </a:lnTo>
                    <a:lnTo>
                      <a:pt x="187" y="183"/>
                    </a:lnTo>
                    <a:lnTo>
                      <a:pt x="187" y="183"/>
                    </a:lnTo>
                    <a:lnTo>
                      <a:pt x="191" y="183"/>
                    </a:lnTo>
                    <a:lnTo>
                      <a:pt x="194" y="180"/>
                    </a:lnTo>
                    <a:lnTo>
                      <a:pt x="198" y="180"/>
                    </a:lnTo>
                    <a:lnTo>
                      <a:pt x="198" y="180"/>
                    </a:lnTo>
                    <a:lnTo>
                      <a:pt x="198" y="180"/>
                    </a:lnTo>
                    <a:lnTo>
                      <a:pt x="201" y="183"/>
                    </a:lnTo>
                    <a:lnTo>
                      <a:pt x="205" y="183"/>
                    </a:lnTo>
                    <a:lnTo>
                      <a:pt x="212" y="180"/>
                    </a:lnTo>
                    <a:lnTo>
                      <a:pt x="219" y="173"/>
                    </a:lnTo>
                    <a:lnTo>
                      <a:pt x="219" y="173"/>
                    </a:lnTo>
                    <a:lnTo>
                      <a:pt x="222" y="173"/>
                    </a:lnTo>
                    <a:lnTo>
                      <a:pt x="222" y="169"/>
                    </a:lnTo>
                    <a:lnTo>
                      <a:pt x="222" y="165"/>
                    </a:lnTo>
                    <a:lnTo>
                      <a:pt x="219" y="165"/>
                    </a:lnTo>
                    <a:lnTo>
                      <a:pt x="215" y="162"/>
                    </a:lnTo>
                    <a:lnTo>
                      <a:pt x="208" y="162"/>
                    </a:lnTo>
                    <a:lnTo>
                      <a:pt x="208" y="162"/>
                    </a:lnTo>
                    <a:lnTo>
                      <a:pt x="205" y="162"/>
                    </a:lnTo>
                    <a:lnTo>
                      <a:pt x="205" y="158"/>
                    </a:lnTo>
                    <a:lnTo>
                      <a:pt x="205" y="158"/>
                    </a:lnTo>
                    <a:lnTo>
                      <a:pt x="205" y="155"/>
                    </a:lnTo>
                    <a:lnTo>
                      <a:pt x="212" y="155"/>
                    </a:lnTo>
                    <a:close/>
                  </a:path>
                </a:pathLst>
              </a:custGeom>
              <a:grpFill/>
              <a:ln w="0">
                <a:noFill/>
                <a:prstDash val="solid"/>
                <a:round/>
                <a:headEnd/>
                <a:tailEnd/>
              </a:ln>
            </p:spPr>
            <p:txBody>
              <a:bodyPr/>
              <a:lstStyle/>
              <a:p>
                <a:endParaRPr lang="fa-IR"/>
              </a:p>
            </p:txBody>
          </p:sp>
          <p:sp>
            <p:nvSpPr>
              <p:cNvPr id="3426" name="Freeform 354"/>
              <p:cNvSpPr>
                <a:spLocks/>
              </p:cNvSpPr>
              <p:nvPr userDrawn="1"/>
            </p:nvSpPr>
            <p:spPr bwMode="gray">
              <a:xfrm>
                <a:off x="765" y="-2766"/>
                <a:ext cx="124" cy="96"/>
              </a:xfrm>
              <a:custGeom>
                <a:avLst/>
                <a:gdLst/>
                <a:ahLst/>
                <a:cxnLst>
                  <a:cxn ang="0">
                    <a:pos x="43" y="92"/>
                  </a:cxn>
                  <a:cxn ang="0">
                    <a:pos x="50" y="96"/>
                  </a:cxn>
                  <a:cxn ang="0">
                    <a:pos x="60" y="96"/>
                  </a:cxn>
                  <a:cxn ang="0">
                    <a:pos x="64" y="88"/>
                  </a:cxn>
                  <a:cxn ang="0">
                    <a:pos x="74" y="78"/>
                  </a:cxn>
                  <a:cxn ang="0">
                    <a:pos x="81" y="60"/>
                  </a:cxn>
                  <a:cxn ang="0">
                    <a:pos x="85" y="64"/>
                  </a:cxn>
                  <a:cxn ang="0">
                    <a:pos x="96" y="67"/>
                  </a:cxn>
                  <a:cxn ang="0">
                    <a:pos x="110" y="60"/>
                  </a:cxn>
                  <a:cxn ang="0">
                    <a:pos x="110" y="57"/>
                  </a:cxn>
                  <a:cxn ang="0">
                    <a:pos x="113" y="50"/>
                  </a:cxn>
                  <a:cxn ang="0">
                    <a:pos x="110" y="46"/>
                  </a:cxn>
                  <a:cxn ang="0">
                    <a:pos x="113" y="43"/>
                  </a:cxn>
                  <a:cxn ang="0">
                    <a:pos x="117" y="36"/>
                  </a:cxn>
                  <a:cxn ang="0">
                    <a:pos x="113" y="29"/>
                  </a:cxn>
                  <a:cxn ang="0">
                    <a:pos x="117" y="22"/>
                  </a:cxn>
                  <a:cxn ang="0">
                    <a:pos x="124" y="14"/>
                  </a:cxn>
                  <a:cxn ang="0">
                    <a:pos x="124" y="11"/>
                  </a:cxn>
                  <a:cxn ang="0">
                    <a:pos x="117" y="7"/>
                  </a:cxn>
                  <a:cxn ang="0">
                    <a:pos x="110" y="0"/>
                  </a:cxn>
                  <a:cxn ang="0">
                    <a:pos x="92" y="14"/>
                  </a:cxn>
                  <a:cxn ang="0">
                    <a:pos x="85" y="14"/>
                  </a:cxn>
                  <a:cxn ang="0">
                    <a:pos x="71" y="18"/>
                  </a:cxn>
                  <a:cxn ang="0">
                    <a:pos x="64" y="22"/>
                  </a:cxn>
                  <a:cxn ang="0">
                    <a:pos x="53" y="36"/>
                  </a:cxn>
                  <a:cxn ang="0">
                    <a:pos x="39" y="53"/>
                  </a:cxn>
                  <a:cxn ang="0">
                    <a:pos x="25" y="67"/>
                  </a:cxn>
                  <a:cxn ang="0">
                    <a:pos x="15" y="71"/>
                  </a:cxn>
                  <a:cxn ang="0">
                    <a:pos x="7" y="71"/>
                  </a:cxn>
                  <a:cxn ang="0">
                    <a:pos x="0" y="74"/>
                  </a:cxn>
                  <a:cxn ang="0">
                    <a:pos x="4" y="81"/>
                  </a:cxn>
                  <a:cxn ang="0">
                    <a:pos x="7" y="88"/>
                  </a:cxn>
                  <a:cxn ang="0">
                    <a:pos x="18" y="96"/>
                  </a:cxn>
                  <a:cxn ang="0">
                    <a:pos x="36" y="96"/>
                  </a:cxn>
                </a:cxnLst>
                <a:rect l="0" t="0" r="r" b="b"/>
                <a:pathLst>
                  <a:path w="124" h="96">
                    <a:moveTo>
                      <a:pt x="43" y="92"/>
                    </a:moveTo>
                    <a:lnTo>
                      <a:pt x="43" y="92"/>
                    </a:lnTo>
                    <a:lnTo>
                      <a:pt x="46" y="92"/>
                    </a:lnTo>
                    <a:lnTo>
                      <a:pt x="50" y="96"/>
                    </a:lnTo>
                    <a:lnTo>
                      <a:pt x="53" y="96"/>
                    </a:lnTo>
                    <a:lnTo>
                      <a:pt x="60" y="96"/>
                    </a:lnTo>
                    <a:lnTo>
                      <a:pt x="60" y="92"/>
                    </a:lnTo>
                    <a:lnTo>
                      <a:pt x="64" y="88"/>
                    </a:lnTo>
                    <a:lnTo>
                      <a:pt x="71" y="85"/>
                    </a:lnTo>
                    <a:lnTo>
                      <a:pt x="74" y="78"/>
                    </a:lnTo>
                    <a:lnTo>
                      <a:pt x="81" y="71"/>
                    </a:lnTo>
                    <a:lnTo>
                      <a:pt x="81" y="60"/>
                    </a:lnTo>
                    <a:lnTo>
                      <a:pt x="85" y="64"/>
                    </a:lnTo>
                    <a:lnTo>
                      <a:pt x="85" y="64"/>
                    </a:lnTo>
                    <a:lnTo>
                      <a:pt x="92" y="67"/>
                    </a:lnTo>
                    <a:lnTo>
                      <a:pt x="96" y="67"/>
                    </a:lnTo>
                    <a:lnTo>
                      <a:pt x="103" y="67"/>
                    </a:lnTo>
                    <a:lnTo>
                      <a:pt x="110" y="60"/>
                    </a:lnTo>
                    <a:lnTo>
                      <a:pt x="110" y="60"/>
                    </a:lnTo>
                    <a:lnTo>
                      <a:pt x="110" y="57"/>
                    </a:lnTo>
                    <a:lnTo>
                      <a:pt x="113" y="53"/>
                    </a:lnTo>
                    <a:lnTo>
                      <a:pt x="113" y="50"/>
                    </a:lnTo>
                    <a:lnTo>
                      <a:pt x="113" y="46"/>
                    </a:lnTo>
                    <a:lnTo>
                      <a:pt x="110" y="46"/>
                    </a:lnTo>
                    <a:lnTo>
                      <a:pt x="110" y="43"/>
                    </a:lnTo>
                    <a:lnTo>
                      <a:pt x="113" y="43"/>
                    </a:lnTo>
                    <a:lnTo>
                      <a:pt x="113" y="39"/>
                    </a:lnTo>
                    <a:lnTo>
                      <a:pt x="117" y="36"/>
                    </a:lnTo>
                    <a:lnTo>
                      <a:pt x="117" y="32"/>
                    </a:lnTo>
                    <a:lnTo>
                      <a:pt x="113" y="29"/>
                    </a:lnTo>
                    <a:lnTo>
                      <a:pt x="117" y="25"/>
                    </a:lnTo>
                    <a:lnTo>
                      <a:pt x="117" y="22"/>
                    </a:lnTo>
                    <a:lnTo>
                      <a:pt x="120" y="18"/>
                    </a:lnTo>
                    <a:lnTo>
                      <a:pt x="124" y="14"/>
                    </a:lnTo>
                    <a:lnTo>
                      <a:pt x="124" y="14"/>
                    </a:lnTo>
                    <a:lnTo>
                      <a:pt x="124" y="11"/>
                    </a:lnTo>
                    <a:lnTo>
                      <a:pt x="120" y="7"/>
                    </a:lnTo>
                    <a:lnTo>
                      <a:pt x="117" y="7"/>
                    </a:lnTo>
                    <a:lnTo>
                      <a:pt x="113" y="4"/>
                    </a:lnTo>
                    <a:lnTo>
                      <a:pt x="110" y="0"/>
                    </a:lnTo>
                    <a:lnTo>
                      <a:pt x="106" y="0"/>
                    </a:lnTo>
                    <a:lnTo>
                      <a:pt x="92" y="14"/>
                    </a:lnTo>
                    <a:lnTo>
                      <a:pt x="89" y="14"/>
                    </a:lnTo>
                    <a:lnTo>
                      <a:pt x="85" y="14"/>
                    </a:lnTo>
                    <a:lnTo>
                      <a:pt x="78" y="14"/>
                    </a:lnTo>
                    <a:lnTo>
                      <a:pt x="71" y="18"/>
                    </a:lnTo>
                    <a:lnTo>
                      <a:pt x="64" y="22"/>
                    </a:lnTo>
                    <a:lnTo>
                      <a:pt x="64" y="22"/>
                    </a:lnTo>
                    <a:lnTo>
                      <a:pt x="60" y="29"/>
                    </a:lnTo>
                    <a:lnTo>
                      <a:pt x="53" y="36"/>
                    </a:lnTo>
                    <a:lnTo>
                      <a:pt x="46" y="43"/>
                    </a:lnTo>
                    <a:lnTo>
                      <a:pt x="39" y="53"/>
                    </a:lnTo>
                    <a:lnTo>
                      <a:pt x="32" y="60"/>
                    </a:lnTo>
                    <a:lnTo>
                      <a:pt x="25" y="67"/>
                    </a:lnTo>
                    <a:lnTo>
                      <a:pt x="22" y="71"/>
                    </a:lnTo>
                    <a:lnTo>
                      <a:pt x="15" y="71"/>
                    </a:lnTo>
                    <a:lnTo>
                      <a:pt x="11" y="71"/>
                    </a:lnTo>
                    <a:lnTo>
                      <a:pt x="7" y="71"/>
                    </a:lnTo>
                    <a:lnTo>
                      <a:pt x="4" y="74"/>
                    </a:lnTo>
                    <a:lnTo>
                      <a:pt x="0" y="74"/>
                    </a:lnTo>
                    <a:lnTo>
                      <a:pt x="0" y="78"/>
                    </a:lnTo>
                    <a:lnTo>
                      <a:pt x="4" y="81"/>
                    </a:lnTo>
                    <a:lnTo>
                      <a:pt x="7" y="88"/>
                    </a:lnTo>
                    <a:lnTo>
                      <a:pt x="7" y="88"/>
                    </a:lnTo>
                    <a:lnTo>
                      <a:pt x="15" y="92"/>
                    </a:lnTo>
                    <a:lnTo>
                      <a:pt x="18" y="96"/>
                    </a:lnTo>
                    <a:lnTo>
                      <a:pt x="29" y="96"/>
                    </a:lnTo>
                    <a:lnTo>
                      <a:pt x="36" y="96"/>
                    </a:lnTo>
                    <a:lnTo>
                      <a:pt x="43" y="92"/>
                    </a:lnTo>
                    <a:close/>
                  </a:path>
                </a:pathLst>
              </a:custGeom>
              <a:grpFill/>
              <a:ln w="0">
                <a:noFill/>
                <a:prstDash val="solid"/>
                <a:round/>
                <a:headEnd/>
                <a:tailEnd/>
              </a:ln>
            </p:spPr>
            <p:txBody>
              <a:bodyPr/>
              <a:lstStyle/>
              <a:p>
                <a:endParaRPr lang="fa-IR"/>
              </a:p>
            </p:txBody>
          </p:sp>
          <p:sp>
            <p:nvSpPr>
              <p:cNvPr id="3427" name="Freeform 355"/>
              <p:cNvSpPr>
                <a:spLocks/>
              </p:cNvSpPr>
              <p:nvPr userDrawn="1"/>
            </p:nvSpPr>
            <p:spPr bwMode="gray">
              <a:xfrm>
                <a:off x="885" y="-2808"/>
                <a:ext cx="25" cy="28"/>
              </a:xfrm>
              <a:custGeom>
                <a:avLst/>
                <a:gdLst/>
                <a:ahLst/>
                <a:cxnLst>
                  <a:cxn ang="0">
                    <a:pos x="25" y="21"/>
                  </a:cxn>
                  <a:cxn ang="0">
                    <a:pos x="21" y="14"/>
                  </a:cxn>
                  <a:cxn ang="0">
                    <a:pos x="21" y="7"/>
                  </a:cxn>
                  <a:cxn ang="0">
                    <a:pos x="18" y="4"/>
                  </a:cxn>
                  <a:cxn ang="0">
                    <a:pos x="18" y="4"/>
                  </a:cxn>
                  <a:cxn ang="0">
                    <a:pos x="14" y="4"/>
                  </a:cxn>
                  <a:cxn ang="0">
                    <a:pos x="14" y="4"/>
                  </a:cxn>
                  <a:cxn ang="0">
                    <a:pos x="11" y="0"/>
                  </a:cxn>
                  <a:cxn ang="0">
                    <a:pos x="11" y="0"/>
                  </a:cxn>
                  <a:cxn ang="0">
                    <a:pos x="7" y="0"/>
                  </a:cxn>
                  <a:cxn ang="0">
                    <a:pos x="4" y="4"/>
                  </a:cxn>
                  <a:cxn ang="0">
                    <a:pos x="0" y="7"/>
                  </a:cxn>
                  <a:cxn ang="0">
                    <a:pos x="0" y="11"/>
                  </a:cxn>
                  <a:cxn ang="0">
                    <a:pos x="0" y="21"/>
                  </a:cxn>
                  <a:cxn ang="0">
                    <a:pos x="0" y="21"/>
                  </a:cxn>
                  <a:cxn ang="0">
                    <a:pos x="4" y="25"/>
                  </a:cxn>
                  <a:cxn ang="0">
                    <a:pos x="7" y="28"/>
                  </a:cxn>
                  <a:cxn ang="0">
                    <a:pos x="14" y="28"/>
                  </a:cxn>
                  <a:cxn ang="0">
                    <a:pos x="18" y="28"/>
                  </a:cxn>
                  <a:cxn ang="0">
                    <a:pos x="21" y="28"/>
                  </a:cxn>
                  <a:cxn ang="0">
                    <a:pos x="25" y="21"/>
                  </a:cxn>
                </a:cxnLst>
                <a:rect l="0" t="0" r="r" b="b"/>
                <a:pathLst>
                  <a:path w="25" h="28">
                    <a:moveTo>
                      <a:pt x="25" y="21"/>
                    </a:moveTo>
                    <a:lnTo>
                      <a:pt x="21" y="14"/>
                    </a:lnTo>
                    <a:lnTo>
                      <a:pt x="21" y="7"/>
                    </a:lnTo>
                    <a:lnTo>
                      <a:pt x="18" y="4"/>
                    </a:lnTo>
                    <a:lnTo>
                      <a:pt x="18" y="4"/>
                    </a:lnTo>
                    <a:lnTo>
                      <a:pt x="14" y="4"/>
                    </a:lnTo>
                    <a:lnTo>
                      <a:pt x="14" y="4"/>
                    </a:lnTo>
                    <a:lnTo>
                      <a:pt x="11" y="0"/>
                    </a:lnTo>
                    <a:lnTo>
                      <a:pt x="11" y="0"/>
                    </a:lnTo>
                    <a:lnTo>
                      <a:pt x="7" y="0"/>
                    </a:lnTo>
                    <a:lnTo>
                      <a:pt x="4" y="4"/>
                    </a:lnTo>
                    <a:lnTo>
                      <a:pt x="0" y="7"/>
                    </a:lnTo>
                    <a:lnTo>
                      <a:pt x="0" y="11"/>
                    </a:lnTo>
                    <a:lnTo>
                      <a:pt x="0" y="21"/>
                    </a:lnTo>
                    <a:lnTo>
                      <a:pt x="0" y="21"/>
                    </a:lnTo>
                    <a:lnTo>
                      <a:pt x="4" y="25"/>
                    </a:lnTo>
                    <a:lnTo>
                      <a:pt x="7" y="28"/>
                    </a:lnTo>
                    <a:lnTo>
                      <a:pt x="14" y="28"/>
                    </a:lnTo>
                    <a:lnTo>
                      <a:pt x="18" y="28"/>
                    </a:lnTo>
                    <a:lnTo>
                      <a:pt x="21" y="28"/>
                    </a:lnTo>
                    <a:lnTo>
                      <a:pt x="25" y="21"/>
                    </a:lnTo>
                    <a:close/>
                  </a:path>
                </a:pathLst>
              </a:custGeom>
              <a:grpFill/>
              <a:ln w="0">
                <a:noFill/>
                <a:prstDash val="solid"/>
                <a:round/>
                <a:headEnd/>
                <a:tailEnd/>
              </a:ln>
            </p:spPr>
            <p:txBody>
              <a:bodyPr/>
              <a:lstStyle/>
              <a:p>
                <a:endParaRPr lang="fa-IR"/>
              </a:p>
            </p:txBody>
          </p:sp>
          <p:sp>
            <p:nvSpPr>
              <p:cNvPr id="3428" name="Freeform 356"/>
              <p:cNvSpPr>
                <a:spLocks/>
              </p:cNvSpPr>
              <p:nvPr userDrawn="1"/>
            </p:nvSpPr>
            <p:spPr bwMode="gray">
              <a:xfrm>
                <a:off x="913" y="-2847"/>
                <a:ext cx="71" cy="43"/>
              </a:xfrm>
              <a:custGeom>
                <a:avLst/>
                <a:gdLst/>
                <a:ahLst/>
                <a:cxnLst>
                  <a:cxn ang="0">
                    <a:pos x="11" y="39"/>
                  </a:cxn>
                  <a:cxn ang="0">
                    <a:pos x="11" y="36"/>
                  </a:cxn>
                  <a:cxn ang="0">
                    <a:pos x="14" y="32"/>
                  </a:cxn>
                  <a:cxn ang="0">
                    <a:pos x="18" y="29"/>
                  </a:cxn>
                  <a:cxn ang="0">
                    <a:pos x="22" y="29"/>
                  </a:cxn>
                  <a:cxn ang="0">
                    <a:pos x="25" y="29"/>
                  </a:cxn>
                  <a:cxn ang="0">
                    <a:pos x="32" y="32"/>
                  </a:cxn>
                  <a:cxn ang="0">
                    <a:pos x="32" y="32"/>
                  </a:cxn>
                  <a:cxn ang="0">
                    <a:pos x="32" y="36"/>
                  </a:cxn>
                  <a:cxn ang="0">
                    <a:pos x="39" y="39"/>
                  </a:cxn>
                  <a:cxn ang="0">
                    <a:pos x="43" y="43"/>
                  </a:cxn>
                  <a:cxn ang="0">
                    <a:pos x="50" y="43"/>
                  </a:cxn>
                  <a:cxn ang="0">
                    <a:pos x="57" y="39"/>
                  </a:cxn>
                  <a:cxn ang="0">
                    <a:pos x="64" y="32"/>
                  </a:cxn>
                  <a:cxn ang="0">
                    <a:pos x="67" y="32"/>
                  </a:cxn>
                  <a:cxn ang="0">
                    <a:pos x="67" y="29"/>
                  </a:cxn>
                  <a:cxn ang="0">
                    <a:pos x="71" y="25"/>
                  </a:cxn>
                  <a:cxn ang="0">
                    <a:pos x="71" y="22"/>
                  </a:cxn>
                  <a:cxn ang="0">
                    <a:pos x="67" y="18"/>
                  </a:cxn>
                  <a:cxn ang="0">
                    <a:pos x="60" y="14"/>
                  </a:cxn>
                  <a:cxn ang="0">
                    <a:pos x="39" y="4"/>
                  </a:cxn>
                  <a:cxn ang="0">
                    <a:pos x="39" y="0"/>
                  </a:cxn>
                  <a:cxn ang="0">
                    <a:pos x="36" y="0"/>
                  </a:cxn>
                  <a:cxn ang="0">
                    <a:pos x="32" y="0"/>
                  </a:cxn>
                  <a:cxn ang="0">
                    <a:pos x="25" y="0"/>
                  </a:cxn>
                  <a:cxn ang="0">
                    <a:pos x="18" y="4"/>
                  </a:cxn>
                  <a:cxn ang="0">
                    <a:pos x="11" y="11"/>
                  </a:cxn>
                  <a:cxn ang="0">
                    <a:pos x="11" y="11"/>
                  </a:cxn>
                  <a:cxn ang="0">
                    <a:pos x="7" y="14"/>
                  </a:cxn>
                  <a:cxn ang="0">
                    <a:pos x="4" y="18"/>
                  </a:cxn>
                  <a:cxn ang="0">
                    <a:pos x="0" y="22"/>
                  </a:cxn>
                  <a:cxn ang="0">
                    <a:pos x="0" y="25"/>
                  </a:cxn>
                  <a:cxn ang="0">
                    <a:pos x="0" y="29"/>
                  </a:cxn>
                  <a:cxn ang="0">
                    <a:pos x="4" y="32"/>
                  </a:cxn>
                  <a:cxn ang="0">
                    <a:pos x="11" y="39"/>
                  </a:cxn>
                </a:cxnLst>
                <a:rect l="0" t="0" r="r" b="b"/>
                <a:pathLst>
                  <a:path w="71" h="43">
                    <a:moveTo>
                      <a:pt x="11" y="39"/>
                    </a:moveTo>
                    <a:lnTo>
                      <a:pt x="11" y="36"/>
                    </a:lnTo>
                    <a:lnTo>
                      <a:pt x="14" y="32"/>
                    </a:lnTo>
                    <a:lnTo>
                      <a:pt x="18" y="29"/>
                    </a:lnTo>
                    <a:lnTo>
                      <a:pt x="22" y="29"/>
                    </a:lnTo>
                    <a:lnTo>
                      <a:pt x="25" y="29"/>
                    </a:lnTo>
                    <a:lnTo>
                      <a:pt x="32" y="32"/>
                    </a:lnTo>
                    <a:lnTo>
                      <a:pt x="32" y="32"/>
                    </a:lnTo>
                    <a:lnTo>
                      <a:pt x="32" y="36"/>
                    </a:lnTo>
                    <a:lnTo>
                      <a:pt x="39" y="39"/>
                    </a:lnTo>
                    <a:lnTo>
                      <a:pt x="43" y="43"/>
                    </a:lnTo>
                    <a:lnTo>
                      <a:pt x="50" y="43"/>
                    </a:lnTo>
                    <a:lnTo>
                      <a:pt x="57" y="39"/>
                    </a:lnTo>
                    <a:lnTo>
                      <a:pt x="64" y="32"/>
                    </a:lnTo>
                    <a:lnTo>
                      <a:pt x="67" y="32"/>
                    </a:lnTo>
                    <a:lnTo>
                      <a:pt x="67" y="29"/>
                    </a:lnTo>
                    <a:lnTo>
                      <a:pt x="71" y="25"/>
                    </a:lnTo>
                    <a:lnTo>
                      <a:pt x="71" y="22"/>
                    </a:lnTo>
                    <a:lnTo>
                      <a:pt x="67" y="18"/>
                    </a:lnTo>
                    <a:lnTo>
                      <a:pt x="60" y="14"/>
                    </a:lnTo>
                    <a:lnTo>
                      <a:pt x="39" y="4"/>
                    </a:lnTo>
                    <a:lnTo>
                      <a:pt x="39" y="0"/>
                    </a:lnTo>
                    <a:lnTo>
                      <a:pt x="36" y="0"/>
                    </a:lnTo>
                    <a:lnTo>
                      <a:pt x="32" y="0"/>
                    </a:lnTo>
                    <a:lnTo>
                      <a:pt x="25" y="0"/>
                    </a:lnTo>
                    <a:lnTo>
                      <a:pt x="18" y="4"/>
                    </a:lnTo>
                    <a:lnTo>
                      <a:pt x="11" y="11"/>
                    </a:lnTo>
                    <a:lnTo>
                      <a:pt x="11" y="11"/>
                    </a:lnTo>
                    <a:lnTo>
                      <a:pt x="7" y="14"/>
                    </a:lnTo>
                    <a:lnTo>
                      <a:pt x="4" y="18"/>
                    </a:lnTo>
                    <a:lnTo>
                      <a:pt x="0" y="22"/>
                    </a:lnTo>
                    <a:lnTo>
                      <a:pt x="0" y="25"/>
                    </a:lnTo>
                    <a:lnTo>
                      <a:pt x="0" y="29"/>
                    </a:lnTo>
                    <a:lnTo>
                      <a:pt x="4" y="32"/>
                    </a:lnTo>
                    <a:lnTo>
                      <a:pt x="11" y="39"/>
                    </a:lnTo>
                    <a:close/>
                  </a:path>
                </a:pathLst>
              </a:custGeom>
              <a:grpFill/>
              <a:ln w="0">
                <a:noFill/>
                <a:prstDash val="solid"/>
                <a:round/>
                <a:headEnd/>
                <a:tailEnd/>
              </a:ln>
            </p:spPr>
            <p:txBody>
              <a:bodyPr/>
              <a:lstStyle/>
              <a:p>
                <a:endParaRPr lang="fa-IR"/>
              </a:p>
            </p:txBody>
          </p:sp>
          <p:sp>
            <p:nvSpPr>
              <p:cNvPr id="3429" name="Freeform 357"/>
              <p:cNvSpPr>
                <a:spLocks/>
              </p:cNvSpPr>
              <p:nvPr userDrawn="1"/>
            </p:nvSpPr>
            <p:spPr bwMode="gray">
              <a:xfrm>
                <a:off x="910" y="-2790"/>
                <a:ext cx="63" cy="35"/>
              </a:xfrm>
              <a:custGeom>
                <a:avLst/>
                <a:gdLst/>
                <a:ahLst/>
                <a:cxnLst>
                  <a:cxn ang="0">
                    <a:pos x="10" y="35"/>
                  </a:cxn>
                  <a:cxn ang="0">
                    <a:pos x="10" y="35"/>
                  </a:cxn>
                  <a:cxn ang="0">
                    <a:pos x="17" y="35"/>
                  </a:cxn>
                  <a:cxn ang="0">
                    <a:pos x="25" y="35"/>
                  </a:cxn>
                  <a:cxn ang="0">
                    <a:pos x="35" y="35"/>
                  </a:cxn>
                  <a:cxn ang="0">
                    <a:pos x="39" y="31"/>
                  </a:cxn>
                  <a:cxn ang="0">
                    <a:pos x="42" y="28"/>
                  </a:cxn>
                  <a:cxn ang="0">
                    <a:pos x="49" y="21"/>
                  </a:cxn>
                  <a:cxn ang="0">
                    <a:pos x="53" y="17"/>
                  </a:cxn>
                  <a:cxn ang="0">
                    <a:pos x="56" y="17"/>
                  </a:cxn>
                  <a:cxn ang="0">
                    <a:pos x="60" y="17"/>
                  </a:cxn>
                  <a:cxn ang="0">
                    <a:pos x="63" y="17"/>
                  </a:cxn>
                  <a:cxn ang="0">
                    <a:pos x="63" y="14"/>
                  </a:cxn>
                  <a:cxn ang="0">
                    <a:pos x="63" y="10"/>
                  </a:cxn>
                  <a:cxn ang="0">
                    <a:pos x="60" y="7"/>
                  </a:cxn>
                  <a:cxn ang="0">
                    <a:pos x="53" y="3"/>
                  </a:cxn>
                  <a:cxn ang="0">
                    <a:pos x="42" y="3"/>
                  </a:cxn>
                  <a:cxn ang="0">
                    <a:pos x="32" y="0"/>
                  </a:cxn>
                  <a:cxn ang="0">
                    <a:pos x="25" y="0"/>
                  </a:cxn>
                  <a:cxn ang="0">
                    <a:pos x="17" y="0"/>
                  </a:cxn>
                  <a:cxn ang="0">
                    <a:pos x="14" y="0"/>
                  </a:cxn>
                  <a:cxn ang="0">
                    <a:pos x="14" y="0"/>
                  </a:cxn>
                  <a:cxn ang="0">
                    <a:pos x="10" y="3"/>
                  </a:cxn>
                  <a:cxn ang="0">
                    <a:pos x="7" y="10"/>
                  </a:cxn>
                  <a:cxn ang="0">
                    <a:pos x="3" y="14"/>
                  </a:cxn>
                  <a:cxn ang="0">
                    <a:pos x="0" y="21"/>
                  </a:cxn>
                  <a:cxn ang="0">
                    <a:pos x="3" y="28"/>
                  </a:cxn>
                  <a:cxn ang="0">
                    <a:pos x="10" y="35"/>
                  </a:cxn>
                </a:cxnLst>
                <a:rect l="0" t="0" r="r" b="b"/>
                <a:pathLst>
                  <a:path w="63" h="35">
                    <a:moveTo>
                      <a:pt x="10" y="35"/>
                    </a:moveTo>
                    <a:lnTo>
                      <a:pt x="10" y="35"/>
                    </a:lnTo>
                    <a:lnTo>
                      <a:pt x="17" y="35"/>
                    </a:lnTo>
                    <a:lnTo>
                      <a:pt x="25" y="35"/>
                    </a:lnTo>
                    <a:lnTo>
                      <a:pt x="35" y="35"/>
                    </a:lnTo>
                    <a:lnTo>
                      <a:pt x="39" y="31"/>
                    </a:lnTo>
                    <a:lnTo>
                      <a:pt x="42" y="28"/>
                    </a:lnTo>
                    <a:lnTo>
                      <a:pt x="49" y="21"/>
                    </a:lnTo>
                    <a:lnTo>
                      <a:pt x="53" y="17"/>
                    </a:lnTo>
                    <a:lnTo>
                      <a:pt x="56" y="17"/>
                    </a:lnTo>
                    <a:lnTo>
                      <a:pt x="60" y="17"/>
                    </a:lnTo>
                    <a:lnTo>
                      <a:pt x="63" y="17"/>
                    </a:lnTo>
                    <a:lnTo>
                      <a:pt x="63" y="14"/>
                    </a:lnTo>
                    <a:lnTo>
                      <a:pt x="63" y="10"/>
                    </a:lnTo>
                    <a:lnTo>
                      <a:pt x="60" y="7"/>
                    </a:lnTo>
                    <a:lnTo>
                      <a:pt x="53" y="3"/>
                    </a:lnTo>
                    <a:lnTo>
                      <a:pt x="42" y="3"/>
                    </a:lnTo>
                    <a:lnTo>
                      <a:pt x="32" y="0"/>
                    </a:lnTo>
                    <a:lnTo>
                      <a:pt x="25" y="0"/>
                    </a:lnTo>
                    <a:lnTo>
                      <a:pt x="17" y="0"/>
                    </a:lnTo>
                    <a:lnTo>
                      <a:pt x="14" y="0"/>
                    </a:lnTo>
                    <a:lnTo>
                      <a:pt x="14" y="0"/>
                    </a:lnTo>
                    <a:lnTo>
                      <a:pt x="10" y="3"/>
                    </a:lnTo>
                    <a:lnTo>
                      <a:pt x="7" y="10"/>
                    </a:lnTo>
                    <a:lnTo>
                      <a:pt x="3" y="14"/>
                    </a:lnTo>
                    <a:lnTo>
                      <a:pt x="0" y="21"/>
                    </a:lnTo>
                    <a:lnTo>
                      <a:pt x="3" y="28"/>
                    </a:lnTo>
                    <a:lnTo>
                      <a:pt x="10" y="35"/>
                    </a:lnTo>
                    <a:close/>
                  </a:path>
                </a:pathLst>
              </a:custGeom>
              <a:grpFill/>
              <a:ln w="0">
                <a:noFill/>
                <a:prstDash val="solid"/>
                <a:round/>
                <a:headEnd/>
                <a:tailEnd/>
              </a:ln>
            </p:spPr>
            <p:txBody>
              <a:bodyPr/>
              <a:lstStyle/>
              <a:p>
                <a:endParaRPr lang="fa-IR"/>
              </a:p>
            </p:txBody>
          </p:sp>
          <p:sp>
            <p:nvSpPr>
              <p:cNvPr id="3430" name="Freeform 358"/>
              <p:cNvSpPr>
                <a:spLocks/>
              </p:cNvSpPr>
              <p:nvPr userDrawn="1"/>
            </p:nvSpPr>
            <p:spPr bwMode="gray">
              <a:xfrm>
                <a:off x="836" y="-2678"/>
                <a:ext cx="18" cy="29"/>
              </a:xfrm>
              <a:custGeom>
                <a:avLst/>
                <a:gdLst/>
                <a:ahLst/>
                <a:cxnLst>
                  <a:cxn ang="0">
                    <a:pos x="18" y="15"/>
                  </a:cxn>
                  <a:cxn ang="0">
                    <a:pos x="18" y="15"/>
                  </a:cxn>
                  <a:cxn ang="0">
                    <a:pos x="18" y="11"/>
                  </a:cxn>
                  <a:cxn ang="0">
                    <a:pos x="18" y="8"/>
                  </a:cxn>
                  <a:cxn ang="0">
                    <a:pos x="18" y="4"/>
                  </a:cxn>
                  <a:cxn ang="0">
                    <a:pos x="18" y="0"/>
                  </a:cxn>
                  <a:cxn ang="0">
                    <a:pos x="14" y="0"/>
                  </a:cxn>
                  <a:cxn ang="0">
                    <a:pos x="10" y="0"/>
                  </a:cxn>
                  <a:cxn ang="0">
                    <a:pos x="7" y="4"/>
                  </a:cxn>
                  <a:cxn ang="0">
                    <a:pos x="3" y="11"/>
                  </a:cxn>
                  <a:cxn ang="0">
                    <a:pos x="0" y="15"/>
                  </a:cxn>
                  <a:cxn ang="0">
                    <a:pos x="0" y="22"/>
                  </a:cxn>
                  <a:cxn ang="0">
                    <a:pos x="0" y="29"/>
                  </a:cxn>
                  <a:cxn ang="0">
                    <a:pos x="0" y="29"/>
                  </a:cxn>
                  <a:cxn ang="0">
                    <a:pos x="3" y="29"/>
                  </a:cxn>
                  <a:cxn ang="0">
                    <a:pos x="7" y="29"/>
                  </a:cxn>
                  <a:cxn ang="0">
                    <a:pos x="10" y="29"/>
                  </a:cxn>
                  <a:cxn ang="0">
                    <a:pos x="14" y="22"/>
                  </a:cxn>
                  <a:cxn ang="0">
                    <a:pos x="18" y="15"/>
                  </a:cxn>
                </a:cxnLst>
                <a:rect l="0" t="0" r="r" b="b"/>
                <a:pathLst>
                  <a:path w="18" h="29">
                    <a:moveTo>
                      <a:pt x="18" y="15"/>
                    </a:moveTo>
                    <a:lnTo>
                      <a:pt x="18" y="15"/>
                    </a:lnTo>
                    <a:lnTo>
                      <a:pt x="18" y="11"/>
                    </a:lnTo>
                    <a:lnTo>
                      <a:pt x="18" y="8"/>
                    </a:lnTo>
                    <a:lnTo>
                      <a:pt x="18" y="4"/>
                    </a:lnTo>
                    <a:lnTo>
                      <a:pt x="18" y="0"/>
                    </a:lnTo>
                    <a:lnTo>
                      <a:pt x="14" y="0"/>
                    </a:lnTo>
                    <a:lnTo>
                      <a:pt x="10" y="0"/>
                    </a:lnTo>
                    <a:lnTo>
                      <a:pt x="7" y="4"/>
                    </a:lnTo>
                    <a:lnTo>
                      <a:pt x="3" y="11"/>
                    </a:lnTo>
                    <a:lnTo>
                      <a:pt x="0" y="15"/>
                    </a:lnTo>
                    <a:lnTo>
                      <a:pt x="0" y="22"/>
                    </a:lnTo>
                    <a:lnTo>
                      <a:pt x="0" y="29"/>
                    </a:lnTo>
                    <a:lnTo>
                      <a:pt x="0" y="29"/>
                    </a:lnTo>
                    <a:lnTo>
                      <a:pt x="3" y="29"/>
                    </a:lnTo>
                    <a:lnTo>
                      <a:pt x="7" y="29"/>
                    </a:lnTo>
                    <a:lnTo>
                      <a:pt x="10" y="29"/>
                    </a:lnTo>
                    <a:lnTo>
                      <a:pt x="14" y="22"/>
                    </a:lnTo>
                    <a:lnTo>
                      <a:pt x="18" y="15"/>
                    </a:lnTo>
                    <a:close/>
                  </a:path>
                </a:pathLst>
              </a:custGeom>
              <a:grpFill/>
              <a:ln w="0">
                <a:noFill/>
                <a:prstDash val="solid"/>
                <a:round/>
                <a:headEnd/>
                <a:tailEnd/>
              </a:ln>
            </p:spPr>
            <p:txBody>
              <a:bodyPr/>
              <a:lstStyle/>
              <a:p>
                <a:endParaRPr lang="fa-IR"/>
              </a:p>
            </p:txBody>
          </p:sp>
          <p:sp>
            <p:nvSpPr>
              <p:cNvPr id="3431" name="Freeform 359"/>
              <p:cNvSpPr>
                <a:spLocks/>
              </p:cNvSpPr>
              <p:nvPr userDrawn="1"/>
            </p:nvSpPr>
            <p:spPr bwMode="gray">
              <a:xfrm>
                <a:off x="832" y="-2656"/>
                <a:ext cx="120" cy="95"/>
              </a:xfrm>
              <a:custGeom>
                <a:avLst/>
                <a:gdLst/>
                <a:ahLst/>
                <a:cxnLst>
                  <a:cxn ang="0">
                    <a:pos x="7" y="70"/>
                  </a:cxn>
                  <a:cxn ang="0">
                    <a:pos x="14" y="74"/>
                  </a:cxn>
                  <a:cxn ang="0">
                    <a:pos x="25" y="74"/>
                  </a:cxn>
                  <a:cxn ang="0">
                    <a:pos x="29" y="70"/>
                  </a:cxn>
                  <a:cxn ang="0">
                    <a:pos x="32" y="67"/>
                  </a:cxn>
                  <a:cxn ang="0">
                    <a:pos x="39" y="70"/>
                  </a:cxn>
                  <a:cxn ang="0">
                    <a:pos x="50" y="70"/>
                  </a:cxn>
                  <a:cxn ang="0">
                    <a:pos x="53" y="67"/>
                  </a:cxn>
                  <a:cxn ang="0">
                    <a:pos x="60" y="67"/>
                  </a:cxn>
                  <a:cxn ang="0">
                    <a:pos x="60" y="70"/>
                  </a:cxn>
                  <a:cxn ang="0">
                    <a:pos x="57" y="74"/>
                  </a:cxn>
                  <a:cxn ang="0">
                    <a:pos x="43" y="81"/>
                  </a:cxn>
                  <a:cxn ang="0">
                    <a:pos x="29" y="88"/>
                  </a:cxn>
                  <a:cxn ang="0">
                    <a:pos x="29" y="91"/>
                  </a:cxn>
                  <a:cxn ang="0">
                    <a:pos x="39" y="95"/>
                  </a:cxn>
                  <a:cxn ang="0">
                    <a:pos x="57" y="91"/>
                  </a:cxn>
                  <a:cxn ang="0">
                    <a:pos x="71" y="81"/>
                  </a:cxn>
                  <a:cxn ang="0">
                    <a:pos x="78" y="77"/>
                  </a:cxn>
                  <a:cxn ang="0">
                    <a:pos x="81" y="74"/>
                  </a:cxn>
                  <a:cxn ang="0">
                    <a:pos x="85" y="77"/>
                  </a:cxn>
                  <a:cxn ang="0">
                    <a:pos x="88" y="77"/>
                  </a:cxn>
                  <a:cxn ang="0">
                    <a:pos x="95" y="74"/>
                  </a:cxn>
                  <a:cxn ang="0">
                    <a:pos x="99" y="74"/>
                  </a:cxn>
                  <a:cxn ang="0">
                    <a:pos x="110" y="74"/>
                  </a:cxn>
                  <a:cxn ang="0">
                    <a:pos x="113" y="70"/>
                  </a:cxn>
                  <a:cxn ang="0">
                    <a:pos x="117" y="60"/>
                  </a:cxn>
                  <a:cxn ang="0">
                    <a:pos x="120" y="45"/>
                  </a:cxn>
                  <a:cxn ang="0">
                    <a:pos x="117" y="35"/>
                  </a:cxn>
                  <a:cxn ang="0">
                    <a:pos x="113" y="35"/>
                  </a:cxn>
                  <a:cxn ang="0">
                    <a:pos x="106" y="38"/>
                  </a:cxn>
                  <a:cxn ang="0">
                    <a:pos x="99" y="38"/>
                  </a:cxn>
                  <a:cxn ang="0">
                    <a:pos x="95" y="31"/>
                  </a:cxn>
                  <a:cxn ang="0">
                    <a:pos x="88" y="17"/>
                  </a:cxn>
                  <a:cxn ang="0">
                    <a:pos x="88" y="7"/>
                  </a:cxn>
                  <a:cxn ang="0">
                    <a:pos x="85" y="0"/>
                  </a:cxn>
                  <a:cxn ang="0">
                    <a:pos x="81" y="0"/>
                  </a:cxn>
                  <a:cxn ang="0">
                    <a:pos x="74" y="3"/>
                  </a:cxn>
                  <a:cxn ang="0">
                    <a:pos x="67" y="14"/>
                  </a:cxn>
                  <a:cxn ang="0">
                    <a:pos x="67" y="21"/>
                  </a:cxn>
                  <a:cxn ang="0">
                    <a:pos x="67" y="28"/>
                  </a:cxn>
                  <a:cxn ang="0">
                    <a:pos x="74" y="31"/>
                  </a:cxn>
                  <a:cxn ang="0">
                    <a:pos x="67" y="38"/>
                  </a:cxn>
                  <a:cxn ang="0">
                    <a:pos x="64" y="45"/>
                  </a:cxn>
                  <a:cxn ang="0">
                    <a:pos x="57" y="49"/>
                  </a:cxn>
                  <a:cxn ang="0">
                    <a:pos x="57" y="38"/>
                  </a:cxn>
                  <a:cxn ang="0">
                    <a:pos x="53" y="28"/>
                  </a:cxn>
                  <a:cxn ang="0">
                    <a:pos x="46" y="24"/>
                  </a:cxn>
                  <a:cxn ang="0">
                    <a:pos x="39" y="28"/>
                  </a:cxn>
                  <a:cxn ang="0">
                    <a:pos x="32" y="24"/>
                  </a:cxn>
                  <a:cxn ang="0">
                    <a:pos x="32" y="21"/>
                  </a:cxn>
                  <a:cxn ang="0">
                    <a:pos x="25" y="17"/>
                  </a:cxn>
                  <a:cxn ang="0">
                    <a:pos x="14" y="17"/>
                  </a:cxn>
                  <a:cxn ang="0">
                    <a:pos x="11" y="24"/>
                  </a:cxn>
                  <a:cxn ang="0">
                    <a:pos x="7" y="35"/>
                  </a:cxn>
                  <a:cxn ang="0">
                    <a:pos x="7" y="35"/>
                  </a:cxn>
                  <a:cxn ang="0">
                    <a:pos x="7" y="45"/>
                  </a:cxn>
                  <a:cxn ang="0">
                    <a:pos x="4" y="49"/>
                  </a:cxn>
                  <a:cxn ang="0">
                    <a:pos x="0" y="56"/>
                  </a:cxn>
                  <a:cxn ang="0">
                    <a:pos x="0" y="63"/>
                  </a:cxn>
                </a:cxnLst>
                <a:rect l="0" t="0" r="r" b="b"/>
                <a:pathLst>
                  <a:path w="120" h="95">
                    <a:moveTo>
                      <a:pt x="7" y="70"/>
                    </a:moveTo>
                    <a:lnTo>
                      <a:pt x="7" y="70"/>
                    </a:lnTo>
                    <a:lnTo>
                      <a:pt x="11" y="74"/>
                    </a:lnTo>
                    <a:lnTo>
                      <a:pt x="14" y="74"/>
                    </a:lnTo>
                    <a:lnTo>
                      <a:pt x="22" y="77"/>
                    </a:lnTo>
                    <a:lnTo>
                      <a:pt x="25" y="74"/>
                    </a:lnTo>
                    <a:lnTo>
                      <a:pt x="25" y="74"/>
                    </a:lnTo>
                    <a:lnTo>
                      <a:pt x="29" y="70"/>
                    </a:lnTo>
                    <a:lnTo>
                      <a:pt x="32" y="67"/>
                    </a:lnTo>
                    <a:lnTo>
                      <a:pt x="32" y="67"/>
                    </a:lnTo>
                    <a:lnTo>
                      <a:pt x="36" y="70"/>
                    </a:lnTo>
                    <a:lnTo>
                      <a:pt x="39" y="70"/>
                    </a:lnTo>
                    <a:lnTo>
                      <a:pt x="46" y="70"/>
                    </a:lnTo>
                    <a:lnTo>
                      <a:pt x="50" y="70"/>
                    </a:lnTo>
                    <a:lnTo>
                      <a:pt x="50" y="67"/>
                    </a:lnTo>
                    <a:lnTo>
                      <a:pt x="53" y="67"/>
                    </a:lnTo>
                    <a:lnTo>
                      <a:pt x="57" y="67"/>
                    </a:lnTo>
                    <a:lnTo>
                      <a:pt x="60" y="67"/>
                    </a:lnTo>
                    <a:lnTo>
                      <a:pt x="64" y="67"/>
                    </a:lnTo>
                    <a:lnTo>
                      <a:pt x="60" y="70"/>
                    </a:lnTo>
                    <a:lnTo>
                      <a:pt x="60" y="74"/>
                    </a:lnTo>
                    <a:lnTo>
                      <a:pt x="57" y="74"/>
                    </a:lnTo>
                    <a:lnTo>
                      <a:pt x="50" y="77"/>
                    </a:lnTo>
                    <a:lnTo>
                      <a:pt x="43" y="81"/>
                    </a:lnTo>
                    <a:lnTo>
                      <a:pt x="36" y="84"/>
                    </a:lnTo>
                    <a:lnTo>
                      <a:pt x="29" y="88"/>
                    </a:lnTo>
                    <a:lnTo>
                      <a:pt x="29" y="91"/>
                    </a:lnTo>
                    <a:lnTo>
                      <a:pt x="29" y="91"/>
                    </a:lnTo>
                    <a:lnTo>
                      <a:pt x="32" y="91"/>
                    </a:lnTo>
                    <a:lnTo>
                      <a:pt x="39" y="95"/>
                    </a:lnTo>
                    <a:lnTo>
                      <a:pt x="50" y="95"/>
                    </a:lnTo>
                    <a:lnTo>
                      <a:pt x="57" y="91"/>
                    </a:lnTo>
                    <a:lnTo>
                      <a:pt x="64" y="84"/>
                    </a:lnTo>
                    <a:lnTo>
                      <a:pt x="71" y="81"/>
                    </a:lnTo>
                    <a:lnTo>
                      <a:pt x="78" y="77"/>
                    </a:lnTo>
                    <a:lnTo>
                      <a:pt x="78" y="77"/>
                    </a:lnTo>
                    <a:lnTo>
                      <a:pt x="78" y="74"/>
                    </a:lnTo>
                    <a:lnTo>
                      <a:pt x="81" y="74"/>
                    </a:lnTo>
                    <a:lnTo>
                      <a:pt x="85" y="74"/>
                    </a:lnTo>
                    <a:lnTo>
                      <a:pt x="85" y="77"/>
                    </a:lnTo>
                    <a:lnTo>
                      <a:pt x="88" y="77"/>
                    </a:lnTo>
                    <a:lnTo>
                      <a:pt x="88" y="77"/>
                    </a:lnTo>
                    <a:lnTo>
                      <a:pt x="92" y="77"/>
                    </a:lnTo>
                    <a:lnTo>
                      <a:pt x="95" y="74"/>
                    </a:lnTo>
                    <a:lnTo>
                      <a:pt x="99" y="74"/>
                    </a:lnTo>
                    <a:lnTo>
                      <a:pt x="99" y="74"/>
                    </a:lnTo>
                    <a:lnTo>
                      <a:pt x="106" y="77"/>
                    </a:lnTo>
                    <a:lnTo>
                      <a:pt x="110" y="74"/>
                    </a:lnTo>
                    <a:lnTo>
                      <a:pt x="113" y="70"/>
                    </a:lnTo>
                    <a:lnTo>
                      <a:pt x="113" y="70"/>
                    </a:lnTo>
                    <a:lnTo>
                      <a:pt x="117" y="63"/>
                    </a:lnTo>
                    <a:lnTo>
                      <a:pt x="117" y="60"/>
                    </a:lnTo>
                    <a:lnTo>
                      <a:pt x="120" y="52"/>
                    </a:lnTo>
                    <a:lnTo>
                      <a:pt x="120" y="45"/>
                    </a:lnTo>
                    <a:lnTo>
                      <a:pt x="120" y="42"/>
                    </a:lnTo>
                    <a:lnTo>
                      <a:pt x="117" y="35"/>
                    </a:lnTo>
                    <a:lnTo>
                      <a:pt x="113" y="35"/>
                    </a:lnTo>
                    <a:lnTo>
                      <a:pt x="113" y="35"/>
                    </a:lnTo>
                    <a:lnTo>
                      <a:pt x="110" y="35"/>
                    </a:lnTo>
                    <a:lnTo>
                      <a:pt x="106" y="38"/>
                    </a:lnTo>
                    <a:lnTo>
                      <a:pt x="103" y="38"/>
                    </a:lnTo>
                    <a:lnTo>
                      <a:pt x="99" y="38"/>
                    </a:lnTo>
                    <a:lnTo>
                      <a:pt x="95" y="31"/>
                    </a:lnTo>
                    <a:lnTo>
                      <a:pt x="95" y="31"/>
                    </a:lnTo>
                    <a:lnTo>
                      <a:pt x="92" y="24"/>
                    </a:lnTo>
                    <a:lnTo>
                      <a:pt x="88" y="17"/>
                    </a:lnTo>
                    <a:lnTo>
                      <a:pt x="88" y="10"/>
                    </a:lnTo>
                    <a:lnTo>
                      <a:pt x="88" y="7"/>
                    </a:lnTo>
                    <a:lnTo>
                      <a:pt x="85" y="0"/>
                    </a:lnTo>
                    <a:lnTo>
                      <a:pt x="85" y="0"/>
                    </a:lnTo>
                    <a:lnTo>
                      <a:pt x="85" y="0"/>
                    </a:lnTo>
                    <a:lnTo>
                      <a:pt x="81" y="0"/>
                    </a:lnTo>
                    <a:lnTo>
                      <a:pt x="78" y="0"/>
                    </a:lnTo>
                    <a:lnTo>
                      <a:pt x="74" y="3"/>
                    </a:lnTo>
                    <a:lnTo>
                      <a:pt x="71" y="7"/>
                    </a:lnTo>
                    <a:lnTo>
                      <a:pt x="67" y="14"/>
                    </a:lnTo>
                    <a:lnTo>
                      <a:pt x="67" y="21"/>
                    </a:lnTo>
                    <a:lnTo>
                      <a:pt x="67" y="21"/>
                    </a:lnTo>
                    <a:lnTo>
                      <a:pt x="67" y="24"/>
                    </a:lnTo>
                    <a:lnTo>
                      <a:pt x="67" y="28"/>
                    </a:lnTo>
                    <a:lnTo>
                      <a:pt x="74" y="28"/>
                    </a:lnTo>
                    <a:lnTo>
                      <a:pt x="74" y="31"/>
                    </a:lnTo>
                    <a:lnTo>
                      <a:pt x="71" y="35"/>
                    </a:lnTo>
                    <a:lnTo>
                      <a:pt x="67" y="38"/>
                    </a:lnTo>
                    <a:lnTo>
                      <a:pt x="67" y="42"/>
                    </a:lnTo>
                    <a:lnTo>
                      <a:pt x="64" y="45"/>
                    </a:lnTo>
                    <a:lnTo>
                      <a:pt x="60" y="49"/>
                    </a:lnTo>
                    <a:lnTo>
                      <a:pt x="57" y="49"/>
                    </a:lnTo>
                    <a:lnTo>
                      <a:pt x="57" y="45"/>
                    </a:lnTo>
                    <a:lnTo>
                      <a:pt x="57" y="38"/>
                    </a:lnTo>
                    <a:lnTo>
                      <a:pt x="57" y="35"/>
                    </a:lnTo>
                    <a:lnTo>
                      <a:pt x="53" y="28"/>
                    </a:lnTo>
                    <a:lnTo>
                      <a:pt x="50" y="24"/>
                    </a:lnTo>
                    <a:lnTo>
                      <a:pt x="46" y="24"/>
                    </a:lnTo>
                    <a:lnTo>
                      <a:pt x="43" y="24"/>
                    </a:lnTo>
                    <a:lnTo>
                      <a:pt x="39" y="28"/>
                    </a:lnTo>
                    <a:lnTo>
                      <a:pt x="36" y="28"/>
                    </a:lnTo>
                    <a:lnTo>
                      <a:pt x="32" y="24"/>
                    </a:lnTo>
                    <a:lnTo>
                      <a:pt x="32" y="21"/>
                    </a:lnTo>
                    <a:lnTo>
                      <a:pt x="32" y="21"/>
                    </a:lnTo>
                    <a:lnTo>
                      <a:pt x="29" y="17"/>
                    </a:lnTo>
                    <a:lnTo>
                      <a:pt x="25" y="17"/>
                    </a:lnTo>
                    <a:lnTo>
                      <a:pt x="22" y="17"/>
                    </a:lnTo>
                    <a:lnTo>
                      <a:pt x="14" y="17"/>
                    </a:lnTo>
                    <a:lnTo>
                      <a:pt x="11" y="21"/>
                    </a:lnTo>
                    <a:lnTo>
                      <a:pt x="11" y="24"/>
                    </a:lnTo>
                    <a:lnTo>
                      <a:pt x="11" y="35"/>
                    </a:lnTo>
                    <a:lnTo>
                      <a:pt x="7" y="35"/>
                    </a:lnTo>
                    <a:lnTo>
                      <a:pt x="7" y="35"/>
                    </a:lnTo>
                    <a:lnTo>
                      <a:pt x="7" y="35"/>
                    </a:lnTo>
                    <a:lnTo>
                      <a:pt x="7" y="38"/>
                    </a:lnTo>
                    <a:lnTo>
                      <a:pt x="7" y="45"/>
                    </a:lnTo>
                    <a:lnTo>
                      <a:pt x="7" y="49"/>
                    </a:lnTo>
                    <a:lnTo>
                      <a:pt x="4" y="49"/>
                    </a:lnTo>
                    <a:lnTo>
                      <a:pt x="0" y="52"/>
                    </a:lnTo>
                    <a:lnTo>
                      <a:pt x="0" y="56"/>
                    </a:lnTo>
                    <a:lnTo>
                      <a:pt x="0" y="60"/>
                    </a:lnTo>
                    <a:lnTo>
                      <a:pt x="0" y="63"/>
                    </a:lnTo>
                    <a:lnTo>
                      <a:pt x="7" y="70"/>
                    </a:lnTo>
                    <a:close/>
                  </a:path>
                </a:pathLst>
              </a:custGeom>
              <a:grpFill/>
              <a:ln w="0">
                <a:noFill/>
                <a:prstDash val="solid"/>
                <a:round/>
                <a:headEnd/>
                <a:tailEnd/>
              </a:ln>
            </p:spPr>
            <p:txBody>
              <a:bodyPr/>
              <a:lstStyle/>
              <a:p>
                <a:endParaRPr lang="fa-IR"/>
              </a:p>
            </p:txBody>
          </p:sp>
          <p:sp>
            <p:nvSpPr>
              <p:cNvPr id="3432" name="Freeform 360"/>
              <p:cNvSpPr>
                <a:spLocks/>
              </p:cNvSpPr>
              <p:nvPr userDrawn="1"/>
            </p:nvSpPr>
            <p:spPr bwMode="gray">
              <a:xfrm>
                <a:off x="1023" y="-2797"/>
                <a:ext cx="21" cy="53"/>
              </a:xfrm>
              <a:custGeom>
                <a:avLst/>
                <a:gdLst/>
                <a:ahLst/>
                <a:cxnLst>
                  <a:cxn ang="0">
                    <a:pos x="17" y="38"/>
                  </a:cxn>
                  <a:cxn ang="0">
                    <a:pos x="10" y="10"/>
                  </a:cxn>
                  <a:cxn ang="0">
                    <a:pos x="10" y="10"/>
                  </a:cxn>
                  <a:cxn ang="0">
                    <a:pos x="7" y="7"/>
                  </a:cxn>
                  <a:cxn ang="0">
                    <a:pos x="7" y="3"/>
                  </a:cxn>
                  <a:cxn ang="0">
                    <a:pos x="7" y="3"/>
                  </a:cxn>
                  <a:cxn ang="0">
                    <a:pos x="3" y="0"/>
                  </a:cxn>
                  <a:cxn ang="0">
                    <a:pos x="3" y="3"/>
                  </a:cxn>
                  <a:cxn ang="0">
                    <a:pos x="0" y="7"/>
                  </a:cxn>
                  <a:cxn ang="0">
                    <a:pos x="0" y="14"/>
                  </a:cxn>
                  <a:cxn ang="0">
                    <a:pos x="0" y="24"/>
                  </a:cxn>
                  <a:cxn ang="0">
                    <a:pos x="0" y="28"/>
                  </a:cxn>
                  <a:cxn ang="0">
                    <a:pos x="0" y="31"/>
                  </a:cxn>
                  <a:cxn ang="0">
                    <a:pos x="3" y="38"/>
                  </a:cxn>
                  <a:cxn ang="0">
                    <a:pos x="3" y="42"/>
                  </a:cxn>
                  <a:cxn ang="0">
                    <a:pos x="10" y="49"/>
                  </a:cxn>
                  <a:cxn ang="0">
                    <a:pos x="17" y="53"/>
                  </a:cxn>
                  <a:cxn ang="0">
                    <a:pos x="17" y="53"/>
                  </a:cxn>
                  <a:cxn ang="0">
                    <a:pos x="17" y="53"/>
                  </a:cxn>
                  <a:cxn ang="0">
                    <a:pos x="21" y="49"/>
                  </a:cxn>
                  <a:cxn ang="0">
                    <a:pos x="21" y="49"/>
                  </a:cxn>
                  <a:cxn ang="0">
                    <a:pos x="21" y="42"/>
                  </a:cxn>
                  <a:cxn ang="0">
                    <a:pos x="17" y="38"/>
                  </a:cxn>
                </a:cxnLst>
                <a:rect l="0" t="0" r="r" b="b"/>
                <a:pathLst>
                  <a:path w="21" h="53">
                    <a:moveTo>
                      <a:pt x="17" y="38"/>
                    </a:moveTo>
                    <a:lnTo>
                      <a:pt x="10" y="10"/>
                    </a:lnTo>
                    <a:lnTo>
                      <a:pt x="10" y="10"/>
                    </a:lnTo>
                    <a:lnTo>
                      <a:pt x="7" y="7"/>
                    </a:lnTo>
                    <a:lnTo>
                      <a:pt x="7" y="3"/>
                    </a:lnTo>
                    <a:lnTo>
                      <a:pt x="7" y="3"/>
                    </a:lnTo>
                    <a:lnTo>
                      <a:pt x="3" y="0"/>
                    </a:lnTo>
                    <a:lnTo>
                      <a:pt x="3" y="3"/>
                    </a:lnTo>
                    <a:lnTo>
                      <a:pt x="0" y="7"/>
                    </a:lnTo>
                    <a:lnTo>
                      <a:pt x="0" y="14"/>
                    </a:lnTo>
                    <a:lnTo>
                      <a:pt x="0" y="24"/>
                    </a:lnTo>
                    <a:lnTo>
                      <a:pt x="0" y="28"/>
                    </a:lnTo>
                    <a:lnTo>
                      <a:pt x="0" y="31"/>
                    </a:lnTo>
                    <a:lnTo>
                      <a:pt x="3" y="38"/>
                    </a:lnTo>
                    <a:lnTo>
                      <a:pt x="3" y="42"/>
                    </a:lnTo>
                    <a:lnTo>
                      <a:pt x="10" y="49"/>
                    </a:lnTo>
                    <a:lnTo>
                      <a:pt x="17" y="53"/>
                    </a:lnTo>
                    <a:lnTo>
                      <a:pt x="17" y="53"/>
                    </a:lnTo>
                    <a:lnTo>
                      <a:pt x="17" y="53"/>
                    </a:lnTo>
                    <a:lnTo>
                      <a:pt x="21" y="49"/>
                    </a:lnTo>
                    <a:lnTo>
                      <a:pt x="21" y="49"/>
                    </a:lnTo>
                    <a:lnTo>
                      <a:pt x="21" y="42"/>
                    </a:lnTo>
                    <a:lnTo>
                      <a:pt x="17" y="38"/>
                    </a:lnTo>
                    <a:close/>
                  </a:path>
                </a:pathLst>
              </a:custGeom>
              <a:grpFill/>
              <a:ln w="0">
                <a:noFill/>
                <a:prstDash val="solid"/>
                <a:round/>
                <a:headEnd/>
                <a:tailEnd/>
              </a:ln>
            </p:spPr>
            <p:txBody>
              <a:bodyPr/>
              <a:lstStyle/>
              <a:p>
                <a:endParaRPr lang="fa-IR"/>
              </a:p>
            </p:txBody>
          </p:sp>
          <p:sp>
            <p:nvSpPr>
              <p:cNvPr id="3433" name="Freeform 361"/>
              <p:cNvSpPr>
                <a:spLocks/>
              </p:cNvSpPr>
              <p:nvPr userDrawn="1"/>
            </p:nvSpPr>
            <p:spPr bwMode="gray">
              <a:xfrm>
                <a:off x="970" y="-2723"/>
                <a:ext cx="77" cy="95"/>
              </a:xfrm>
              <a:custGeom>
                <a:avLst/>
                <a:gdLst/>
                <a:ahLst/>
                <a:cxnLst>
                  <a:cxn ang="0">
                    <a:pos x="0" y="24"/>
                  </a:cxn>
                  <a:cxn ang="0">
                    <a:pos x="7" y="35"/>
                  </a:cxn>
                  <a:cxn ang="0">
                    <a:pos x="14" y="53"/>
                  </a:cxn>
                  <a:cxn ang="0">
                    <a:pos x="21" y="53"/>
                  </a:cxn>
                  <a:cxn ang="0">
                    <a:pos x="31" y="56"/>
                  </a:cxn>
                  <a:cxn ang="0">
                    <a:pos x="39" y="60"/>
                  </a:cxn>
                  <a:cxn ang="0">
                    <a:pos x="39" y="77"/>
                  </a:cxn>
                  <a:cxn ang="0">
                    <a:pos x="49" y="91"/>
                  </a:cxn>
                  <a:cxn ang="0">
                    <a:pos x="63" y="95"/>
                  </a:cxn>
                  <a:cxn ang="0">
                    <a:pos x="77" y="88"/>
                  </a:cxn>
                  <a:cxn ang="0">
                    <a:pos x="77" y="88"/>
                  </a:cxn>
                  <a:cxn ang="0">
                    <a:pos x="70" y="88"/>
                  </a:cxn>
                  <a:cxn ang="0">
                    <a:pos x="67" y="91"/>
                  </a:cxn>
                  <a:cxn ang="0">
                    <a:pos x="67" y="91"/>
                  </a:cxn>
                  <a:cxn ang="0">
                    <a:pos x="67" y="77"/>
                  </a:cxn>
                  <a:cxn ang="0">
                    <a:pos x="63" y="56"/>
                  </a:cxn>
                  <a:cxn ang="0">
                    <a:pos x="60" y="45"/>
                  </a:cxn>
                  <a:cxn ang="0">
                    <a:pos x="63" y="35"/>
                  </a:cxn>
                  <a:cxn ang="0">
                    <a:pos x="70" y="24"/>
                  </a:cxn>
                  <a:cxn ang="0">
                    <a:pos x="70" y="10"/>
                  </a:cxn>
                  <a:cxn ang="0">
                    <a:pos x="63" y="3"/>
                  </a:cxn>
                  <a:cxn ang="0">
                    <a:pos x="56" y="3"/>
                  </a:cxn>
                  <a:cxn ang="0">
                    <a:pos x="46" y="0"/>
                  </a:cxn>
                  <a:cxn ang="0">
                    <a:pos x="39" y="0"/>
                  </a:cxn>
                  <a:cxn ang="0">
                    <a:pos x="39" y="10"/>
                  </a:cxn>
                  <a:cxn ang="0">
                    <a:pos x="42" y="24"/>
                  </a:cxn>
                  <a:cxn ang="0">
                    <a:pos x="46" y="35"/>
                  </a:cxn>
                  <a:cxn ang="0">
                    <a:pos x="42" y="42"/>
                  </a:cxn>
                  <a:cxn ang="0">
                    <a:pos x="31" y="35"/>
                  </a:cxn>
                  <a:cxn ang="0">
                    <a:pos x="17" y="21"/>
                  </a:cxn>
                  <a:cxn ang="0">
                    <a:pos x="14" y="10"/>
                  </a:cxn>
                  <a:cxn ang="0">
                    <a:pos x="10" y="7"/>
                  </a:cxn>
                  <a:cxn ang="0">
                    <a:pos x="3" y="7"/>
                  </a:cxn>
                  <a:cxn ang="0">
                    <a:pos x="0" y="10"/>
                  </a:cxn>
                  <a:cxn ang="0">
                    <a:pos x="0" y="21"/>
                  </a:cxn>
                </a:cxnLst>
                <a:rect l="0" t="0" r="r" b="b"/>
                <a:pathLst>
                  <a:path w="77" h="95">
                    <a:moveTo>
                      <a:pt x="0" y="21"/>
                    </a:moveTo>
                    <a:lnTo>
                      <a:pt x="0" y="24"/>
                    </a:lnTo>
                    <a:lnTo>
                      <a:pt x="3" y="28"/>
                    </a:lnTo>
                    <a:lnTo>
                      <a:pt x="7" y="35"/>
                    </a:lnTo>
                    <a:lnTo>
                      <a:pt x="14" y="45"/>
                    </a:lnTo>
                    <a:lnTo>
                      <a:pt x="14" y="53"/>
                    </a:lnTo>
                    <a:lnTo>
                      <a:pt x="17" y="53"/>
                    </a:lnTo>
                    <a:lnTo>
                      <a:pt x="21" y="53"/>
                    </a:lnTo>
                    <a:lnTo>
                      <a:pt x="24" y="53"/>
                    </a:lnTo>
                    <a:lnTo>
                      <a:pt x="31" y="56"/>
                    </a:lnTo>
                    <a:lnTo>
                      <a:pt x="35" y="56"/>
                    </a:lnTo>
                    <a:lnTo>
                      <a:pt x="39" y="60"/>
                    </a:lnTo>
                    <a:lnTo>
                      <a:pt x="39" y="67"/>
                    </a:lnTo>
                    <a:lnTo>
                      <a:pt x="39" y="77"/>
                    </a:lnTo>
                    <a:lnTo>
                      <a:pt x="42" y="84"/>
                    </a:lnTo>
                    <a:lnTo>
                      <a:pt x="49" y="91"/>
                    </a:lnTo>
                    <a:lnTo>
                      <a:pt x="56" y="95"/>
                    </a:lnTo>
                    <a:lnTo>
                      <a:pt x="63" y="95"/>
                    </a:lnTo>
                    <a:lnTo>
                      <a:pt x="70" y="91"/>
                    </a:lnTo>
                    <a:lnTo>
                      <a:pt x="77" y="88"/>
                    </a:lnTo>
                    <a:lnTo>
                      <a:pt x="77" y="88"/>
                    </a:lnTo>
                    <a:lnTo>
                      <a:pt x="77" y="88"/>
                    </a:lnTo>
                    <a:lnTo>
                      <a:pt x="74" y="88"/>
                    </a:lnTo>
                    <a:lnTo>
                      <a:pt x="70" y="88"/>
                    </a:lnTo>
                    <a:lnTo>
                      <a:pt x="70" y="91"/>
                    </a:lnTo>
                    <a:lnTo>
                      <a:pt x="67" y="91"/>
                    </a:lnTo>
                    <a:lnTo>
                      <a:pt x="67" y="91"/>
                    </a:lnTo>
                    <a:lnTo>
                      <a:pt x="67" y="91"/>
                    </a:lnTo>
                    <a:lnTo>
                      <a:pt x="67" y="84"/>
                    </a:lnTo>
                    <a:lnTo>
                      <a:pt x="67" y="77"/>
                    </a:lnTo>
                    <a:lnTo>
                      <a:pt x="63" y="67"/>
                    </a:lnTo>
                    <a:lnTo>
                      <a:pt x="63" y="56"/>
                    </a:lnTo>
                    <a:lnTo>
                      <a:pt x="60" y="45"/>
                    </a:lnTo>
                    <a:lnTo>
                      <a:pt x="60" y="45"/>
                    </a:lnTo>
                    <a:lnTo>
                      <a:pt x="63" y="42"/>
                    </a:lnTo>
                    <a:lnTo>
                      <a:pt x="63" y="35"/>
                    </a:lnTo>
                    <a:lnTo>
                      <a:pt x="67" y="31"/>
                    </a:lnTo>
                    <a:lnTo>
                      <a:pt x="70" y="24"/>
                    </a:lnTo>
                    <a:lnTo>
                      <a:pt x="70" y="17"/>
                    </a:lnTo>
                    <a:lnTo>
                      <a:pt x="70" y="10"/>
                    </a:lnTo>
                    <a:lnTo>
                      <a:pt x="67" y="7"/>
                    </a:lnTo>
                    <a:lnTo>
                      <a:pt x="63" y="3"/>
                    </a:lnTo>
                    <a:lnTo>
                      <a:pt x="60" y="3"/>
                    </a:lnTo>
                    <a:lnTo>
                      <a:pt x="56" y="3"/>
                    </a:lnTo>
                    <a:lnTo>
                      <a:pt x="53" y="0"/>
                    </a:lnTo>
                    <a:lnTo>
                      <a:pt x="46" y="0"/>
                    </a:lnTo>
                    <a:lnTo>
                      <a:pt x="42" y="0"/>
                    </a:lnTo>
                    <a:lnTo>
                      <a:pt x="39" y="0"/>
                    </a:lnTo>
                    <a:lnTo>
                      <a:pt x="35" y="7"/>
                    </a:lnTo>
                    <a:lnTo>
                      <a:pt x="39" y="10"/>
                    </a:lnTo>
                    <a:lnTo>
                      <a:pt x="39" y="17"/>
                    </a:lnTo>
                    <a:lnTo>
                      <a:pt x="42" y="24"/>
                    </a:lnTo>
                    <a:lnTo>
                      <a:pt x="42" y="31"/>
                    </a:lnTo>
                    <a:lnTo>
                      <a:pt x="46" y="35"/>
                    </a:lnTo>
                    <a:lnTo>
                      <a:pt x="46" y="38"/>
                    </a:lnTo>
                    <a:lnTo>
                      <a:pt x="42" y="42"/>
                    </a:lnTo>
                    <a:lnTo>
                      <a:pt x="39" y="38"/>
                    </a:lnTo>
                    <a:lnTo>
                      <a:pt x="31" y="35"/>
                    </a:lnTo>
                    <a:lnTo>
                      <a:pt x="21" y="28"/>
                    </a:lnTo>
                    <a:lnTo>
                      <a:pt x="17" y="21"/>
                    </a:lnTo>
                    <a:lnTo>
                      <a:pt x="14" y="10"/>
                    </a:lnTo>
                    <a:lnTo>
                      <a:pt x="14" y="10"/>
                    </a:lnTo>
                    <a:lnTo>
                      <a:pt x="14" y="10"/>
                    </a:lnTo>
                    <a:lnTo>
                      <a:pt x="10" y="7"/>
                    </a:lnTo>
                    <a:lnTo>
                      <a:pt x="7" y="7"/>
                    </a:lnTo>
                    <a:lnTo>
                      <a:pt x="3" y="7"/>
                    </a:lnTo>
                    <a:lnTo>
                      <a:pt x="0" y="7"/>
                    </a:lnTo>
                    <a:lnTo>
                      <a:pt x="0" y="10"/>
                    </a:lnTo>
                    <a:lnTo>
                      <a:pt x="0" y="14"/>
                    </a:lnTo>
                    <a:lnTo>
                      <a:pt x="0" y="21"/>
                    </a:lnTo>
                    <a:close/>
                  </a:path>
                </a:pathLst>
              </a:custGeom>
              <a:grpFill/>
              <a:ln w="0">
                <a:noFill/>
                <a:prstDash val="solid"/>
                <a:round/>
                <a:headEnd/>
                <a:tailEnd/>
              </a:ln>
            </p:spPr>
            <p:txBody>
              <a:bodyPr/>
              <a:lstStyle/>
              <a:p>
                <a:endParaRPr lang="fa-IR"/>
              </a:p>
            </p:txBody>
          </p:sp>
          <p:sp>
            <p:nvSpPr>
              <p:cNvPr id="3434" name="Freeform 362"/>
              <p:cNvSpPr>
                <a:spLocks/>
              </p:cNvSpPr>
              <p:nvPr userDrawn="1"/>
            </p:nvSpPr>
            <p:spPr bwMode="gray">
              <a:xfrm>
                <a:off x="1051" y="-2663"/>
                <a:ext cx="42" cy="49"/>
              </a:xfrm>
              <a:custGeom>
                <a:avLst/>
                <a:gdLst/>
                <a:ahLst/>
                <a:cxnLst>
                  <a:cxn ang="0">
                    <a:pos x="24" y="49"/>
                  </a:cxn>
                  <a:cxn ang="0">
                    <a:pos x="24" y="49"/>
                  </a:cxn>
                  <a:cxn ang="0">
                    <a:pos x="31" y="45"/>
                  </a:cxn>
                  <a:cxn ang="0">
                    <a:pos x="35" y="45"/>
                  </a:cxn>
                  <a:cxn ang="0">
                    <a:pos x="39" y="38"/>
                  </a:cxn>
                  <a:cxn ang="0">
                    <a:pos x="42" y="38"/>
                  </a:cxn>
                  <a:cxn ang="0">
                    <a:pos x="42" y="35"/>
                  </a:cxn>
                  <a:cxn ang="0">
                    <a:pos x="42" y="28"/>
                  </a:cxn>
                  <a:cxn ang="0">
                    <a:pos x="42" y="21"/>
                  </a:cxn>
                  <a:cxn ang="0">
                    <a:pos x="39" y="14"/>
                  </a:cxn>
                  <a:cxn ang="0">
                    <a:pos x="39" y="14"/>
                  </a:cxn>
                  <a:cxn ang="0">
                    <a:pos x="35" y="10"/>
                  </a:cxn>
                  <a:cxn ang="0">
                    <a:pos x="31" y="7"/>
                  </a:cxn>
                  <a:cxn ang="0">
                    <a:pos x="24" y="3"/>
                  </a:cxn>
                  <a:cxn ang="0">
                    <a:pos x="17" y="0"/>
                  </a:cxn>
                  <a:cxn ang="0">
                    <a:pos x="10" y="3"/>
                  </a:cxn>
                  <a:cxn ang="0">
                    <a:pos x="10" y="3"/>
                  </a:cxn>
                  <a:cxn ang="0">
                    <a:pos x="7" y="3"/>
                  </a:cxn>
                  <a:cxn ang="0">
                    <a:pos x="7" y="3"/>
                  </a:cxn>
                  <a:cxn ang="0">
                    <a:pos x="3" y="0"/>
                  </a:cxn>
                  <a:cxn ang="0">
                    <a:pos x="3" y="3"/>
                  </a:cxn>
                  <a:cxn ang="0">
                    <a:pos x="0" y="3"/>
                  </a:cxn>
                  <a:cxn ang="0">
                    <a:pos x="0" y="7"/>
                  </a:cxn>
                  <a:cxn ang="0">
                    <a:pos x="3" y="14"/>
                  </a:cxn>
                  <a:cxn ang="0">
                    <a:pos x="3" y="17"/>
                  </a:cxn>
                  <a:cxn ang="0">
                    <a:pos x="3" y="21"/>
                  </a:cxn>
                  <a:cxn ang="0">
                    <a:pos x="3" y="28"/>
                  </a:cxn>
                  <a:cxn ang="0">
                    <a:pos x="0" y="35"/>
                  </a:cxn>
                  <a:cxn ang="0">
                    <a:pos x="0" y="42"/>
                  </a:cxn>
                  <a:cxn ang="0">
                    <a:pos x="14" y="38"/>
                  </a:cxn>
                  <a:cxn ang="0">
                    <a:pos x="24" y="49"/>
                  </a:cxn>
                </a:cxnLst>
                <a:rect l="0" t="0" r="r" b="b"/>
                <a:pathLst>
                  <a:path w="42" h="49">
                    <a:moveTo>
                      <a:pt x="24" y="49"/>
                    </a:moveTo>
                    <a:lnTo>
                      <a:pt x="24" y="49"/>
                    </a:lnTo>
                    <a:lnTo>
                      <a:pt x="31" y="45"/>
                    </a:lnTo>
                    <a:lnTo>
                      <a:pt x="35" y="45"/>
                    </a:lnTo>
                    <a:lnTo>
                      <a:pt x="39" y="38"/>
                    </a:lnTo>
                    <a:lnTo>
                      <a:pt x="42" y="38"/>
                    </a:lnTo>
                    <a:lnTo>
                      <a:pt x="42" y="35"/>
                    </a:lnTo>
                    <a:lnTo>
                      <a:pt x="42" y="28"/>
                    </a:lnTo>
                    <a:lnTo>
                      <a:pt x="42" y="21"/>
                    </a:lnTo>
                    <a:lnTo>
                      <a:pt x="39" y="14"/>
                    </a:lnTo>
                    <a:lnTo>
                      <a:pt x="39" y="14"/>
                    </a:lnTo>
                    <a:lnTo>
                      <a:pt x="35" y="10"/>
                    </a:lnTo>
                    <a:lnTo>
                      <a:pt x="31" y="7"/>
                    </a:lnTo>
                    <a:lnTo>
                      <a:pt x="24" y="3"/>
                    </a:lnTo>
                    <a:lnTo>
                      <a:pt x="17" y="0"/>
                    </a:lnTo>
                    <a:lnTo>
                      <a:pt x="10" y="3"/>
                    </a:lnTo>
                    <a:lnTo>
                      <a:pt x="10" y="3"/>
                    </a:lnTo>
                    <a:lnTo>
                      <a:pt x="7" y="3"/>
                    </a:lnTo>
                    <a:lnTo>
                      <a:pt x="7" y="3"/>
                    </a:lnTo>
                    <a:lnTo>
                      <a:pt x="3" y="0"/>
                    </a:lnTo>
                    <a:lnTo>
                      <a:pt x="3" y="3"/>
                    </a:lnTo>
                    <a:lnTo>
                      <a:pt x="0" y="3"/>
                    </a:lnTo>
                    <a:lnTo>
                      <a:pt x="0" y="7"/>
                    </a:lnTo>
                    <a:lnTo>
                      <a:pt x="3" y="14"/>
                    </a:lnTo>
                    <a:lnTo>
                      <a:pt x="3" y="17"/>
                    </a:lnTo>
                    <a:lnTo>
                      <a:pt x="3" y="21"/>
                    </a:lnTo>
                    <a:lnTo>
                      <a:pt x="3" y="28"/>
                    </a:lnTo>
                    <a:lnTo>
                      <a:pt x="0" y="35"/>
                    </a:lnTo>
                    <a:lnTo>
                      <a:pt x="0" y="42"/>
                    </a:lnTo>
                    <a:lnTo>
                      <a:pt x="14" y="38"/>
                    </a:lnTo>
                    <a:lnTo>
                      <a:pt x="24" y="49"/>
                    </a:lnTo>
                    <a:close/>
                  </a:path>
                </a:pathLst>
              </a:custGeom>
              <a:grpFill/>
              <a:ln w="0">
                <a:noFill/>
                <a:prstDash val="solid"/>
                <a:round/>
                <a:headEnd/>
                <a:tailEnd/>
              </a:ln>
            </p:spPr>
            <p:txBody>
              <a:bodyPr/>
              <a:lstStyle/>
              <a:p>
                <a:endParaRPr lang="fa-IR"/>
              </a:p>
            </p:txBody>
          </p:sp>
          <p:sp>
            <p:nvSpPr>
              <p:cNvPr id="3435" name="Freeform 363"/>
              <p:cNvSpPr>
                <a:spLocks/>
              </p:cNvSpPr>
              <p:nvPr userDrawn="1"/>
            </p:nvSpPr>
            <p:spPr bwMode="gray">
              <a:xfrm>
                <a:off x="1104" y="-2681"/>
                <a:ext cx="176" cy="102"/>
              </a:xfrm>
              <a:custGeom>
                <a:avLst/>
                <a:gdLst/>
                <a:ahLst/>
                <a:cxnLst>
                  <a:cxn ang="0">
                    <a:pos x="28" y="28"/>
                  </a:cxn>
                  <a:cxn ang="0">
                    <a:pos x="31" y="25"/>
                  </a:cxn>
                  <a:cxn ang="0">
                    <a:pos x="35" y="28"/>
                  </a:cxn>
                  <a:cxn ang="0">
                    <a:pos x="38" y="39"/>
                  </a:cxn>
                  <a:cxn ang="0">
                    <a:pos x="45" y="74"/>
                  </a:cxn>
                  <a:cxn ang="0">
                    <a:pos x="42" y="74"/>
                  </a:cxn>
                  <a:cxn ang="0">
                    <a:pos x="38" y="81"/>
                  </a:cxn>
                  <a:cxn ang="0">
                    <a:pos x="42" y="92"/>
                  </a:cxn>
                  <a:cxn ang="0">
                    <a:pos x="52" y="92"/>
                  </a:cxn>
                  <a:cxn ang="0">
                    <a:pos x="56" y="92"/>
                  </a:cxn>
                  <a:cxn ang="0">
                    <a:pos x="63" y="88"/>
                  </a:cxn>
                  <a:cxn ang="0">
                    <a:pos x="70" y="92"/>
                  </a:cxn>
                  <a:cxn ang="0">
                    <a:pos x="74" y="95"/>
                  </a:cxn>
                  <a:cxn ang="0">
                    <a:pos x="84" y="102"/>
                  </a:cxn>
                  <a:cxn ang="0">
                    <a:pos x="102" y="102"/>
                  </a:cxn>
                  <a:cxn ang="0">
                    <a:pos x="123" y="102"/>
                  </a:cxn>
                  <a:cxn ang="0">
                    <a:pos x="123" y="99"/>
                  </a:cxn>
                  <a:cxn ang="0">
                    <a:pos x="126" y="92"/>
                  </a:cxn>
                  <a:cxn ang="0">
                    <a:pos x="130" y="92"/>
                  </a:cxn>
                  <a:cxn ang="0">
                    <a:pos x="144" y="99"/>
                  </a:cxn>
                  <a:cxn ang="0">
                    <a:pos x="151" y="99"/>
                  </a:cxn>
                  <a:cxn ang="0">
                    <a:pos x="158" y="95"/>
                  </a:cxn>
                  <a:cxn ang="0">
                    <a:pos x="162" y="88"/>
                  </a:cxn>
                  <a:cxn ang="0">
                    <a:pos x="162" y="81"/>
                  </a:cxn>
                  <a:cxn ang="0">
                    <a:pos x="169" y="77"/>
                  </a:cxn>
                  <a:cxn ang="0">
                    <a:pos x="172" y="70"/>
                  </a:cxn>
                  <a:cxn ang="0">
                    <a:pos x="172" y="67"/>
                  </a:cxn>
                  <a:cxn ang="0">
                    <a:pos x="176" y="63"/>
                  </a:cxn>
                  <a:cxn ang="0">
                    <a:pos x="169" y="56"/>
                  </a:cxn>
                  <a:cxn ang="0">
                    <a:pos x="148" y="53"/>
                  </a:cxn>
                  <a:cxn ang="0">
                    <a:pos x="141" y="49"/>
                  </a:cxn>
                  <a:cxn ang="0">
                    <a:pos x="123" y="46"/>
                  </a:cxn>
                  <a:cxn ang="0">
                    <a:pos x="116" y="49"/>
                  </a:cxn>
                  <a:cxn ang="0">
                    <a:pos x="105" y="53"/>
                  </a:cxn>
                  <a:cxn ang="0">
                    <a:pos x="95" y="53"/>
                  </a:cxn>
                  <a:cxn ang="0">
                    <a:pos x="63" y="35"/>
                  </a:cxn>
                  <a:cxn ang="0">
                    <a:pos x="60" y="28"/>
                  </a:cxn>
                  <a:cxn ang="0">
                    <a:pos x="52" y="25"/>
                  </a:cxn>
                  <a:cxn ang="0">
                    <a:pos x="49" y="25"/>
                  </a:cxn>
                  <a:cxn ang="0">
                    <a:pos x="52" y="21"/>
                  </a:cxn>
                  <a:cxn ang="0">
                    <a:pos x="52" y="18"/>
                  </a:cxn>
                  <a:cxn ang="0">
                    <a:pos x="49" y="11"/>
                  </a:cxn>
                  <a:cxn ang="0">
                    <a:pos x="42" y="11"/>
                  </a:cxn>
                  <a:cxn ang="0">
                    <a:pos x="38" y="11"/>
                  </a:cxn>
                  <a:cxn ang="0">
                    <a:pos x="35" y="14"/>
                  </a:cxn>
                  <a:cxn ang="0">
                    <a:pos x="28" y="14"/>
                  </a:cxn>
                  <a:cxn ang="0">
                    <a:pos x="28" y="7"/>
                  </a:cxn>
                  <a:cxn ang="0">
                    <a:pos x="17" y="3"/>
                  </a:cxn>
                  <a:cxn ang="0">
                    <a:pos x="10" y="3"/>
                  </a:cxn>
                  <a:cxn ang="0">
                    <a:pos x="7" y="0"/>
                  </a:cxn>
                  <a:cxn ang="0">
                    <a:pos x="0" y="0"/>
                  </a:cxn>
                  <a:cxn ang="0">
                    <a:pos x="0" y="7"/>
                  </a:cxn>
                  <a:cxn ang="0">
                    <a:pos x="3" y="25"/>
                  </a:cxn>
                  <a:cxn ang="0">
                    <a:pos x="3" y="28"/>
                  </a:cxn>
                  <a:cxn ang="0">
                    <a:pos x="7" y="35"/>
                  </a:cxn>
                  <a:cxn ang="0">
                    <a:pos x="17" y="32"/>
                  </a:cxn>
                </a:cxnLst>
                <a:rect l="0" t="0" r="r" b="b"/>
                <a:pathLst>
                  <a:path w="176" h="102">
                    <a:moveTo>
                      <a:pt x="28" y="28"/>
                    </a:moveTo>
                    <a:lnTo>
                      <a:pt x="28" y="28"/>
                    </a:lnTo>
                    <a:lnTo>
                      <a:pt x="28" y="25"/>
                    </a:lnTo>
                    <a:lnTo>
                      <a:pt x="31" y="25"/>
                    </a:lnTo>
                    <a:lnTo>
                      <a:pt x="31" y="25"/>
                    </a:lnTo>
                    <a:lnTo>
                      <a:pt x="35" y="28"/>
                    </a:lnTo>
                    <a:lnTo>
                      <a:pt x="35" y="32"/>
                    </a:lnTo>
                    <a:lnTo>
                      <a:pt x="38" y="39"/>
                    </a:lnTo>
                    <a:lnTo>
                      <a:pt x="38" y="53"/>
                    </a:lnTo>
                    <a:lnTo>
                      <a:pt x="45" y="74"/>
                    </a:lnTo>
                    <a:lnTo>
                      <a:pt x="42" y="74"/>
                    </a:lnTo>
                    <a:lnTo>
                      <a:pt x="42" y="74"/>
                    </a:lnTo>
                    <a:lnTo>
                      <a:pt x="38" y="77"/>
                    </a:lnTo>
                    <a:lnTo>
                      <a:pt x="38" y="81"/>
                    </a:lnTo>
                    <a:lnTo>
                      <a:pt x="38" y="85"/>
                    </a:lnTo>
                    <a:lnTo>
                      <a:pt x="42" y="92"/>
                    </a:lnTo>
                    <a:lnTo>
                      <a:pt x="45" y="92"/>
                    </a:lnTo>
                    <a:lnTo>
                      <a:pt x="52" y="92"/>
                    </a:lnTo>
                    <a:lnTo>
                      <a:pt x="56" y="92"/>
                    </a:lnTo>
                    <a:lnTo>
                      <a:pt x="56" y="92"/>
                    </a:lnTo>
                    <a:lnTo>
                      <a:pt x="60" y="92"/>
                    </a:lnTo>
                    <a:lnTo>
                      <a:pt x="63" y="88"/>
                    </a:lnTo>
                    <a:lnTo>
                      <a:pt x="67" y="88"/>
                    </a:lnTo>
                    <a:lnTo>
                      <a:pt x="70" y="92"/>
                    </a:lnTo>
                    <a:lnTo>
                      <a:pt x="74" y="95"/>
                    </a:lnTo>
                    <a:lnTo>
                      <a:pt x="74" y="95"/>
                    </a:lnTo>
                    <a:lnTo>
                      <a:pt x="81" y="99"/>
                    </a:lnTo>
                    <a:lnTo>
                      <a:pt x="84" y="102"/>
                    </a:lnTo>
                    <a:lnTo>
                      <a:pt x="91" y="102"/>
                    </a:lnTo>
                    <a:lnTo>
                      <a:pt x="102" y="102"/>
                    </a:lnTo>
                    <a:lnTo>
                      <a:pt x="112" y="102"/>
                    </a:lnTo>
                    <a:lnTo>
                      <a:pt x="123" y="102"/>
                    </a:lnTo>
                    <a:lnTo>
                      <a:pt x="123" y="99"/>
                    </a:lnTo>
                    <a:lnTo>
                      <a:pt x="123" y="99"/>
                    </a:lnTo>
                    <a:lnTo>
                      <a:pt x="123" y="95"/>
                    </a:lnTo>
                    <a:lnTo>
                      <a:pt x="126" y="92"/>
                    </a:lnTo>
                    <a:lnTo>
                      <a:pt x="126" y="92"/>
                    </a:lnTo>
                    <a:lnTo>
                      <a:pt x="130" y="92"/>
                    </a:lnTo>
                    <a:lnTo>
                      <a:pt x="137" y="95"/>
                    </a:lnTo>
                    <a:lnTo>
                      <a:pt x="144" y="99"/>
                    </a:lnTo>
                    <a:lnTo>
                      <a:pt x="148" y="99"/>
                    </a:lnTo>
                    <a:lnTo>
                      <a:pt x="151" y="99"/>
                    </a:lnTo>
                    <a:lnTo>
                      <a:pt x="155" y="99"/>
                    </a:lnTo>
                    <a:lnTo>
                      <a:pt x="158" y="95"/>
                    </a:lnTo>
                    <a:lnTo>
                      <a:pt x="162" y="92"/>
                    </a:lnTo>
                    <a:lnTo>
                      <a:pt x="162" y="88"/>
                    </a:lnTo>
                    <a:lnTo>
                      <a:pt x="162" y="81"/>
                    </a:lnTo>
                    <a:lnTo>
                      <a:pt x="162" y="81"/>
                    </a:lnTo>
                    <a:lnTo>
                      <a:pt x="165" y="77"/>
                    </a:lnTo>
                    <a:lnTo>
                      <a:pt x="169" y="77"/>
                    </a:lnTo>
                    <a:lnTo>
                      <a:pt x="172" y="74"/>
                    </a:lnTo>
                    <a:lnTo>
                      <a:pt x="172" y="70"/>
                    </a:lnTo>
                    <a:lnTo>
                      <a:pt x="172" y="70"/>
                    </a:lnTo>
                    <a:lnTo>
                      <a:pt x="172" y="67"/>
                    </a:lnTo>
                    <a:lnTo>
                      <a:pt x="176" y="63"/>
                    </a:lnTo>
                    <a:lnTo>
                      <a:pt x="176" y="63"/>
                    </a:lnTo>
                    <a:lnTo>
                      <a:pt x="172" y="60"/>
                    </a:lnTo>
                    <a:lnTo>
                      <a:pt x="169" y="56"/>
                    </a:lnTo>
                    <a:lnTo>
                      <a:pt x="162" y="53"/>
                    </a:lnTo>
                    <a:lnTo>
                      <a:pt x="148" y="53"/>
                    </a:lnTo>
                    <a:lnTo>
                      <a:pt x="144" y="49"/>
                    </a:lnTo>
                    <a:lnTo>
                      <a:pt x="141" y="49"/>
                    </a:lnTo>
                    <a:lnTo>
                      <a:pt x="134" y="46"/>
                    </a:lnTo>
                    <a:lnTo>
                      <a:pt x="123" y="46"/>
                    </a:lnTo>
                    <a:lnTo>
                      <a:pt x="116" y="46"/>
                    </a:lnTo>
                    <a:lnTo>
                      <a:pt x="116" y="49"/>
                    </a:lnTo>
                    <a:lnTo>
                      <a:pt x="112" y="49"/>
                    </a:lnTo>
                    <a:lnTo>
                      <a:pt x="105" y="53"/>
                    </a:lnTo>
                    <a:lnTo>
                      <a:pt x="102" y="53"/>
                    </a:lnTo>
                    <a:lnTo>
                      <a:pt x="95" y="53"/>
                    </a:lnTo>
                    <a:lnTo>
                      <a:pt x="84" y="46"/>
                    </a:lnTo>
                    <a:lnTo>
                      <a:pt x="63" y="35"/>
                    </a:lnTo>
                    <a:lnTo>
                      <a:pt x="63" y="32"/>
                    </a:lnTo>
                    <a:lnTo>
                      <a:pt x="60" y="28"/>
                    </a:lnTo>
                    <a:lnTo>
                      <a:pt x="56" y="25"/>
                    </a:lnTo>
                    <a:lnTo>
                      <a:pt x="52" y="25"/>
                    </a:lnTo>
                    <a:lnTo>
                      <a:pt x="52" y="25"/>
                    </a:lnTo>
                    <a:lnTo>
                      <a:pt x="49" y="25"/>
                    </a:lnTo>
                    <a:lnTo>
                      <a:pt x="49" y="21"/>
                    </a:lnTo>
                    <a:lnTo>
                      <a:pt x="52" y="21"/>
                    </a:lnTo>
                    <a:lnTo>
                      <a:pt x="52" y="18"/>
                    </a:lnTo>
                    <a:lnTo>
                      <a:pt x="52" y="18"/>
                    </a:lnTo>
                    <a:lnTo>
                      <a:pt x="52" y="14"/>
                    </a:lnTo>
                    <a:lnTo>
                      <a:pt x="49" y="11"/>
                    </a:lnTo>
                    <a:lnTo>
                      <a:pt x="45" y="11"/>
                    </a:lnTo>
                    <a:lnTo>
                      <a:pt x="42" y="11"/>
                    </a:lnTo>
                    <a:lnTo>
                      <a:pt x="42" y="11"/>
                    </a:lnTo>
                    <a:lnTo>
                      <a:pt x="38" y="11"/>
                    </a:lnTo>
                    <a:lnTo>
                      <a:pt x="35" y="14"/>
                    </a:lnTo>
                    <a:lnTo>
                      <a:pt x="35" y="14"/>
                    </a:lnTo>
                    <a:lnTo>
                      <a:pt x="31" y="14"/>
                    </a:lnTo>
                    <a:lnTo>
                      <a:pt x="28" y="14"/>
                    </a:lnTo>
                    <a:lnTo>
                      <a:pt x="28" y="7"/>
                    </a:lnTo>
                    <a:lnTo>
                      <a:pt x="28" y="7"/>
                    </a:lnTo>
                    <a:lnTo>
                      <a:pt x="24" y="3"/>
                    </a:lnTo>
                    <a:lnTo>
                      <a:pt x="17" y="3"/>
                    </a:lnTo>
                    <a:lnTo>
                      <a:pt x="10" y="3"/>
                    </a:lnTo>
                    <a:lnTo>
                      <a:pt x="10" y="3"/>
                    </a:lnTo>
                    <a:lnTo>
                      <a:pt x="7" y="0"/>
                    </a:lnTo>
                    <a:lnTo>
                      <a:pt x="7" y="0"/>
                    </a:lnTo>
                    <a:lnTo>
                      <a:pt x="3" y="0"/>
                    </a:lnTo>
                    <a:lnTo>
                      <a:pt x="0" y="0"/>
                    </a:lnTo>
                    <a:lnTo>
                      <a:pt x="0" y="3"/>
                    </a:lnTo>
                    <a:lnTo>
                      <a:pt x="0" y="7"/>
                    </a:lnTo>
                    <a:lnTo>
                      <a:pt x="0" y="14"/>
                    </a:lnTo>
                    <a:lnTo>
                      <a:pt x="3" y="25"/>
                    </a:lnTo>
                    <a:lnTo>
                      <a:pt x="3" y="28"/>
                    </a:lnTo>
                    <a:lnTo>
                      <a:pt x="3" y="28"/>
                    </a:lnTo>
                    <a:lnTo>
                      <a:pt x="3" y="32"/>
                    </a:lnTo>
                    <a:lnTo>
                      <a:pt x="7" y="35"/>
                    </a:lnTo>
                    <a:lnTo>
                      <a:pt x="14" y="35"/>
                    </a:lnTo>
                    <a:lnTo>
                      <a:pt x="17" y="32"/>
                    </a:lnTo>
                    <a:lnTo>
                      <a:pt x="28" y="28"/>
                    </a:lnTo>
                    <a:close/>
                  </a:path>
                </a:pathLst>
              </a:custGeom>
              <a:grpFill/>
              <a:ln w="0">
                <a:noFill/>
                <a:prstDash val="solid"/>
                <a:round/>
                <a:headEnd/>
                <a:tailEnd/>
              </a:ln>
            </p:spPr>
            <p:txBody>
              <a:bodyPr/>
              <a:lstStyle/>
              <a:p>
                <a:endParaRPr lang="fa-IR"/>
              </a:p>
            </p:txBody>
          </p:sp>
          <p:sp>
            <p:nvSpPr>
              <p:cNvPr id="3436" name="Freeform 364"/>
              <p:cNvSpPr>
                <a:spLocks/>
              </p:cNvSpPr>
              <p:nvPr userDrawn="1"/>
            </p:nvSpPr>
            <p:spPr bwMode="gray">
              <a:xfrm>
                <a:off x="1009" y="-2896"/>
                <a:ext cx="91" cy="109"/>
              </a:xfrm>
              <a:custGeom>
                <a:avLst/>
                <a:gdLst/>
                <a:ahLst/>
                <a:cxnLst>
                  <a:cxn ang="0">
                    <a:pos x="21" y="35"/>
                  </a:cxn>
                  <a:cxn ang="0">
                    <a:pos x="28" y="42"/>
                  </a:cxn>
                  <a:cxn ang="0">
                    <a:pos x="28" y="46"/>
                  </a:cxn>
                  <a:cxn ang="0">
                    <a:pos x="49" y="71"/>
                  </a:cxn>
                  <a:cxn ang="0">
                    <a:pos x="59" y="78"/>
                  </a:cxn>
                  <a:cxn ang="0">
                    <a:pos x="66" y="81"/>
                  </a:cxn>
                  <a:cxn ang="0">
                    <a:pos x="73" y="81"/>
                  </a:cxn>
                  <a:cxn ang="0">
                    <a:pos x="77" y="92"/>
                  </a:cxn>
                  <a:cxn ang="0">
                    <a:pos x="81" y="99"/>
                  </a:cxn>
                  <a:cxn ang="0">
                    <a:pos x="81" y="106"/>
                  </a:cxn>
                  <a:cxn ang="0">
                    <a:pos x="84" y="106"/>
                  </a:cxn>
                  <a:cxn ang="0">
                    <a:pos x="88" y="99"/>
                  </a:cxn>
                  <a:cxn ang="0">
                    <a:pos x="91" y="95"/>
                  </a:cxn>
                  <a:cxn ang="0">
                    <a:pos x="84" y="78"/>
                  </a:cxn>
                  <a:cxn ang="0">
                    <a:pos x="88" y="63"/>
                  </a:cxn>
                  <a:cxn ang="0">
                    <a:pos x="91" y="49"/>
                  </a:cxn>
                  <a:cxn ang="0">
                    <a:pos x="91" y="39"/>
                  </a:cxn>
                  <a:cxn ang="0">
                    <a:pos x="88" y="28"/>
                  </a:cxn>
                  <a:cxn ang="0">
                    <a:pos x="84" y="28"/>
                  </a:cxn>
                  <a:cxn ang="0">
                    <a:pos x="81" y="32"/>
                  </a:cxn>
                  <a:cxn ang="0">
                    <a:pos x="77" y="35"/>
                  </a:cxn>
                  <a:cxn ang="0">
                    <a:pos x="70" y="49"/>
                  </a:cxn>
                  <a:cxn ang="0">
                    <a:pos x="66" y="46"/>
                  </a:cxn>
                  <a:cxn ang="0">
                    <a:pos x="59" y="35"/>
                  </a:cxn>
                  <a:cxn ang="0">
                    <a:pos x="59" y="21"/>
                  </a:cxn>
                  <a:cxn ang="0">
                    <a:pos x="59" y="14"/>
                  </a:cxn>
                  <a:cxn ang="0">
                    <a:pos x="49" y="11"/>
                  </a:cxn>
                  <a:cxn ang="0">
                    <a:pos x="45" y="14"/>
                  </a:cxn>
                  <a:cxn ang="0">
                    <a:pos x="42" y="21"/>
                  </a:cxn>
                  <a:cxn ang="0">
                    <a:pos x="42" y="28"/>
                  </a:cxn>
                  <a:cxn ang="0">
                    <a:pos x="35" y="25"/>
                  </a:cxn>
                  <a:cxn ang="0">
                    <a:pos x="31" y="18"/>
                  </a:cxn>
                  <a:cxn ang="0">
                    <a:pos x="28" y="11"/>
                  </a:cxn>
                  <a:cxn ang="0">
                    <a:pos x="21" y="4"/>
                  </a:cxn>
                  <a:cxn ang="0">
                    <a:pos x="10" y="0"/>
                  </a:cxn>
                  <a:cxn ang="0">
                    <a:pos x="7" y="0"/>
                  </a:cxn>
                  <a:cxn ang="0">
                    <a:pos x="0" y="11"/>
                  </a:cxn>
                  <a:cxn ang="0">
                    <a:pos x="3" y="21"/>
                  </a:cxn>
                  <a:cxn ang="0">
                    <a:pos x="14" y="28"/>
                  </a:cxn>
                  <a:cxn ang="0">
                    <a:pos x="14" y="32"/>
                  </a:cxn>
                </a:cxnLst>
                <a:rect l="0" t="0" r="r" b="b"/>
                <a:pathLst>
                  <a:path w="91" h="109">
                    <a:moveTo>
                      <a:pt x="14" y="32"/>
                    </a:moveTo>
                    <a:lnTo>
                      <a:pt x="21" y="35"/>
                    </a:lnTo>
                    <a:lnTo>
                      <a:pt x="24" y="39"/>
                    </a:lnTo>
                    <a:lnTo>
                      <a:pt x="28" y="42"/>
                    </a:lnTo>
                    <a:lnTo>
                      <a:pt x="28" y="46"/>
                    </a:lnTo>
                    <a:lnTo>
                      <a:pt x="28" y="46"/>
                    </a:lnTo>
                    <a:lnTo>
                      <a:pt x="42" y="63"/>
                    </a:lnTo>
                    <a:lnTo>
                      <a:pt x="49" y="71"/>
                    </a:lnTo>
                    <a:lnTo>
                      <a:pt x="56" y="74"/>
                    </a:lnTo>
                    <a:lnTo>
                      <a:pt x="59" y="78"/>
                    </a:lnTo>
                    <a:lnTo>
                      <a:pt x="66" y="81"/>
                    </a:lnTo>
                    <a:lnTo>
                      <a:pt x="66" y="81"/>
                    </a:lnTo>
                    <a:lnTo>
                      <a:pt x="70" y="78"/>
                    </a:lnTo>
                    <a:lnTo>
                      <a:pt x="73" y="81"/>
                    </a:lnTo>
                    <a:lnTo>
                      <a:pt x="77" y="85"/>
                    </a:lnTo>
                    <a:lnTo>
                      <a:pt x="77" y="92"/>
                    </a:lnTo>
                    <a:lnTo>
                      <a:pt x="81" y="95"/>
                    </a:lnTo>
                    <a:lnTo>
                      <a:pt x="81" y="99"/>
                    </a:lnTo>
                    <a:lnTo>
                      <a:pt x="81" y="102"/>
                    </a:lnTo>
                    <a:lnTo>
                      <a:pt x="81" y="106"/>
                    </a:lnTo>
                    <a:lnTo>
                      <a:pt x="84" y="109"/>
                    </a:lnTo>
                    <a:lnTo>
                      <a:pt x="84" y="106"/>
                    </a:lnTo>
                    <a:lnTo>
                      <a:pt x="88" y="102"/>
                    </a:lnTo>
                    <a:lnTo>
                      <a:pt x="88" y="99"/>
                    </a:lnTo>
                    <a:lnTo>
                      <a:pt x="91" y="95"/>
                    </a:lnTo>
                    <a:lnTo>
                      <a:pt x="91" y="95"/>
                    </a:lnTo>
                    <a:lnTo>
                      <a:pt x="88" y="88"/>
                    </a:lnTo>
                    <a:lnTo>
                      <a:pt x="84" y="78"/>
                    </a:lnTo>
                    <a:lnTo>
                      <a:pt x="84" y="71"/>
                    </a:lnTo>
                    <a:lnTo>
                      <a:pt x="88" y="63"/>
                    </a:lnTo>
                    <a:lnTo>
                      <a:pt x="88" y="53"/>
                    </a:lnTo>
                    <a:lnTo>
                      <a:pt x="91" y="49"/>
                    </a:lnTo>
                    <a:lnTo>
                      <a:pt x="91" y="46"/>
                    </a:lnTo>
                    <a:lnTo>
                      <a:pt x="91" y="39"/>
                    </a:lnTo>
                    <a:lnTo>
                      <a:pt x="88" y="32"/>
                    </a:lnTo>
                    <a:lnTo>
                      <a:pt x="88" y="28"/>
                    </a:lnTo>
                    <a:lnTo>
                      <a:pt x="84" y="28"/>
                    </a:lnTo>
                    <a:lnTo>
                      <a:pt x="84" y="28"/>
                    </a:lnTo>
                    <a:lnTo>
                      <a:pt x="81" y="32"/>
                    </a:lnTo>
                    <a:lnTo>
                      <a:pt x="81" y="32"/>
                    </a:lnTo>
                    <a:lnTo>
                      <a:pt x="77" y="35"/>
                    </a:lnTo>
                    <a:lnTo>
                      <a:pt x="77" y="35"/>
                    </a:lnTo>
                    <a:lnTo>
                      <a:pt x="73" y="42"/>
                    </a:lnTo>
                    <a:lnTo>
                      <a:pt x="70" y="49"/>
                    </a:lnTo>
                    <a:lnTo>
                      <a:pt x="70" y="49"/>
                    </a:lnTo>
                    <a:lnTo>
                      <a:pt x="66" y="46"/>
                    </a:lnTo>
                    <a:lnTo>
                      <a:pt x="63" y="42"/>
                    </a:lnTo>
                    <a:lnTo>
                      <a:pt x="59" y="35"/>
                    </a:lnTo>
                    <a:lnTo>
                      <a:pt x="59" y="28"/>
                    </a:lnTo>
                    <a:lnTo>
                      <a:pt x="59" y="21"/>
                    </a:lnTo>
                    <a:lnTo>
                      <a:pt x="59" y="18"/>
                    </a:lnTo>
                    <a:lnTo>
                      <a:pt x="59" y="14"/>
                    </a:lnTo>
                    <a:lnTo>
                      <a:pt x="56" y="11"/>
                    </a:lnTo>
                    <a:lnTo>
                      <a:pt x="49" y="11"/>
                    </a:lnTo>
                    <a:lnTo>
                      <a:pt x="45" y="11"/>
                    </a:lnTo>
                    <a:lnTo>
                      <a:pt x="45" y="14"/>
                    </a:lnTo>
                    <a:lnTo>
                      <a:pt x="45" y="18"/>
                    </a:lnTo>
                    <a:lnTo>
                      <a:pt x="42" y="21"/>
                    </a:lnTo>
                    <a:lnTo>
                      <a:pt x="42" y="25"/>
                    </a:lnTo>
                    <a:lnTo>
                      <a:pt x="42" y="28"/>
                    </a:lnTo>
                    <a:lnTo>
                      <a:pt x="38" y="28"/>
                    </a:lnTo>
                    <a:lnTo>
                      <a:pt x="35" y="25"/>
                    </a:lnTo>
                    <a:lnTo>
                      <a:pt x="31" y="21"/>
                    </a:lnTo>
                    <a:lnTo>
                      <a:pt x="31" y="18"/>
                    </a:lnTo>
                    <a:lnTo>
                      <a:pt x="31" y="18"/>
                    </a:lnTo>
                    <a:lnTo>
                      <a:pt x="28" y="11"/>
                    </a:lnTo>
                    <a:lnTo>
                      <a:pt x="24" y="7"/>
                    </a:lnTo>
                    <a:lnTo>
                      <a:pt x="21" y="4"/>
                    </a:lnTo>
                    <a:lnTo>
                      <a:pt x="17" y="0"/>
                    </a:lnTo>
                    <a:lnTo>
                      <a:pt x="10" y="0"/>
                    </a:lnTo>
                    <a:lnTo>
                      <a:pt x="10" y="0"/>
                    </a:lnTo>
                    <a:lnTo>
                      <a:pt x="7" y="0"/>
                    </a:lnTo>
                    <a:lnTo>
                      <a:pt x="0" y="7"/>
                    </a:lnTo>
                    <a:lnTo>
                      <a:pt x="0" y="11"/>
                    </a:lnTo>
                    <a:lnTo>
                      <a:pt x="0" y="18"/>
                    </a:lnTo>
                    <a:lnTo>
                      <a:pt x="3" y="21"/>
                    </a:lnTo>
                    <a:lnTo>
                      <a:pt x="10" y="25"/>
                    </a:lnTo>
                    <a:lnTo>
                      <a:pt x="14" y="28"/>
                    </a:lnTo>
                    <a:lnTo>
                      <a:pt x="14" y="32"/>
                    </a:lnTo>
                    <a:lnTo>
                      <a:pt x="14" y="32"/>
                    </a:lnTo>
                    <a:close/>
                  </a:path>
                </a:pathLst>
              </a:custGeom>
              <a:grpFill/>
              <a:ln w="0">
                <a:noFill/>
                <a:prstDash val="solid"/>
                <a:round/>
                <a:headEnd/>
                <a:tailEnd/>
              </a:ln>
            </p:spPr>
            <p:txBody>
              <a:bodyPr/>
              <a:lstStyle/>
              <a:p>
                <a:endParaRPr lang="fa-IR"/>
              </a:p>
            </p:txBody>
          </p:sp>
          <p:sp>
            <p:nvSpPr>
              <p:cNvPr id="3437" name="Freeform 365"/>
              <p:cNvSpPr>
                <a:spLocks/>
              </p:cNvSpPr>
              <p:nvPr userDrawn="1"/>
            </p:nvSpPr>
            <p:spPr bwMode="gray">
              <a:xfrm>
                <a:off x="1118" y="-2850"/>
                <a:ext cx="42" cy="56"/>
              </a:xfrm>
              <a:custGeom>
                <a:avLst/>
                <a:gdLst/>
                <a:ahLst/>
                <a:cxnLst>
                  <a:cxn ang="0">
                    <a:pos x="42" y="42"/>
                  </a:cxn>
                  <a:cxn ang="0">
                    <a:pos x="17" y="0"/>
                  </a:cxn>
                  <a:cxn ang="0">
                    <a:pos x="17" y="0"/>
                  </a:cxn>
                  <a:cxn ang="0">
                    <a:pos x="14" y="0"/>
                  </a:cxn>
                  <a:cxn ang="0">
                    <a:pos x="10" y="3"/>
                  </a:cxn>
                  <a:cxn ang="0">
                    <a:pos x="7" y="7"/>
                  </a:cxn>
                  <a:cxn ang="0">
                    <a:pos x="3" y="14"/>
                  </a:cxn>
                  <a:cxn ang="0">
                    <a:pos x="3" y="25"/>
                  </a:cxn>
                  <a:cxn ang="0">
                    <a:pos x="0" y="49"/>
                  </a:cxn>
                  <a:cxn ang="0">
                    <a:pos x="3" y="49"/>
                  </a:cxn>
                  <a:cxn ang="0">
                    <a:pos x="7" y="53"/>
                  </a:cxn>
                  <a:cxn ang="0">
                    <a:pos x="10" y="53"/>
                  </a:cxn>
                  <a:cxn ang="0">
                    <a:pos x="17" y="56"/>
                  </a:cxn>
                  <a:cxn ang="0">
                    <a:pos x="24" y="56"/>
                  </a:cxn>
                  <a:cxn ang="0">
                    <a:pos x="31" y="56"/>
                  </a:cxn>
                  <a:cxn ang="0">
                    <a:pos x="35" y="53"/>
                  </a:cxn>
                  <a:cxn ang="0">
                    <a:pos x="38" y="49"/>
                  </a:cxn>
                  <a:cxn ang="0">
                    <a:pos x="42" y="42"/>
                  </a:cxn>
                </a:cxnLst>
                <a:rect l="0" t="0" r="r" b="b"/>
                <a:pathLst>
                  <a:path w="42" h="56">
                    <a:moveTo>
                      <a:pt x="42" y="42"/>
                    </a:moveTo>
                    <a:lnTo>
                      <a:pt x="17" y="0"/>
                    </a:lnTo>
                    <a:lnTo>
                      <a:pt x="17" y="0"/>
                    </a:lnTo>
                    <a:lnTo>
                      <a:pt x="14" y="0"/>
                    </a:lnTo>
                    <a:lnTo>
                      <a:pt x="10" y="3"/>
                    </a:lnTo>
                    <a:lnTo>
                      <a:pt x="7" y="7"/>
                    </a:lnTo>
                    <a:lnTo>
                      <a:pt x="3" y="14"/>
                    </a:lnTo>
                    <a:lnTo>
                      <a:pt x="3" y="25"/>
                    </a:lnTo>
                    <a:lnTo>
                      <a:pt x="0" y="49"/>
                    </a:lnTo>
                    <a:lnTo>
                      <a:pt x="3" y="49"/>
                    </a:lnTo>
                    <a:lnTo>
                      <a:pt x="7" y="53"/>
                    </a:lnTo>
                    <a:lnTo>
                      <a:pt x="10" y="53"/>
                    </a:lnTo>
                    <a:lnTo>
                      <a:pt x="17" y="56"/>
                    </a:lnTo>
                    <a:lnTo>
                      <a:pt x="24" y="56"/>
                    </a:lnTo>
                    <a:lnTo>
                      <a:pt x="31" y="56"/>
                    </a:lnTo>
                    <a:lnTo>
                      <a:pt x="35" y="53"/>
                    </a:lnTo>
                    <a:lnTo>
                      <a:pt x="38" y="49"/>
                    </a:lnTo>
                    <a:lnTo>
                      <a:pt x="42" y="42"/>
                    </a:lnTo>
                    <a:close/>
                  </a:path>
                </a:pathLst>
              </a:custGeom>
              <a:grpFill/>
              <a:ln w="0">
                <a:noFill/>
                <a:prstDash val="solid"/>
                <a:round/>
                <a:headEnd/>
                <a:tailEnd/>
              </a:ln>
            </p:spPr>
            <p:txBody>
              <a:bodyPr/>
              <a:lstStyle/>
              <a:p>
                <a:endParaRPr lang="fa-IR"/>
              </a:p>
            </p:txBody>
          </p:sp>
          <p:sp>
            <p:nvSpPr>
              <p:cNvPr id="3438" name="Freeform 366"/>
              <p:cNvSpPr>
                <a:spLocks/>
              </p:cNvSpPr>
              <p:nvPr userDrawn="1"/>
            </p:nvSpPr>
            <p:spPr bwMode="gray">
              <a:xfrm>
                <a:off x="1252" y="-2840"/>
                <a:ext cx="74" cy="155"/>
              </a:xfrm>
              <a:custGeom>
                <a:avLst/>
                <a:gdLst/>
                <a:ahLst/>
                <a:cxnLst>
                  <a:cxn ang="0">
                    <a:pos x="3" y="88"/>
                  </a:cxn>
                  <a:cxn ang="0">
                    <a:pos x="10" y="88"/>
                  </a:cxn>
                  <a:cxn ang="0">
                    <a:pos x="14" y="96"/>
                  </a:cxn>
                  <a:cxn ang="0">
                    <a:pos x="17" y="103"/>
                  </a:cxn>
                  <a:cxn ang="0">
                    <a:pos x="17" y="110"/>
                  </a:cxn>
                  <a:cxn ang="0">
                    <a:pos x="14" y="117"/>
                  </a:cxn>
                  <a:cxn ang="0">
                    <a:pos x="10" y="117"/>
                  </a:cxn>
                  <a:cxn ang="0">
                    <a:pos x="10" y="127"/>
                  </a:cxn>
                  <a:cxn ang="0">
                    <a:pos x="14" y="134"/>
                  </a:cxn>
                  <a:cxn ang="0">
                    <a:pos x="10" y="141"/>
                  </a:cxn>
                  <a:cxn ang="0">
                    <a:pos x="17" y="152"/>
                  </a:cxn>
                  <a:cxn ang="0">
                    <a:pos x="28" y="155"/>
                  </a:cxn>
                  <a:cxn ang="0">
                    <a:pos x="35" y="155"/>
                  </a:cxn>
                  <a:cxn ang="0">
                    <a:pos x="38" y="155"/>
                  </a:cxn>
                  <a:cxn ang="0">
                    <a:pos x="45" y="152"/>
                  </a:cxn>
                  <a:cxn ang="0">
                    <a:pos x="52" y="141"/>
                  </a:cxn>
                  <a:cxn ang="0">
                    <a:pos x="56" y="138"/>
                  </a:cxn>
                  <a:cxn ang="0">
                    <a:pos x="59" y="124"/>
                  </a:cxn>
                  <a:cxn ang="0">
                    <a:pos x="67" y="117"/>
                  </a:cxn>
                  <a:cxn ang="0">
                    <a:pos x="70" y="110"/>
                  </a:cxn>
                  <a:cxn ang="0">
                    <a:pos x="74" y="88"/>
                  </a:cxn>
                  <a:cxn ang="0">
                    <a:pos x="67" y="85"/>
                  </a:cxn>
                  <a:cxn ang="0">
                    <a:pos x="59" y="85"/>
                  </a:cxn>
                  <a:cxn ang="0">
                    <a:pos x="56" y="85"/>
                  </a:cxn>
                  <a:cxn ang="0">
                    <a:pos x="52" y="85"/>
                  </a:cxn>
                  <a:cxn ang="0">
                    <a:pos x="56" y="78"/>
                  </a:cxn>
                  <a:cxn ang="0">
                    <a:pos x="59" y="78"/>
                  </a:cxn>
                  <a:cxn ang="0">
                    <a:pos x="59" y="67"/>
                  </a:cxn>
                  <a:cxn ang="0">
                    <a:pos x="59" y="60"/>
                  </a:cxn>
                  <a:cxn ang="0">
                    <a:pos x="56" y="46"/>
                  </a:cxn>
                  <a:cxn ang="0">
                    <a:pos x="45" y="32"/>
                  </a:cxn>
                  <a:cxn ang="0">
                    <a:pos x="42" y="29"/>
                  </a:cxn>
                  <a:cxn ang="0">
                    <a:pos x="35" y="18"/>
                  </a:cxn>
                  <a:cxn ang="0">
                    <a:pos x="28" y="15"/>
                  </a:cxn>
                  <a:cxn ang="0">
                    <a:pos x="24" y="11"/>
                  </a:cxn>
                  <a:cxn ang="0">
                    <a:pos x="21" y="4"/>
                  </a:cxn>
                  <a:cxn ang="0">
                    <a:pos x="17" y="0"/>
                  </a:cxn>
                  <a:cxn ang="0">
                    <a:pos x="10" y="4"/>
                  </a:cxn>
                  <a:cxn ang="0">
                    <a:pos x="10" y="7"/>
                  </a:cxn>
                  <a:cxn ang="0">
                    <a:pos x="14" y="15"/>
                  </a:cxn>
                  <a:cxn ang="0">
                    <a:pos x="10" y="22"/>
                  </a:cxn>
                  <a:cxn ang="0">
                    <a:pos x="7" y="29"/>
                  </a:cxn>
                  <a:cxn ang="0">
                    <a:pos x="3" y="43"/>
                  </a:cxn>
                  <a:cxn ang="0">
                    <a:pos x="3" y="60"/>
                  </a:cxn>
                  <a:cxn ang="0">
                    <a:pos x="0" y="64"/>
                  </a:cxn>
                  <a:cxn ang="0">
                    <a:pos x="0" y="67"/>
                  </a:cxn>
                  <a:cxn ang="0">
                    <a:pos x="7" y="81"/>
                  </a:cxn>
                </a:cxnLst>
                <a:rect l="0" t="0" r="r" b="b"/>
                <a:pathLst>
                  <a:path w="74" h="155">
                    <a:moveTo>
                      <a:pt x="3" y="88"/>
                    </a:moveTo>
                    <a:lnTo>
                      <a:pt x="3" y="88"/>
                    </a:lnTo>
                    <a:lnTo>
                      <a:pt x="7" y="88"/>
                    </a:lnTo>
                    <a:lnTo>
                      <a:pt x="10" y="88"/>
                    </a:lnTo>
                    <a:lnTo>
                      <a:pt x="14" y="92"/>
                    </a:lnTo>
                    <a:lnTo>
                      <a:pt x="14" y="96"/>
                    </a:lnTo>
                    <a:lnTo>
                      <a:pt x="14" y="103"/>
                    </a:lnTo>
                    <a:lnTo>
                      <a:pt x="17" y="103"/>
                    </a:lnTo>
                    <a:lnTo>
                      <a:pt x="17" y="106"/>
                    </a:lnTo>
                    <a:lnTo>
                      <a:pt x="17" y="110"/>
                    </a:lnTo>
                    <a:lnTo>
                      <a:pt x="14" y="113"/>
                    </a:lnTo>
                    <a:lnTo>
                      <a:pt x="14" y="117"/>
                    </a:lnTo>
                    <a:lnTo>
                      <a:pt x="14" y="117"/>
                    </a:lnTo>
                    <a:lnTo>
                      <a:pt x="10" y="117"/>
                    </a:lnTo>
                    <a:lnTo>
                      <a:pt x="10" y="120"/>
                    </a:lnTo>
                    <a:lnTo>
                      <a:pt x="10" y="127"/>
                    </a:lnTo>
                    <a:lnTo>
                      <a:pt x="14" y="134"/>
                    </a:lnTo>
                    <a:lnTo>
                      <a:pt x="14" y="134"/>
                    </a:lnTo>
                    <a:lnTo>
                      <a:pt x="10" y="138"/>
                    </a:lnTo>
                    <a:lnTo>
                      <a:pt x="10" y="141"/>
                    </a:lnTo>
                    <a:lnTo>
                      <a:pt x="14" y="148"/>
                    </a:lnTo>
                    <a:lnTo>
                      <a:pt x="17" y="152"/>
                    </a:lnTo>
                    <a:lnTo>
                      <a:pt x="24" y="152"/>
                    </a:lnTo>
                    <a:lnTo>
                      <a:pt x="28" y="155"/>
                    </a:lnTo>
                    <a:lnTo>
                      <a:pt x="31" y="155"/>
                    </a:lnTo>
                    <a:lnTo>
                      <a:pt x="35" y="155"/>
                    </a:lnTo>
                    <a:lnTo>
                      <a:pt x="38" y="155"/>
                    </a:lnTo>
                    <a:lnTo>
                      <a:pt x="38" y="155"/>
                    </a:lnTo>
                    <a:lnTo>
                      <a:pt x="42" y="155"/>
                    </a:lnTo>
                    <a:lnTo>
                      <a:pt x="45" y="152"/>
                    </a:lnTo>
                    <a:lnTo>
                      <a:pt x="49" y="148"/>
                    </a:lnTo>
                    <a:lnTo>
                      <a:pt x="52" y="141"/>
                    </a:lnTo>
                    <a:lnTo>
                      <a:pt x="52" y="141"/>
                    </a:lnTo>
                    <a:lnTo>
                      <a:pt x="56" y="138"/>
                    </a:lnTo>
                    <a:lnTo>
                      <a:pt x="56" y="131"/>
                    </a:lnTo>
                    <a:lnTo>
                      <a:pt x="59" y="124"/>
                    </a:lnTo>
                    <a:lnTo>
                      <a:pt x="67" y="120"/>
                    </a:lnTo>
                    <a:lnTo>
                      <a:pt x="67" y="117"/>
                    </a:lnTo>
                    <a:lnTo>
                      <a:pt x="70" y="113"/>
                    </a:lnTo>
                    <a:lnTo>
                      <a:pt x="70" y="110"/>
                    </a:lnTo>
                    <a:lnTo>
                      <a:pt x="74" y="99"/>
                    </a:lnTo>
                    <a:lnTo>
                      <a:pt x="74" y="88"/>
                    </a:lnTo>
                    <a:lnTo>
                      <a:pt x="70" y="88"/>
                    </a:lnTo>
                    <a:lnTo>
                      <a:pt x="67" y="85"/>
                    </a:lnTo>
                    <a:lnTo>
                      <a:pt x="63" y="81"/>
                    </a:lnTo>
                    <a:lnTo>
                      <a:pt x="59" y="85"/>
                    </a:lnTo>
                    <a:lnTo>
                      <a:pt x="59" y="85"/>
                    </a:lnTo>
                    <a:lnTo>
                      <a:pt x="56" y="85"/>
                    </a:lnTo>
                    <a:lnTo>
                      <a:pt x="56" y="85"/>
                    </a:lnTo>
                    <a:lnTo>
                      <a:pt x="52" y="85"/>
                    </a:lnTo>
                    <a:lnTo>
                      <a:pt x="52" y="85"/>
                    </a:lnTo>
                    <a:lnTo>
                      <a:pt x="56" y="78"/>
                    </a:lnTo>
                    <a:lnTo>
                      <a:pt x="56" y="78"/>
                    </a:lnTo>
                    <a:lnTo>
                      <a:pt x="59" y="78"/>
                    </a:lnTo>
                    <a:lnTo>
                      <a:pt x="59" y="74"/>
                    </a:lnTo>
                    <a:lnTo>
                      <a:pt x="59" y="67"/>
                    </a:lnTo>
                    <a:lnTo>
                      <a:pt x="59" y="60"/>
                    </a:lnTo>
                    <a:lnTo>
                      <a:pt x="59" y="60"/>
                    </a:lnTo>
                    <a:lnTo>
                      <a:pt x="59" y="53"/>
                    </a:lnTo>
                    <a:lnTo>
                      <a:pt x="56" y="46"/>
                    </a:lnTo>
                    <a:lnTo>
                      <a:pt x="52" y="39"/>
                    </a:lnTo>
                    <a:lnTo>
                      <a:pt x="45" y="32"/>
                    </a:lnTo>
                    <a:lnTo>
                      <a:pt x="45" y="29"/>
                    </a:lnTo>
                    <a:lnTo>
                      <a:pt x="42" y="29"/>
                    </a:lnTo>
                    <a:lnTo>
                      <a:pt x="38" y="22"/>
                    </a:lnTo>
                    <a:lnTo>
                      <a:pt x="35" y="18"/>
                    </a:lnTo>
                    <a:lnTo>
                      <a:pt x="31" y="15"/>
                    </a:lnTo>
                    <a:lnTo>
                      <a:pt x="28" y="15"/>
                    </a:lnTo>
                    <a:lnTo>
                      <a:pt x="28" y="11"/>
                    </a:lnTo>
                    <a:lnTo>
                      <a:pt x="24" y="11"/>
                    </a:lnTo>
                    <a:lnTo>
                      <a:pt x="21" y="7"/>
                    </a:lnTo>
                    <a:lnTo>
                      <a:pt x="21" y="4"/>
                    </a:lnTo>
                    <a:lnTo>
                      <a:pt x="21" y="0"/>
                    </a:lnTo>
                    <a:lnTo>
                      <a:pt x="17" y="0"/>
                    </a:lnTo>
                    <a:lnTo>
                      <a:pt x="14" y="0"/>
                    </a:lnTo>
                    <a:lnTo>
                      <a:pt x="10" y="4"/>
                    </a:lnTo>
                    <a:lnTo>
                      <a:pt x="10" y="7"/>
                    </a:lnTo>
                    <a:lnTo>
                      <a:pt x="10" y="7"/>
                    </a:lnTo>
                    <a:lnTo>
                      <a:pt x="14" y="11"/>
                    </a:lnTo>
                    <a:lnTo>
                      <a:pt x="14" y="15"/>
                    </a:lnTo>
                    <a:lnTo>
                      <a:pt x="10" y="22"/>
                    </a:lnTo>
                    <a:lnTo>
                      <a:pt x="10" y="22"/>
                    </a:lnTo>
                    <a:lnTo>
                      <a:pt x="7" y="25"/>
                    </a:lnTo>
                    <a:lnTo>
                      <a:pt x="7" y="29"/>
                    </a:lnTo>
                    <a:lnTo>
                      <a:pt x="3" y="32"/>
                    </a:lnTo>
                    <a:lnTo>
                      <a:pt x="3" y="43"/>
                    </a:lnTo>
                    <a:lnTo>
                      <a:pt x="3" y="53"/>
                    </a:lnTo>
                    <a:lnTo>
                      <a:pt x="3" y="60"/>
                    </a:lnTo>
                    <a:lnTo>
                      <a:pt x="0" y="60"/>
                    </a:lnTo>
                    <a:lnTo>
                      <a:pt x="0" y="64"/>
                    </a:lnTo>
                    <a:lnTo>
                      <a:pt x="0" y="64"/>
                    </a:lnTo>
                    <a:lnTo>
                      <a:pt x="0" y="67"/>
                    </a:lnTo>
                    <a:lnTo>
                      <a:pt x="3" y="74"/>
                    </a:lnTo>
                    <a:lnTo>
                      <a:pt x="7" y="81"/>
                    </a:lnTo>
                    <a:lnTo>
                      <a:pt x="3" y="88"/>
                    </a:lnTo>
                    <a:close/>
                  </a:path>
                </a:pathLst>
              </a:custGeom>
              <a:grpFill/>
              <a:ln w="0">
                <a:noFill/>
                <a:prstDash val="solid"/>
                <a:round/>
                <a:headEnd/>
                <a:tailEnd/>
              </a:ln>
            </p:spPr>
            <p:txBody>
              <a:bodyPr/>
              <a:lstStyle/>
              <a:p>
                <a:endParaRPr lang="fa-IR"/>
              </a:p>
            </p:txBody>
          </p:sp>
          <p:sp>
            <p:nvSpPr>
              <p:cNvPr id="3439" name="Freeform 367"/>
              <p:cNvSpPr>
                <a:spLocks/>
              </p:cNvSpPr>
              <p:nvPr userDrawn="1"/>
            </p:nvSpPr>
            <p:spPr bwMode="gray">
              <a:xfrm>
                <a:off x="1001" y="-2399"/>
                <a:ext cx="53" cy="46"/>
              </a:xfrm>
              <a:custGeom>
                <a:avLst/>
                <a:gdLst/>
                <a:ahLst/>
                <a:cxnLst>
                  <a:cxn ang="0">
                    <a:pos x="25" y="46"/>
                  </a:cxn>
                  <a:cxn ang="0">
                    <a:pos x="29" y="46"/>
                  </a:cxn>
                  <a:cxn ang="0">
                    <a:pos x="32" y="46"/>
                  </a:cxn>
                  <a:cxn ang="0">
                    <a:pos x="39" y="46"/>
                  </a:cxn>
                  <a:cxn ang="0">
                    <a:pos x="43" y="42"/>
                  </a:cxn>
                  <a:cxn ang="0">
                    <a:pos x="50" y="46"/>
                  </a:cxn>
                  <a:cxn ang="0">
                    <a:pos x="53" y="46"/>
                  </a:cxn>
                  <a:cxn ang="0">
                    <a:pos x="53" y="46"/>
                  </a:cxn>
                  <a:cxn ang="0">
                    <a:pos x="50" y="39"/>
                  </a:cxn>
                  <a:cxn ang="0">
                    <a:pos x="50" y="32"/>
                  </a:cxn>
                  <a:cxn ang="0">
                    <a:pos x="46" y="24"/>
                  </a:cxn>
                  <a:cxn ang="0">
                    <a:pos x="43" y="21"/>
                  </a:cxn>
                  <a:cxn ang="0">
                    <a:pos x="43" y="21"/>
                  </a:cxn>
                  <a:cxn ang="0">
                    <a:pos x="43" y="14"/>
                  </a:cxn>
                  <a:cxn ang="0">
                    <a:pos x="39" y="7"/>
                  </a:cxn>
                  <a:cxn ang="0">
                    <a:pos x="36" y="3"/>
                  </a:cxn>
                  <a:cxn ang="0">
                    <a:pos x="32" y="0"/>
                  </a:cxn>
                  <a:cxn ang="0">
                    <a:pos x="29" y="0"/>
                  </a:cxn>
                  <a:cxn ang="0">
                    <a:pos x="25" y="17"/>
                  </a:cxn>
                  <a:cxn ang="0">
                    <a:pos x="25" y="17"/>
                  </a:cxn>
                  <a:cxn ang="0">
                    <a:pos x="22" y="17"/>
                  </a:cxn>
                  <a:cxn ang="0">
                    <a:pos x="15" y="17"/>
                  </a:cxn>
                  <a:cxn ang="0">
                    <a:pos x="11" y="21"/>
                  </a:cxn>
                  <a:cxn ang="0">
                    <a:pos x="8" y="24"/>
                  </a:cxn>
                  <a:cxn ang="0">
                    <a:pos x="8" y="24"/>
                  </a:cxn>
                  <a:cxn ang="0">
                    <a:pos x="8" y="24"/>
                  </a:cxn>
                  <a:cxn ang="0">
                    <a:pos x="4" y="24"/>
                  </a:cxn>
                  <a:cxn ang="0">
                    <a:pos x="0" y="28"/>
                  </a:cxn>
                  <a:cxn ang="0">
                    <a:pos x="0" y="32"/>
                  </a:cxn>
                  <a:cxn ang="0">
                    <a:pos x="0" y="39"/>
                  </a:cxn>
                  <a:cxn ang="0">
                    <a:pos x="0" y="39"/>
                  </a:cxn>
                  <a:cxn ang="0">
                    <a:pos x="8" y="42"/>
                  </a:cxn>
                  <a:cxn ang="0">
                    <a:pos x="15" y="46"/>
                  </a:cxn>
                  <a:cxn ang="0">
                    <a:pos x="25" y="46"/>
                  </a:cxn>
                </a:cxnLst>
                <a:rect l="0" t="0" r="r" b="b"/>
                <a:pathLst>
                  <a:path w="53" h="46">
                    <a:moveTo>
                      <a:pt x="25" y="46"/>
                    </a:moveTo>
                    <a:lnTo>
                      <a:pt x="29" y="46"/>
                    </a:lnTo>
                    <a:lnTo>
                      <a:pt x="32" y="46"/>
                    </a:lnTo>
                    <a:lnTo>
                      <a:pt x="39" y="46"/>
                    </a:lnTo>
                    <a:lnTo>
                      <a:pt x="43" y="42"/>
                    </a:lnTo>
                    <a:lnTo>
                      <a:pt x="50" y="46"/>
                    </a:lnTo>
                    <a:lnTo>
                      <a:pt x="53" y="46"/>
                    </a:lnTo>
                    <a:lnTo>
                      <a:pt x="53" y="46"/>
                    </a:lnTo>
                    <a:lnTo>
                      <a:pt x="50" y="39"/>
                    </a:lnTo>
                    <a:lnTo>
                      <a:pt x="50" y="32"/>
                    </a:lnTo>
                    <a:lnTo>
                      <a:pt x="46" y="24"/>
                    </a:lnTo>
                    <a:lnTo>
                      <a:pt x="43" y="21"/>
                    </a:lnTo>
                    <a:lnTo>
                      <a:pt x="43" y="21"/>
                    </a:lnTo>
                    <a:lnTo>
                      <a:pt x="43" y="14"/>
                    </a:lnTo>
                    <a:lnTo>
                      <a:pt x="39" y="7"/>
                    </a:lnTo>
                    <a:lnTo>
                      <a:pt x="36" y="3"/>
                    </a:lnTo>
                    <a:lnTo>
                      <a:pt x="32" y="0"/>
                    </a:lnTo>
                    <a:lnTo>
                      <a:pt x="29" y="0"/>
                    </a:lnTo>
                    <a:lnTo>
                      <a:pt x="25" y="17"/>
                    </a:lnTo>
                    <a:lnTo>
                      <a:pt x="25" y="17"/>
                    </a:lnTo>
                    <a:lnTo>
                      <a:pt x="22" y="17"/>
                    </a:lnTo>
                    <a:lnTo>
                      <a:pt x="15" y="17"/>
                    </a:lnTo>
                    <a:lnTo>
                      <a:pt x="11" y="21"/>
                    </a:lnTo>
                    <a:lnTo>
                      <a:pt x="8" y="24"/>
                    </a:lnTo>
                    <a:lnTo>
                      <a:pt x="8" y="24"/>
                    </a:lnTo>
                    <a:lnTo>
                      <a:pt x="8" y="24"/>
                    </a:lnTo>
                    <a:lnTo>
                      <a:pt x="4" y="24"/>
                    </a:lnTo>
                    <a:lnTo>
                      <a:pt x="0" y="28"/>
                    </a:lnTo>
                    <a:lnTo>
                      <a:pt x="0" y="32"/>
                    </a:lnTo>
                    <a:lnTo>
                      <a:pt x="0" y="39"/>
                    </a:lnTo>
                    <a:lnTo>
                      <a:pt x="0" y="39"/>
                    </a:lnTo>
                    <a:lnTo>
                      <a:pt x="8" y="42"/>
                    </a:lnTo>
                    <a:lnTo>
                      <a:pt x="15" y="46"/>
                    </a:lnTo>
                    <a:lnTo>
                      <a:pt x="25" y="46"/>
                    </a:lnTo>
                    <a:close/>
                  </a:path>
                </a:pathLst>
              </a:custGeom>
              <a:grpFill/>
              <a:ln w="0">
                <a:noFill/>
                <a:prstDash val="solid"/>
                <a:round/>
                <a:headEnd/>
                <a:tailEnd/>
              </a:ln>
            </p:spPr>
            <p:txBody>
              <a:bodyPr/>
              <a:lstStyle/>
              <a:p>
                <a:endParaRPr lang="fa-IR"/>
              </a:p>
            </p:txBody>
          </p:sp>
          <p:sp>
            <p:nvSpPr>
              <p:cNvPr id="3440" name="Freeform 368"/>
              <p:cNvSpPr>
                <a:spLocks/>
              </p:cNvSpPr>
              <p:nvPr userDrawn="1"/>
            </p:nvSpPr>
            <p:spPr bwMode="gray">
              <a:xfrm>
                <a:off x="1033" y="-2822"/>
                <a:ext cx="35" cy="21"/>
              </a:xfrm>
              <a:custGeom>
                <a:avLst/>
                <a:gdLst/>
                <a:ahLst/>
                <a:cxnLst>
                  <a:cxn ang="0">
                    <a:pos x="32" y="18"/>
                  </a:cxn>
                  <a:cxn ang="0">
                    <a:pos x="28" y="11"/>
                  </a:cxn>
                  <a:cxn ang="0">
                    <a:pos x="21" y="7"/>
                  </a:cxn>
                  <a:cxn ang="0">
                    <a:pos x="18" y="4"/>
                  </a:cxn>
                  <a:cxn ang="0">
                    <a:pos x="14" y="4"/>
                  </a:cxn>
                  <a:cxn ang="0">
                    <a:pos x="14" y="4"/>
                  </a:cxn>
                  <a:cxn ang="0">
                    <a:pos x="11" y="0"/>
                  </a:cxn>
                  <a:cxn ang="0">
                    <a:pos x="7" y="0"/>
                  </a:cxn>
                  <a:cxn ang="0">
                    <a:pos x="4" y="0"/>
                  </a:cxn>
                  <a:cxn ang="0">
                    <a:pos x="0" y="4"/>
                  </a:cxn>
                  <a:cxn ang="0">
                    <a:pos x="0" y="7"/>
                  </a:cxn>
                  <a:cxn ang="0">
                    <a:pos x="0" y="7"/>
                  </a:cxn>
                  <a:cxn ang="0">
                    <a:pos x="0" y="11"/>
                  </a:cxn>
                  <a:cxn ang="0">
                    <a:pos x="4" y="14"/>
                  </a:cxn>
                  <a:cxn ang="0">
                    <a:pos x="11" y="18"/>
                  </a:cxn>
                  <a:cxn ang="0">
                    <a:pos x="14" y="18"/>
                  </a:cxn>
                  <a:cxn ang="0">
                    <a:pos x="14" y="18"/>
                  </a:cxn>
                  <a:cxn ang="0">
                    <a:pos x="21" y="21"/>
                  </a:cxn>
                  <a:cxn ang="0">
                    <a:pos x="25" y="21"/>
                  </a:cxn>
                  <a:cxn ang="0">
                    <a:pos x="28" y="21"/>
                  </a:cxn>
                  <a:cxn ang="0">
                    <a:pos x="32" y="21"/>
                  </a:cxn>
                  <a:cxn ang="0">
                    <a:pos x="35" y="21"/>
                  </a:cxn>
                  <a:cxn ang="0">
                    <a:pos x="32" y="18"/>
                  </a:cxn>
                </a:cxnLst>
                <a:rect l="0" t="0" r="r" b="b"/>
                <a:pathLst>
                  <a:path w="35" h="21">
                    <a:moveTo>
                      <a:pt x="32" y="18"/>
                    </a:moveTo>
                    <a:lnTo>
                      <a:pt x="28" y="11"/>
                    </a:lnTo>
                    <a:lnTo>
                      <a:pt x="21" y="7"/>
                    </a:lnTo>
                    <a:lnTo>
                      <a:pt x="18" y="4"/>
                    </a:lnTo>
                    <a:lnTo>
                      <a:pt x="14" y="4"/>
                    </a:lnTo>
                    <a:lnTo>
                      <a:pt x="14" y="4"/>
                    </a:lnTo>
                    <a:lnTo>
                      <a:pt x="11" y="0"/>
                    </a:lnTo>
                    <a:lnTo>
                      <a:pt x="7" y="0"/>
                    </a:lnTo>
                    <a:lnTo>
                      <a:pt x="4" y="0"/>
                    </a:lnTo>
                    <a:lnTo>
                      <a:pt x="0" y="4"/>
                    </a:lnTo>
                    <a:lnTo>
                      <a:pt x="0" y="7"/>
                    </a:lnTo>
                    <a:lnTo>
                      <a:pt x="0" y="7"/>
                    </a:lnTo>
                    <a:lnTo>
                      <a:pt x="0" y="11"/>
                    </a:lnTo>
                    <a:lnTo>
                      <a:pt x="4" y="14"/>
                    </a:lnTo>
                    <a:lnTo>
                      <a:pt x="11" y="18"/>
                    </a:lnTo>
                    <a:lnTo>
                      <a:pt x="14" y="18"/>
                    </a:lnTo>
                    <a:lnTo>
                      <a:pt x="14" y="18"/>
                    </a:lnTo>
                    <a:lnTo>
                      <a:pt x="21" y="21"/>
                    </a:lnTo>
                    <a:lnTo>
                      <a:pt x="25" y="21"/>
                    </a:lnTo>
                    <a:lnTo>
                      <a:pt x="28" y="21"/>
                    </a:lnTo>
                    <a:lnTo>
                      <a:pt x="32" y="21"/>
                    </a:lnTo>
                    <a:lnTo>
                      <a:pt x="35" y="21"/>
                    </a:lnTo>
                    <a:lnTo>
                      <a:pt x="32" y="18"/>
                    </a:lnTo>
                    <a:close/>
                  </a:path>
                </a:pathLst>
              </a:custGeom>
              <a:grpFill/>
              <a:ln w="0">
                <a:noFill/>
                <a:prstDash val="solid"/>
                <a:round/>
                <a:headEnd/>
                <a:tailEnd/>
              </a:ln>
            </p:spPr>
            <p:txBody>
              <a:bodyPr/>
              <a:lstStyle/>
              <a:p>
                <a:endParaRPr lang="fa-IR"/>
              </a:p>
            </p:txBody>
          </p:sp>
          <p:sp>
            <p:nvSpPr>
              <p:cNvPr id="3441" name="Freeform 369"/>
              <p:cNvSpPr>
                <a:spLocks/>
              </p:cNvSpPr>
              <p:nvPr userDrawn="1"/>
            </p:nvSpPr>
            <p:spPr bwMode="gray">
              <a:xfrm>
                <a:off x="991" y="-2748"/>
                <a:ext cx="18" cy="18"/>
              </a:xfrm>
              <a:custGeom>
                <a:avLst/>
                <a:gdLst/>
                <a:ahLst/>
                <a:cxnLst>
                  <a:cxn ang="0">
                    <a:pos x="10" y="18"/>
                  </a:cxn>
                  <a:cxn ang="0">
                    <a:pos x="14" y="18"/>
                  </a:cxn>
                  <a:cxn ang="0">
                    <a:pos x="18" y="14"/>
                  </a:cxn>
                  <a:cxn ang="0">
                    <a:pos x="18" y="7"/>
                  </a:cxn>
                  <a:cxn ang="0">
                    <a:pos x="18" y="4"/>
                  </a:cxn>
                  <a:cxn ang="0">
                    <a:pos x="14" y="0"/>
                  </a:cxn>
                  <a:cxn ang="0">
                    <a:pos x="10" y="0"/>
                  </a:cxn>
                  <a:cxn ang="0">
                    <a:pos x="3" y="0"/>
                  </a:cxn>
                  <a:cxn ang="0">
                    <a:pos x="0" y="4"/>
                  </a:cxn>
                  <a:cxn ang="0">
                    <a:pos x="0" y="7"/>
                  </a:cxn>
                  <a:cxn ang="0">
                    <a:pos x="0" y="14"/>
                  </a:cxn>
                  <a:cxn ang="0">
                    <a:pos x="3" y="18"/>
                  </a:cxn>
                  <a:cxn ang="0">
                    <a:pos x="10" y="18"/>
                  </a:cxn>
                </a:cxnLst>
                <a:rect l="0" t="0" r="r" b="b"/>
                <a:pathLst>
                  <a:path w="18" h="18">
                    <a:moveTo>
                      <a:pt x="10" y="18"/>
                    </a:moveTo>
                    <a:lnTo>
                      <a:pt x="14" y="18"/>
                    </a:lnTo>
                    <a:lnTo>
                      <a:pt x="18" y="14"/>
                    </a:lnTo>
                    <a:lnTo>
                      <a:pt x="18" y="7"/>
                    </a:lnTo>
                    <a:lnTo>
                      <a:pt x="18" y="4"/>
                    </a:lnTo>
                    <a:lnTo>
                      <a:pt x="14" y="0"/>
                    </a:lnTo>
                    <a:lnTo>
                      <a:pt x="10" y="0"/>
                    </a:lnTo>
                    <a:lnTo>
                      <a:pt x="3" y="0"/>
                    </a:lnTo>
                    <a:lnTo>
                      <a:pt x="0" y="4"/>
                    </a:lnTo>
                    <a:lnTo>
                      <a:pt x="0" y="7"/>
                    </a:lnTo>
                    <a:lnTo>
                      <a:pt x="0" y="14"/>
                    </a:lnTo>
                    <a:lnTo>
                      <a:pt x="3" y="18"/>
                    </a:lnTo>
                    <a:lnTo>
                      <a:pt x="10" y="18"/>
                    </a:lnTo>
                    <a:close/>
                  </a:path>
                </a:pathLst>
              </a:custGeom>
              <a:grpFill/>
              <a:ln w="0">
                <a:noFill/>
                <a:prstDash val="solid"/>
                <a:round/>
                <a:headEnd/>
                <a:tailEnd/>
              </a:ln>
            </p:spPr>
            <p:txBody>
              <a:bodyPr/>
              <a:lstStyle/>
              <a:p>
                <a:endParaRPr lang="fa-IR"/>
              </a:p>
            </p:txBody>
          </p:sp>
          <p:sp>
            <p:nvSpPr>
              <p:cNvPr id="3442" name="Freeform 370"/>
              <p:cNvSpPr>
                <a:spLocks/>
              </p:cNvSpPr>
              <p:nvPr userDrawn="1"/>
            </p:nvSpPr>
            <p:spPr bwMode="gray">
              <a:xfrm>
                <a:off x="1019" y="-2737"/>
                <a:ext cx="21" cy="14"/>
              </a:xfrm>
              <a:custGeom>
                <a:avLst/>
                <a:gdLst/>
                <a:ahLst/>
                <a:cxnLst>
                  <a:cxn ang="0">
                    <a:pos x="0" y="7"/>
                  </a:cxn>
                  <a:cxn ang="0">
                    <a:pos x="4" y="10"/>
                  </a:cxn>
                  <a:cxn ang="0">
                    <a:pos x="7" y="14"/>
                  </a:cxn>
                  <a:cxn ang="0">
                    <a:pos x="11" y="14"/>
                  </a:cxn>
                  <a:cxn ang="0">
                    <a:pos x="14" y="14"/>
                  </a:cxn>
                  <a:cxn ang="0">
                    <a:pos x="18" y="10"/>
                  </a:cxn>
                  <a:cxn ang="0">
                    <a:pos x="21" y="7"/>
                  </a:cxn>
                  <a:cxn ang="0">
                    <a:pos x="18" y="3"/>
                  </a:cxn>
                  <a:cxn ang="0">
                    <a:pos x="14" y="0"/>
                  </a:cxn>
                  <a:cxn ang="0">
                    <a:pos x="11" y="0"/>
                  </a:cxn>
                  <a:cxn ang="0">
                    <a:pos x="4" y="0"/>
                  </a:cxn>
                  <a:cxn ang="0">
                    <a:pos x="0" y="7"/>
                  </a:cxn>
                </a:cxnLst>
                <a:rect l="0" t="0" r="r" b="b"/>
                <a:pathLst>
                  <a:path w="21" h="14">
                    <a:moveTo>
                      <a:pt x="0" y="7"/>
                    </a:moveTo>
                    <a:lnTo>
                      <a:pt x="4" y="10"/>
                    </a:lnTo>
                    <a:lnTo>
                      <a:pt x="7" y="14"/>
                    </a:lnTo>
                    <a:lnTo>
                      <a:pt x="11" y="14"/>
                    </a:lnTo>
                    <a:lnTo>
                      <a:pt x="14" y="14"/>
                    </a:lnTo>
                    <a:lnTo>
                      <a:pt x="18" y="10"/>
                    </a:lnTo>
                    <a:lnTo>
                      <a:pt x="21" y="7"/>
                    </a:lnTo>
                    <a:lnTo>
                      <a:pt x="18" y="3"/>
                    </a:lnTo>
                    <a:lnTo>
                      <a:pt x="14" y="0"/>
                    </a:lnTo>
                    <a:lnTo>
                      <a:pt x="11" y="0"/>
                    </a:lnTo>
                    <a:lnTo>
                      <a:pt x="4" y="0"/>
                    </a:lnTo>
                    <a:lnTo>
                      <a:pt x="0" y="7"/>
                    </a:lnTo>
                    <a:close/>
                  </a:path>
                </a:pathLst>
              </a:custGeom>
              <a:grpFill/>
              <a:ln w="0">
                <a:noFill/>
                <a:prstDash val="solid"/>
                <a:round/>
                <a:headEnd/>
                <a:tailEnd/>
              </a:ln>
            </p:spPr>
            <p:txBody>
              <a:bodyPr/>
              <a:lstStyle/>
              <a:p>
                <a:endParaRPr lang="fa-IR"/>
              </a:p>
            </p:txBody>
          </p:sp>
          <p:sp>
            <p:nvSpPr>
              <p:cNvPr id="3443" name="Freeform 371"/>
              <p:cNvSpPr>
                <a:spLocks/>
              </p:cNvSpPr>
              <p:nvPr userDrawn="1"/>
            </p:nvSpPr>
            <p:spPr bwMode="gray">
              <a:xfrm>
                <a:off x="1047" y="-2790"/>
                <a:ext cx="14" cy="7"/>
              </a:xfrm>
              <a:custGeom>
                <a:avLst/>
                <a:gdLst/>
                <a:ahLst/>
                <a:cxnLst>
                  <a:cxn ang="0">
                    <a:pos x="7" y="7"/>
                  </a:cxn>
                  <a:cxn ang="0">
                    <a:pos x="11" y="7"/>
                  </a:cxn>
                  <a:cxn ang="0">
                    <a:pos x="14" y="3"/>
                  </a:cxn>
                  <a:cxn ang="0">
                    <a:pos x="11" y="0"/>
                  </a:cxn>
                  <a:cxn ang="0">
                    <a:pos x="7" y="0"/>
                  </a:cxn>
                  <a:cxn ang="0">
                    <a:pos x="4" y="0"/>
                  </a:cxn>
                  <a:cxn ang="0">
                    <a:pos x="0" y="3"/>
                  </a:cxn>
                  <a:cxn ang="0">
                    <a:pos x="4" y="7"/>
                  </a:cxn>
                  <a:cxn ang="0">
                    <a:pos x="7" y="7"/>
                  </a:cxn>
                </a:cxnLst>
                <a:rect l="0" t="0" r="r" b="b"/>
                <a:pathLst>
                  <a:path w="14" h="7">
                    <a:moveTo>
                      <a:pt x="7" y="7"/>
                    </a:moveTo>
                    <a:lnTo>
                      <a:pt x="11" y="7"/>
                    </a:lnTo>
                    <a:lnTo>
                      <a:pt x="14" y="3"/>
                    </a:lnTo>
                    <a:lnTo>
                      <a:pt x="11" y="0"/>
                    </a:lnTo>
                    <a:lnTo>
                      <a:pt x="7" y="0"/>
                    </a:lnTo>
                    <a:lnTo>
                      <a:pt x="4" y="0"/>
                    </a:lnTo>
                    <a:lnTo>
                      <a:pt x="0" y="3"/>
                    </a:lnTo>
                    <a:lnTo>
                      <a:pt x="4" y="7"/>
                    </a:lnTo>
                    <a:lnTo>
                      <a:pt x="7" y="7"/>
                    </a:lnTo>
                    <a:close/>
                  </a:path>
                </a:pathLst>
              </a:custGeom>
              <a:grpFill/>
              <a:ln w="0">
                <a:noFill/>
                <a:prstDash val="solid"/>
                <a:round/>
                <a:headEnd/>
                <a:tailEnd/>
              </a:ln>
            </p:spPr>
            <p:txBody>
              <a:bodyPr/>
              <a:lstStyle/>
              <a:p>
                <a:endParaRPr lang="fa-IR"/>
              </a:p>
            </p:txBody>
          </p:sp>
          <p:sp>
            <p:nvSpPr>
              <p:cNvPr id="3444" name="Freeform 372"/>
              <p:cNvSpPr>
                <a:spLocks/>
              </p:cNvSpPr>
              <p:nvPr userDrawn="1"/>
            </p:nvSpPr>
            <p:spPr bwMode="gray">
              <a:xfrm>
                <a:off x="892" y="-2720"/>
                <a:ext cx="18" cy="7"/>
              </a:xfrm>
              <a:custGeom>
                <a:avLst/>
                <a:gdLst/>
                <a:ahLst/>
                <a:cxnLst>
                  <a:cxn ang="0">
                    <a:pos x="0" y="4"/>
                  </a:cxn>
                  <a:cxn ang="0">
                    <a:pos x="4" y="7"/>
                  </a:cxn>
                  <a:cxn ang="0">
                    <a:pos x="11" y="7"/>
                  </a:cxn>
                  <a:cxn ang="0">
                    <a:pos x="14" y="7"/>
                  </a:cxn>
                  <a:cxn ang="0">
                    <a:pos x="18" y="7"/>
                  </a:cxn>
                  <a:cxn ang="0">
                    <a:pos x="18" y="4"/>
                  </a:cxn>
                  <a:cxn ang="0">
                    <a:pos x="14" y="0"/>
                  </a:cxn>
                  <a:cxn ang="0">
                    <a:pos x="11" y="0"/>
                  </a:cxn>
                  <a:cxn ang="0">
                    <a:pos x="4" y="0"/>
                  </a:cxn>
                  <a:cxn ang="0">
                    <a:pos x="0" y="4"/>
                  </a:cxn>
                </a:cxnLst>
                <a:rect l="0" t="0" r="r" b="b"/>
                <a:pathLst>
                  <a:path w="18" h="7">
                    <a:moveTo>
                      <a:pt x="0" y="4"/>
                    </a:moveTo>
                    <a:lnTo>
                      <a:pt x="4" y="7"/>
                    </a:lnTo>
                    <a:lnTo>
                      <a:pt x="11" y="7"/>
                    </a:lnTo>
                    <a:lnTo>
                      <a:pt x="14" y="7"/>
                    </a:lnTo>
                    <a:lnTo>
                      <a:pt x="18" y="7"/>
                    </a:lnTo>
                    <a:lnTo>
                      <a:pt x="18" y="4"/>
                    </a:lnTo>
                    <a:lnTo>
                      <a:pt x="14" y="0"/>
                    </a:lnTo>
                    <a:lnTo>
                      <a:pt x="11" y="0"/>
                    </a:lnTo>
                    <a:lnTo>
                      <a:pt x="4" y="0"/>
                    </a:lnTo>
                    <a:lnTo>
                      <a:pt x="0" y="4"/>
                    </a:lnTo>
                    <a:close/>
                  </a:path>
                </a:pathLst>
              </a:custGeom>
              <a:grpFill/>
              <a:ln w="0">
                <a:noFill/>
                <a:prstDash val="solid"/>
                <a:round/>
                <a:headEnd/>
                <a:tailEnd/>
              </a:ln>
            </p:spPr>
            <p:txBody>
              <a:bodyPr/>
              <a:lstStyle/>
              <a:p>
                <a:endParaRPr lang="fa-IR"/>
              </a:p>
            </p:txBody>
          </p:sp>
          <p:sp>
            <p:nvSpPr>
              <p:cNvPr id="3445" name="Freeform 373"/>
              <p:cNvSpPr>
                <a:spLocks/>
              </p:cNvSpPr>
              <p:nvPr userDrawn="1"/>
            </p:nvSpPr>
            <p:spPr bwMode="gray">
              <a:xfrm>
                <a:off x="1266" y="-2572"/>
                <a:ext cx="63" cy="46"/>
              </a:xfrm>
              <a:custGeom>
                <a:avLst/>
                <a:gdLst/>
                <a:ahLst/>
                <a:cxnLst>
                  <a:cxn ang="0">
                    <a:pos x="14" y="39"/>
                  </a:cxn>
                  <a:cxn ang="0">
                    <a:pos x="14" y="42"/>
                  </a:cxn>
                  <a:cxn ang="0">
                    <a:pos x="17" y="46"/>
                  </a:cxn>
                  <a:cxn ang="0">
                    <a:pos x="21" y="46"/>
                  </a:cxn>
                  <a:cxn ang="0">
                    <a:pos x="28" y="46"/>
                  </a:cxn>
                  <a:cxn ang="0">
                    <a:pos x="63" y="42"/>
                  </a:cxn>
                  <a:cxn ang="0">
                    <a:pos x="63" y="35"/>
                  </a:cxn>
                  <a:cxn ang="0">
                    <a:pos x="63" y="35"/>
                  </a:cxn>
                  <a:cxn ang="0">
                    <a:pos x="63" y="28"/>
                  </a:cxn>
                  <a:cxn ang="0">
                    <a:pos x="60" y="21"/>
                  </a:cxn>
                  <a:cxn ang="0">
                    <a:pos x="60" y="14"/>
                  </a:cxn>
                  <a:cxn ang="0">
                    <a:pos x="60" y="7"/>
                  </a:cxn>
                  <a:cxn ang="0">
                    <a:pos x="56" y="4"/>
                  </a:cxn>
                  <a:cxn ang="0">
                    <a:pos x="53" y="0"/>
                  </a:cxn>
                  <a:cxn ang="0">
                    <a:pos x="49" y="0"/>
                  </a:cxn>
                  <a:cxn ang="0">
                    <a:pos x="42" y="0"/>
                  </a:cxn>
                  <a:cxn ang="0">
                    <a:pos x="35" y="0"/>
                  </a:cxn>
                  <a:cxn ang="0">
                    <a:pos x="17" y="0"/>
                  </a:cxn>
                  <a:cxn ang="0">
                    <a:pos x="14" y="0"/>
                  </a:cxn>
                  <a:cxn ang="0">
                    <a:pos x="14" y="0"/>
                  </a:cxn>
                  <a:cxn ang="0">
                    <a:pos x="7" y="0"/>
                  </a:cxn>
                  <a:cxn ang="0">
                    <a:pos x="3" y="4"/>
                  </a:cxn>
                  <a:cxn ang="0">
                    <a:pos x="3" y="7"/>
                  </a:cxn>
                  <a:cxn ang="0">
                    <a:pos x="0" y="14"/>
                  </a:cxn>
                  <a:cxn ang="0">
                    <a:pos x="0" y="14"/>
                  </a:cxn>
                  <a:cxn ang="0">
                    <a:pos x="0" y="18"/>
                  </a:cxn>
                  <a:cxn ang="0">
                    <a:pos x="0" y="25"/>
                  </a:cxn>
                  <a:cxn ang="0">
                    <a:pos x="0" y="28"/>
                  </a:cxn>
                  <a:cxn ang="0">
                    <a:pos x="3" y="35"/>
                  </a:cxn>
                  <a:cxn ang="0">
                    <a:pos x="7" y="39"/>
                  </a:cxn>
                  <a:cxn ang="0">
                    <a:pos x="14" y="39"/>
                  </a:cxn>
                </a:cxnLst>
                <a:rect l="0" t="0" r="r" b="b"/>
                <a:pathLst>
                  <a:path w="63" h="46">
                    <a:moveTo>
                      <a:pt x="14" y="39"/>
                    </a:moveTo>
                    <a:lnTo>
                      <a:pt x="14" y="42"/>
                    </a:lnTo>
                    <a:lnTo>
                      <a:pt x="17" y="46"/>
                    </a:lnTo>
                    <a:lnTo>
                      <a:pt x="21" y="46"/>
                    </a:lnTo>
                    <a:lnTo>
                      <a:pt x="28" y="46"/>
                    </a:lnTo>
                    <a:lnTo>
                      <a:pt x="63" y="42"/>
                    </a:lnTo>
                    <a:lnTo>
                      <a:pt x="63" y="35"/>
                    </a:lnTo>
                    <a:lnTo>
                      <a:pt x="63" y="35"/>
                    </a:lnTo>
                    <a:lnTo>
                      <a:pt x="63" y="28"/>
                    </a:lnTo>
                    <a:lnTo>
                      <a:pt x="60" y="21"/>
                    </a:lnTo>
                    <a:lnTo>
                      <a:pt x="60" y="14"/>
                    </a:lnTo>
                    <a:lnTo>
                      <a:pt x="60" y="7"/>
                    </a:lnTo>
                    <a:lnTo>
                      <a:pt x="56" y="4"/>
                    </a:lnTo>
                    <a:lnTo>
                      <a:pt x="53" y="0"/>
                    </a:lnTo>
                    <a:lnTo>
                      <a:pt x="49" y="0"/>
                    </a:lnTo>
                    <a:lnTo>
                      <a:pt x="42" y="0"/>
                    </a:lnTo>
                    <a:lnTo>
                      <a:pt x="35" y="0"/>
                    </a:lnTo>
                    <a:lnTo>
                      <a:pt x="17" y="0"/>
                    </a:lnTo>
                    <a:lnTo>
                      <a:pt x="14" y="0"/>
                    </a:lnTo>
                    <a:lnTo>
                      <a:pt x="14" y="0"/>
                    </a:lnTo>
                    <a:lnTo>
                      <a:pt x="7" y="0"/>
                    </a:lnTo>
                    <a:lnTo>
                      <a:pt x="3" y="4"/>
                    </a:lnTo>
                    <a:lnTo>
                      <a:pt x="3" y="7"/>
                    </a:lnTo>
                    <a:lnTo>
                      <a:pt x="0" y="14"/>
                    </a:lnTo>
                    <a:lnTo>
                      <a:pt x="0" y="14"/>
                    </a:lnTo>
                    <a:lnTo>
                      <a:pt x="0" y="18"/>
                    </a:lnTo>
                    <a:lnTo>
                      <a:pt x="0" y="25"/>
                    </a:lnTo>
                    <a:lnTo>
                      <a:pt x="0" y="28"/>
                    </a:lnTo>
                    <a:lnTo>
                      <a:pt x="3" y="35"/>
                    </a:lnTo>
                    <a:lnTo>
                      <a:pt x="7" y="39"/>
                    </a:lnTo>
                    <a:lnTo>
                      <a:pt x="14" y="39"/>
                    </a:lnTo>
                    <a:close/>
                  </a:path>
                </a:pathLst>
              </a:custGeom>
              <a:grpFill/>
              <a:ln w="0">
                <a:noFill/>
                <a:prstDash val="solid"/>
                <a:round/>
                <a:headEnd/>
                <a:tailEnd/>
              </a:ln>
            </p:spPr>
            <p:txBody>
              <a:bodyPr/>
              <a:lstStyle/>
              <a:p>
                <a:endParaRPr lang="fa-IR"/>
              </a:p>
            </p:txBody>
          </p:sp>
          <p:sp>
            <p:nvSpPr>
              <p:cNvPr id="3446" name="Freeform 374"/>
              <p:cNvSpPr>
                <a:spLocks/>
              </p:cNvSpPr>
              <p:nvPr userDrawn="1"/>
            </p:nvSpPr>
            <p:spPr bwMode="gray">
              <a:xfrm>
                <a:off x="1311" y="-2353"/>
                <a:ext cx="25" cy="31"/>
              </a:xfrm>
              <a:custGeom>
                <a:avLst/>
                <a:gdLst/>
                <a:ahLst/>
                <a:cxnLst>
                  <a:cxn ang="0">
                    <a:pos x="25" y="24"/>
                  </a:cxn>
                  <a:cxn ang="0">
                    <a:pos x="25" y="24"/>
                  </a:cxn>
                  <a:cxn ang="0">
                    <a:pos x="25" y="21"/>
                  </a:cxn>
                  <a:cxn ang="0">
                    <a:pos x="25" y="14"/>
                  </a:cxn>
                  <a:cxn ang="0">
                    <a:pos x="25" y="10"/>
                  </a:cxn>
                  <a:cxn ang="0">
                    <a:pos x="25" y="7"/>
                  </a:cxn>
                  <a:cxn ang="0">
                    <a:pos x="22" y="0"/>
                  </a:cxn>
                  <a:cxn ang="0">
                    <a:pos x="18" y="0"/>
                  </a:cxn>
                  <a:cxn ang="0">
                    <a:pos x="11" y="0"/>
                  </a:cxn>
                  <a:cxn ang="0">
                    <a:pos x="11" y="0"/>
                  </a:cxn>
                  <a:cxn ang="0">
                    <a:pos x="8" y="0"/>
                  </a:cxn>
                  <a:cxn ang="0">
                    <a:pos x="4" y="0"/>
                  </a:cxn>
                  <a:cxn ang="0">
                    <a:pos x="4" y="0"/>
                  </a:cxn>
                  <a:cxn ang="0">
                    <a:pos x="0" y="7"/>
                  </a:cxn>
                  <a:cxn ang="0">
                    <a:pos x="0" y="14"/>
                  </a:cxn>
                  <a:cxn ang="0">
                    <a:pos x="0" y="14"/>
                  </a:cxn>
                  <a:cxn ang="0">
                    <a:pos x="0" y="17"/>
                  </a:cxn>
                  <a:cxn ang="0">
                    <a:pos x="0" y="24"/>
                  </a:cxn>
                  <a:cxn ang="0">
                    <a:pos x="4" y="28"/>
                  </a:cxn>
                  <a:cxn ang="0">
                    <a:pos x="8" y="31"/>
                  </a:cxn>
                  <a:cxn ang="0">
                    <a:pos x="8" y="31"/>
                  </a:cxn>
                  <a:cxn ang="0">
                    <a:pos x="11" y="31"/>
                  </a:cxn>
                  <a:cxn ang="0">
                    <a:pos x="15" y="31"/>
                  </a:cxn>
                  <a:cxn ang="0">
                    <a:pos x="22" y="31"/>
                  </a:cxn>
                  <a:cxn ang="0">
                    <a:pos x="25" y="28"/>
                  </a:cxn>
                  <a:cxn ang="0">
                    <a:pos x="25" y="24"/>
                  </a:cxn>
                </a:cxnLst>
                <a:rect l="0" t="0" r="r" b="b"/>
                <a:pathLst>
                  <a:path w="25" h="31">
                    <a:moveTo>
                      <a:pt x="25" y="24"/>
                    </a:moveTo>
                    <a:lnTo>
                      <a:pt x="25" y="24"/>
                    </a:lnTo>
                    <a:lnTo>
                      <a:pt x="25" y="21"/>
                    </a:lnTo>
                    <a:lnTo>
                      <a:pt x="25" y="14"/>
                    </a:lnTo>
                    <a:lnTo>
                      <a:pt x="25" y="10"/>
                    </a:lnTo>
                    <a:lnTo>
                      <a:pt x="25" y="7"/>
                    </a:lnTo>
                    <a:lnTo>
                      <a:pt x="22" y="0"/>
                    </a:lnTo>
                    <a:lnTo>
                      <a:pt x="18" y="0"/>
                    </a:lnTo>
                    <a:lnTo>
                      <a:pt x="11" y="0"/>
                    </a:lnTo>
                    <a:lnTo>
                      <a:pt x="11" y="0"/>
                    </a:lnTo>
                    <a:lnTo>
                      <a:pt x="8" y="0"/>
                    </a:lnTo>
                    <a:lnTo>
                      <a:pt x="4" y="0"/>
                    </a:lnTo>
                    <a:lnTo>
                      <a:pt x="4" y="0"/>
                    </a:lnTo>
                    <a:lnTo>
                      <a:pt x="0" y="7"/>
                    </a:lnTo>
                    <a:lnTo>
                      <a:pt x="0" y="14"/>
                    </a:lnTo>
                    <a:lnTo>
                      <a:pt x="0" y="14"/>
                    </a:lnTo>
                    <a:lnTo>
                      <a:pt x="0" y="17"/>
                    </a:lnTo>
                    <a:lnTo>
                      <a:pt x="0" y="24"/>
                    </a:lnTo>
                    <a:lnTo>
                      <a:pt x="4" y="28"/>
                    </a:lnTo>
                    <a:lnTo>
                      <a:pt x="8" y="31"/>
                    </a:lnTo>
                    <a:lnTo>
                      <a:pt x="8" y="31"/>
                    </a:lnTo>
                    <a:lnTo>
                      <a:pt x="11" y="31"/>
                    </a:lnTo>
                    <a:lnTo>
                      <a:pt x="15" y="31"/>
                    </a:lnTo>
                    <a:lnTo>
                      <a:pt x="22" y="31"/>
                    </a:lnTo>
                    <a:lnTo>
                      <a:pt x="25" y="28"/>
                    </a:lnTo>
                    <a:lnTo>
                      <a:pt x="25" y="24"/>
                    </a:lnTo>
                    <a:close/>
                  </a:path>
                </a:pathLst>
              </a:custGeom>
              <a:grpFill/>
              <a:ln w="0">
                <a:noFill/>
                <a:prstDash val="solid"/>
                <a:round/>
                <a:headEnd/>
                <a:tailEnd/>
              </a:ln>
            </p:spPr>
            <p:txBody>
              <a:bodyPr/>
              <a:lstStyle/>
              <a:p>
                <a:endParaRPr lang="fa-IR"/>
              </a:p>
            </p:txBody>
          </p:sp>
          <p:sp>
            <p:nvSpPr>
              <p:cNvPr id="3447" name="Freeform 375"/>
              <p:cNvSpPr>
                <a:spLocks/>
              </p:cNvSpPr>
              <p:nvPr userDrawn="1"/>
            </p:nvSpPr>
            <p:spPr bwMode="gray">
              <a:xfrm>
                <a:off x="1227" y="-2167"/>
                <a:ext cx="28" cy="7"/>
              </a:xfrm>
              <a:custGeom>
                <a:avLst/>
                <a:gdLst/>
                <a:ahLst/>
                <a:cxnLst>
                  <a:cxn ang="0">
                    <a:pos x="0" y="4"/>
                  </a:cxn>
                  <a:cxn ang="0">
                    <a:pos x="3" y="4"/>
                  </a:cxn>
                  <a:cxn ang="0">
                    <a:pos x="7" y="7"/>
                  </a:cxn>
                  <a:cxn ang="0">
                    <a:pos x="14" y="7"/>
                  </a:cxn>
                  <a:cxn ang="0">
                    <a:pos x="21" y="7"/>
                  </a:cxn>
                  <a:cxn ang="0">
                    <a:pos x="28" y="4"/>
                  </a:cxn>
                  <a:cxn ang="0">
                    <a:pos x="28" y="4"/>
                  </a:cxn>
                  <a:cxn ang="0">
                    <a:pos x="28" y="0"/>
                  </a:cxn>
                  <a:cxn ang="0">
                    <a:pos x="21" y="0"/>
                  </a:cxn>
                  <a:cxn ang="0">
                    <a:pos x="14" y="0"/>
                  </a:cxn>
                  <a:cxn ang="0">
                    <a:pos x="7" y="0"/>
                  </a:cxn>
                  <a:cxn ang="0">
                    <a:pos x="3" y="0"/>
                  </a:cxn>
                  <a:cxn ang="0">
                    <a:pos x="0" y="4"/>
                  </a:cxn>
                </a:cxnLst>
                <a:rect l="0" t="0" r="r" b="b"/>
                <a:pathLst>
                  <a:path w="28" h="7">
                    <a:moveTo>
                      <a:pt x="0" y="4"/>
                    </a:moveTo>
                    <a:lnTo>
                      <a:pt x="3" y="4"/>
                    </a:lnTo>
                    <a:lnTo>
                      <a:pt x="7" y="7"/>
                    </a:lnTo>
                    <a:lnTo>
                      <a:pt x="14" y="7"/>
                    </a:lnTo>
                    <a:lnTo>
                      <a:pt x="21" y="7"/>
                    </a:lnTo>
                    <a:lnTo>
                      <a:pt x="28" y="4"/>
                    </a:lnTo>
                    <a:lnTo>
                      <a:pt x="28" y="4"/>
                    </a:lnTo>
                    <a:lnTo>
                      <a:pt x="28" y="0"/>
                    </a:lnTo>
                    <a:lnTo>
                      <a:pt x="21" y="0"/>
                    </a:lnTo>
                    <a:lnTo>
                      <a:pt x="14" y="0"/>
                    </a:lnTo>
                    <a:lnTo>
                      <a:pt x="7" y="0"/>
                    </a:lnTo>
                    <a:lnTo>
                      <a:pt x="3" y="0"/>
                    </a:lnTo>
                    <a:lnTo>
                      <a:pt x="0" y="4"/>
                    </a:lnTo>
                    <a:close/>
                  </a:path>
                </a:pathLst>
              </a:custGeom>
              <a:grpFill/>
              <a:ln w="0">
                <a:noFill/>
                <a:prstDash val="solid"/>
                <a:round/>
                <a:headEnd/>
                <a:tailEnd/>
              </a:ln>
            </p:spPr>
            <p:txBody>
              <a:bodyPr/>
              <a:lstStyle/>
              <a:p>
                <a:endParaRPr lang="fa-IR"/>
              </a:p>
            </p:txBody>
          </p:sp>
          <p:sp>
            <p:nvSpPr>
              <p:cNvPr id="3448" name="Freeform 376"/>
              <p:cNvSpPr>
                <a:spLocks/>
              </p:cNvSpPr>
              <p:nvPr userDrawn="1"/>
            </p:nvSpPr>
            <p:spPr bwMode="gray">
              <a:xfrm>
                <a:off x="1269" y="-2146"/>
                <a:ext cx="11" cy="29"/>
              </a:xfrm>
              <a:custGeom>
                <a:avLst/>
                <a:gdLst/>
                <a:ahLst/>
                <a:cxnLst>
                  <a:cxn ang="0">
                    <a:pos x="7" y="0"/>
                  </a:cxn>
                  <a:cxn ang="0">
                    <a:pos x="4" y="0"/>
                  </a:cxn>
                  <a:cxn ang="0">
                    <a:pos x="0" y="8"/>
                  </a:cxn>
                  <a:cxn ang="0">
                    <a:pos x="0" y="15"/>
                  </a:cxn>
                  <a:cxn ang="0">
                    <a:pos x="0" y="22"/>
                  </a:cxn>
                  <a:cxn ang="0">
                    <a:pos x="4" y="25"/>
                  </a:cxn>
                  <a:cxn ang="0">
                    <a:pos x="7" y="29"/>
                  </a:cxn>
                  <a:cxn ang="0">
                    <a:pos x="7" y="25"/>
                  </a:cxn>
                  <a:cxn ang="0">
                    <a:pos x="11" y="22"/>
                  </a:cxn>
                  <a:cxn ang="0">
                    <a:pos x="11" y="15"/>
                  </a:cxn>
                  <a:cxn ang="0">
                    <a:pos x="11" y="8"/>
                  </a:cxn>
                  <a:cxn ang="0">
                    <a:pos x="7" y="0"/>
                  </a:cxn>
                  <a:cxn ang="0">
                    <a:pos x="7" y="0"/>
                  </a:cxn>
                </a:cxnLst>
                <a:rect l="0" t="0" r="r" b="b"/>
                <a:pathLst>
                  <a:path w="11" h="29">
                    <a:moveTo>
                      <a:pt x="7" y="0"/>
                    </a:moveTo>
                    <a:lnTo>
                      <a:pt x="4" y="0"/>
                    </a:lnTo>
                    <a:lnTo>
                      <a:pt x="0" y="8"/>
                    </a:lnTo>
                    <a:lnTo>
                      <a:pt x="0" y="15"/>
                    </a:lnTo>
                    <a:lnTo>
                      <a:pt x="0" y="22"/>
                    </a:lnTo>
                    <a:lnTo>
                      <a:pt x="4" y="25"/>
                    </a:lnTo>
                    <a:lnTo>
                      <a:pt x="7" y="29"/>
                    </a:lnTo>
                    <a:lnTo>
                      <a:pt x="7" y="25"/>
                    </a:lnTo>
                    <a:lnTo>
                      <a:pt x="11" y="22"/>
                    </a:lnTo>
                    <a:lnTo>
                      <a:pt x="11" y="15"/>
                    </a:lnTo>
                    <a:lnTo>
                      <a:pt x="11" y="8"/>
                    </a:lnTo>
                    <a:lnTo>
                      <a:pt x="7" y="0"/>
                    </a:lnTo>
                    <a:lnTo>
                      <a:pt x="7" y="0"/>
                    </a:lnTo>
                    <a:close/>
                  </a:path>
                </a:pathLst>
              </a:custGeom>
              <a:grpFill/>
              <a:ln w="0">
                <a:noFill/>
                <a:prstDash val="solid"/>
                <a:round/>
                <a:headEnd/>
                <a:tailEnd/>
              </a:ln>
            </p:spPr>
            <p:txBody>
              <a:bodyPr/>
              <a:lstStyle/>
              <a:p>
                <a:endParaRPr lang="fa-IR"/>
              </a:p>
            </p:txBody>
          </p:sp>
          <p:sp>
            <p:nvSpPr>
              <p:cNvPr id="3449" name="Freeform 377"/>
              <p:cNvSpPr>
                <a:spLocks/>
              </p:cNvSpPr>
              <p:nvPr userDrawn="1"/>
            </p:nvSpPr>
            <p:spPr bwMode="gray">
              <a:xfrm>
                <a:off x="1311" y="-2188"/>
                <a:ext cx="18" cy="21"/>
              </a:xfrm>
              <a:custGeom>
                <a:avLst/>
                <a:gdLst/>
                <a:ahLst/>
                <a:cxnLst>
                  <a:cxn ang="0">
                    <a:pos x="8" y="0"/>
                  </a:cxn>
                  <a:cxn ang="0">
                    <a:pos x="4" y="4"/>
                  </a:cxn>
                  <a:cxn ang="0">
                    <a:pos x="0" y="7"/>
                  </a:cxn>
                  <a:cxn ang="0">
                    <a:pos x="0" y="11"/>
                  </a:cxn>
                  <a:cxn ang="0">
                    <a:pos x="0" y="18"/>
                  </a:cxn>
                  <a:cxn ang="0">
                    <a:pos x="4" y="21"/>
                  </a:cxn>
                  <a:cxn ang="0">
                    <a:pos x="8" y="21"/>
                  </a:cxn>
                  <a:cxn ang="0">
                    <a:pos x="11" y="21"/>
                  </a:cxn>
                  <a:cxn ang="0">
                    <a:pos x="15" y="18"/>
                  </a:cxn>
                  <a:cxn ang="0">
                    <a:pos x="18" y="11"/>
                  </a:cxn>
                  <a:cxn ang="0">
                    <a:pos x="15" y="7"/>
                  </a:cxn>
                  <a:cxn ang="0">
                    <a:pos x="11" y="4"/>
                  </a:cxn>
                  <a:cxn ang="0">
                    <a:pos x="8" y="0"/>
                  </a:cxn>
                </a:cxnLst>
                <a:rect l="0" t="0" r="r" b="b"/>
                <a:pathLst>
                  <a:path w="18" h="21">
                    <a:moveTo>
                      <a:pt x="8" y="0"/>
                    </a:moveTo>
                    <a:lnTo>
                      <a:pt x="4" y="4"/>
                    </a:lnTo>
                    <a:lnTo>
                      <a:pt x="0" y="7"/>
                    </a:lnTo>
                    <a:lnTo>
                      <a:pt x="0" y="11"/>
                    </a:lnTo>
                    <a:lnTo>
                      <a:pt x="0" y="18"/>
                    </a:lnTo>
                    <a:lnTo>
                      <a:pt x="4" y="21"/>
                    </a:lnTo>
                    <a:lnTo>
                      <a:pt x="8" y="21"/>
                    </a:lnTo>
                    <a:lnTo>
                      <a:pt x="11" y="21"/>
                    </a:lnTo>
                    <a:lnTo>
                      <a:pt x="15" y="18"/>
                    </a:lnTo>
                    <a:lnTo>
                      <a:pt x="18" y="11"/>
                    </a:lnTo>
                    <a:lnTo>
                      <a:pt x="15" y="7"/>
                    </a:lnTo>
                    <a:lnTo>
                      <a:pt x="11" y="4"/>
                    </a:lnTo>
                    <a:lnTo>
                      <a:pt x="8" y="0"/>
                    </a:lnTo>
                    <a:close/>
                  </a:path>
                </a:pathLst>
              </a:custGeom>
              <a:grpFill/>
              <a:ln w="0">
                <a:noFill/>
                <a:prstDash val="solid"/>
                <a:round/>
                <a:headEnd/>
                <a:tailEnd/>
              </a:ln>
            </p:spPr>
            <p:txBody>
              <a:bodyPr/>
              <a:lstStyle/>
              <a:p>
                <a:endParaRPr lang="fa-IR"/>
              </a:p>
            </p:txBody>
          </p:sp>
          <p:sp>
            <p:nvSpPr>
              <p:cNvPr id="3450" name="Freeform 378"/>
              <p:cNvSpPr>
                <a:spLocks/>
              </p:cNvSpPr>
              <p:nvPr userDrawn="1"/>
            </p:nvSpPr>
            <p:spPr bwMode="gray">
              <a:xfrm>
                <a:off x="1301" y="-2864"/>
                <a:ext cx="243" cy="282"/>
              </a:xfrm>
              <a:custGeom>
                <a:avLst/>
                <a:gdLst/>
                <a:ahLst/>
                <a:cxnLst>
                  <a:cxn ang="0">
                    <a:pos x="42" y="204"/>
                  </a:cxn>
                  <a:cxn ang="0">
                    <a:pos x="42" y="218"/>
                  </a:cxn>
                  <a:cxn ang="0">
                    <a:pos x="42" y="229"/>
                  </a:cxn>
                  <a:cxn ang="0">
                    <a:pos x="28" y="218"/>
                  </a:cxn>
                  <a:cxn ang="0">
                    <a:pos x="21" y="225"/>
                  </a:cxn>
                  <a:cxn ang="0">
                    <a:pos x="10" y="236"/>
                  </a:cxn>
                  <a:cxn ang="0">
                    <a:pos x="10" y="260"/>
                  </a:cxn>
                  <a:cxn ang="0">
                    <a:pos x="35" y="268"/>
                  </a:cxn>
                  <a:cxn ang="0">
                    <a:pos x="49" y="275"/>
                  </a:cxn>
                  <a:cxn ang="0">
                    <a:pos x="70" y="278"/>
                  </a:cxn>
                  <a:cxn ang="0">
                    <a:pos x="81" y="264"/>
                  </a:cxn>
                  <a:cxn ang="0">
                    <a:pos x="84" y="239"/>
                  </a:cxn>
                  <a:cxn ang="0">
                    <a:pos x="106" y="229"/>
                  </a:cxn>
                  <a:cxn ang="0">
                    <a:pos x="116" y="208"/>
                  </a:cxn>
                  <a:cxn ang="0">
                    <a:pos x="120" y="197"/>
                  </a:cxn>
                  <a:cxn ang="0">
                    <a:pos x="113" y="190"/>
                  </a:cxn>
                  <a:cxn ang="0">
                    <a:pos x="127" y="179"/>
                  </a:cxn>
                  <a:cxn ang="0">
                    <a:pos x="155" y="172"/>
                  </a:cxn>
                  <a:cxn ang="0">
                    <a:pos x="162" y="162"/>
                  </a:cxn>
                  <a:cxn ang="0">
                    <a:pos x="180" y="144"/>
                  </a:cxn>
                  <a:cxn ang="0">
                    <a:pos x="208" y="123"/>
                  </a:cxn>
                  <a:cxn ang="0">
                    <a:pos x="225" y="112"/>
                  </a:cxn>
                  <a:cxn ang="0">
                    <a:pos x="218" y="105"/>
                  </a:cxn>
                  <a:cxn ang="0">
                    <a:pos x="204" y="98"/>
                  </a:cxn>
                  <a:cxn ang="0">
                    <a:pos x="211" y="91"/>
                  </a:cxn>
                  <a:cxn ang="0">
                    <a:pos x="211" y="84"/>
                  </a:cxn>
                  <a:cxn ang="0">
                    <a:pos x="243" y="84"/>
                  </a:cxn>
                  <a:cxn ang="0">
                    <a:pos x="232" y="46"/>
                  </a:cxn>
                  <a:cxn ang="0">
                    <a:pos x="225" y="28"/>
                  </a:cxn>
                  <a:cxn ang="0">
                    <a:pos x="201" y="7"/>
                  </a:cxn>
                  <a:cxn ang="0">
                    <a:pos x="183" y="3"/>
                  </a:cxn>
                  <a:cxn ang="0">
                    <a:pos x="141" y="0"/>
                  </a:cxn>
                  <a:cxn ang="0">
                    <a:pos x="116" y="10"/>
                  </a:cxn>
                  <a:cxn ang="0">
                    <a:pos x="95" y="21"/>
                  </a:cxn>
                  <a:cxn ang="0">
                    <a:pos x="74" y="35"/>
                  </a:cxn>
                  <a:cxn ang="0">
                    <a:pos x="56" y="35"/>
                  </a:cxn>
                  <a:cxn ang="0">
                    <a:pos x="49" y="49"/>
                  </a:cxn>
                  <a:cxn ang="0">
                    <a:pos x="56" y="77"/>
                  </a:cxn>
                  <a:cxn ang="0">
                    <a:pos x="67" y="74"/>
                  </a:cxn>
                  <a:cxn ang="0">
                    <a:pos x="88" y="77"/>
                  </a:cxn>
                  <a:cxn ang="0">
                    <a:pos x="141" y="84"/>
                  </a:cxn>
                  <a:cxn ang="0">
                    <a:pos x="130" y="91"/>
                  </a:cxn>
                  <a:cxn ang="0">
                    <a:pos x="109" y="98"/>
                  </a:cxn>
                  <a:cxn ang="0">
                    <a:pos x="88" y="120"/>
                  </a:cxn>
                  <a:cxn ang="0">
                    <a:pos x="84" y="144"/>
                  </a:cxn>
                  <a:cxn ang="0">
                    <a:pos x="74" y="127"/>
                  </a:cxn>
                  <a:cxn ang="0">
                    <a:pos x="60" y="116"/>
                  </a:cxn>
                  <a:cxn ang="0">
                    <a:pos x="60" y="137"/>
                  </a:cxn>
                  <a:cxn ang="0">
                    <a:pos x="53" y="172"/>
                  </a:cxn>
                  <a:cxn ang="0">
                    <a:pos x="70" y="172"/>
                  </a:cxn>
                  <a:cxn ang="0">
                    <a:pos x="56" y="183"/>
                  </a:cxn>
                  <a:cxn ang="0">
                    <a:pos x="42" y="183"/>
                  </a:cxn>
                  <a:cxn ang="0">
                    <a:pos x="28" y="201"/>
                  </a:cxn>
                </a:cxnLst>
                <a:rect l="0" t="0" r="r" b="b"/>
                <a:pathLst>
                  <a:path w="243" h="282">
                    <a:moveTo>
                      <a:pt x="28" y="208"/>
                    </a:moveTo>
                    <a:lnTo>
                      <a:pt x="39" y="204"/>
                    </a:lnTo>
                    <a:lnTo>
                      <a:pt x="39" y="204"/>
                    </a:lnTo>
                    <a:lnTo>
                      <a:pt x="39" y="201"/>
                    </a:lnTo>
                    <a:lnTo>
                      <a:pt x="42" y="204"/>
                    </a:lnTo>
                    <a:lnTo>
                      <a:pt x="42" y="204"/>
                    </a:lnTo>
                    <a:lnTo>
                      <a:pt x="42" y="208"/>
                    </a:lnTo>
                    <a:lnTo>
                      <a:pt x="39" y="208"/>
                    </a:lnTo>
                    <a:lnTo>
                      <a:pt x="39" y="211"/>
                    </a:lnTo>
                    <a:lnTo>
                      <a:pt x="39" y="211"/>
                    </a:lnTo>
                    <a:lnTo>
                      <a:pt x="39" y="215"/>
                    </a:lnTo>
                    <a:lnTo>
                      <a:pt x="42" y="218"/>
                    </a:lnTo>
                    <a:lnTo>
                      <a:pt x="42" y="218"/>
                    </a:lnTo>
                    <a:lnTo>
                      <a:pt x="42" y="222"/>
                    </a:lnTo>
                    <a:lnTo>
                      <a:pt x="46" y="225"/>
                    </a:lnTo>
                    <a:lnTo>
                      <a:pt x="46" y="229"/>
                    </a:lnTo>
                    <a:lnTo>
                      <a:pt x="46" y="229"/>
                    </a:lnTo>
                    <a:lnTo>
                      <a:pt x="42" y="229"/>
                    </a:lnTo>
                    <a:lnTo>
                      <a:pt x="42" y="229"/>
                    </a:lnTo>
                    <a:lnTo>
                      <a:pt x="39" y="229"/>
                    </a:lnTo>
                    <a:lnTo>
                      <a:pt x="35" y="229"/>
                    </a:lnTo>
                    <a:lnTo>
                      <a:pt x="32" y="225"/>
                    </a:lnTo>
                    <a:lnTo>
                      <a:pt x="28" y="218"/>
                    </a:lnTo>
                    <a:lnTo>
                      <a:pt x="28" y="218"/>
                    </a:lnTo>
                    <a:lnTo>
                      <a:pt x="25" y="218"/>
                    </a:lnTo>
                    <a:lnTo>
                      <a:pt x="21" y="218"/>
                    </a:lnTo>
                    <a:lnTo>
                      <a:pt x="21" y="218"/>
                    </a:lnTo>
                    <a:lnTo>
                      <a:pt x="18" y="225"/>
                    </a:lnTo>
                    <a:lnTo>
                      <a:pt x="21" y="225"/>
                    </a:lnTo>
                    <a:lnTo>
                      <a:pt x="21" y="225"/>
                    </a:lnTo>
                    <a:lnTo>
                      <a:pt x="25" y="229"/>
                    </a:lnTo>
                    <a:lnTo>
                      <a:pt x="25" y="229"/>
                    </a:lnTo>
                    <a:lnTo>
                      <a:pt x="21" y="232"/>
                    </a:lnTo>
                    <a:lnTo>
                      <a:pt x="18" y="232"/>
                    </a:lnTo>
                    <a:lnTo>
                      <a:pt x="14" y="232"/>
                    </a:lnTo>
                    <a:lnTo>
                      <a:pt x="10" y="236"/>
                    </a:lnTo>
                    <a:lnTo>
                      <a:pt x="3" y="239"/>
                    </a:lnTo>
                    <a:lnTo>
                      <a:pt x="0" y="250"/>
                    </a:lnTo>
                    <a:lnTo>
                      <a:pt x="0" y="250"/>
                    </a:lnTo>
                    <a:lnTo>
                      <a:pt x="0" y="253"/>
                    </a:lnTo>
                    <a:lnTo>
                      <a:pt x="3" y="257"/>
                    </a:lnTo>
                    <a:lnTo>
                      <a:pt x="10" y="260"/>
                    </a:lnTo>
                    <a:lnTo>
                      <a:pt x="18" y="264"/>
                    </a:lnTo>
                    <a:lnTo>
                      <a:pt x="18" y="264"/>
                    </a:lnTo>
                    <a:lnTo>
                      <a:pt x="21" y="268"/>
                    </a:lnTo>
                    <a:lnTo>
                      <a:pt x="25" y="268"/>
                    </a:lnTo>
                    <a:lnTo>
                      <a:pt x="28" y="271"/>
                    </a:lnTo>
                    <a:lnTo>
                      <a:pt x="35" y="268"/>
                    </a:lnTo>
                    <a:lnTo>
                      <a:pt x="35" y="268"/>
                    </a:lnTo>
                    <a:lnTo>
                      <a:pt x="39" y="268"/>
                    </a:lnTo>
                    <a:lnTo>
                      <a:pt x="42" y="268"/>
                    </a:lnTo>
                    <a:lnTo>
                      <a:pt x="46" y="271"/>
                    </a:lnTo>
                    <a:lnTo>
                      <a:pt x="49" y="275"/>
                    </a:lnTo>
                    <a:lnTo>
                      <a:pt x="49" y="275"/>
                    </a:lnTo>
                    <a:lnTo>
                      <a:pt x="49" y="278"/>
                    </a:lnTo>
                    <a:lnTo>
                      <a:pt x="53" y="278"/>
                    </a:lnTo>
                    <a:lnTo>
                      <a:pt x="53" y="282"/>
                    </a:lnTo>
                    <a:lnTo>
                      <a:pt x="60" y="282"/>
                    </a:lnTo>
                    <a:lnTo>
                      <a:pt x="63" y="282"/>
                    </a:lnTo>
                    <a:lnTo>
                      <a:pt x="70" y="278"/>
                    </a:lnTo>
                    <a:lnTo>
                      <a:pt x="74" y="278"/>
                    </a:lnTo>
                    <a:lnTo>
                      <a:pt x="74" y="275"/>
                    </a:lnTo>
                    <a:lnTo>
                      <a:pt x="77" y="275"/>
                    </a:lnTo>
                    <a:lnTo>
                      <a:pt x="81" y="271"/>
                    </a:lnTo>
                    <a:lnTo>
                      <a:pt x="81" y="264"/>
                    </a:lnTo>
                    <a:lnTo>
                      <a:pt x="81" y="264"/>
                    </a:lnTo>
                    <a:lnTo>
                      <a:pt x="81" y="257"/>
                    </a:lnTo>
                    <a:lnTo>
                      <a:pt x="81" y="253"/>
                    </a:lnTo>
                    <a:lnTo>
                      <a:pt x="77" y="250"/>
                    </a:lnTo>
                    <a:lnTo>
                      <a:pt x="81" y="246"/>
                    </a:lnTo>
                    <a:lnTo>
                      <a:pt x="81" y="243"/>
                    </a:lnTo>
                    <a:lnTo>
                      <a:pt x="84" y="239"/>
                    </a:lnTo>
                    <a:lnTo>
                      <a:pt x="84" y="236"/>
                    </a:lnTo>
                    <a:lnTo>
                      <a:pt x="92" y="239"/>
                    </a:lnTo>
                    <a:lnTo>
                      <a:pt x="92" y="236"/>
                    </a:lnTo>
                    <a:lnTo>
                      <a:pt x="95" y="236"/>
                    </a:lnTo>
                    <a:lnTo>
                      <a:pt x="102" y="232"/>
                    </a:lnTo>
                    <a:lnTo>
                      <a:pt x="106" y="229"/>
                    </a:lnTo>
                    <a:lnTo>
                      <a:pt x="109" y="218"/>
                    </a:lnTo>
                    <a:lnTo>
                      <a:pt x="109" y="218"/>
                    </a:lnTo>
                    <a:lnTo>
                      <a:pt x="113" y="218"/>
                    </a:lnTo>
                    <a:lnTo>
                      <a:pt x="116" y="215"/>
                    </a:lnTo>
                    <a:lnTo>
                      <a:pt x="116" y="211"/>
                    </a:lnTo>
                    <a:lnTo>
                      <a:pt x="116" y="208"/>
                    </a:lnTo>
                    <a:lnTo>
                      <a:pt x="120" y="208"/>
                    </a:lnTo>
                    <a:lnTo>
                      <a:pt x="123" y="204"/>
                    </a:lnTo>
                    <a:lnTo>
                      <a:pt x="127" y="204"/>
                    </a:lnTo>
                    <a:lnTo>
                      <a:pt x="127" y="201"/>
                    </a:lnTo>
                    <a:lnTo>
                      <a:pt x="123" y="201"/>
                    </a:lnTo>
                    <a:lnTo>
                      <a:pt x="120" y="197"/>
                    </a:lnTo>
                    <a:lnTo>
                      <a:pt x="116" y="197"/>
                    </a:lnTo>
                    <a:lnTo>
                      <a:pt x="113" y="197"/>
                    </a:lnTo>
                    <a:lnTo>
                      <a:pt x="113" y="197"/>
                    </a:lnTo>
                    <a:lnTo>
                      <a:pt x="113" y="194"/>
                    </a:lnTo>
                    <a:lnTo>
                      <a:pt x="113" y="190"/>
                    </a:lnTo>
                    <a:lnTo>
                      <a:pt x="113" y="190"/>
                    </a:lnTo>
                    <a:lnTo>
                      <a:pt x="120" y="190"/>
                    </a:lnTo>
                    <a:lnTo>
                      <a:pt x="120" y="190"/>
                    </a:lnTo>
                    <a:lnTo>
                      <a:pt x="123" y="190"/>
                    </a:lnTo>
                    <a:lnTo>
                      <a:pt x="123" y="186"/>
                    </a:lnTo>
                    <a:lnTo>
                      <a:pt x="127" y="183"/>
                    </a:lnTo>
                    <a:lnTo>
                      <a:pt x="127" y="179"/>
                    </a:lnTo>
                    <a:lnTo>
                      <a:pt x="130" y="179"/>
                    </a:lnTo>
                    <a:lnTo>
                      <a:pt x="134" y="176"/>
                    </a:lnTo>
                    <a:lnTo>
                      <a:pt x="137" y="172"/>
                    </a:lnTo>
                    <a:lnTo>
                      <a:pt x="141" y="172"/>
                    </a:lnTo>
                    <a:lnTo>
                      <a:pt x="148" y="169"/>
                    </a:lnTo>
                    <a:lnTo>
                      <a:pt x="155" y="172"/>
                    </a:lnTo>
                    <a:lnTo>
                      <a:pt x="155" y="172"/>
                    </a:lnTo>
                    <a:lnTo>
                      <a:pt x="158" y="169"/>
                    </a:lnTo>
                    <a:lnTo>
                      <a:pt x="162" y="165"/>
                    </a:lnTo>
                    <a:lnTo>
                      <a:pt x="162" y="165"/>
                    </a:lnTo>
                    <a:lnTo>
                      <a:pt x="162" y="162"/>
                    </a:lnTo>
                    <a:lnTo>
                      <a:pt x="162" y="162"/>
                    </a:lnTo>
                    <a:lnTo>
                      <a:pt x="165" y="158"/>
                    </a:lnTo>
                    <a:lnTo>
                      <a:pt x="169" y="158"/>
                    </a:lnTo>
                    <a:lnTo>
                      <a:pt x="176" y="148"/>
                    </a:lnTo>
                    <a:lnTo>
                      <a:pt x="173" y="144"/>
                    </a:lnTo>
                    <a:lnTo>
                      <a:pt x="173" y="144"/>
                    </a:lnTo>
                    <a:lnTo>
                      <a:pt x="180" y="144"/>
                    </a:lnTo>
                    <a:lnTo>
                      <a:pt x="183" y="141"/>
                    </a:lnTo>
                    <a:lnTo>
                      <a:pt x="194" y="134"/>
                    </a:lnTo>
                    <a:lnTo>
                      <a:pt x="194" y="134"/>
                    </a:lnTo>
                    <a:lnTo>
                      <a:pt x="197" y="130"/>
                    </a:lnTo>
                    <a:lnTo>
                      <a:pt x="201" y="127"/>
                    </a:lnTo>
                    <a:lnTo>
                      <a:pt x="208" y="123"/>
                    </a:lnTo>
                    <a:lnTo>
                      <a:pt x="222" y="120"/>
                    </a:lnTo>
                    <a:lnTo>
                      <a:pt x="222" y="120"/>
                    </a:lnTo>
                    <a:lnTo>
                      <a:pt x="225" y="120"/>
                    </a:lnTo>
                    <a:lnTo>
                      <a:pt x="225" y="116"/>
                    </a:lnTo>
                    <a:lnTo>
                      <a:pt x="229" y="116"/>
                    </a:lnTo>
                    <a:lnTo>
                      <a:pt x="225" y="112"/>
                    </a:lnTo>
                    <a:lnTo>
                      <a:pt x="211" y="112"/>
                    </a:lnTo>
                    <a:lnTo>
                      <a:pt x="211" y="112"/>
                    </a:lnTo>
                    <a:lnTo>
                      <a:pt x="211" y="109"/>
                    </a:lnTo>
                    <a:lnTo>
                      <a:pt x="211" y="109"/>
                    </a:lnTo>
                    <a:lnTo>
                      <a:pt x="215" y="105"/>
                    </a:lnTo>
                    <a:lnTo>
                      <a:pt x="218" y="105"/>
                    </a:lnTo>
                    <a:lnTo>
                      <a:pt x="218" y="105"/>
                    </a:lnTo>
                    <a:lnTo>
                      <a:pt x="218" y="102"/>
                    </a:lnTo>
                    <a:lnTo>
                      <a:pt x="215" y="102"/>
                    </a:lnTo>
                    <a:lnTo>
                      <a:pt x="204" y="102"/>
                    </a:lnTo>
                    <a:lnTo>
                      <a:pt x="204" y="98"/>
                    </a:lnTo>
                    <a:lnTo>
                      <a:pt x="204" y="98"/>
                    </a:lnTo>
                    <a:lnTo>
                      <a:pt x="208" y="95"/>
                    </a:lnTo>
                    <a:lnTo>
                      <a:pt x="208" y="95"/>
                    </a:lnTo>
                    <a:lnTo>
                      <a:pt x="211" y="95"/>
                    </a:lnTo>
                    <a:lnTo>
                      <a:pt x="211" y="95"/>
                    </a:lnTo>
                    <a:lnTo>
                      <a:pt x="215" y="95"/>
                    </a:lnTo>
                    <a:lnTo>
                      <a:pt x="211" y="91"/>
                    </a:lnTo>
                    <a:lnTo>
                      <a:pt x="211" y="91"/>
                    </a:lnTo>
                    <a:lnTo>
                      <a:pt x="208" y="91"/>
                    </a:lnTo>
                    <a:lnTo>
                      <a:pt x="208" y="88"/>
                    </a:lnTo>
                    <a:lnTo>
                      <a:pt x="208" y="84"/>
                    </a:lnTo>
                    <a:lnTo>
                      <a:pt x="208" y="84"/>
                    </a:lnTo>
                    <a:lnTo>
                      <a:pt x="211" y="84"/>
                    </a:lnTo>
                    <a:lnTo>
                      <a:pt x="215" y="84"/>
                    </a:lnTo>
                    <a:lnTo>
                      <a:pt x="218" y="84"/>
                    </a:lnTo>
                    <a:lnTo>
                      <a:pt x="222" y="88"/>
                    </a:lnTo>
                    <a:lnTo>
                      <a:pt x="225" y="88"/>
                    </a:lnTo>
                    <a:lnTo>
                      <a:pt x="232" y="88"/>
                    </a:lnTo>
                    <a:lnTo>
                      <a:pt x="243" y="84"/>
                    </a:lnTo>
                    <a:lnTo>
                      <a:pt x="236" y="70"/>
                    </a:lnTo>
                    <a:lnTo>
                      <a:pt x="232" y="70"/>
                    </a:lnTo>
                    <a:lnTo>
                      <a:pt x="229" y="67"/>
                    </a:lnTo>
                    <a:lnTo>
                      <a:pt x="229" y="60"/>
                    </a:lnTo>
                    <a:lnTo>
                      <a:pt x="229" y="56"/>
                    </a:lnTo>
                    <a:lnTo>
                      <a:pt x="232" y="46"/>
                    </a:lnTo>
                    <a:lnTo>
                      <a:pt x="232" y="39"/>
                    </a:lnTo>
                    <a:lnTo>
                      <a:pt x="229" y="31"/>
                    </a:lnTo>
                    <a:lnTo>
                      <a:pt x="225" y="31"/>
                    </a:lnTo>
                    <a:lnTo>
                      <a:pt x="222" y="28"/>
                    </a:lnTo>
                    <a:lnTo>
                      <a:pt x="222" y="31"/>
                    </a:lnTo>
                    <a:lnTo>
                      <a:pt x="225" y="28"/>
                    </a:lnTo>
                    <a:lnTo>
                      <a:pt x="222" y="24"/>
                    </a:lnTo>
                    <a:lnTo>
                      <a:pt x="218" y="21"/>
                    </a:lnTo>
                    <a:lnTo>
                      <a:pt x="215" y="17"/>
                    </a:lnTo>
                    <a:lnTo>
                      <a:pt x="211" y="10"/>
                    </a:lnTo>
                    <a:lnTo>
                      <a:pt x="208" y="7"/>
                    </a:lnTo>
                    <a:lnTo>
                      <a:pt x="201" y="7"/>
                    </a:lnTo>
                    <a:lnTo>
                      <a:pt x="197" y="7"/>
                    </a:lnTo>
                    <a:lnTo>
                      <a:pt x="190" y="7"/>
                    </a:lnTo>
                    <a:lnTo>
                      <a:pt x="190" y="7"/>
                    </a:lnTo>
                    <a:lnTo>
                      <a:pt x="183" y="14"/>
                    </a:lnTo>
                    <a:lnTo>
                      <a:pt x="183" y="3"/>
                    </a:lnTo>
                    <a:lnTo>
                      <a:pt x="183" y="3"/>
                    </a:lnTo>
                    <a:lnTo>
                      <a:pt x="176" y="3"/>
                    </a:lnTo>
                    <a:lnTo>
                      <a:pt x="169" y="3"/>
                    </a:lnTo>
                    <a:lnTo>
                      <a:pt x="158" y="0"/>
                    </a:lnTo>
                    <a:lnTo>
                      <a:pt x="151" y="0"/>
                    </a:lnTo>
                    <a:lnTo>
                      <a:pt x="148" y="0"/>
                    </a:lnTo>
                    <a:lnTo>
                      <a:pt x="141" y="0"/>
                    </a:lnTo>
                    <a:lnTo>
                      <a:pt x="134" y="0"/>
                    </a:lnTo>
                    <a:lnTo>
                      <a:pt x="130" y="3"/>
                    </a:lnTo>
                    <a:lnTo>
                      <a:pt x="127" y="3"/>
                    </a:lnTo>
                    <a:lnTo>
                      <a:pt x="127" y="14"/>
                    </a:lnTo>
                    <a:lnTo>
                      <a:pt x="123" y="7"/>
                    </a:lnTo>
                    <a:lnTo>
                      <a:pt x="116" y="10"/>
                    </a:lnTo>
                    <a:lnTo>
                      <a:pt x="109" y="14"/>
                    </a:lnTo>
                    <a:lnTo>
                      <a:pt x="106" y="17"/>
                    </a:lnTo>
                    <a:lnTo>
                      <a:pt x="106" y="17"/>
                    </a:lnTo>
                    <a:lnTo>
                      <a:pt x="102" y="28"/>
                    </a:lnTo>
                    <a:lnTo>
                      <a:pt x="99" y="21"/>
                    </a:lnTo>
                    <a:lnTo>
                      <a:pt x="95" y="21"/>
                    </a:lnTo>
                    <a:lnTo>
                      <a:pt x="92" y="24"/>
                    </a:lnTo>
                    <a:lnTo>
                      <a:pt x="88" y="28"/>
                    </a:lnTo>
                    <a:lnTo>
                      <a:pt x="81" y="28"/>
                    </a:lnTo>
                    <a:lnTo>
                      <a:pt x="77" y="28"/>
                    </a:lnTo>
                    <a:lnTo>
                      <a:pt x="74" y="31"/>
                    </a:lnTo>
                    <a:lnTo>
                      <a:pt x="74" y="35"/>
                    </a:lnTo>
                    <a:lnTo>
                      <a:pt x="74" y="35"/>
                    </a:lnTo>
                    <a:lnTo>
                      <a:pt x="70" y="46"/>
                    </a:lnTo>
                    <a:lnTo>
                      <a:pt x="70" y="46"/>
                    </a:lnTo>
                    <a:lnTo>
                      <a:pt x="63" y="42"/>
                    </a:lnTo>
                    <a:lnTo>
                      <a:pt x="60" y="39"/>
                    </a:lnTo>
                    <a:lnTo>
                      <a:pt x="56" y="35"/>
                    </a:lnTo>
                    <a:lnTo>
                      <a:pt x="53" y="39"/>
                    </a:lnTo>
                    <a:lnTo>
                      <a:pt x="49" y="42"/>
                    </a:lnTo>
                    <a:lnTo>
                      <a:pt x="46" y="46"/>
                    </a:lnTo>
                    <a:lnTo>
                      <a:pt x="46" y="46"/>
                    </a:lnTo>
                    <a:lnTo>
                      <a:pt x="46" y="46"/>
                    </a:lnTo>
                    <a:lnTo>
                      <a:pt x="49" y="49"/>
                    </a:lnTo>
                    <a:lnTo>
                      <a:pt x="46" y="56"/>
                    </a:lnTo>
                    <a:lnTo>
                      <a:pt x="46" y="56"/>
                    </a:lnTo>
                    <a:lnTo>
                      <a:pt x="46" y="60"/>
                    </a:lnTo>
                    <a:lnTo>
                      <a:pt x="46" y="67"/>
                    </a:lnTo>
                    <a:lnTo>
                      <a:pt x="56" y="77"/>
                    </a:lnTo>
                    <a:lnTo>
                      <a:pt x="56" y="77"/>
                    </a:lnTo>
                    <a:lnTo>
                      <a:pt x="60" y="77"/>
                    </a:lnTo>
                    <a:lnTo>
                      <a:pt x="60" y="77"/>
                    </a:lnTo>
                    <a:lnTo>
                      <a:pt x="63" y="74"/>
                    </a:lnTo>
                    <a:lnTo>
                      <a:pt x="63" y="74"/>
                    </a:lnTo>
                    <a:lnTo>
                      <a:pt x="67" y="74"/>
                    </a:lnTo>
                    <a:lnTo>
                      <a:pt x="67" y="74"/>
                    </a:lnTo>
                    <a:lnTo>
                      <a:pt x="70" y="74"/>
                    </a:lnTo>
                    <a:lnTo>
                      <a:pt x="74" y="77"/>
                    </a:lnTo>
                    <a:lnTo>
                      <a:pt x="74" y="77"/>
                    </a:lnTo>
                    <a:lnTo>
                      <a:pt x="81" y="77"/>
                    </a:lnTo>
                    <a:lnTo>
                      <a:pt x="84" y="77"/>
                    </a:lnTo>
                    <a:lnTo>
                      <a:pt x="88" y="77"/>
                    </a:lnTo>
                    <a:lnTo>
                      <a:pt x="92" y="77"/>
                    </a:lnTo>
                    <a:lnTo>
                      <a:pt x="95" y="81"/>
                    </a:lnTo>
                    <a:lnTo>
                      <a:pt x="99" y="84"/>
                    </a:lnTo>
                    <a:lnTo>
                      <a:pt x="137" y="81"/>
                    </a:lnTo>
                    <a:lnTo>
                      <a:pt x="141" y="81"/>
                    </a:lnTo>
                    <a:lnTo>
                      <a:pt x="141" y="84"/>
                    </a:lnTo>
                    <a:lnTo>
                      <a:pt x="137" y="84"/>
                    </a:lnTo>
                    <a:lnTo>
                      <a:pt x="137" y="88"/>
                    </a:lnTo>
                    <a:lnTo>
                      <a:pt x="134" y="88"/>
                    </a:lnTo>
                    <a:lnTo>
                      <a:pt x="137" y="91"/>
                    </a:lnTo>
                    <a:lnTo>
                      <a:pt x="134" y="91"/>
                    </a:lnTo>
                    <a:lnTo>
                      <a:pt x="130" y="91"/>
                    </a:lnTo>
                    <a:lnTo>
                      <a:pt x="127" y="95"/>
                    </a:lnTo>
                    <a:lnTo>
                      <a:pt x="123" y="98"/>
                    </a:lnTo>
                    <a:lnTo>
                      <a:pt x="123" y="98"/>
                    </a:lnTo>
                    <a:lnTo>
                      <a:pt x="120" y="102"/>
                    </a:lnTo>
                    <a:lnTo>
                      <a:pt x="116" y="102"/>
                    </a:lnTo>
                    <a:lnTo>
                      <a:pt x="109" y="98"/>
                    </a:lnTo>
                    <a:lnTo>
                      <a:pt x="92" y="102"/>
                    </a:lnTo>
                    <a:lnTo>
                      <a:pt x="92" y="102"/>
                    </a:lnTo>
                    <a:lnTo>
                      <a:pt x="92" y="105"/>
                    </a:lnTo>
                    <a:lnTo>
                      <a:pt x="88" y="112"/>
                    </a:lnTo>
                    <a:lnTo>
                      <a:pt x="88" y="112"/>
                    </a:lnTo>
                    <a:lnTo>
                      <a:pt x="88" y="120"/>
                    </a:lnTo>
                    <a:lnTo>
                      <a:pt x="84" y="123"/>
                    </a:lnTo>
                    <a:lnTo>
                      <a:pt x="84" y="127"/>
                    </a:lnTo>
                    <a:lnTo>
                      <a:pt x="84" y="134"/>
                    </a:lnTo>
                    <a:lnTo>
                      <a:pt x="84" y="141"/>
                    </a:lnTo>
                    <a:lnTo>
                      <a:pt x="84" y="144"/>
                    </a:lnTo>
                    <a:lnTo>
                      <a:pt x="84" y="144"/>
                    </a:lnTo>
                    <a:lnTo>
                      <a:pt x="81" y="148"/>
                    </a:lnTo>
                    <a:lnTo>
                      <a:pt x="81" y="151"/>
                    </a:lnTo>
                    <a:lnTo>
                      <a:pt x="77" y="151"/>
                    </a:lnTo>
                    <a:lnTo>
                      <a:pt x="77" y="148"/>
                    </a:lnTo>
                    <a:lnTo>
                      <a:pt x="74" y="127"/>
                    </a:lnTo>
                    <a:lnTo>
                      <a:pt x="74" y="127"/>
                    </a:lnTo>
                    <a:lnTo>
                      <a:pt x="74" y="123"/>
                    </a:lnTo>
                    <a:lnTo>
                      <a:pt x="70" y="120"/>
                    </a:lnTo>
                    <a:lnTo>
                      <a:pt x="67" y="116"/>
                    </a:lnTo>
                    <a:lnTo>
                      <a:pt x="63" y="112"/>
                    </a:lnTo>
                    <a:lnTo>
                      <a:pt x="63" y="112"/>
                    </a:lnTo>
                    <a:lnTo>
                      <a:pt x="60" y="116"/>
                    </a:lnTo>
                    <a:lnTo>
                      <a:pt x="56" y="116"/>
                    </a:lnTo>
                    <a:lnTo>
                      <a:pt x="53" y="123"/>
                    </a:lnTo>
                    <a:lnTo>
                      <a:pt x="53" y="123"/>
                    </a:lnTo>
                    <a:lnTo>
                      <a:pt x="56" y="130"/>
                    </a:lnTo>
                    <a:lnTo>
                      <a:pt x="60" y="137"/>
                    </a:lnTo>
                    <a:lnTo>
                      <a:pt x="60" y="137"/>
                    </a:lnTo>
                    <a:lnTo>
                      <a:pt x="63" y="141"/>
                    </a:lnTo>
                    <a:lnTo>
                      <a:pt x="63" y="144"/>
                    </a:lnTo>
                    <a:lnTo>
                      <a:pt x="60" y="148"/>
                    </a:lnTo>
                    <a:lnTo>
                      <a:pt x="56" y="151"/>
                    </a:lnTo>
                    <a:lnTo>
                      <a:pt x="53" y="172"/>
                    </a:lnTo>
                    <a:lnTo>
                      <a:pt x="53" y="172"/>
                    </a:lnTo>
                    <a:lnTo>
                      <a:pt x="56" y="172"/>
                    </a:lnTo>
                    <a:lnTo>
                      <a:pt x="63" y="172"/>
                    </a:lnTo>
                    <a:lnTo>
                      <a:pt x="67" y="172"/>
                    </a:lnTo>
                    <a:lnTo>
                      <a:pt x="67" y="172"/>
                    </a:lnTo>
                    <a:lnTo>
                      <a:pt x="70" y="172"/>
                    </a:lnTo>
                    <a:lnTo>
                      <a:pt x="70" y="172"/>
                    </a:lnTo>
                    <a:lnTo>
                      <a:pt x="74" y="172"/>
                    </a:lnTo>
                    <a:lnTo>
                      <a:pt x="70" y="176"/>
                    </a:lnTo>
                    <a:lnTo>
                      <a:pt x="67" y="176"/>
                    </a:lnTo>
                    <a:lnTo>
                      <a:pt x="67" y="179"/>
                    </a:lnTo>
                    <a:lnTo>
                      <a:pt x="60" y="179"/>
                    </a:lnTo>
                    <a:lnTo>
                      <a:pt x="56" y="183"/>
                    </a:lnTo>
                    <a:lnTo>
                      <a:pt x="53" y="186"/>
                    </a:lnTo>
                    <a:lnTo>
                      <a:pt x="46" y="186"/>
                    </a:lnTo>
                    <a:lnTo>
                      <a:pt x="42" y="186"/>
                    </a:lnTo>
                    <a:lnTo>
                      <a:pt x="42" y="186"/>
                    </a:lnTo>
                    <a:lnTo>
                      <a:pt x="42" y="183"/>
                    </a:lnTo>
                    <a:lnTo>
                      <a:pt x="42" y="183"/>
                    </a:lnTo>
                    <a:lnTo>
                      <a:pt x="39" y="183"/>
                    </a:lnTo>
                    <a:lnTo>
                      <a:pt x="35" y="186"/>
                    </a:lnTo>
                    <a:lnTo>
                      <a:pt x="32" y="194"/>
                    </a:lnTo>
                    <a:lnTo>
                      <a:pt x="32" y="197"/>
                    </a:lnTo>
                    <a:lnTo>
                      <a:pt x="28" y="197"/>
                    </a:lnTo>
                    <a:lnTo>
                      <a:pt x="28" y="201"/>
                    </a:lnTo>
                    <a:lnTo>
                      <a:pt x="25" y="204"/>
                    </a:lnTo>
                    <a:lnTo>
                      <a:pt x="28" y="208"/>
                    </a:lnTo>
                    <a:lnTo>
                      <a:pt x="28" y="208"/>
                    </a:lnTo>
                    <a:close/>
                  </a:path>
                </a:pathLst>
              </a:custGeom>
              <a:grpFill/>
              <a:ln w="0">
                <a:noFill/>
                <a:prstDash val="solid"/>
                <a:round/>
                <a:headEnd/>
                <a:tailEnd/>
              </a:ln>
            </p:spPr>
            <p:txBody>
              <a:bodyPr/>
              <a:lstStyle/>
              <a:p>
                <a:endParaRPr lang="fa-IR"/>
              </a:p>
            </p:txBody>
          </p:sp>
        </p:grpSp>
        <p:sp>
          <p:nvSpPr>
            <p:cNvPr id="3451" name="Freeform 379"/>
            <p:cNvSpPr>
              <a:spLocks noEditPoints="1"/>
            </p:cNvSpPr>
            <p:nvPr userDrawn="1"/>
          </p:nvSpPr>
          <p:spPr bwMode="gray">
            <a:xfrm>
              <a:off x="385" y="1638"/>
              <a:ext cx="895" cy="1053"/>
            </a:xfrm>
            <a:custGeom>
              <a:avLst/>
              <a:gdLst/>
              <a:ahLst/>
              <a:cxnLst>
                <a:cxn ang="0">
                  <a:pos x="388" y="521"/>
                </a:cxn>
                <a:cxn ang="0">
                  <a:pos x="377" y="595"/>
                </a:cxn>
                <a:cxn ang="0">
                  <a:pos x="416" y="715"/>
                </a:cxn>
                <a:cxn ang="0">
                  <a:pos x="409" y="859"/>
                </a:cxn>
                <a:cxn ang="0">
                  <a:pos x="535" y="1057"/>
                </a:cxn>
                <a:cxn ang="0">
                  <a:pos x="655" y="979"/>
                </a:cxn>
                <a:cxn ang="0">
                  <a:pos x="698" y="916"/>
                </a:cxn>
                <a:cxn ang="0">
                  <a:pos x="757" y="799"/>
                </a:cxn>
                <a:cxn ang="0">
                  <a:pos x="757" y="662"/>
                </a:cxn>
                <a:cxn ang="0">
                  <a:pos x="909" y="436"/>
                </a:cxn>
                <a:cxn ang="0">
                  <a:pos x="810" y="384"/>
                </a:cxn>
                <a:cxn ang="0">
                  <a:pos x="754" y="296"/>
                </a:cxn>
                <a:cxn ang="0">
                  <a:pos x="659" y="105"/>
                </a:cxn>
                <a:cxn ang="0">
                  <a:pos x="514" y="95"/>
                </a:cxn>
                <a:cxn ang="0">
                  <a:pos x="416" y="74"/>
                </a:cxn>
                <a:cxn ang="0">
                  <a:pos x="391" y="42"/>
                </a:cxn>
                <a:cxn ang="0">
                  <a:pos x="296" y="10"/>
                </a:cxn>
                <a:cxn ang="0">
                  <a:pos x="155" y="24"/>
                </a:cxn>
                <a:cxn ang="0">
                  <a:pos x="70" y="148"/>
                </a:cxn>
                <a:cxn ang="0">
                  <a:pos x="7" y="250"/>
                </a:cxn>
                <a:cxn ang="0">
                  <a:pos x="0" y="341"/>
                </a:cxn>
                <a:cxn ang="0">
                  <a:pos x="63" y="422"/>
                </a:cxn>
                <a:cxn ang="0">
                  <a:pos x="233" y="486"/>
                </a:cxn>
                <a:cxn ang="0">
                  <a:pos x="380" y="447"/>
                </a:cxn>
                <a:cxn ang="0">
                  <a:pos x="669" y="884"/>
                </a:cxn>
                <a:cxn ang="0">
                  <a:pos x="620" y="863"/>
                </a:cxn>
                <a:cxn ang="0">
                  <a:pos x="426" y="433"/>
                </a:cxn>
                <a:cxn ang="0">
                  <a:pos x="511" y="789"/>
                </a:cxn>
                <a:cxn ang="0">
                  <a:pos x="447" y="599"/>
                </a:cxn>
                <a:cxn ang="0">
                  <a:pos x="433" y="570"/>
                </a:cxn>
                <a:cxn ang="0">
                  <a:pos x="553" y="803"/>
                </a:cxn>
                <a:cxn ang="0">
                  <a:pos x="592" y="806"/>
                </a:cxn>
                <a:cxn ang="0">
                  <a:pos x="659" y="577"/>
                </a:cxn>
                <a:cxn ang="0">
                  <a:pos x="497" y="447"/>
                </a:cxn>
                <a:cxn ang="0">
                  <a:pos x="416" y="232"/>
                </a:cxn>
                <a:cxn ang="0">
                  <a:pos x="469" y="954"/>
                </a:cxn>
                <a:cxn ang="0">
                  <a:pos x="525" y="810"/>
                </a:cxn>
                <a:cxn ang="0">
                  <a:pos x="567" y="817"/>
                </a:cxn>
                <a:cxn ang="0">
                  <a:pos x="447" y="250"/>
                </a:cxn>
                <a:cxn ang="0">
                  <a:pos x="373" y="151"/>
                </a:cxn>
                <a:cxn ang="0">
                  <a:pos x="377" y="179"/>
                </a:cxn>
                <a:cxn ang="0">
                  <a:pos x="359" y="102"/>
                </a:cxn>
                <a:cxn ang="0">
                  <a:pos x="229" y="373"/>
                </a:cxn>
                <a:cxn ang="0">
                  <a:pos x="151" y="444"/>
                </a:cxn>
                <a:cxn ang="0">
                  <a:pos x="88" y="327"/>
                </a:cxn>
                <a:cxn ang="0">
                  <a:pos x="78" y="338"/>
                </a:cxn>
                <a:cxn ang="0">
                  <a:pos x="78" y="373"/>
                </a:cxn>
                <a:cxn ang="0">
                  <a:pos x="127" y="398"/>
                </a:cxn>
                <a:cxn ang="0">
                  <a:pos x="134" y="440"/>
                </a:cxn>
                <a:cxn ang="0">
                  <a:pos x="144" y="436"/>
                </a:cxn>
                <a:cxn ang="0">
                  <a:pos x="187" y="359"/>
                </a:cxn>
                <a:cxn ang="0">
                  <a:pos x="247" y="345"/>
                </a:cxn>
                <a:cxn ang="0">
                  <a:pos x="67" y="348"/>
                </a:cxn>
                <a:cxn ang="0">
                  <a:pos x="39" y="327"/>
                </a:cxn>
                <a:cxn ang="0">
                  <a:pos x="99" y="436"/>
                </a:cxn>
                <a:cxn ang="0">
                  <a:pos x="155" y="454"/>
                </a:cxn>
                <a:cxn ang="0">
                  <a:pos x="183" y="391"/>
                </a:cxn>
                <a:cxn ang="0">
                  <a:pos x="250" y="398"/>
                </a:cxn>
                <a:cxn ang="0">
                  <a:pos x="338" y="380"/>
                </a:cxn>
                <a:cxn ang="0">
                  <a:pos x="388" y="595"/>
                </a:cxn>
                <a:cxn ang="0">
                  <a:pos x="423" y="803"/>
                </a:cxn>
                <a:cxn ang="0">
                  <a:pos x="666" y="880"/>
                </a:cxn>
              </a:cxnLst>
              <a:rect l="0" t="0" r="r" b="b"/>
              <a:pathLst>
                <a:path w="927" h="1067">
                  <a:moveTo>
                    <a:pt x="402" y="440"/>
                  </a:moveTo>
                  <a:lnTo>
                    <a:pt x="395" y="436"/>
                  </a:lnTo>
                  <a:lnTo>
                    <a:pt x="388" y="440"/>
                  </a:lnTo>
                  <a:lnTo>
                    <a:pt x="384" y="444"/>
                  </a:lnTo>
                  <a:lnTo>
                    <a:pt x="380" y="447"/>
                  </a:lnTo>
                  <a:lnTo>
                    <a:pt x="377" y="451"/>
                  </a:lnTo>
                  <a:lnTo>
                    <a:pt x="373" y="454"/>
                  </a:lnTo>
                  <a:lnTo>
                    <a:pt x="373" y="458"/>
                  </a:lnTo>
                  <a:lnTo>
                    <a:pt x="370" y="472"/>
                  </a:lnTo>
                  <a:lnTo>
                    <a:pt x="363" y="493"/>
                  </a:lnTo>
                  <a:lnTo>
                    <a:pt x="363" y="493"/>
                  </a:lnTo>
                  <a:lnTo>
                    <a:pt x="363" y="496"/>
                  </a:lnTo>
                  <a:lnTo>
                    <a:pt x="363" y="500"/>
                  </a:lnTo>
                  <a:lnTo>
                    <a:pt x="366" y="503"/>
                  </a:lnTo>
                  <a:lnTo>
                    <a:pt x="373" y="507"/>
                  </a:lnTo>
                  <a:lnTo>
                    <a:pt x="373" y="507"/>
                  </a:lnTo>
                  <a:lnTo>
                    <a:pt x="377" y="507"/>
                  </a:lnTo>
                  <a:lnTo>
                    <a:pt x="380" y="510"/>
                  </a:lnTo>
                  <a:lnTo>
                    <a:pt x="384" y="514"/>
                  </a:lnTo>
                  <a:lnTo>
                    <a:pt x="380" y="521"/>
                  </a:lnTo>
                  <a:lnTo>
                    <a:pt x="384" y="521"/>
                  </a:lnTo>
                  <a:lnTo>
                    <a:pt x="391" y="521"/>
                  </a:lnTo>
                  <a:lnTo>
                    <a:pt x="402" y="521"/>
                  </a:lnTo>
                  <a:lnTo>
                    <a:pt x="388" y="521"/>
                  </a:lnTo>
                  <a:lnTo>
                    <a:pt x="380" y="521"/>
                  </a:lnTo>
                  <a:lnTo>
                    <a:pt x="380" y="521"/>
                  </a:lnTo>
                  <a:lnTo>
                    <a:pt x="377" y="521"/>
                  </a:lnTo>
                  <a:lnTo>
                    <a:pt x="373" y="521"/>
                  </a:lnTo>
                  <a:lnTo>
                    <a:pt x="370" y="525"/>
                  </a:lnTo>
                  <a:lnTo>
                    <a:pt x="366" y="528"/>
                  </a:lnTo>
                  <a:lnTo>
                    <a:pt x="363" y="535"/>
                  </a:lnTo>
                  <a:lnTo>
                    <a:pt x="384" y="539"/>
                  </a:lnTo>
                  <a:lnTo>
                    <a:pt x="384" y="535"/>
                  </a:lnTo>
                  <a:lnTo>
                    <a:pt x="388" y="535"/>
                  </a:lnTo>
                  <a:lnTo>
                    <a:pt x="384" y="539"/>
                  </a:lnTo>
                  <a:lnTo>
                    <a:pt x="384" y="539"/>
                  </a:lnTo>
                  <a:lnTo>
                    <a:pt x="380" y="539"/>
                  </a:lnTo>
                  <a:lnTo>
                    <a:pt x="363" y="535"/>
                  </a:lnTo>
                  <a:lnTo>
                    <a:pt x="356" y="563"/>
                  </a:lnTo>
                  <a:lnTo>
                    <a:pt x="352" y="567"/>
                  </a:lnTo>
                  <a:lnTo>
                    <a:pt x="352" y="567"/>
                  </a:lnTo>
                  <a:lnTo>
                    <a:pt x="356" y="567"/>
                  </a:lnTo>
                  <a:lnTo>
                    <a:pt x="359" y="577"/>
                  </a:lnTo>
                  <a:lnTo>
                    <a:pt x="366" y="584"/>
                  </a:lnTo>
                  <a:lnTo>
                    <a:pt x="370" y="588"/>
                  </a:lnTo>
                  <a:lnTo>
                    <a:pt x="373" y="588"/>
                  </a:lnTo>
                  <a:lnTo>
                    <a:pt x="373" y="591"/>
                  </a:lnTo>
                  <a:lnTo>
                    <a:pt x="377" y="595"/>
                  </a:lnTo>
                  <a:lnTo>
                    <a:pt x="377" y="595"/>
                  </a:lnTo>
                  <a:lnTo>
                    <a:pt x="377" y="606"/>
                  </a:lnTo>
                  <a:lnTo>
                    <a:pt x="380" y="606"/>
                  </a:lnTo>
                  <a:lnTo>
                    <a:pt x="380" y="606"/>
                  </a:lnTo>
                  <a:lnTo>
                    <a:pt x="380" y="609"/>
                  </a:lnTo>
                  <a:lnTo>
                    <a:pt x="391" y="623"/>
                  </a:lnTo>
                  <a:lnTo>
                    <a:pt x="402" y="616"/>
                  </a:lnTo>
                  <a:lnTo>
                    <a:pt x="409" y="616"/>
                  </a:lnTo>
                  <a:lnTo>
                    <a:pt x="412" y="613"/>
                  </a:lnTo>
                  <a:lnTo>
                    <a:pt x="409" y="613"/>
                  </a:lnTo>
                  <a:lnTo>
                    <a:pt x="405" y="616"/>
                  </a:lnTo>
                  <a:lnTo>
                    <a:pt x="391" y="623"/>
                  </a:lnTo>
                  <a:lnTo>
                    <a:pt x="391" y="623"/>
                  </a:lnTo>
                  <a:lnTo>
                    <a:pt x="395" y="637"/>
                  </a:lnTo>
                  <a:lnTo>
                    <a:pt x="395" y="648"/>
                  </a:lnTo>
                  <a:lnTo>
                    <a:pt x="395" y="655"/>
                  </a:lnTo>
                  <a:lnTo>
                    <a:pt x="405" y="658"/>
                  </a:lnTo>
                  <a:lnTo>
                    <a:pt x="416" y="683"/>
                  </a:lnTo>
                  <a:lnTo>
                    <a:pt x="419" y="694"/>
                  </a:lnTo>
                  <a:lnTo>
                    <a:pt x="419" y="704"/>
                  </a:lnTo>
                  <a:lnTo>
                    <a:pt x="419" y="708"/>
                  </a:lnTo>
                  <a:lnTo>
                    <a:pt x="419" y="711"/>
                  </a:lnTo>
                  <a:lnTo>
                    <a:pt x="419" y="715"/>
                  </a:lnTo>
                  <a:lnTo>
                    <a:pt x="416" y="715"/>
                  </a:lnTo>
                  <a:lnTo>
                    <a:pt x="416" y="715"/>
                  </a:lnTo>
                  <a:lnTo>
                    <a:pt x="409" y="725"/>
                  </a:lnTo>
                  <a:lnTo>
                    <a:pt x="405" y="732"/>
                  </a:lnTo>
                  <a:lnTo>
                    <a:pt x="402" y="743"/>
                  </a:lnTo>
                  <a:lnTo>
                    <a:pt x="402" y="747"/>
                  </a:lnTo>
                  <a:lnTo>
                    <a:pt x="402" y="750"/>
                  </a:lnTo>
                  <a:lnTo>
                    <a:pt x="402" y="754"/>
                  </a:lnTo>
                  <a:lnTo>
                    <a:pt x="398" y="761"/>
                  </a:lnTo>
                  <a:lnTo>
                    <a:pt x="398" y="768"/>
                  </a:lnTo>
                  <a:lnTo>
                    <a:pt x="395" y="778"/>
                  </a:lnTo>
                  <a:lnTo>
                    <a:pt x="391" y="785"/>
                  </a:lnTo>
                  <a:lnTo>
                    <a:pt x="391" y="792"/>
                  </a:lnTo>
                  <a:lnTo>
                    <a:pt x="391" y="796"/>
                  </a:lnTo>
                  <a:lnTo>
                    <a:pt x="391" y="796"/>
                  </a:lnTo>
                  <a:lnTo>
                    <a:pt x="391" y="796"/>
                  </a:lnTo>
                  <a:lnTo>
                    <a:pt x="388" y="803"/>
                  </a:lnTo>
                  <a:lnTo>
                    <a:pt x="391" y="806"/>
                  </a:lnTo>
                  <a:lnTo>
                    <a:pt x="391" y="810"/>
                  </a:lnTo>
                  <a:lnTo>
                    <a:pt x="395" y="817"/>
                  </a:lnTo>
                  <a:lnTo>
                    <a:pt x="398" y="824"/>
                  </a:lnTo>
                  <a:lnTo>
                    <a:pt x="402" y="835"/>
                  </a:lnTo>
                  <a:lnTo>
                    <a:pt x="405" y="842"/>
                  </a:lnTo>
                  <a:lnTo>
                    <a:pt x="409" y="849"/>
                  </a:lnTo>
                  <a:lnTo>
                    <a:pt x="409" y="859"/>
                  </a:lnTo>
                  <a:lnTo>
                    <a:pt x="416" y="877"/>
                  </a:lnTo>
                  <a:lnTo>
                    <a:pt x="423" y="902"/>
                  </a:lnTo>
                  <a:lnTo>
                    <a:pt x="430" y="923"/>
                  </a:lnTo>
                  <a:lnTo>
                    <a:pt x="437" y="937"/>
                  </a:lnTo>
                  <a:lnTo>
                    <a:pt x="440" y="937"/>
                  </a:lnTo>
                  <a:lnTo>
                    <a:pt x="440" y="944"/>
                  </a:lnTo>
                  <a:lnTo>
                    <a:pt x="444" y="951"/>
                  </a:lnTo>
                  <a:lnTo>
                    <a:pt x="447" y="958"/>
                  </a:lnTo>
                  <a:lnTo>
                    <a:pt x="451" y="961"/>
                  </a:lnTo>
                  <a:lnTo>
                    <a:pt x="451" y="968"/>
                  </a:lnTo>
                  <a:lnTo>
                    <a:pt x="451" y="968"/>
                  </a:lnTo>
                  <a:lnTo>
                    <a:pt x="462" y="997"/>
                  </a:lnTo>
                  <a:lnTo>
                    <a:pt x="472" y="1014"/>
                  </a:lnTo>
                  <a:lnTo>
                    <a:pt x="472" y="1049"/>
                  </a:lnTo>
                  <a:lnTo>
                    <a:pt x="472" y="1049"/>
                  </a:lnTo>
                  <a:lnTo>
                    <a:pt x="476" y="1053"/>
                  </a:lnTo>
                  <a:lnTo>
                    <a:pt x="479" y="1057"/>
                  </a:lnTo>
                  <a:lnTo>
                    <a:pt x="486" y="1060"/>
                  </a:lnTo>
                  <a:lnTo>
                    <a:pt x="497" y="1064"/>
                  </a:lnTo>
                  <a:lnTo>
                    <a:pt x="511" y="1067"/>
                  </a:lnTo>
                  <a:lnTo>
                    <a:pt x="514" y="1067"/>
                  </a:lnTo>
                  <a:lnTo>
                    <a:pt x="518" y="1064"/>
                  </a:lnTo>
                  <a:lnTo>
                    <a:pt x="525" y="1060"/>
                  </a:lnTo>
                  <a:lnTo>
                    <a:pt x="535" y="1057"/>
                  </a:lnTo>
                  <a:lnTo>
                    <a:pt x="546" y="1053"/>
                  </a:lnTo>
                  <a:lnTo>
                    <a:pt x="553" y="1053"/>
                  </a:lnTo>
                  <a:lnTo>
                    <a:pt x="557" y="1053"/>
                  </a:lnTo>
                  <a:lnTo>
                    <a:pt x="560" y="1053"/>
                  </a:lnTo>
                  <a:lnTo>
                    <a:pt x="567" y="1053"/>
                  </a:lnTo>
                  <a:lnTo>
                    <a:pt x="578" y="1053"/>
                  </a:lnTo>
                  <a:lnTo>
                    <a:pt x="592" y="1049"/>
                  </a:lnTo>
                  <a:lnTo>
                    <a:pt x="602" y="1042"/>
                  </a:lnTo>
                  <a:lnTo>
                    <a:pt x="602" y="1039"/>
                  </a:lnTo>
                  <a:lnTo>
                    <a:pt x="606" y="1039"/>
                  </a:lnTo>
                  <a:lnTo>
                    <a:pt x="609" y="1035"/>
                  </a:lnTo>
                  <a:lnTo>
                    <a:pt x="613" y="1028"/>
                  </a:lnTo>
                  <a:lnTo>
                    <a:pt x="617" y="1025"/>
                  </a:lnTo>
                  <a:lnTo>
                    <a:pt x="617" y="1025"/>
                  </a:lnTo>
                  <a:lnTo>
                    <a:pt x="620" y="1021"/>
                  </a:lnTo>
                  <a:lnTo>
                    <a:pt x="627" y="1014"/>
                  </a:lnTo>
                  <a:lnTo>
                    <a:pt x="631" y="1007"/>
                  </a:lnTo>
                  <a:lnTo>
                    <a:pt x="638" y="1000"/>
                  </a:lnTo>
                  <a:lnTo>
                    <a:pt x="641" y="997"/>
                  </a:lnTo>
                  <a:lnTo>
                    <a:pt x="645" y="990"/>
                  </a:lnTo>
                  <a:lnTo>
                    <a:pt x="648" y="990"/>
                  </a:lnTo>
                  <a:lnTo>
                    <a:pt x="648" y="986"/>
                  </a:lnTo>
                  <a:lnTo>
                    <a:pt x="652" y="986"/>
                  </a:lnTo>
                  <a:lnTo>
                    <a:pt x="655" y="979"/>
                  </a:lnTo>
                  <a:lnTo>
                    <a:pt x="659" y="976"/>
                  </a:lnTo>
                  <a:lnTo>
                    <a:pt x="662" y="972"/>
                  </a:lnTo>
                  <a:lnTo>
                    <a:pt x="662" y="972"/>
                  </a:lnTo>
                  <a:lnTo>
                    <a:pt x="662" y="972"/>
                  </a:lnTo>
                  <a:lnTo>
                    <a:pt x="669" y="968"/>
                  </a:lnTo>
                  <a:lnTo>
                    <a:pt x="673" y="961"/>
                  </a:lnTo>
                  <a:lnTo>
                    <a:pt x="676" y="958"/>
                  </a:lnTo>
                  <a:lnTo>
                    <a:pt x="680" y="954"/>
                  </a:lnTo>
                  <a:lnTo>
                    <a:pt x="680" y="954"/>
                  </a:lnTo>
                  <a:lnTo>
                    <a:pt x="683" y="951"/>
                  </a:lnTo>
                  <a:lnTo>
                    <a:pt x="687" y="944"/>
                  </a:lnTo>
                  <a:lnTo>
                    <a:pt x="687" y="937"/>
                  </a:lnTo>
                  <a:lnTo>
                    <a:pt x="687" y="933"/>
                  </a:lnTo>
                  <a:lnTo>
                    <a:pt x="687" y="933"/>
                  </a:lnTo>
                  <a:lnTo>
                    <a:pt x="687" y="933"/>
                  </a:lnTo>
                  <a:lnTo>
                    <a:pt x="687" y="930"/>
                  </a:lnTo>
                  <a:lnTo>
                    <a:pt x="687" y="930"/>
                  </a:lnTo>
                  <a:lnTo>
                    <a:pt x="687" y="926"/>
                  </a:lnTo>
                  <a:lnTo>
                    <a:pt x="687" y="926"/>
                  </a:lnTo>
                  <a:lnTo>
                    <a:pt x="687" y="923"/>
                  </a:lnTo>
                  <a:lnTo>
                    <a:pt x="687" y="923"/>
                  </a:lnTo>
                  <a:lnTo>
                    <a:pt x="690" y="919"/>
                  </a:lnTo>
                  <a:lnTo>
                    <a:pt x="698" y="916"/>
                  </a:lnTo>
                  <a:lnTo>
                    <a:pt x="698" y="916"/>
                  </a:lnTo>
                  <a:lnTo>
                    <a:pt x="705" y="912"/>
                  </a:lnTo>
                  <a:lnTo>
                    <a:pt x="708" y="912"/>
                  </a:lnTo>
                  <a:lnTo>
                    <a:pt x="712" y="905"/>
                  </a:lnTo>
                  <a:lnTo>
                    <a:pt x="712" y="905"/>
                  </a:lnTo>
                  <a:lnTo>
                    <a:pt x="715" y="898"/>
                  </a:lnTo>
                  <a:lnTo>
                    <a:pt x="715" y="891"/>
                  </a:lnTo>
                  <a:lnTo>
                    <a:pt x="712" y="891"/>
                  </a:lnTo>
                  <a:lnTo>
                    <a:pt x="712" y="884"/>
                  </a:lnTo>
                  <a:lnTo>
                    <a:pt x="712" y="877"/>
                  </a:lnTo>
                  <a:lnTo>
                    <a:pt x="712" y="866"/>
                  </a:lnTo>
                  <a:lnTo>
                    <a:pt x="712" y="856"/>
                  </a:lnTo>
                  <a:lnTo>
                    <a:pt x="712" y="845"/>
                  </a:lnTo>
                  <a:lnTo>
                    <a:pt x="712" y="842"/>
                  </a:lnTo>
                  <a:lnTo>
                    <a:pt x="715" y="838"/>
                  </a:lnTo>
                  <a:lnTo>
                    <a:pt x="719" y="831"/>
                  </a:lnTo>
                  <a:lnTo>
                    <a:pt x="722" y="828"/>
                  </a:lnTo>
                  <a:lnTo>
                    <a:pt x="726" y="828"/>
                  </a:lnTo>
                  <a:lnTo>
                    <a:pt x="729" y="824"/>
                  </a:lnTo>
                  <a:lnTo>
                    <a:pt x="736" y="820"/>
                  </a:lnTo>
                  <a:lnTo>
                    <a:pt x="740" y="810"/>
                  </a:lnTo>
                  <a:lnTo>
                    <a:pt x="743" y="810"/>
                  </a:lnTo>
                  <a:lnTo>
                    <a:pt x="747" y="806"/>
                  </a:lnTo>
                  <a:lnTo>
                    <a:pt x="750" y="803"/>
                  </a:lnTo>
                  <a:lnTo>
                    <a:pt x="757" y="799"/>
                  </a:lnTo>
                  <a:lnTo>
                    <a:pt x="757" y="799"/>
                  </a:lnTo>
                  <a:lnTo>
                    <a:pt x="761" y="796"/>
                  </a:lnTo>
                  <a:lnTo>
                    <a:pt x="764" y="796"/>
                  </a:lnTo>
                  <a:lnTo>
                    <a:pt x="772" y="792"/>
                  </a:lnTo>
                  <a:lnTo>
                    <a:pt x="775" y="789"/>
                  </a:lnTo>
                  <a:lnTo>
                    <a:pt x="779" y="785"/>
                  </a:lnTo>
                  <a:lnTo>
                    <a:pt x="782" y="778"/>
                  </a:lnTo>
                  <a:lnTo>
                    <a:pt x="786" y="768"/>
                  </a:lnTo>
                  <a:lnTo>
                    <a:pt x="782" y="754"/>
                  </a:lnTo>
                  <a:lnTo>
                    <a:pt x="782" y="754"/>
                  </a:lnTo>
                  <a:lnTo>
                    <a:pt x="782" y="747"/>
                  </a:lnTo>
                  <a:lnTo>
                    <a:pt x="782" y="739"/>
                  </a:lnTo>
                  <a:lnTo>
                    <a:pt x="782" y="732"/>
                  </a:lnTo>
                  <a:lnTo>
                    <a:pt x="782" y="722"/>
                  </a:lnTo>
                  <a:lnTo>
                    <a:pt x="782" y="715"/>
                  </a:lnTo>
                  <a:lnTo>
                    <a:pt x="782" y="711"/>
                  </a:lnTo>
                  <a:lnTo>
                    <a:pt x="761" y="718"/>
                  </a:lnTo>
                  <a:lnTo>
                    <a:pt x="740" y="722"/>
                  </a:lnTo>
                  <a:lnTo>
                    <a:pt x="761" y="718"/>
                  </a:lnTo>
                  <a:lnTo>
                    <a:pt x="782" y="711"/>
                  </a:lnTo>
                  <a:lnTo>
                    <a:pt x="764" y="683"/>
                  </a:lnTo>
                  <a:lnTo>
                    <a:pt x="761" y="665"/>
                  </a:lnTo>
                  <a:lnTo>
                    <a:pt x="761" y="662"/>
                  </a:lnTo>
                  <a:lnTo>
                    <a:pt x="757" y="662"/>
                  </a:lnTo>
                  <a:lnTo>
                    <a:pt x="757" y="655"/>
                  </a:lnTo>
                  <a:lnTo>
                    <a:pt x="754" y="651"/>
                  </a:lnTo>
                  <a:lnTo>
                    <a:pt x="754" y="644"/>
                  </a:lnTo>
                  <a:lnTo>
                    <a:pt x="764" y="623"/>
                  </a:lnTo>
                  <a:lnTo>
                    <a:pt x="750" y="616"/>
                  </a:lnTo>
                  <a:lnTo>
                    <a:pt x="750" y="616"/>
                  </a:lnTo>
                  <a:lnTo>
                    <a:pt x="750" y="613"/>
                  </a:lnTo>
                  <a:lnTo>
                    <a:pt x="750" y="613"/>
                  </a:lnTo>
                  <a:lnTo>
                    <a:pt x="750" y="613"/>
                  </a:lnTo>
                  <a:lnTo>
                    <a:pt x="764" y="623"/>
                  </a:lnTo>
                  <a:lnTo>
                    <a:pt x="768" y="613"/>
                  </a:lnTo>
                  <a:lnTo>
                    <a:pt x="782" y="595"/>
                  </a:lnTo>
                  <a:lnTo>
                    <a:pt x="803" y="563"/>
                  </a:lnTo>
                  <a:lnTo>
                    <a:pt x="807" y="563"/>
                  </a:lnTo>
                  <a:lnTo>
                    <a:pt x="831" y="546"/>
                  </a:lnTo>
                  <a:lnTo>
                    <a:pt x="835" y="542"/>
                  </a:lnTo>
                  <a:lnTo>
                    <a:pt x="849" y="528"/>
                  </a:lnTo>
                  <a:lnTo>
                    <a:pt x="863" y="514"/>
                  </a:lnTo>
                  <a:lnTo>
                    <a:pt x="877" y="496"/>
                  </a:lnTo>
                  <a:lnTo>
                    <a:pt x="888" y="479"/>
                  </a:lnTo>
                  <a:lnTo>
                    <a:pt x="895" y="468"/>
                  </a:lnTo>
                  <a:lnTo>
                    <a:pt x="902" y="458"/>
                  </a:lnTo>
                  <a:lnTo>
                    <a:pt x="905" y="447"/>
                  </a:lnTo>
                  <a:lnTo>
                    <a:pt x="909" y="436"/>
                  </a:lnTo>
                  <a:lnTo>
                    <a:pt x="912" y="429"/>
                  </a:lnTo>
                  <a:lnTo>
                    <a:pt x="916" y="426"/>
                  </a:lnTo>
                  <a:lnTo>
                    <a:pt x="916" y="422"/>
                  </a:lnTo>
                  <a:lnTo>
                    <a:pt x="923" y="408"/>
                  </a:lnTo>
                  <a:lnTo>
                    <a:pt x="927" y="391"/>
                  </a:lnTo>
                  <a:lnTo>
                    <a:pt x="916" y="391"/>
                  </a:lnTo>
                  <a:lnTo>
                    <a:pt x="916" y="391"/>
                  </a:lnTo>
                  <a:lnTo>
                    <a:pt x="912" y="391"/>
                  </a:lnTo>
                  <a:lnTo>
                    <a:pt x="905" y="394"/>
                  </a:lnTo>
                  <a:lnTo>
                    <a:pt x="898" y="394"/>
                  </a:lnTo>
                  <a:lnTo>
                    <a:pt x="891" y="394"/>
                  </a:lnTo>
                  <a:lnTo>
                    <a:pt x="884" y="398"/>
                  </a:lnTo>
                  <a:lnTo>
                    <a:pt x="874" y="398"/>
                  </a:lnTo>
                  <a:lnTo>
                    <a:pt x="863" y="398"/>
                  </a:lnTo>
                  <a:lnTo>
                    <a:pt x="856" y="401"/>
                  </a:lnTo>
                  <a:lnTo>
                    <a:pt x="856" y="401"/>
                  </a:lnTo>
                  <a:lnTo>
                    <a:pt x="831" y="405"/>
                  </a:lnTo>
                  <a:lnTo>
                    <a:pt x="831" y="405"/>
                  </a:lnTo>
                  <a:lnTo>
                    <a:pt x="828" y="401"/>
                  </a:lnTo>
                  <a:lnTo>
                    <a:pt x="824" y="398"/>
                  </a:lnTo>
                  <a:lnTo>
                    <a:pt x="817" y="408"/>
                  </a:lnTo>
                  <a:lnTo>
                    <a:pt x="803" y="408"/>
                  </a:lnTo>
                  <a:lnTo>
                    <a:pt x="800" y="394"/>
                  </a:lnTo>
                  <a:lnTo>
                    <a:pt x="810" y="384"/>
                  </a:lnTo>
                  <a:lnTo>
                    <a:pt x="810" y="387"/>
                  </a:lnTo>
                  <a:lnTo>
                    <a:pt x="817" y="384"/>
                  </a:lnTo>
                  <a:lnTo>
                    <a:pt x="817" y="380"/>
                  </a:lnTo>
                  <a:lnTo>
                    <a:pt x="814" y="380"/>
                  </a:lnTo>
                  <a:lnTo>
                    <a:pt x="814" y="377"/>
                  </a:lnTo>
                  <a:lnTo>
                    <a:pt x="810" y="370"/>
                  </a:lnTo>
                  <a:lnTo>
                    <a:pt x="803" y="362"/>
                  </a:lnTo>
                  <a:lnTo>
                    <a:pt x="793" y="355"/>
                  </a:lnTo>
                  <a:lnTo>
                    <a:pt x="793" y="355"/>
                  </a:lnTo>
                  <a:lnTo>
                    <a:pt x="789" y="352"/>
                  </a:lnTo>
                  <a:lnTo>
                    <a:pt x="782" y="345"/>
                  </a:lnTo>
                  <a:lnTo>
                    <a:pt x="779" y="341"/>
                  </a:lnTo>
                  <a:lnTo>
                    <a:pt x="772" y="334"/>
                  </a:lnTo>
                  <a:lnTo>
                    <a:pt x="768" y="327"/>
                  </a:lnTo>
                  <a:lnTo>
                    <a:pt x="768" y="324"/>
                  </a:lnTo>
                  <a:lnTo>
                    <a:pt x="764" y="324"/>
                  </a:lnTo>
                  <a:lnTo>
                    <a:pt x="764" y="320"/>
                  </a:lnTo>
                  <a:lnTo>
                    <a:pt x="764" y="317"/>
                  </a:lnTo>
                  <a:lnTo>
                    <a:pt x="761" y="310"/>
                  </a:lnTo>
                  <a:lnTo>
                    <a:pt x="761" y="310"/>
                  </a:lnTo>
                  <a:lnTo>
                    <a:pt x="761" y="310"/>
                  </a:lnTo>
                  <a:lnTo>
                    <a:pt x="761" y="306"/>
                  </a:lnTo>
                  <a:lnTo>
                    <a:pt x="757" y="303"/>
                  </a:lnTo>
                  <a:lnTo>
                    <a:pt x="754" y="296"/>
                  </a:lnTo>
                  <a:lnTo>
                    <a:pt x="750" y="289"/>
                  </a:lnTo>
                  <a:lnTo>
                    <a:pt x="747" y="281"/>
                  </a:lnTo>
                  <a:lnTo>
                    <a:pt x="747" y="278"/>
                  </a:lnTo>
                  <a:lnTo>
                    <a:pt x="743" y="274"/>
                  </a:lnTo>
                  <a:lnTo>
                    <a:pt x="740" y="267"/>
                  </a:lnTo>
                  <a:lnTo>
                    <a:pt x="740" y="260"/>
                  </a:lnTo>
                  <a:lnTo>
                    <a:pt x="740" y="260"/>
                  </a:lnTo>
                  <a:lnTo>
                    <a:pt x="740" y="253"/>
                  </a:lnTo>
                  <a:lnTo>
                    <a:pt x="733" y="246"/>
                  </a:lnTo>
                  <a:lnTo>
                    <a:pt x="729" y="239"/>
                  </a:lnTo>
                  <a:lnTo>
                    <a:pt x="729" y="239"/>
                  </a:lnTo>
                  <a:lnTo>
                    <a:pt x="729" y="239"/>
                  </a:lnTo>
                  <a:lnTo>
                    <a:pt x="726" y="225"/>
                  </a:lnTo>
                  <a:lnTo>
                    <a:pt x="715" y="204"/>
                  </a:lnTo>
                  <a:lnTo>
                    <a:pt x="705" y="179"/>
                  </a:lnTo>
                  <a:lnTo>
                    <a:pt x="690" y="155"/>
                  </a:lnTo>
                  <a:lnTo>
                    <a:pt x="683" y="137"/>
                  </a:lnTo>
                  <a:lnTo>
                    <a:pt x="680" y="130"/>
                  </a:lnTo>
                  <a:lnTo>
                    <a:pt x="673" y="119"/>
                  </a:lnTo>
                  <a:lnTo>
                    <a:pt x="673" y="112"/>
                  </a:lnTo>
                  <a:lnTo>
                    <a:pt x="673" y="109"/>
                  </a:lnTo>
                  <a:lnTo>
                    <a:pt x="673" y="109"/>
                  </a:lnTo>
                  <a:lnTo>
                    <a:pt x="666" y="105"/>
                  </a:lnTo>
                  <a:lnTo>
                    <a:pt x="659" y="105"/>
                  </a:lnTo>
                  <a:lnTo>
                    <a:pt x="655" y="105"/>
                  </a:lnTo>
                  <a:lnTo>
                    <a:pt x="655" y="105"/>
                  </a:lnTo>
                  <a:lnTo>
                    <a:pt x="631" y="112"/>
                  </a:lnTo>
                  <a:lnTo>
                    <a:pt x="624" y="112"/>
                  </a:lnTo>
                  <a:lnTo>
                    <a:pt x="617" y="109"/>
                  </a:lnTo>
                  <a:lnTo>
                    <a:pt x="613" y="105"/>
                  </a:lnTo>
                  <a:lnTo>
                    <a:pt x="609" y="105"/>
                  </a:lnTo>
                  <a:lnTo>
                    <a:pt x="606" y="105"/>
                  </a:lnTo>
                  <a:lnTo>
                    <a:pt x="595" y="105"/>
                  </a:lnTo>
                  <a:lnTo>
                    <a:pt x="588" y="102"/>
                  </a:lnTo>
                  <a:lnTo>
                    <a:pt x="585" y="102"/>
                  </a:lnTo>
                  <a:lnTo>
                    <a:pt x="585" y="102"/>
                  </a:lnTo>
                  <a:lnTo>
                    <a:pt x="574" y="102"/>
                  </a:lnTo>
                  <a:lnTo>
                    <a:pt x="571" y="98"/>
                  </a:lnTo>
                  <a:lnTo>
                    <a:pt x="567" y="95"/>
                  </a:lnTo>
                  <a:lnTo>
                    <a:pt x="560" y="95"/>
                  </a:lnTo>
                  <a:lnTo>
                    <a:pt x="553" y="91"/>
                  </a:lnTo>
                  <a:lnTo>
                    <a:pt x="550" y="91"/>
                  </a:lnTo>
                  <a:lnTo>
                    <a:pt x="546" y="88"/>
                  </a:lnTo>
                  <a:lnTo>
                    <a:pt x="546" y="88"/>
                  </a:lnTo>
                  <a:lnTo>
                    <a:pt x="539" y="91"/>
                  </a:lnTo>
                  <a:lnTo>
                    <a:pt x="532" y="91"/>
                  </a:lnTo>
                  <a:lnTo>
                    <a:pt x="521" y="91"/>
                  </a:lnTo>
                  <a:lnTo>
                    <a:pt x="514" y="95"/>
                  </a:lnTo>
                  <a:lnTo>
                    <a:pt x="511" y="98"/>
                  </a:lnTo>
                  <a:lnTo>
                    <a:pt x="511" y="102"/>
                  </a:lnTo>
                  <a:lnTo>
                    <a:pt x="511" y="105"/>
                  </a:lnTo>
                  <a:lnTo>
                    <a:pt x="511" y="109"/>
                  </a:lnTo>
                  <a:lnTo>
                    <a:pt x="511" y="112"/>
                  </a:lnTo>
                  <a:lnTo>
                    <a:pt x="514" y="116"/>
                  </a:lnTo>
                  <a:lnTo>
                    <a:pt x="511" y="119"/>
                  </a:lnTo>
                  <a:lnTo>
                    <a:pt x="507" y="123"/>
                  </a:lnTo>
                  <a:lnTo>
                    <a:pt x="504" y="126"/>
                  </a:lnTo>
                  <a:lnTo>
                    <a:pt x="497" y="126"/>
                  </a:lnTo>
                  <a:lnTo>
                    <a:pt x="490" y="126"/>
                  </a:lnTo>
                  <a:lnTo>
                    <a:pt x="483" y="123"/>
                  </a:lnTo>
                  <a:lnTo>
                    <a:pt x="476" y="119"/>
                  </a:lnTo>
                  <a:lnTo>
                    <a:pt x="469" y="116"/>
                  </a:lnTo>
                  <a:lnTo>
                    <a:pt x="465" y="112"/>
                  </a:lnTo>
                  <a:lnTo>
                    <a:pt x="458" y="105"/>
                  </a:lnTo>
                  <a:lnTo>
                    <a:pt x="454" y="98"/>
                  </a:lnTo>
                  <a:lnTo>
                    <a:pt x="454" y="91"/>
                  </a:lnTo>
                  <a:lnTo>
                    <a:pt x="451" y="88"/>
                  </a:lnTo>
                  <a:lnTo>
                    <a:pt x="447" y="84"/>
                  </a:lnTo>
                  <a:lnTo>
                    <a:pt x="447" y="84"/>
                  </a:lnTo>
                  <a:lnTo>
                    <a:pt x="426" y="81"/>
                  </a:lnTo>
                  <a:lnTo>
                    <a:pt x="423" y="77"/>
                  </a:lnTo>
                  <a:lnTo>
                    <a:pt x="416" y="74"/>
                  </a:lnTo>
                  <a:lnTo>
                    <a:pt x="412" y="70"/>
                  </a:lnTo>
                  <a:lnTo>
                    <a:pt x="405" y="70"/>
                  </a:lnTo>
                  <a:lnTo>
                    <a:pt x="405" y="70"/>
                  </a:lnTo>
                  <a:lnTo>
                    <a:pt x="391" y="67"/>
                  </a:lnTo>
                  <a:lnTo>
                    <a:pt x="391" y="67"/>
                  </a:lnTo>
                  <a:lnTo>
                    <a:pt x="391" y="70"/>
                  </a:lnTo>
                  <a:lnTo>
                    <a:pt x="391" y="77"/>
                  </a:lnTo>
                  <a:lnTo>
                    <a:pt x="391" y="81"/>
                  </a:lnTo>
                  <a:lnTo>
                    <a:pt x="391" y="84"/>
                  </a:lnTo>
                  <a:lnTo>
                    <a:pt x="391" y="77"/>
                  </a:lnTo>
                  <a:lnTo>
                    <a:pt x="391" y="70"/>
                  </a:lnTo>
                  <a:lnTo>
                    <a:pt x="388" y="67"/>
                  </a:lnTo>
                  <a:lnTo>
                    <a:pt x="388" y="63"/>
                  </a:lnTo>
                  <a:lnTo>
                    <a:pt x="388" y="63"/>
                  </a:lnTo>
                  <a:lnTo>
                    <a:pt x="384" y="60"/>
                  </a:lnTo>
                  <a:lnTo>
                    <a:pt x="388" y="52"/>
                  </a:lnTo>
                  <a:lnTo>
                    <a:pt x="391" y="52"/>
                  </a:lnTo>
                  <a:lnTo>
                    <a:pt x="391" y="49"/>
                  </a:lnTo>
                  <a:lnTo>
                    <a:pt x="395" y="49"/>
                  </a:lnTo>
                  <a:lnTo>
                    <a:pt x="395" y="49"/>
                  </a:lnTo>
                  <a:lnTo>
                    <a:pt x="395" y="45"/>
                  </a:lnTo>
                  <a:lnTo>
                    <a:pt x="395" y="45"/>
                  </a:lnTo>
                  <a:lnTo>
                    <a:pt x="395" y="42"/>
                  </a:lnTo>
                  <a:lnTo>
                    <a:pt x="391" y="42"/>
                  </a:lnTo>
                  <a:lnTo>
                    <a:pt x="391" y="42"/>
                  </a:lnTo>
                  <a:lnTo>
                    <a:pt x="388" y="35"/>
                  </a:lnTo>
                  <a:lnTo>
                    <a:pt x="388" y="31"/>
                  </a:lnTo>
                  <a:lnTo>
                    <a:pt x="391" y="28"/>
                  </a:lnTo>
                  <a:lnTo>
                    <a:pt x="391" y="24"/>
                  </a:lnTo>
                  <a:lnTo>
                    <a:pt x="395" y="21"/>
                  </a:lnTo>
                  <a:lnTo>
                    <a:pt x="391" y="14"/>
                  </a:lnTo>
                  <a:lnTo>
                    <a:pt x="377" y="3"/>
                  </a:lnTo>
                  <a:lnTo>
                    <a:pt x="373" y="3"/>
                  </a:lnTo>
                  <a:lnTo>
                    <a:pt x="370" y="0"/>
                  </a:lnTo>
                  <a:lnTo>
                    <a:pt x="366" y="3"/>
                  </a:lnTo>
                  <a:lnTo>
                    <a:pt x="359" y="3"/>
                  </a:lnTo>
                  <a:lnTo>
                    <a:pt x="359" y="7"/>
                  </a:lnTo>
                  <a:lnTo>
                    <a:pt x="356" y="10"/>
                  </a:lnTo>
                  <a:lnTo>
                    <a:pt x="352" y="14"/>
                  </a:lnTo>
                  <a:lnTo>
                    <a:pt x="349" y="10"/>
                  </a:lnTo>
                  <a:lnTo>
                    <a:pt x="345" y="7"/>
                  </a:lnTo>
                  <a:lnTo>
                    <a:pt x="338" y="7"/>
                  </a:lnTo>
                  <a:lnTo>
                    <a:pt x="335" y="7"/>
                  </a:lnTo>
                  <a:lnTo>
                    <a:pt x="331" y="7"/>
                  </a:lnTo>
                  <a:lnTo>
                    <a:pt x="328" y="7"/>
                  </a:lnTo>
                  <a:lnTo>
                    <a:pt x="306" y="7"/>
                  </a:lnTo>
                  <a:lnTo>
                    <a:pt x="303" y="7"/>
                  </a:lnTo>
                  <a:lnTo>
                    <a:pt x="296" y="10"/>
                  </a:lnTo>
                  <a:lnTo>
                    <a:pt x="285" y="10"/>
                  </a:lnTo>
                  <a:lnTo>
                    <a:pt x="278" y="10"/>
                  </a:lnTo>
                  <a:lnTo>
                    <a:pt x="275" y="14"/>
                  </a:lnTo>
                  <a:lnTo>
                    <a:pt x="271" y="14"/>
                  </a:lnTo>
                  <a:lnTo>
                    <a:pt x="268" y="14"/>
                  </a:lnTo>
                  <a:lnTo>
                    <a:pt x="264" y="17"/>
                  </a:lnTo>
                  <a:lnTo>
                    <a:pt x="257" y="17"/>
                  </a:lnTo>
                  <a:lnTo>
                    <a:pt x="250" y="21"/>
                  </a:lnTo>
                  <a:lnTo>
                    <a:pt x="243" y="21"/>
                  </a:lnTo>
                  <a:lnTo>
                    <a:pt x="218" y="31"/>
                  </a:lnTo>
                  <a:lnTo>
                    <a:pt x="215" y="31"/>
                  </a:lnTo>
                  <a:lnTo>
                    <a:pt x="211" y="35"/>
                  </a:lnTo>
                  <a:lnTo>
                    <a:pt x="211" y="35"/>
                  </a:lnTo>
                  <a:lnTo>
                    <a:pt x="204" y="38"/>
                  </a:lnTo>
                  <a:lnTo>
                    <a:pt x="197" y="38"/>
                  </a:lnTo>
                  <a:lnTo>
                    <a:pt x="190" y="35"/>
                  </a:lnTo>
                  <a:lnTo>
                    <a:pt x="180" y="35"/>
                  </a:lnTo>
                  <a:lnTo>
                    <a:pt x="176" y="31"/>
                  </a:lnTo>
                  <a:lnTo>
                    <a:pt x="173" y="31"/>
                  </a:lnTo>
                  <a:lnTo>
                    <a:pt x="166" y="31"/>
                  </a:lnTo>
                  <a:lnTo>
                    <a:pt x="159" y="28"/>
                  </a:lnTo>
                  <a:lnTo>
                    <a:pt x="155" y="24"/>
                  </a:lnTo>
                  <a:lnTo>
                    <a:pt x="155" y="24"/>
                  </a:lnTo>
                  <a:lnTo>
                    <a:pt x="155" y="24"/>
                  </a:lnTo>
                  <a:lnTo>
                    <a:pt x="151" y="28"/>
                  </a:lnTo>
                  <a:lnTo>
                    <a:pt x="151" y="35"/>
                  </a:lnTo>
                  <a:lnTo>
                    <a:pt x="148" y="45"/>
                  </a:lnTo>
                  <a:lnTo>
                    <a:pt x="151" y="56"/>
                  </a:lnTo>
                  <a:lnTo>
                    <a:pt x="148" y="56"/>
                  </a:lnTo>
                  <a:lnTo>
                    <a:pt x="144" y="60"/>
                  </a:lnTo>
                  <a:lnTo>
                    <a:pt x="137" y="63"/>
                  </a:lnTo>
                  <a:lnTo>
                    <a:pt x="134" y="67"/>
                  </a:lnTo>
                  <a:lnTo>
                    <a:pt x="130" y="74"/>
                  </a:lnTo>
                  <a:lnTo>
                    <a:pt x="130" y="77"/>
                  </a:lnTo>
                  <a:lnTo>
                    <a:pt x="127" y="84"/>
                  </a:lnTo>
                  <a:lnTo>
                    <a:pt x="123" y="88"/>
                  </a:lnTo>
                  <a:lnTo>
                    <a:pt x="120" y="95"/>
                  </a:lnTo>
                  <a:lnTo>
                    <a:pt x="116" y="98"/>
                  </a:lnTo>
                  <a:lnTo>
                    <a:pt x="120" y="109"/>
                  </a:lnTo>
                  <a:lnTo>
                    <a:pt x="116" y="109"/>
                  </a:lnTo>
                  <a:lnTo>
                    <a:pt x="113" y="112"/>
                  </a:lnTo>
                  <a:lnTo>
                    <a:pt x="109" y="119"/>
                  </a:lnTo>
                  <a:lnTo>
                    <a:pt x="102" y="126"/>
                  </a:lnTo>
                  <a:lnTo>
                    <a:pt x="95" y="134"/>
                  </a:lnTo>
                  <a:lnTo>
                    <a:pt x="88" y="137"/>
                  </a:lnTo>
                  <a:lnTo>
                    <a:pt x="85" y="141"/>
                  </a:lnTo>
                  <a:lnTo>
                    <a:pt x="70" y="148"/>
                  </a:lnTo>
                  <a:lnTo>
                    <a:pt x="70" y="148"/>
                  </a:lnTo>
                  <a:lnTo>
                    <a:pt x="70" y="151"/>
                  </a:lnTo>
                  <a:lnTo>
                    <a:pt x="67" y="155"/>
                  </a:lnTo>
                  <a:lnTo>
                    <a:pt x="63" y="162"/>
                  </a:lnTo>
                  <a:lnTo>
                    <a:pt x="60" y="162"/>
                  </a:lnTo>
                  <a:lnTo>
                    <a:pt x="60" y="165"/>
                  </a:lnTo>
                  <a:lnTo>
                    <a:pt x="56" y="176"/>
                  </a:lnTo>
                  <a:lnTo>
                    <a:pt x="53" y="176"/>
                  </a:lnTo>
                  <a:lnTo>
                    <a:pt x="49" y="179"/>
                  </a:lnTo>
                  <a:lnTo>
                    <a:pt x="42" y="183"/>
                  </a:lnTo>
                  <a:lnTo>
                    <a:pt x="35" y="186"/>
                  </a:lnTo>
                  <a:lnTo>
                    <a:pt x="32" y="193"/>
                  </a:lnTo>
                  <a:lnTo>
                    <a:pt x="35" y="207"/>
                  </a:lnTo>
                  <a:lnTo>
                    <a:pt x="35" y="207"/>
                  </a:lnTo>
                  <a:lnTo>
                    <a:pt x="39" y="211"/>
                  </a:lnTo>
                  <a:lnTo>
                    <a:pt x="39" y="215"/>
                  </a:lnTo>
                  <a:lnTo>
                    <a:pt x="39" y="215"/>
                  </a:lnTo>
                  <a:lnTo>
                    <a:pt x="35" y="218"/>
                  </a:lnTo>
                  <a:lnTo>
                    <a:pt x="25" y="222"/>
                  </a:lnTo>
                  <a:lnTo>
                    <a:pt x="18" y="225"/>
                  </a:lnTo>
                  <a:lnTo>
                    <a:pt x="14" y="229"/>
                  </a:lnTo>
                  <a:lnTo>
                    <a:pt x="11" y="236"/>
                  </a:lnTo>
                  <a:lnTo>
                    <a:pt x="7" y="239"/>
                  </a:lnTo>
                  <a:lnTo>
                    <a:pt x="7" y="243"/>
                  </a:lnTo>
                  <a:lnTo>
                    <a:pt x="7" y="250"/>
                  </a:lnTo>
                  <a:lnTo>
                    <a:pt x="67" y="253"/>
                  </a:lnTo>
                  <a:lnTo>
                    <a:pt x="14" y="250"/>
                  </a:lnTo>
                  <a:lnTo>
                    <a:pt x="7" y="250"/>
                  </a:lnTo>
                  <a:lnTo>
                    <a:pt x="18" y="257"/>
                  </a:lnTo>
                  <a:lnTo>
                    <a:pt x="7" y="274"/>
                  </a:lnTo>
                  <a:lnTo>
                    <a:pt x="11" y="285"/>
                  </a:lnTo>
                  <a:lnTo>
                    <a:pt x="11" y="285"/>
                  </a:lnTo>
                  <a:lnTo>
                    <a:pt x="14" y="289"/>
                  </a:lnTo>
                  <a:lnTo>
                    <a:pt x="18" y="296"/>
                  </a:lnTo>
                  <a:lnTo>
                    <a:pt x="18" y="299"/>
                  </a:lnTo>
                  <a:lnTo>
                    <a:pt x="18" y="306"/>
                  </a:lnTo>
                  <a:lnTo>
                    <a:pt x="14" y="310"/>
                  </a:lnTo>
                  <a:lnTo>
                    <a:pt x="14" y="313"/>
                  </a:lnTo>
                  <a:lnTo>
                    <a:pt x="11" y="317"/>
                  </a:lnTo>
                  <a:lnTo>
                    <a:pt x="4" y="320"/>
                  </a:lnTo>
                  <a:lnTo>
                    <a:pt x="0" y="327"/>
                  </a:lnTo>
                  <a:lnTo>
                    <a:pt x="0" y="327"/>
                  </a:lnTo>
                  <a:lnTo>
                    <a:pt x="0" y="331"/>
                  </a:lnTo>
                  <a:lnTo>
                    <a:pt x="0" y="331"/>
                  </a:lnTo>
                  <a:lnTo>
                    <a:pt x="0" y="331"/>
                  </a:lnTo>
                  <a:lnTo>
                    <a:pt x="0" y="331"/>
                  </a:lnTo>
                  <a:lnTo>
                    <a:pt x="0" y="331"/>
                  </a:lnTo>
                  <a:lnTo>
                    <a:pt x="0" y="331"/>
                  </a:lnTo>
                  <a:lnTo>
                    <a:pt x="0" y="341"/>
                  </a:lnTo>
                  <a:lnTo>
                    <a:pt x="4" y="355"/>
                  </a:lnTo>
                  <a:lnTo>
                    <a:pt x="4" y="359"/>
                  </a:lnTo>
                  <a:lnTo>
                    <a:pt x="7" y="366"/>
                  </a:lnTo>
                  <a:lnTo>
                    <a:pt x="11" y="370"/>
                  </a:lnTo>
                  <a:lnTo>
                    <a:pt x="11" y="370"/>
                  </a:lnTo>
                  <a:lnTo>
                    <a:pt x="14" y="373"/>
                  </a:lnTo>
                  <a:lnTo>
                    <a:pt x="14" y="373"/>
                  </a:lnTo>
                  <a:lnTo>
                    <a:pt x="21" y="373"/>
                  </a:lnTo>
                  <a:lnTo>
                    <a:pt x="25" y="370"/>
                  </a:lnTo>
                  <a:lnTo>
                    <a:pt x="32" y="366"/>
                  </a:lnTo>
                  <a:lnTo>
                    <a:pt x="39" y="366"/>
                  </a:lnTo>
                  <a:lnTo>
                    <a:pt x="35" y="366"/>
                  </a:lnTo>
                  <a:lnTo>
                    <a:pt x="32" y="370"/>
                  </a:lnTo>
                  <a:lnTo>
                    <a:pt x="25" y="370"/>
                  </a:lnTo>
                  <a:lnTo>
                    <a:pt x="14" y="373"/>
                  </a:lnTo>
                  <a:lnTo>
                    <a:pt x="14" y="377"/>
                  </a:lnTo>
                  <a:lnTo>
                    <a:pt x="18" y="380"/>
                  </a:lnTo>
                  <a:lnTo>
                    <a:pt x="25" y="387"/>
                  </a:lnTo>
                  <a:lnTo>
                    <a:pt x="32" y="394"/>
                  </a:lnTo>
                  <a:lnTo>
                    <a:pt x="49" y="412"/>
                  </a:lnTo>
                  <a:lnTo>
                    <a:pt x="63" y="422"/>
                  </a:lnTo>
                  <a:lnTo>
                    <a:pt x="63" y="419"/>
                  </a:lnTo>
                  <a:lnTo>
                    <a:pt x="67" y="415"/>
                  </a:lnTo>
                  <a:lnTo>
                    <a:pt x="63" y="422"/>
                  </a:lnTo>
                  <a:lnTo>
                    <a:pt x="63" y="426"/>
                  </a:lnTo>
                  <a:lnTo>
                    <a:pt x="74" y="447"/>
                  </a:lnTo>
                  <a:lnTo>
                    <a:pt x="78" y="451"/>
                  </a:lnTo>
                  <a:lnTo>
                    <a:pt x="81" y="451"/>
                  </a:lnTo>
                  <a:lnTo>
                    <a:pt x="85" y="454"/>
                  </a:lnTo>
                  <a:lnTo>
                    <a:pt x="85" y="454"/>
                  </a:lnTo>
                  <a:lnTo>
                    <a:pt x="85" y="454"/>
                  </a:lnTo>
                  <a:lnTo>
                    <a:pt x="106" y="472"/>
                  </a:lnTo>
                  <a:lnTo>
                    <a:pt x="109" y="479"/>
                  </a:lnTo>
                  <a:lnTo>
                    <a:pt x="113" y="482"/>
                  </a:lnTo>
                  <a:lnTo>
                    <a:pt x="116" y="486"/>
                  </a:lnTo>
                  <a:lnTo>
                    <a:pt x="120" y="489"/>
                  </a:lnTo>
                  <a:lnTo>
                    <a:pt x="127" y="489"/>
                  </a:lnTo>
                  <a:lnTo>
                    <a:pt x="130" y="493"/>
                  </a:lnTo>
                  <a:lnTo>
                    <a:pt x="134" y="493"/>
                  </a:lnTo>
                  <a:lnTo>
                    <a:pt x="134" y="493"/>
                  </a:lnTo>
                  <a:lnTo>
                    <a:pt x="169" y="479"/>
                  </a:lnTo>
                  <a:lnTo>
                    <a:pt x="194" y="475"/>
                  </a:lnTo>
                  <a:lnTo>
                    <a:pt x="211" y="482"/>
                  </a:lnTo>
                  <a:lnTo>
                    <a:pt x="208" y="472"/>
                  </a:lnTo>
                  <a:lnTo>
                    <a:pt x="204" y="468"/>
                  </a:lnTo>
                  <a:lnTo>
                    <a:pt x="204" y="465"/>
                  </a:lnTo>
                  <a:lnTo>
                    <a:pt x="211" y="482"/>
                  </a:lnTo>
                  <a:lnTo>
                    <a:pt x="233" y="486"/>
                  </a:lnTo>
                  <a:lnTo>
                    <a:pt x="240" y="479"/>
                  </a:lnTo>
                  <a:lnTo>
                    <a:pt x="243" y="479"/>
                  </a:lnTo>
                  <a:lnTo>
                    <a:pt x="247" y="475"/>
                  </a:lnTo>
                  <a:lnTo>
                    <a:pt x="250" y="475"/>
                  </a:lnTo>
                  <a:lnTo>
                    <a:pt x="250" y="475"/>
                  </a:lnTo>
                  <a:lnTo>
                    <a:pt x="271" y="468"/>
                  </a:lnTo>
                  <a:lnTo>
                    <a:pt x="271" y="468"/>
                  </a:lnTo>
                  <a:lnTo>
                    <a:pt x="285" y="468"/>
                  </a:lnTo>
                  <a:lnTo>
                    <a:pt x="289" y="468"/>
                  </a:lnTo>
                  <a:lnTo>
                    <a:pt x="292" y="475"/>
                  </a:lnTo>
                  <a:lnTo>
                    <a:pt x="299" y="479"/>
                  </a:lnTo>
                  <a:lnTo>
                    <a:pt x="310" y="486"/>
                  </a:lnTo>
                  <a:lnTo>
                    <a:pt x="321" y="489"/>
                  </a:lnTo>
                  <a:lnTo>
                    <a:pt x="324" y="489"/>
                  </a:lnTo>
                  <a:lnTo>
                    <a:pt x="331" y="489"/>
                  </a:lnTo>
                  <a:lnTo>
                    <a:pt x="338" y="493"/>
                  </a:lnTo>
                  <a:lnTo>
                    <a:pt x="349" y="493"/>
                  </a:lnTo>
                  <a:lnTo>
                    <a:pt x="356" y="493"/>
                  </a:lnTo>
                  <a:lnTo>
                    <a:pt x="363" y="489"/>
                  </a:lnTo>
                  <a:lnTo>
                    <a:pt x="370" y="472"/>
                  </a:lnTo>
                  <a:lnTo>
                    <a:pt x="373" y="458"/>
                  </a:lnTo>
                  <a:lnTo>
                    <a:pt x="373" y="454"/>
                  </a:lnTo>
                  <a:lnTo>
                    <a:pt x="377" y="451"/>
                  </a:lnTo>
                  <a:lnTo>
                    <a:pt x="380" y="447"/>
                  </a:lnTo>
                  <a:lnTo>
                    <a:pt x="384" y="440"/>
                  </a:lnTo>
                  <a:lnTo>
                    <a:pt x="388" y="436"/>
                  </a:lnTo>
                  <a:lnTo>
                    <a:pt x="395" y="436"/>
                  </a:lnTo>
                  <a:lnTo>
                    <a:pt x="402" y="440"/>
                  </a:lnTo>
                  <a:close/>
                  <a:moveTo>
                    <a:pt x="726" y="493"/>
                  </a:moveTo>
                  <a:lnTo>
                    <a:pt x="726" y="489"/>
                  </a:lnTo>
                  <a:lnTo>
                    <a:pt x="726" y="489"/>
                  </a:lnTo>
                  <a:lnTo>
                    <a:pt x="726" y="489"/>
                  </a:lnTo>
                  <a:lnTo>
                    <a:pt x="726" y="493"/>
                  </a:lnTo>
                  <a:close/>
                  <a:moveTo>
                    <a:pt x="683" y="789"/>
                  </a:moveTo>
                  <a:lnTo>
                    <a:pt x="698" y="799"/>
                  </a:lnTo>
                  <a:lnTo>
                    <a:pt x="694" y="810"/>
                  </a:lnTo>
                  <a:lnTo>
                    <a:pt x="698" y="799"/>
                  </a:lnTo>
                  <a:lnTo>
                    <a:pt x="683" y="789"/>
                  </a:lnTo>
                  <a:close/>
                  <a:moveTo>
                    <a:pt x="673" y="912"/>
                  </a:moveTo>
                  <a:lnTo>
                    <a:pt x="673" y="912"/>
                  </a:lnTo>
                  <a:lnTo>
                    <a:pt x="673" y="912"/>
                  </a:lnTo>
                  <a:lnTo>
                    <a:pt x="673" y="912"/>
                  </a:lnTo>
                  <a:lnTo>
                    <a:pt x="673" y="912"/>
                  </a:lnTo>
                  <a:lnTo>
                    <a:pt x="673" y="912"/>
                  </a:lnTo>
                  <a:close/>
                  <a:moveTo>
                    <a:pt x="669" y="884"/>
                  </a:moveTo>
                  <a:lnTo>
                    <a:pt x="666" y="880"/>
                  </a:lnTo>
                  <a:lnTo>
                    <a:pt x="666" y="884"/>
                  </a:lnTo>
                  <a:lnTo>
                    <a:pt x="669" y="884"/>
                  </a:lnTo>
                  <a:lnTo>
                    <a:pt x="669" y="884"/>
                  </a:lnTo>
                  <a:lnTo>
                    <a:pt x="669" y="884"/>
                  </a:lnTo>
                  <a:close/>
                  <a:moveTo>
                    <a:pt x="409" y="525"/>
                  </a:moveTo>
                  <a:lnTo>
                    <a:pt x="412" y="528"/>
                  </a:lnTo>
                  <a:lnTo>
                    <a:pt x="412" y="528"/>
                  </a:lnTo>
                  <a:lnTo>
                    <a:pt x="430" y="532"/>
                  </a:lnTo>
                  <a:lnTo>
                    <a:pt x="430" y="532"/>
                  </a:lnTo>
                  <a:lnTo>
                    <a:pt x="430" y="539"/>
                  </a:lnTo>
                  <a:lnTo>
                    <a:pt x="430" y="532"/>
                  </a:lnTo>
                  <a:lnTo>
                    <a:pt x="430" y="532"/>
                  </a:lnTo>
                  <a:lnTo>
                    <a:pt x="430" y="532"/>
                  </a:lnTo>
                  <a:lnTo>
                    <a:pt x="423" y="532"/>
                  </a:lnTo>
                  <a:lnTo>
                    <a:pt x="419" y="532"/>
                  </a:lnTo>
                  <a:lnTo>
                    <a:pt x="412" y="532"/>
                  </a:lnTo>
                  <a:lnTo>
                    <a:pt x="412" y="532"/>
                  </a:lnTo>
                  <a:lnTo>
                    <a:pt x="409" y="528"/>
                  </a:lnTo>
                  <a:lnTo>
                    <a:pt x="409" y="525"/>
                  </a:lnTo>
                  <a:close/>
                  <a:moveTo>
                    <a:pt x="712" y="496"/>
                  </a:moveTo>
                  <a:lnTo>
                    <a:pt x="712" y="496"/>
                  </a:lnTo>
                  <a:lnTo>
                    <a:pt x="712" y="496"/>
                  </a:lnTo>
                  <a:lnTo>
                    <a:pt x="712" y="496"/>
                  </a:lnTo>
                  <a:lnTo>
                    <a:pt x="712" y="496"/>
                  </a:lnTo>
                  <a:close/>
                  <a:moveTo>
                    <a:pt x="620" y="866"/>
                  </a:moveTo>
                  <a:lnTo>
                    <a:pt x="620" y="863"/>
                  </a:lnTo>
                  <a:lnTo>
                    <a:pt x="617" y="863"/>
                  </a:lnTo>
                  <a:lnTo>
                    <a:pt x="620" y="863"/>
                  </a:lnTo>
                  <a:lnTo>
                    <a:pt x="620" y="866"/>
                  </a:lnTo>
                  <a:close/>
                  <a:moveTo>
                    <a:pt x="426" y="546"/>
                  </a:moveTo>
                  <a:lnTo>
                    <a:pt x="426" y="549"/>
                  </a:lnTo>
                  <a:lnTo>
                    <a:pt x="426" y="549"/>
                  </a:lnTo>
                  <a:lnTo>
                    <a:pt x="426" y="549"/>
                  </a:lnTo>
                  <a:lnTo>
                    <a:pt x="426" y="546"/>
                  </a:lnTo>
                  <a:close/>
                  <a:moveTo>
                    <a:pt x="433" y="556"/>
                  </a:moveTo>
                  <a:lnTo>
                    <a:pt x="433" y="560"/>
                  </a:lnTo>
                  <a:lnTo>
                    <a:pt x="433" y="560"/>
                  </a:lnTo>
                  <a:lnTo>
                    <a:pt x="433" y="560"/>
                  </a:lnTo>
                  <a:lnTo>
                    <a:pt x="433" y="556"/>
                  </a:lnTo>
                  <a:lnTo>
                    <a:pt x="426" y="556"/>
                  </a:lnTo>
                  <a:lnTo>
                    <a:pt x="433" y="556"/>
                  </a:lnTo>
                  <a:close/>
                  <a:moveTo>
                    <a:pt x="447" y="415"/>
                  </a:moveTo>
                  <a:lnTo>
                    <a:pt x="447" y="415"/>
                  </a:lnTo>
                  <a:lnTo>
                    <a:pt x="447" y="415"/>
                  </a:lnTo>
                  <a:lnTo>
                    <a:pt x="447" y="415"/>
                  </a:lnTo>
                  <a:lnTo>
                    <a:pt x="447" y="415"/>
                  </a:lnTo>
                  <a:lnTo>
                    <a:pt x="447" y="415"/>
                  </a:lnTo>
                  <a:lnTo>
                    <a:pt x="447" y="415"/>
                  </a:lnTo>
                  <a:close/>
                  <a:moveTo>
                    <a:pt x="426" y="429"/>
                  </a:moveTo>
                  <a:lnTo>
                    <a:pt x="426" y="433"/>
                  </a:lnTo>
                  <a:lnTo>
                    <a:pt x="426" y="433"/>
                  </a:lnTo>
                  <a:lnTo>
                    <a:pt x="426" y="433"/>
                  </a:lnTo>
                  <a:lnTo>
                    <a:pt x="426" y="429"/>
                  </a:lnTo>
                  <a:close/>
                  <a:moveTo>
                    <a:pt x="430" y="355"/>
                  </a:moveTo>
                  <a:lnTo>
                    <a:pt x="426" y="359"/>
                  </a:lnTo>
                  <a:lnTo>
                    <a:pt x="426" y="362"/>
                  </a:lnTo>
                  <a:lnTo>
                    <a:pt x="430" y="352"/>
                  </a:lnTo>
                  <a:lnTo>
                    <a:pt x="430" y="355"/>
                  </a:lnTo>
                  <a:close/>
                  <a:moveTo>
                    <a:pt x="430" y="472"/>
                  </a:moveTo>
                  <a:lnTo>
                    <a:pt x="430" y="472"/>
                  </a:lnTo>
                  <a:lnTo>
                    <a:pt x="430" y="472"/>
                  </a:lnTo>
                  <a:lnTo>
                    <a:pt x="430" y="472"/>
                  </a:lnTo>
                  <a:lnTo>
                    <a:pt x="430" y="472"/>
                  </a:lnTo>
                  <a:close/>
                  <a:moveTo>
                    <a:pt x="454" y="507"/>
                  </a:moveTo>
                  <a:lnTo>
                    <a:pt x="458" y="503"/>
                  </a:lnTo>
                  <a:lnTo>
                    <a:pt x="454" y="507"/>
                  </a:lnTo>
                  <a:lnTo>
                    <a:pt x="454" y="507"/>
                  </a:lnTo>
                  <a:lnTo>
                    <a:pt x="454" y="507"/>
                  </a:lnTo>
                  <a:lnTo>
                    <a:pt x="454" y="507"/>
                  </a:lnTo>
                  <a:lnTo>
                    <a:pt x="454" y="507"/>
                  </a:lnTo>
                  <a:close/>
                  <a:moveTo>
                    <a:pt x="511" y="792"/>
                  </a:moveTo>
                  <a:lnTo>
                    <a:pt x="511" y="789"/>
                  </a:lnTo>
                  <a:lnTo>
                    <a:pt x="507" y="785"/>
                  </a:lnTo>
                  <a:lnTo>
                    <a:pt x="511" y="789"/>
                  </a:lnTo>
                  <a:lnTo>
                    <a:pt x="511" y="792"/>
                  </a:lnTo>
                  <a:close/>
                  <a:moveTo>
                    <a:pt x="469" y="549"/>
                  </a:moveTo>
                  <a:lnTo>
                    <a:pt x="472" y="542"/>
                  </a:lnTo>
                  <a:lnTo>
                    <a:pt x="472" y="539"/>
                  </a:lnTo>
                  <a:lnTo>
                    <a:pt x="472" y="535"/>
                  </a:lnTo>
                  <a:lnTo>
                    <a:pt x="472" y="528"/>
                  </a:lnTo>
                  <a:lnTo>
                    <a:pt x="472" y="521"/>
                  </a:lnTo>
                  <a:lnTo>
                    <a:pt x="472" y="514"/>
                  </a:lnTo>
                  <a:lnTo>
                    <a:pt x="472" y="507"/>
                  </a:lnTo>
                  <a:lnTo>
                    <a:pt x="472" y="503"/>
                  </a:lnTo>
                  <a:lnTo>
                    <a:pt x="472" y="500"/>
                  </a:lnTo>
                  <a:lnTo>
                    <a:pt x="472" y="496"/>
                  </a:lnTo>
                  <a:lnTo>
                    <a:pt x="472" y="503"/>
                  </a:lnTo>
                  <a:lnTo>
                    <a:pt x="472" y="510"/>
                  </a:lnTo>
                  <a:lnTo>
                    <a:pt x="472" y="510"/>
                  </a:lnTo>
                  <a:lnTo>
                    <a:pt x="472" y="521"/>
                  </a:lnTo>
                  <a:lnTo>
                    <a:pt x="472" y="528"/>
                  </a:lnTo>
                  <a:lnTo>
                    <a:pt x="472" y="532"/>
                  </a:lnTo>
                  <a:lnTo>
                    <a:pt x="472" y="542"/>
                  </a:lnTo>
                  <a:lnTo>
                    <a:pt x="469" y="549"/>
                  </a:lnTo>
                  <a:close/>
                  <a:moveTo>
                    <a:pt x="451" y="599"/>
                  </a:moveTo>
                  <a:lnTo>
                    <a:pt x="451" y="599"/>
                  </a:lnTo>
                  <a:lnTo>
                    <a:pt x="447" y="602"/>
                  </a:lnTo>
                  <a:lnTo>
                    <a:pt x="447" y="599"/>
                  </a:lnTo>
                  <a:lnTo>
                    <a:pt x="451" y="599"/>
                  </a:lnTo>
                  <a:lnTo>
                    <a:pt x="451" y="599"/>
                  </a:lnTo>
                  <a:lnTo>
                    <a:pt x="451" y="599"/>
                  </a:lnTo>
                  <a:close/>
                  <a:moveTo>
                    <a:pt x="465" y="567"/>
                  </a:moveTo>
                  <a:lnTo>
                    <a:pt x="465" y="567"/>
                  </a:lnTo>
                  <a:lnTo>
                    <a:pt x="465" y="567"/>
                  </a:lnTo>
                  <a:lnTo>
                    <a:pt x="465" y="567"/>
                  </a:lnTo>
                  <a:lnTo>
                    <a:pt x="465" y="567"/>
                  </a:lnTo>
                  <a:close/>
                  <a:moveTo>
                    <a:pt x="454" y="514"/>
                  </a:moveTo>
                  <a:lnTo>
                    <a:pt x="454" y="518"/>
                  </a:lnTo>
                  <a:lnTo>
                    <a:pt x="454" y="518"/>
                  </a:lnTo>
                  <a:lnTo>
                    <a:pt x="454" y="518"/>
                  </a:lnTo>
                  <a:lnTo>
                    <a:pt x="454" y="518"/>
                  </a:lnTo>
                  <a:lnTo>
                    <a:pt x="454" y="518"/>
                  </a:lnTo>
                  <a:lnTo>
                    <a:pt x="454" y="514"/>
                  </a:lnTo>
                  <a:close/>
                  <a:moveTo>
                    <a:pt x="458" y="581"/>
                  </a:moveTo>
                  <a:lnTo>
                    <a:pt x="454" y="588"/>
                  </a:lnTo>
                  <a:lnTo>
                    <a:pt x="454" y="588"/>
                  </a:lnTo>
                  <a:lnTo>
                    <a:pt x="454" y="588"/>
                  </a:lnTo>
                  <a:lnTo>
                    <a:pt x="458" y="584"/>
                  </a:lnTo>
                  <a:lnTo>
                    <a:pt x="458" y="581"/>
                  </a:lnTo>
                  <a:close/>
                  <a:moveTo>
                    <a:pt x="433" y="560"/>
                  </a:moveTo>
                  <a:lnTo>
                    <a:pt x="433" y="567"/>
                  </a:lnTo>
                  <a:lnTo>
                    <a:pt x="433" y="570"/>
                  </a:lnTo>
                  <a:lnTo>
                    <a:pt x="433" y="567"/>
                  </a:lnTo>
                  <a:lnTo>
                    <a:pt x="433" y="560"/>
                  </a:lnTo>
                  <a:close/>
                  <a:moveTo>
                    <a:pt x="433" y="570"/>
                  </a:moveTo>
                  <a:lnTo>
                    <a:pt x="433" y="574"/>
                  </a:lnTo>
                  <a:lnTo>
                    <a:pt x="433" y="574"/>
                  </a:lnTo>
                  <a:lnTo>
                    <a:pt x="433" y="574"/>
                  </a:lnTo>
                  <a:lnTo>
                    <a:pt x="433" y="570"/>
                  </a:lnTo>
                  <a:close/>
                  <a:moveTo>
                    <a:pt x="447" y="606"/>
                  </a:moveTo>
                  <a:lnTo>
                    <a:pt x="447" y="609"/>
                  </a:lnTo>
                  <a:lnTo>
                    <a:pt x="447" y="609"/>
                  </a:lnTo>
                  <a:lnTo>
                    <a:pt x="444" y="613"/>
                  </a:lnTo>
                  <a:lnTo>
                    <a:pt x="440" y="613"/>
                  </a:lnTo>
                  <a:lnTo>
                    <a:pt x="444" y="613"/>
                  </a:lnTo>
                  <a:lnTo>
                    <a:pt x="447" y="606"/>
                  </a:lnTo>
                  <a:close/>
                  <a:moveTo>
                    <a:pt x="440" y="613"/>
                  </a:moveTo>
                  <a:lnTo>
                    <a:pt x="437" y="613"/>
                  </a:lnTo>
                  <a:lnTo>
                    <a:pt x="437" y="613"/>
                  </a:lnTo>
                  <a:lnTo>
                    <a:pt x="437" y="613"/>
                  </a:lnTo>
                  <a:lnTo>
                    <a:pt x="440" y="613"/>
                  </a:lnTo>
                  <a:close/>
                  <a:moveTo>
                    <a:pt x="553" y="803"/>
                  </a:moveTo>
                  <a:lnTo>
                    <a:pt x="528" y="803"/>
                  </a:lnTo>
                  <a:lnTo>
                    <a:pt x="532" y="803"/>
                  </a:lnTo>
                  <a:lnTo>
                    <a:pt x="539" y="803"/>
                  </a:lnTo>
                  <a:lnTo>
                    <a:pt x="553" y="803"/>
                  </a:lnTo>
                  <a:close/>
                  <a:moveTo>
                    <a:pt x="557" y="803"/>
                  </a:moveTo>
                  <a:lnTo>
                    <a:pt x="557" y="803"/>
                  </a:lnTo>
                  <a:lnTo>
                    <a:pt x="560" y="803"/>
                  </a:lnTo>
                  <a:lnTo>
                    <a:pt x="557" y="803"/>
                  </a:lnTo>
                  <a:lnTo>
                    <a:pt x="557" y="803"/>
                  </a:lnTo>
                  <a:lnTo>
                    <a:pt x="557" y="803"/>
                  </a:lnTo>
                  <a:lnTo>
                    <a:pt x="557" y="803"/>
                  </a:lnTo>
                  <a:close/>
                  <a:moveTo>
                    <a:pt x="592" y="806"/>
                  </a:moveTo>
                  <a:lnTo>
                    <a:pt x="592" y="806"/>
                  </a:lnTo>
                  <a:lnTo>
                    <a:pt x="595" y="806"/>
                  </a:lnTo>
                  <a:lnTo>
                    <a:pt x="602" y="806"/>
                  </a:lnTo>
                  <a:lnTo>
                    <a:pt x="595" y="806"/>
                  </a:lnTo>
                  <a:lnTo>
                    <a:pt x="592" y="806"/>
                  </a:lnTo>
                  <a:lnTo>
                    <a:pt x="592" y="806"/>
                  </a:lnTo>
                  <a:lnTo>
                    <a:pt x="592" y="806"/>
                  </a:lnTo>
                  <a:lnTo>
                    <a:pt x="588" y="806"/>
                  </a:lnTo>
                  <a:lnTo>
                    <a:pt x="585" y="806"/>
                  </a:lnTo>
                  <a:lnTo>
                    <a:pt x="588" y="806"/>
                  </a:lnTo>
                  <a:lnTo>
                    <a:pt x="592" y="806"/>
                  </a:lnTo>
                  <a:close/>
                  <a:moveTo>
                    <a:pt x="592" y="806"/>
                  </a:moveTo>
                  <a:lnTo>
                    <a:pt x="592" y="806"/>
                  </a:lnTo>
                  <a:lnTo>
                    <a:pt x="592" y="806"/>
                  </a:lnTo>
                  <a:lnTo>
                    <a:pt x="592" y="806"/>
                  </a:lnTo>
                  <a:lnTo>
                    <a:pt x="592" y="806"/>
                  </a:lnTo>
                  <a:lnTo>
                    <a:pt x="592" y="806"/>
                  </a:lnTo>
                  <a:close/>
                  <a:moveTo>
                    <a:pt x="645" y="528"/>
                  </a:moveTo>
                  <a:lnTo>
                    <a:pt x="645" y="528"/>
                  </a:lnTo>
                  <a:lnTo>
                    <a:pt x="648" y="528"/>
                  </a:lnTo>
                  <a:lnTo>
                    <a:pt x="648" y="528"/>
                  </a:lnTo>
                  <a:lnTo>
                    <a:pt x="648" y="528"/>
                  </a:lnTo>
                  <a:lnTo>
                    <a:pt x="645" y="528"/>
                  </a:lnTo>
                  <a:lnTo>
                    <a:pt x="645" y="528"/>
                  </a:lnTo>
                  <a:close/>
                  <a:moveTo>
                    <a:pt x="655" y="595"/>
                  </a:moveTo>
                  <a:lnTo>
                    <a:pt x="655" y="595"/>
                  </a:lnTo>
                  <a:lnTo>
                    <a:pt x="652" y="595"/>
                  </a:lnTo>
                  <a:lnTo>
                    <a:pt x="652" y="595"/>
                  </a:lnTo>
                  <a:lnTo>
                    <a:pt x="652" y="595"/>
                  </a:lnTo>
                  <a:lnTo>
                    <a:pt x="652" y="595"/>
                  </a:lnTo>
                  <a:lnTo>
                    <a:pt x="655" y="595"/>
                  </a:lnTo>
                  <a:close/>
                  <a:moveTo>
                    <a:pt x="638" y="577"/>
                  </a:moveTo>
                  <a:lnTo>
                    <a:pt x="638" y="574"/>
                  </a:lnTo>
                  <a:lnTo>
                    <a:pt x="638" y="577"/>
                  </a:lnTo>
                  <a:lnTo>
                    <a:pt x="638" y="577"/>
                  </a:lnTo>
                  <a:lnTo>
                    <a:pt x="641" y="577"/>
                  </a:lnTo>
                  <a:lnTo>
                    <a:pt x="645" y="577"/>
                  </a:lnTo>
                  <a:lnTo>
                    <a:pt x="638" y="577"/>
                  </a:lnTo>
                  <a:close/>
                  <a:moveTo>
                    <a:pt x="659" y="577"/>
                  </a:moveTo>
                  <a:lnTo>
                    <a:pt x="659" y="577"/>
                  </a:lnTo>
                  <a:lnTo>
                    <a:pt x="659" y="577"/>
                  </a:lnTo>
                  <a:lnTo>
                    <a:pt x="659" y="577"/>
                  </a:lnTo>
                  <a:lnTo>
                    <a:pt x="659" y="577"/>
                  </a:lnTo>
                  <a:lnTo>
                    <a:pt x="659" y="577"/>
                  </a:lnTo>
                  <a:lnTo>
                    <a:pt x="659" y="577"/>
                  </a:lnTo>
                  <a:close/>
                  <a:moveTo>
                    <a:pt x="659" y="574"/>
                  </a:moveTo>
                  <a:lnTo>
                    <a:pt x="659" y="574"/>
                  </a:lnTo>
                  <a:lnTo>
                    <a:pt x="659" y="574"/>
                  </a:lnTo>
                  <a:lnTo>
                    <a:pt x="659" y="574"/>
                  </a:lnTo>
                  <a:lnTo>
                    <a:pt x="659" y="574"/>
                  </a:lnTo>
                  <a:lnTo>
                    <a:pt x="659" y="574"/>
                  </a:lnTo>
                  <a:lnTo>
                    <a:pt x="659" y="574"/>
                  </a:lnTo>
                  <a:close/>
                  <a:moveTo>
                    <a:pt x="507" y="447"/>
                  </a:moveTo>
                  <a:lnTo>
                    <a:pt x="507" y="447"/>
                  </a:lnTo>
                  <a:lnTo>
                    <a:pt x="504" y="447"/>
                  </a:lnTo>
                  <a:lnTo>
                    <a:pt x="511" y="444"/>
                  </a:lnTo>
                  <a:lnTo>
                    <a:pt x="514" y="440"/>
                  </a:lnTo>
                  <a:lnTo>
                    <a:pt x="511" y="444"/>
                  </a:lnTo>
                  <a:lnTo>
                    <a:pt x="507" y="447"/>
                  </a:lnTo>
                  <a:close/>
                  <a:moveTo>
                    <a:pt x="493" y="444"/>
                  </a:moveTo>
                  <a:lnTo>
                    <a:pt x="493" y="444"/>
                  </a:lnTo>
                  <a:lnTo>
                    <a:pt x="493" y="444"/>
                  </a:lnTo>
                  <a:lnTo>
                    <a:pt x="497" y="444"/>
                  </a:lnTo>
                  <a:lnTo>
                    <a:pt x="497" y="447"/>
                  </a:lnTo>
                  <a:lnTo>
                    <a:pt x="500" y="447"/>
                  </a:lnTo>
                  <a:lnTo>
                    <a:pt x="500" y="447"/>
                  </a:lnTo>
                  <a:lnTo>
                    <a:pt x="497" y="447"/>
                  </a:lnTo>
                  <a:lnTo>
                    <a:pt x="493" y="444"/>
                  </a:lnTo>
                  <a:close/>
                  <a:moveTo>
                    <a:pt x="486" y="447"/>
                  </a:moveTo>
                  <a:lnTo>
                    <a:pt x="490" y="444"/>
                  </a:lnTo>
                  <a:lnTo>
                    <a:pt x="490" y="444"/>
                  </a:lnTo>
                  <a:lnTo>
                    <a:pt x="490" y="444"/>
                  </a:lnTo>
                  <a:lnTo>
                    <a:pt x="486" y="447"/>
                  </a:lnTo>
                  <a:close/>
                  <a:moveTo>
                    <a:pt x="437" y="486"/>
                  </a:moveTo>
                  <a:lnTo>
                    <a:pt x="433" y="479"/>
                  </a:lnTo>
                  <a:lnTo>
                    <a:pt x="433" y="472"/>
                  </a:lnTo>
                  <a:lnTo>
                    <a:pt x="433" y="475"/>
                  </a:lnTo>
                  <a:lnTo>
                    <a:pt x="433" y="475"/>
                  </a:lnTo>
                  <a:lnTo>
                    <a:pt x="433" y="479"/>
                  </a:lnTo>
                  <a:lnTo>
                    <a:pt x="437" y="486"/>
                  </a:lnTo>
                  <a:close/>
                  <a:moveTo>
                    <a:pt x="447" y="317"/>
                  </a:moveTo>
                  <a:lnTo>
                    <a:pt x="440" y="320"/>
                  </a:lnTo>
                  <a:lnTo>
                    <a:pt x="437" y="327"/>
                  </a:lnTo>
                  <a:lnTo>
                    <a:pt x="440" y="320"/>
                  </a:lnTo>
                  <a:lnTo>
                    <a:pt x="447" y="317"/>
                  </a:lnTo>
                  <a:close/>
                  <a:moveTo>
                    <a:pt x="412" y="229"/>
                  </a:moveTo>
                  <a:lnTo>
                    <a:pt x="416" y="229"/>
                  </a:lnTo>
                  <a:lnTo>
                    <a:pt x="416" y="232"/>
                  </a:lnTo>
                  <a:lnTo>
                    <a:pt x="416" y="229"/>
                  </a:lnTo>
                  <a:lnTo>
                    <a:pt x="412" y="229"/>
                  </a:lnTo>
                  <a:close/>
                  <a:moveTo>
                    <a:pt x="426" y="613"/>
                  </a:moveTo>
                  <a:lnTo>
                    <a:pt x="426" y="613"/>
                  </a:lnTo>
                  <a:lnTo>
                    <a:pt x="426" y="613"/>
                  </a:lnTo>
                  <a:lnTo>
                    <a:pt x="426" y="613"/>
                  </a:lnTo>
                  <a:lnTo>
                    <a:pt x="426" y="613"/>
                  </a:lnTo>
                  <a:close/>
                  <a:moveTo>
                    <a:pt x="469" y="803"/>
                  </a:moveTo>
                  <a:lnTo>
                    <a:pt x="472" y="803"/>
                  </a:lnTo>
                  <a:lnTo>
                    <a:pt x="479" y="806"/>
                  </a:lnTo>
                  <a:lnTo>
                    <a:pt x="486" y="806"/>
                  </a:lnTo>
                  <a:lnTo>
                    <a:pt x="493" y="806"/>
                  </a:lnTo>
                  <a:lnTo>
                    <a:pt x="497" y="806"/>
                  </a:lnTo>
                  <a:lnTo>
                    <a:pt x="497" y="806"/>
                  </a:lnTo>
                  <a:lnTo>
                    <a:pt x="497" y="806"/>
                  </a:lnTo>
                  <a:lnTo>
                    <a:pt x="493" y="806"/>
                  </a:lnTo>
                  <a:lnTo>
                    <a:pt x="490" y="806"/>
                  </a:lnTo>
                  <a:lnTo>
                    <a:pt x="479" y="806"/>
                  </a:lnTo>
                  <a:lnTo>
                    <a:pt x="472" y="803"/>
                  </a:lnTo>
                  <a:lnTo>
                    <a:pt x="469" y="803"/>
                  </a:lnTo>
                  <a:lnTo>
                    <a:pt x="469" y="803"/>
                  </a:lnTo>
                  <a:close/>
                  <a:moveTo>
                    <a:pt x="469" y="954"/>
                  </a:moveTo>
                  <a:lnTo>
                    <a:pt x="469" y="954"/>
                  </a:lnTo>
                  <a:lnTo>
                    <a:pt x="469" y="954"/>
                  </a:lnTo>
                  <a:lnTo>
                    <a:pt x="469" y="954"/>
                  </a:lnTo>
                  <a:lnTo>
                    <a:pt x="469" y="954"/>
                  </a:lnTo>
                  <a:lnTo>
                    <a:pt x="469" y="954"/>
                  </a:lnTo>
                  <a:close/>
                  <a:moveTo>
                    <a:pt x="525" y="856"/>
                  </a:moveTo>
                  <a:lnTo>
                    <a:pt x="525" y="856"/>
                  </a:lnTo>
                  <a:lnTo>
                    <a:pt x="511" y="859"/>
                  </a:lnTo>
                  <a:lnTo>
                    <a:pt x="511" y="856"/>
                  </a:lnTo>
                  <a:lnTo>
                    <a:pt x="525" y="856"/>
                  </a:lnTo>
                  <a:close/>
                  <a:moveTo>
                    <a:pt x="521" y="940"/>
                  </a:moveTo>
                  <a:lnTo>
                    <a:pt x="521" y="940"/>
                  </a:lnTo>
                  <a:lnTo>
                    <a:pt x="521" y="940"/>
                  </a:lnTo>
                  <a:lnTo>
                    <a:pt x="521" y="940"/>
                  </a:lnTo>
                  <a:lnTo>
                    <a:pt x="521" y="944"/>
                  </a:lnTo>
                  <a:lnTo>
                    <a:pt x="521" y="940"/>
                  </a:lnTo>
                  <a:lnTo>
                    <a:pt x="521" y="940"/>
                  </a:lnTo>
                  <a:close/>
                  <a:moveTo>
                    <a:pt x="567" y="817"/>
                  </a:moveTo>
                  <a:lnTo>
                    <a:pt x="564" y="813"/>
                  </a:lnTo>
                  <a:lnTo>
                    <a:pt x="560" y="810"/>
                  </a:lnTo>
                  <a:lnTo>
                    <a:pt x="553" y="810"/>
                  </a:lnTo>
                  <a:lnTo>
                    <a:pt x="546" y="810"/>
                  </a:lnTo>
                  <a:lnTo>
                    <a:pt x="539" y="810"/>
                  </a:lnTo>
                  <a:lnTo>
                    <a:pt x="532" y="810"/>
                  </a:lnTo>
                  <a:lnTo>
                    <a:pt x="525" y="810"/>
                  </a:lnTo>
                  <a:lnTo>
                    <a:pt x="525" y="810"/>
                  </a:lnTo>
                  <a:lnTo>
                    <a:pt x="525" y="810"/>
                  </a:lnTo>
                  <a:lnTo>
                    <a:pt x="525" y="810"/>
                  </a:lnTo>
                  <a:lnTo>
                    <a:pt x="532" y="810"/>
                  </a:lnTo>
                  <a:lnTo>
                    <a:pt x="539" y="810"/>
                  </a:lnTo>
                  <a:lnTo>
                    <a:pt x="550" y="810"/>
                  </a:lnTo>
                  <a:lnTo>
                    <a:pt x="557" y="810"/>
                  </a:lnTo>
                  <a:lnTo>
                    <a:pt x="560" y="810"/>
                  </a:lnTo>
                  <a:lnTo>
                    <a:pt x="564" y="810"/>
                  </a:lnTo>
                  <a:lnTo>
                    <a:pt x="564" y="813"/>
                  </a:lnTo>
                  <a:lnTo>
                    <a:pt x="567" y="813"/>
                  </a:lnTo>
                  <a:lnTo>
                    <a:pt x="567" y="817"/>
                  </a:lnTo>
                  <a:lnTo>
                    <a:pt x="567" y="817"/>
                  </a:lnTo>
                  <a:lnTo>
                    <a:pt x="571" y="813"/>
                  </a:lnTo>
                  <a:lnTo>
                    <a:pt x="578" y="813"/>
                  </a:lnTo>
                  <a:lnTo>
                    <a:pt x="581" y="810"/>
                  </a:lnTo>
                  <a:lnTo>
                    <a:pt x="588" y="806"/>
                  </a:lnTo>
                  <a:lnTo>
                    <a:pt x="592" y="806"/>
                  </a:lnTo>
                  <a:lnTo>
                    <a:pt x="592" y="806"/>
                  </a:lnTo>
                  <a:lnTo>
                    <a:pt x="592" y="806"/>
                  </a:lnTo>
                  <a:lnTo>
                    <a:pt x="588" y="806"/>
                  </a:lnTo>
                  <a:lnTo>
                    <a:pt x="581" y="810"/>
                  </a:lnTo>
                  <a:lnTo>
                    <a:pt x="578" y="813"/>
                  </a:lnTo>
                  <a:lnTo>
                    <a:pt x="571" y="813"/>
                  </a:lnTo>
                  <a:lnTo>
                    <a:pt x="567" y="817"/>
                  </a:lnTo>
                  <a:lnTo>
                    <a:pt x="567" y="817"/>
                  </a:lnTo>
                  <a:close/>
                  <a:moveTo>
                    <a:pt x="557" y="926"/>
                  </a:moveTo>
                  <a:lnTo>
                    <a:pt x="557" y="930"/>
                  </a:lnTo>
                  <a:lnTo>
                    <a:pt x="553" y="930"/>
                  </a:lnTo>
                  <a:lnTo>
                    <a:pt x="553" y="930"/>
                  </a:lnTo>
                  <a:lnTo>
                    <a:pt x="557" y="926"/>
                  </a:lnTo>
                  <a:lnTo>
                    <a:pt x="557" y="926"/>
                  </a:lnTo>
                  <a:lnTo>
                    <a:pt x="557" y="926"/>
                  </a:lnTo>
                  <a:close/>
                  <a:moveTo>
                    <a:pt x="638" y="880"/>
                  </a:moveTo>
                  <a:lnTo>
                    <a:pt x="638" y="880"/>
                  </a:lnTo>
                  <a:lnTo>
                    <a:pt x="638" y="880"/>
                  </a:lnTo>
                  <a:lnTo>
                    <a:pt x="638" y="880"/>
                  </a:lnTo>
                  <a:lnTo>
                    <a:pt x="638" y="880"/>
                  </a:lnTo>
                  <a:lnTo>
                    <a:pt x="638" y="880"/>
                  </a:lnTo>
                  <a:close/>
                  <a:moveTo>
                    <a:pt x="631" y="792"/>
                  </a:moveTo>
                  <a:lnTo>
                    <a:pt x="631" y="792"/>
                  </a:lnTo>
                  <a:lnTo>
                    <a:pt x="631" y="789"/>
                  </a:lnTo>
                  <a:lnTo>
                    <a:pt x="631" y="789"/>
                  </a:lnTo>
                  <a:lnTo>
                    <a:pt x="631" y="792"/>
                  </a:lnTo>
                  <a:close/>
                  <a:moveTo>
                    <a:pt x="447" y="250"/>
                  </a:moveTo>
                  <a:lnTo>
                    <a:pt x="447" y="250"/>
                  </a:lnTo>
                  <a:lnTo>
                    <a:pt x="447" y="246"/>
                  </a:lnTo>
                  <a:lnTo>
                    <a:pt x="447" y="250"/>
                  </a:lnTo>
                  <a:lnTo>
                    <a:pt x="447" y="250"/>
                  </a:lnTo>
                  <a:close/>
                  <a:moveTo>
                    <a:pt x="395" y="215"/>
                  </a:moveTo>
                  <a:lnTo>
                    <a:pt x="395" y="215"/>
                  </a:lnTo>
                  <a:lnTo>
                    <a:pt x="384" y="200"/>
                  </a:lnTo>
                  <a:lnTo>
                    <a:pt x="380" y="200"/>
                  </a:lnTo>
                  <a:lnTo>
                    <a:pt x="380" y="193"/>
                  </a:lnTo>
                  <a:lnTo>
                    <a:pt x="395" y="215"/>
                  </a:lnTo>
                  <a:close/>
                  <a:moveTo>
                    <a:pt x="349" y="67"/>
                  </a:moveTo>
                  <a:lnTo>
                    <a:pt x="349" y="67"/>
                  </a:lnTo>
                  <a:lnTo>
                    <a:pt x="349" y="67"/>
                  </a:lnTo>
                  <a:lnTo>
                    <a:pt x="349" y="67"/>
                  </a:lnTo>
                  <a:lnTo>
                    <a:pt x="349" y="67"/>
                  </a:lnTo>
                  <a:lnTo>
                    <a:pt x="349" y="67"/>
                  </a:lnTo>
                  <a:lnTo>
                    <a:pt x="349" y="67"/>
                  </a:lnTo>
                  <a:close/>
                  <a:moveTo>
                    <a:pt x="366" y="123"/>
                  </a:moveTo>
                  <a:lnTo>
                    <a:pt x="366" y="123"/>
                  </a:lnTo>
                  <a:lnTo>
                    <a:pt x="366" y="123"/>
                  </a:lnTo>
                  <a:lnTo>
                    <a:pt x="366" y="126"/>
                  </a:lnTo>
                  <a:lnTo>
                    <a:pt x="370" y="134"/>
                  </a:lnTo>
                  <a:lnTo>
                    <a:pt x="370" y="144"/>
                  </a:lnTo>
                  <a:lnTo>
                    <a:pt x="370" y="148"/>
                  </a:lnTo>
                  <a:lnTo>
                    <a:pt x="370" y="151"/>
                  </a:lnTo>
                  <a:lnTo>
                    <a:pt x="373" y="151"/>
                  </a:lnTo>
                  <a:lnTo>
                    <a:pt x="373" y="155"/>
                  </a:lnTo>
                  <a:lnTo>
                    <a:pt x="373" y="151"/>
                  </a:lnTo>
                  <a:lnTo>
                    <a:pt x="370" y="151"/>
                  </a:lnTo>
                  <a:lnTo>
                    <a:pt x="370" y="151"/>
                  </a:lnTo>
                  <a:lnTo>
                    <a:pt x="370" y="144"/>
                  </a:lnTo>
                  <a:lnTo>
                    <a:pt x="370" y="141"/>
                  </a:lnTo>
                  <a:lnTo>
                    <a:pt x="366" y="134"/>
                  </a:lnTo>
                  <a:lnTo>
                    <a:pt x="366" y="126"/>
                  </a:lnTo>
                  <a:lnTo>
                    <a:pt x="366" y="123"/>
                  </a:lnTo>
                  <a:lnTo>
                    <a:pt x="366" y="123"/>
                  </a:lnTo>
                  <a:close/>
                  <a:moveTo>
                    <a:pt x="377" y="176"/>
                  </a:moveTo>
                  <a:lnTo>
                    <a:pt x="377" y="179"/>
                  </a:lnTo>
                  <a:lnTo>
                    <a:pt x="377" y="179"/>
                  </a:lnTo>
                  <a:lnTo>
                    <a:pt x="377" y="179"/>
                  </a:lnTo>
                  <a:lnTo>
                    <a:pt x="377" y="179"/>
                  </a:lnTo>
                  <a:lnTo>
                    <a:pt x="377" y="179"/>
                  </a:lnTo>
                  <a:lnTo>
                    <a:pt x="377" y="179"/>
                  </a:lnTo>
                  <a:lnTo>
                    <a:pt x="377" y="176"/>
                  </a:lnTo>
                  <a:close/>
                  <a:moveTo>
                    <a:pt x="377" y="162"/>
                  </a:moveTo>
                  <a:lnTo>
                    <a:pt x="377" y="165"/>
                  </a:lnTo>
                  <a:lnTo>
                    <a:pt x="377" y="165"/>
                  </a:lnTo>
                  <a:lnTo>
                    <a:pt x="377" y="165"/>
                  </a:lnTo>
                  <a:lnTo>
                    <a:pt x="377" y="162"/>
                  </a:lnTo>
                  <a:close/>
                  <a:moveTo>
                    <a:pt x="377" y="183"/>
                  </a:moveTo>
                  <a:lnTo>
                    <a:pt x="377" y="179"/>
                  </a:lnTo>
                  <a:lnTo>
                    <a:pt x="377" y="179"/>
                  </a:lnTo>
                  <a:lnTo>
                    <a:pt x="377" y="179"/>
                  </a:lnTo>
                  <a:lnTo>
                    <a:pt x="377" y="183"/>
                  </a:lnTo>
                  <a:close/>
                  <a:moveTo>
                    <a:pt x="380" y="190"/>
                  </a:moveTo>
                  <a:lnTo>
                    <a:pt x="380" y="190"/>
                  </a:lnTo>
                  <a:lnTo>
                    <a:pt x="380" y="193"/>
                  </a:lnTo>
                  <a:lnTo>
                    <a:pt x="380" y="190"/>
                  </a:lnTo>
                  <a:lnTo>
                    <a:pt x="380" y="190"/>
                  </a:lnTo>
                  <a:close/>
                  <a:moveTo>
                    <a:pt x="388" y="88"/>
                  </a:moveTo>
                  <a:lnTo>
                    <a:pt x="384" y="88"/>
                  </a:lnTo>
                  <a:lnTo>
                    <a:pt x="384" y="88"/>
                  </a:lnTo>
                  <a:lnTo>
                    <a:pt x="384" y="88"/>
                  </a:lnTo>
                  <a:lnTo>
                    <a:pt x="388" y="88"/>
                  </a:lnTo>
                  <a:close/>
                  <a:moveTo>
                    <a:pt x="384" y="91"/>
                  </a:moveTo>
                  <a:lnTo>
                    <a:pt x="380" y="91"/>
                  </a:lnTo>
                  <a:lnTo>
                    <a:pt x="380" y="95"/>
                  </a:lnTo>
                  <a:lnTo>
                    <a:pt x="384" y="95"/>
                  </a:lnTo>
                  <a:lnTo>
                    <a:pt x="380" y="91"/>
                  </a:lnTo>
                  <a:lnTo>
                    <a:pt x="384" y="91"/>
                  </a:lnTo>
                  <a:close/>
                  <a:moveTo>
                    <a:pt x="366" y="119"/>
                  </a:moveTo>
                  <a:lnTo>
                    <a:pt x="366" y="119"/>
                  </a:lnTo>
                  <a:lnTo>
                    <a:pt x="366" y="119"/>
                  </a:lnTo>
                  <a:lnTo>
                    <a:pt x="363" y="116"/>
                  </a:lnTo>
                  <a:lnTo>
                    <a:pt x="359" y="109"/>
                  </a:lnTo>
                  <a:lnTo>
                    <a:pt x="359" y="102"/>
                  </a:lnTo>
                  <a:lnTo>
                    <a:pt x="356" y="91"/>
                  </a:lnTo>
                  <a:lnTo>
                    <a:pt x="359" y="105"/>
                  </a:lnTo>
                  <a:lnTo>
                    <a:pt x="363" y="112"/>
                  </a:lnTo>
                  <a:lnTo>
                    <a:pt x="366" y="119"/>
                  </a:lnTo>
                  <a:close/>
                  <a:moveTo>
                    <a:pt x="342" y="42"/>
                  </a:moveTo>
                  <a:lnTo>
                    <a:pt x="342" y="42"/>
                  </a:lnTo>
                  <a:lnTo>
                    <a:pt x="342" y="42"/>
                  </a:lnTo>
                  <a:lnTo>
                    <a:pt x="342" y="42"/>
                  </a:lnTo>
                  <a:lnTo>
                    <a:pt x="342" y="42"/>
                  </a:lnTo>
                  <a:lnTo>
                    <a:pt x="342" y="42"/>
                  </a:lnTo>
                  <a:lnTo>
                    <a:pt x="342" y="42"/>
                  </a:lnTo>
                  <a:close/>
                  <a:moveTo>
                    <a:pt x="236" y="377"/>
                  </a:moveTo>
                  <a:lnTo>
                    <a:pt x="236" y="377"/>
                  </a:lnTo>
                  <a:lnTo>
                    <a:pt x="236" y="377"/>
                  </a:lnTo>
                  <a:lnTo>
                    <a:pt x="236" y="377"/>
                  </a:lnTo>
                  <a:lnTo>
                    <a:pt x="236" y="377"/>
                  </a:lnTo>
                  <a:lnTo>
                    <a:pt x="229" y="373"/>
                  </a:lnTo>
                  <a:lnTo>
                    <a:pt x="225" y="373"/>
                  </a:lnTo>
                  <a:lnTo>
                    <a:pt x="222" y="373"/>
                  </a:lnTo>
                  <a:lnTo>
                    <a:pt x="218" y="373"/>
                  </a:lnTo>
                  <a:lnTo>
                    <a:pt x="218" y="373"/>
                  </a:lnTo>
                  <a:lnTo>
                    <a:pt x="218" y="373"/>
                  </a:lnTo>
                  <a:lnTo>
                    <a:pt x="229" y="373"/>
                  </a:lnTo>
                  <a:lnTo>
                    <a:pt x="229" y="373"/>
                  </a:lnTo>
                  <a:lnTo>
                    <a:pt x="233" y="373"/>
                  </a:lnTo>
                  <a:lnTo>
                    <a:pt x="240" y="373"/>
                  </a:lnTo>
                  <a:lnTo>
                    <a:pt x="240" y="373"/>
                  </a:lnTo>
                  <a:lnTo>
                    <a:pt x="250" y="373"/>
                  </a:lnTo>
                  <a:lnTo>
                    <a:pt x="236" y="377"/>
                  </a:lnTo>
                  <a:close/>
                  <a:moveTo>
                    <a:pt x="229" y="387"/>
                  </a:moveTo>
                  <a:lnTo>
                    <a:pt x="229" y="384"/>
                  </a:lnTo>
                  <a:lnTo>
                    <a:pt x="229" y="384"/>
                  </a:lnTo>
                  <a:lnTo>
                    <a:pt x="229" y="384"/>
                  </a:lnTo>
                  <a:lnTo>
                    <a:pt x="229" y="387"/>
                  </a:lnTo>
                  <a:close/>
                  <a:moveTo>
                    <a:pt x="225" y="377"/>
                  </a:moveTo>
                  <a:lnTo>
                    <a:pt x="225" y="373"/>
                  </a:lnTo>
                  <a:lnTo>
                    <a:pt x="225" y="377"/>
                  </a:lnTo>
                  <a:lnTo>
                    <a:pt x="225" y="377"/>
                  </a:lnTo>
                  <a:close/>
                  <a:moveTo>
                    <a:pt x="169" y="461"/>
                  </a:moveTo>
                  <a:lnTo>
                    <a:pt x="173" y="465"/>
                  </a:lnTo>
                  <a:lnTo>
                    <a:pt x="173" y="468"/>
                  </a:lnTo>
                  <a:lnTo>
                    <a:pt x="173" y="465"/>
                  </a:lnTo>
                  <a:lnTo>
                    <a:pt x="169" y="465"/>
                  </a:lnTo>
                  <a:lnTo>
                    <a:pt x="169" y="461"/>
                  </a:lnTo>
                  <a:lnTo>
                    <a:pt x="169" y="461"/>
                  </a:lnTo>
                  <a:lnTo>
                    <a:pt x="169" y="461"/>
                  </a:lnTo>
                  <a:lnTo>
                    <a:pt x="169" y="461"/>
                  </a:lnTo>
                  <a:close/>
                  <a:moveTo>
                    <a:pt x="151" y="444"/>
                  </a:moveTo>
                  <a:lnTo>
                    <a:pt x="151" y="444"/>
                  </a:lnTo>
                  <a:lnTo>
                    <a:pt x="151" y="440"/>
                  </a:lnTo>
                  <a:lnTo>
                    <a:pt x="151" y="440"/>
                  </a:lnTo>
                  <a:lnTo>
                    <a:pt x="151" y="440"/>
                  </a:lnTo>
                  <a:lnTo>
                    <a:pt x="151" y="440"/>
                  </a:lnTo>
                  <a:lnTo>
                    <a:pt x="151" y="440"/>
                  </a:lnTo>
                  <a:lnTo>
                    <a:pt x="151" y="444"/>
                  </a:lnTo>
                  <a:lnTo>
                    <a:pt x="151" y="444"/>
                  </a:lnTo>
                  <a:close/>
                  <a:moveTo>
                    <a:pt x="229" y="362"/>
                  </a:moveTo>
                  <a:lnTo>
                    <a:pt x="233" y="362"/>
                  </a:lnTo>
                  <a:lnTo>
                    <a:pt x="233" y="362"/>
                  </a:lnTo>
                  <a:lnTo>
                    <a:pt x="229" y="362"/>
                  </a:lnTo>
                  <a:lnTo>
                    <a:pt x="229" y="359"/>
                  </a:lnTo>
                  <a:lnTo>
                    <a:pt x="229" y="359"/>
                  </a:lnTo>
                  <a:lnTo>
                    <a:pt x="229" y="362"/>
                  </a:lnTo>
                  <a:close/>
                  <a:moveTo>
                    <a:pt x="81" y="338"/>
                  </a:moveTo>
                  <a:lnTo>
                    <a:pt x="81" y="334"/>
                  </a:lnTo>
                  <a:lnTo>
                    <a:pt x="81" y="331"/>
                  </a:lnTo>
                  <a:lnTo>
                    <a:pt x="81" y="327"/>
                  </a:lnTo>
                  <a:lnTo>
                    <a:pt x="81" y="331"/>
                  </a:lnTo>
                  <a:lnTo>
                    <a:pt x="81" y="334"/>
                  </a:lnTo>
                  <a:lnTo>
                    <a:pt x="81" y="338"/>
                  </a:lnTo>
                  <a:close/>
                  <a:moveTo>
                    <a:pt x="88" y="327"/>
                  </a:moveTo>
                  <a:lnTo>
                    <a:pt x="88" y="327"/>
                  </a:lnTo>
                  <a:lnTo>
                    <a:pt x="88" y="327"/>
                  </a:lnTo>
                  <a:lnTo>
                    <a:pt x="88" y="327"/>
                  </a:lnTo>
                  <a:lnTo>
                    <a:pt x="88" y="327"/>
                  </a:lnTo>
                  <a:lnTo>
                    <a:pt x="88" y="327"/>
                  </a:lnTo>
                  <a:close/>
                  <a:moveTo>
                    <a:pt x="88" y="327"/>
                  </a:moveTo>
                  <a:lnTo>
                    <a:pt x="88" y="327"/>
                  </a:lnTo>
                  <a:lnTo>
                    <a:pt x="92" y="324"/>
                  </a:lnTo>
                  <a:lnTo>
                    <a:pt x="92" y="324"/>
                  </a:lnTo>
                  <a:lnTo>
                    <a:pt x="92" y="324"/>
                  </a:lnTo>
                  <a:lnTo>
                    <a:pt x="88" y="327"/>
                  </a:lnTo>
                  <a:lnTo>
                    <a:pt x="88" y="327"/>
                  </a:lnTo>
                  <a:close/>
                  <a:moveTo>
                    <a:pt x="144" y="186"/>
                  </a:moveTo>
                  <a:lnTo>
                    <a:pt x="144" y="186"/>
                  </a:lnTo>
                  <a:lnTo>
                    <a:pt x="144" y="186"/>
                  </a:lnTo>
                  <a:lnTo>
                    <a:pt x="144" y="186"/>
                  </a:lnTo>
                  <a:lnTo>
                    <a:pt x="144" y="186"/>
                  </a:lnTo>
                  <a:close/>
                  <a:moveTo>
                    <a:pt x="85" y="327"/>
                  </a:moveTo>
                  <a:lnTo>
                    <a:pt x="85" y="327"/>
                  </a:lnTo>
                  <a:lnTo>
                    <a:pt x="81" y="327"/>
                  </a:lnTo>
                  <a:lnTo>
                    <a:pt x="85" y="327"/>
                  </a:lnTo>
                  <a:lnTo>
                    <a:pt x="85" y="327"/>
                  </a:lnTo>
                  <a:close/>
                  <a:moveTo>
                    <a:pt x="81" y="338"/>
                  </a:moveTo>
                  <a:lnTo>
                    <a:pt x="78" y="338"/>
                  </a:lnTo>
                  <a:lnTo>
                    <a:pt x="78" y="338"/>
                  </a:lnTo>
                  <a:lnTo>
                    <a:pt x="78" y="338"/>
                  </a:lnTo>
                  <a:lnTo>
                    <a:pt x="81" y="338"/>
                  </a:lnTo>
                  <a:close/>
                  <a:moveTo>
                    <a:pt x="78" y="341"/>
                  </a:moveTo>
                  <a:lnTo>
                    <a:pt x="74" y="341"/>
                  </a:lnTo>
                  <a:lnTo>
                    <a:pt x="74" y="345"/>
                  </a:lnTo>
                  <a:lnTo>
                    <a:pt x="70" y="348"/>
                  </a:lnTo>
                  <a:lnTo>
                    <a:pt x="67" y="348"/>
                  </a:lnTo>
                  <a:lnTo>
                    <a:pt x="70" y="348"/>
                  </a:lnTo>
                  <a:lnTo>
                    <a:pt x="74" y="345"/>
                  </a:lnTo>
                  <a:lnTo>
                    <a:pt x="74" y="341"/>
                  </a:lnTo>
                  <a:lnTo>
                    <a:pt x="78" y="341"/>
                  </a:lnTo>
                  <a:close/>
                  <a:moveTo>
                    <a:pt x="70" y="370"/>
                  </a:moveTo>
                  <a:lnTo>
                    <a:pt x="70" y="370"/>
                  </a:lnTo>
                  <a:lnTo>
                    <a:pt x="70" y="370"/>
                  </a:lnTo>
                  <a:lnTo>
                    <a:pt x="70" y="370"/>
                  </a:lnTo>
                  <a:lnTo>
                    <a:pt x="70" y="370"/>
                  </a:lnTo>
                  <a:lnTo>
                    <a:pt x="67" y="370"/>
                  </a:lnTo>
                  <a:lnTo>
                    <a:pt x="67" y="370"/>
                  </a:lnTo>
                  <a:lnTo>
                    <a:pt x="70" y="370"/>
                  </a:lnTo>
                  <a:lnTo>
                    <a:pt x="67" y="366"/>
                  </a:lnTo>
                  <a:lnTo>
                    <a:pt x="67" y="362"/>
                  </a:lnTo>
                  <a:lnTo>
                    <a:pt x="67" y="366"/>
                  </a:lnTo>
                  <a:lnTo>
                    <a:pt x="70" y="370"/>
                  </a:lnTo>
                  <a:close/>
                  <a:moveTo>
                    <a:pt x="78" y="373"/>
                  </a:moveTo>
                  <a:lnTo>
                    <a:pt x="78" y="377"/>
                  </a:lnTo>
                  <a:lnTo>
                    <a:pt x="81" y="377"/>
                  </a:lnTo>
                  <a:lnTo>
                    <a:pt x="85" y="377"/>
                  </a:lnTo>
                  <a:lnTo>
                    <a:pt x="78" y="377"/>
                  </a:lnTo>
                  <a:lnTo>
                    <a:pt x="78" y="373"/>
                  </a:lnTo>
                  <a:lnTo>
                    <a:pt x="70" y="373"/>
                  </a:lnTo>
                  <a:lnTo>
                    <a:pt x="70" y="373"/>
                  </a:lnTo>
                  <a:lnTo>
                    <a:pt x="74" y="373"/>
                  </a:lnTo>
                  <a:lnTo>
                    <a:pt x="78" y="373"/>
                  </a:lnTo>
                  <a:close/>
                  <a:moveTo>
                    <a:pt x="95" y="408"/>
                  </a:moveTo>
                  <a:lnTo>
                    <a:pt x="92" y="408"/>
                  </a:lnTo>
                  <a:lnTo>
                    <a:pt x="92" y="408"/>
                  </a:lnTo>
                  <a:lnTo>
                    <a:pt x="92" y="408"/>
                  </a:lnTo>
                  <a:lnTo>
                    <a:pt x="88" y="408"/>
                  </a:lnTo>
                  <a:lnTo>
                    <a:pt x="92" y="408"/>
                  </a:lnTo>
                  <a:lnTo>
                    <a:pt x="95" y="408"/>
                  </a:lnTo>
                  <a:close/>
                  <a:moveTo>
                    <a:pt x="99" y="380"/>
                  </a:moveTo>
                  <a:lnTo>
                    <a:pt x="99" y="377"/>
                  </a:lnTo>
                  <a:lnTo>
                    <a:pt x="99" y="373"/>
                  </a:lnTo>
                  <a:lnTo>
                    <a:pt x="99" y="373"/>
                  </a:lnTo>
                  <a:lnTo>
                    <a:pt x="99" y="377"/>
                  </a:lnTo>
                  <a:lnTo>
                    <a:pt x="99" y="380"/>
                  </a:lnTo>
                  <a:close/>
                  <a:moveTo>
                    <a:pt x="127" y="394"/>
                  </a:moveTo>
                  <a:lnTo>
                    <a:pt x="127" y="398"/>
                  </a:lnTo>
                  <a:lnTo>
                    <a:pt x="130" y="398"/>
                  </a:lnTo>
                  <a:lnTo>
                    <a:pt x="134" y="398"/>
                  </a:lnTo>
                  <a:lnTo>
                    <a:pt x="130" y="398"/>
                  </a:lnTo>
                  <a:lnTo>
                    <a:pt x="127" y="398"/>
                  </a:lnTo>
                  <a:lnTo>
                    <a:pt x="123" y="394"/>
                  </a:lnTo>
                  <a:lnTo>
                    <a:pt x="120" y="391"/>
                  </a:lnTo>
                  <a:lnTo>
                    <a:pt x="116" y="387"/>
                  </a:lnTo>
                  <a:lnTo>
                    <a:pt x="120" y="391"/>
                  </a:lnTo>
                  <a:lnTo>
                    <a:pt x="127" y="394"/>
                  </a:lnTo>
                  <a:close/>
                  <a:moveTo>
                    <a:pt x="127" y="405"/>
                  </a:moveTo>
                  <a:lnTo>
                    <a:pt x="127" y="408"/>
                  </a:lnTo>
                  <a:lnTo>
                    <a:pt x="127" y="412"/>
                  </a:lnTo>
                  <a:lnTo>
                    <a:pt x="127" y="408"/>
                  </a:lnTo>
                  <a:lnTo>
                    <a:pt x="127" y="405"/>
                  </a:lnTo>
                  <a:close/>
                  <a:moveTo>
                    <a:pt x="134" y="429"/>
                  </a:moveTo>
                  <a:lnTo>
                    <a:pt x="134" y="429"/>
                  </a:lnTo>
                  <a:lnTo>
                    <a:pt x="134" y="433"/>
                  </a:lnTo>
                  <a:lnTo>
                    <a:pt x="134" y="429"/>
                  </a:lnTo>
                  <a:lnTo>
                    <a:pt x="134" y="426"/>
                  </a:lnTo>
                  <a:lnTo>
                    <a:pt x="134" y="426"/>
                  </a:lnTo>
                  <a:lnTo>
                    <a:pt x="134" y="429"/>
                  </a:lnTo>
                  <a:close/>
                  <a:moveTo>
                    <a:pt x="134" y="440"/>
                  </a:moveTo>
                  <a:lnTo>
                    <a:pt x="134" y="440"/>
                  </a:lnTo>
                  <a:lnTo>
                    <a:pt x="134" y="440"/>
                  </a:lnTo>
                  <a:lnTo>
                    <a:pt x="134" y="440"/>
                  </a:lnTo>
                  <a:lnTo>
                    <a:pt x="134" y="440"/>
                  </a:lnTo>
                  <a:lnTo>
                    <a:pt x="134" y="440"/>
                  </a:lnTo>
                  <a:lnTo>
                    <a:pt x="134" y="440"/>
                  </a:lnTo>
                  <a:close/>
                  <a:moveTo>
                    <a:pt x="144" y="436"/>
                  </a:moveTo>
                  <a:lnTo>
                    <a:pt x="141" y="436"/>
                  </a:lnTo>
                  <a:lnTo>
                    <a:pt x="141" y="436"/>
                  </a:lnTo>
                  <a:lnTo>
                    <a:pt x="144" y="436"/>
                  </a:lnTo>
                  <a:lnTo>
                    <a:pt x="144" y="436"/>
                  </a:lnTo>
                  <a:close/>
                  <a:moveTo>
                    <a:pt x="141" y="436"/>
                  </a:moveTo>
                  <a:lnTo>
                    <a:pt x="141" y="436"/>
                  </a:lnTo>
                  <a:lnTo>
                    <a:pt x="141" y="436"/>
                  </a:lnTo>
                  <a:lnTo>
                    <a:pt x="141" y="436"/>
                  </a:lnTo>
                  <a:lnTo>
                    <a:pt x="141" y="436"/>
                  </a:lnTo>
                  <a:close/>
                  <a:moveTo>
                    <a:pt x="144" y="394"/>
                  </a:moveTo>
                  <a:lnTo>
                    <a:pt x="148" y="394"/>
                  </a:lnTo>
                  <a:lnTo>
                    <a:pt x="148" y="391"/>
                  </a:lnTo>
                  <a:lnTo>
                    <a:pt x="151" y="391"/>
                  </a:lnTo>
                  <a:lnTo>
                    <a:pt x="148" y="391"/>
                  </a:lnTo>
                  <a:lnTo>
                    <a:pt x="148" y="394"/>
                  </a:lnTo>
                  <a:lnTo>
                    <a:pt x="144" y="394"/>
                  </a:lnTo>
                  <a:close/>
                  <a:moveTo>
                    <a:pt x="144" y="436"/>
                  </a:moveTo>
                  <a:lnTo>
                    <a:pt x="144" y="436"/>
                  </a:lnTo>
                  <a:lnTo>
                    <a:pt x="144" y="436"/>
                  </a:lnTo>
                  <a:lnTo>
                    <a:pt x="144" y="436"/>
                  </a:lnTo>
                  <a:lnTo>
                    <a:pt x="144" y="436"/>
                  </a:lnTo>
                  <a:close/>
                  <a:moveTo>
                    <a:pt x="151" y="391"/>
                  </a:moveTo>
                  <a:lnTo>
                    <a:pt x="155" y="391"/>
                  </a:lnTo>
                  <a:lnTo>
                    <a:pt x="151" y="391"/>
                  </a:lnTo>
                  <a:lnTo>
                    <a:pt x="151" y="391"/>
                  </a:lnTo>
                  <a:lnTo>
                    <a:pt x="151" y="391"/>
                  </a:lnTo>
                  <a:lnTo>
                    <a:pt x="151" y="391"/>
                  </a:lnTo>
                  <a:close/>
                  <a:moveTo>
                    <a:pt x="155" y="391"/>
                  </a:moveTo>
                  <a:lnTo>
                    <a:pt x="155" y="394"/>
                  </a:lnTo>
                  <a:lnTo>
                    <a:pt x="155" y="391"/>
                  </a:lnTo>
                  <a:lnTo>
                    <a:pt x="155" y="391"/>
                  </a:lnTo>
                  <a:close/>
                  <a:moveTo>
                    <a:pt x="169" y="373"/>
                  </a:moveTo>
                  <a:lnTo>
                    <a:pt x="173" y="370"/>
                  </a:lnTo>
                  <a:lnTo>
                    <a:pt x="173" y="366"/>
                  </a:lnTo>
                  <a:lnTo>
                    <a:pt x="173" y="370"/>
                  </a:lnTo>
                  <a:lnTo>
                    <a:pt x="169" y="373"/>
                  </a:lnTo>
                  <a:close/>
                  <a:moveTo>
                    <a:pt x="169" y="373"/>
                  </a:moveTo>
                  <a:lnTo>
                    <a:pt x="169" y="373"/>
                  </a:lnTo>
                  <a:lnTo>
                    <a:pt x="169" y="373"/>
                  </a:lnTo>
                  <a:lnTo>
                    <a:pt x="169" y="373"/>
                  </a:lnTo>
                  <a:lnTo>
                    <a:pt x="169" y="373"/>
                  </a:lnTo>
                  <a:close/>
                  <a:moveTo>
                    <a:pt x="190" y="359"/>
                  </a:moveTo>
                  <a:lnTo>
                    <a:pt x="187" y="359"/>
                  </a:lnTo>
                  <a:lnTo>
                    <a:pt x="180" y="362"/>
                  </a:lnTo>
                  <a:lnTo>
                    <a:pt x="183" y="359"/>
                  </a:lnTo>
                  <a:lnTo>
                    <a:pt x="190" y="359"/>
                  </a:lnTo>
                  <a:close/>
                  <a:moveTo>
                    <a:pt x="204" y="384"/>
                  </a:moveTo>
                  <a:lnTo>
                    <a:pt x="204" y="384"/>
                  </a:lnTo>
                  <a:lnTo>
                    <a:pt x="204" y="384"/>
                  </a:lnTo>
                  <a:lnTo>
                    <a:pt x="204" y="384"/>
                  </a:lnTo>
                  <a:lnTo>
                    <a:pt x="204" y="384"/>
                  </a:lnTo>
                  <a:lnTo>
                    <a:pt x="204" y="384"/>
                  </a:lnTo>
                  <a:lnTo>
                    <a:pt x="204" y="384"/>
                  </a:lnTo>
                  <a:close/>
                  <a:moveTo>
                    <a:pt x="208" y="380"/>
                  </a:moveTo>
                  <a:lnTo>
                    <a:pt x="208" y="380"/>
                  </a:lnTo>
                  <a:lnTo>
                    <a:pt x="204" y="380"/>
                  </a:lnTo>
                  <a:lnTo>
                    <a:pt x="208" y="380"/>
                  </a:lnTo>
                  <a:lnTo>
                    <a:pt x="208" y="377"/>
                  </a:lnTo>
                  <a:lnTo>
                    <a:pt x="211" y="373"/>
                  </a:lnTo>
                  <a:lnTo>
                    <a:pt x="208" y="377"/>
                  </a:lnTo>
                  <a:lnTo>
                    <a:pt x="208" y="380"/>
                  </a:lnTo>
                  <a:close/>
                  <a:moveTo>
                    <a:pt x="243" y="345"/>
                  </a:moveTo>
                  <a:lnTo>
                    <a:pt x="243" y="345"/>
                  </a:lnTo>
                  <a:lnTo>
                    <a:pt x="243" y="345"/>
                  </a:lnTo>
                  <a:lnTo>
                    <a:pt x="247" y="345"/>
                  </a:lnTo>
                  <a:lnTo>
                    <a:pt x="254" y="345"/>
                  </a:lnTo>
                  <a:lnTo>
                    <a:pt x="247" y="345"/>
                  </a:lnTo>
                  <a:lnTo>
                    <a:pt x="243" y="345"/>
                  </a:lnTo>
                  <a:close/>
                  <a:moveTo>
                    <a:pt x="271" y="380"/>
                  </a:moveTo>
                  <a:lnTo>
                    <a:pt x="268" y="380"/>
                  </a:lnTo>
                  <a:lnTo>
                    <a:pt x="268" y="380"/>
                  </a:lnTo>
                  <a:lnTo>
                    <a:pt x="268" y="380"/>
                  </a:lnTo>
                  <a:lnTo>
                    <a:pt x="268" y="380"/>
                  </a:lnTo>
                  <a:lnTo>
                    <a:pt x="268" y="380"/>
                  </a:lnTo>
                  <a:lnTo>
                    <a:pt x="271" y="380"/>
                  </a:lnTo>
                  <a:close/>
                  <a:moveTo>
                    <a:pt x="275" y="320"/>
                  </a:moveTo>
                  <a:lnTo>
                    <a:pt x="278" y="320"/>
                  </a:lnTo>
                  <a:lnTo>
                    <a:pt x="278" y="317"/>
                  </a:lnTo>
                  <a:lnTo>
                    <a:pt x="278" y="317"/>
                  </a:lnTo>
                  <a:lnTo>
                    <a:pt x="278" y="310"/>
                  </a:lnTo>
                  <a:lnTo>
                    <a:pt x="282" y="306"/>
                  </a:lnTo>
                  <a:lnTo>
                    <a:pt x="278" y="313"/>
                  </a:lnTo>
                  <a:lnTo>
                    <a:pt x="275" y="320"/>
                  </a:lnTo>
                  <a:close/>
                  <a:moveTo>
                    <a:pt x="289" y="264"/>
                  </a:moveTo>
                  <a:lnTo>
                    <a:pt x="289" y="264"/>
                  </a:lnTo>
                  <a:lnTo>
                    <a:pt x="289" y="264"/>
                  </a:lnTo>
                  <a:lnTo>
                    <a:pt x="278" y="264"/>
                  </a:lnTo>
                  <a:lnTo>
                    <a:pt x="289" y="264"/>
                  </a:lnTo>
                  <a:close/>
                  <a:moveTo>
                    <a:pt x="67" y="348"/>
                  </a:moveTo>
                  <a:lnTo>
                    <a:pt x="67" y="348"/>
                  </a:lnTo>
                  <a:lnTo>
                    <a:pt x="67" y="348"/>
                  </a:lnTo>
                  <a:lnTo>
                    <a:pt x="67" y="348"/>
                  </a:lnTo>
                  <a:lnTo>
                    <a:pt x="67" y="348"/>
                  </a:lnTo>
                  <a:lnTo>
                    <a:pt x="67" y="348"/>
                  </a:lnTo>
                  <a:lnTo>
                    <a:pt x="67" y="348"/>
                  </a:lnTo>
                  <a:lnTo>
                    <a:pt x="67" y="348"/>
                  </a:lnTo>
                  <a:lnTo>
                    <a:pt x="67" y="348"/>
                  </a:lnTo>
                  <a:lnTo>
                    <a:pt x="67" y="348"/>
                  </a:lnTo>
                  <a:lnTo>
                    <a:pt x="63" y="345"/>
                  </a:lnTo>
                  <a:lnTo>
                    <a:pt x="63" y="348"/>
                  </a:lnTo>
                  <a:lnTo>
                    <a:pt x="67" y="348"/>
                  </a:lnTo>
                  <a:close/>
                  <a:moveTo>
                    <a:pt x="67" y="352"/>
                  </a:moveTo>
                  <a:lnTo>
                    <a:pt x="67" y="352"/>
                  </a:lnTo>
                  <a:lnTo>
                    <a:pt x="67" y="348"/>
                  </a:lnTo>
                  <a:lnTo>
                    <a:pt x="67" y="352"/>
                  </a:lnTo>
                  <a:lnTo>
                    <a:pt x="67" y="352"/>
                  </a:lnTo>
                  <a:close/>
                  <a:moveTo>
                    <a:pt x="46" y="331"/>
                  </a:moveTo>
                  <a:lnTo>
                    <a:pt x="42" y="331"/>
                  </a:lnTo>
                  <a:lnTo>
                    <a:pt x="42" y="327"/>
                  </a:lnTo>
                  <a:lnTo>
                    <a:pt x="35" y="324"/>
                  </a:lnTo>
                  <a:lnTo>
                    <a:pt x="28" y="324"/>
                  </a:lnTo>
                  <a:lnTo>
                    <a:pt x="21" y="320"/>
                  </a:lnTo>
                  <a:lnTo>
                    <a:pt x="28" y="320"/>
                  </a:lnTo>
                  <a:lnTo>
                    <a:pt x="35" y="324"/>
                  </a:lnTo>
                  <a:lnTo>
                    <a:pt x="39" y="327"/>
                  </a:lnTo>
                  <a:lnTo>
                    <a:pt x="42" y="331"/>
                  </a:lnTo>
                  <a:lnTo>
                    <a:pt x="46" y="331"/>
                  </a:lnTo>
                  <a:close/>
                  <a:moveTo>
                    <a:pt x="49" y="391"/>
                  </a:moveTo>
                  <a:lnTo>
                    <a:pt x="46" y="391"/>
                  </a:lnTo>
                  <a:lnTo>
                    <a:pt x="49" y="391"/>
                  </a:lnTo>
                  <a:lnTo>
                    <a:pt x="53" y="391"/>
                  </a:lnTo>
                  <a:lnTo>
                    <a:pt x="53" y="387"/>
                  </a:lnTo>
                  <a:lnTo>
                    <a:pt x="56" y="384"/>
                  </a:lnTo>
                  <a:lnTo>
                    <a:pt x="53" y="387"/>
                  </a:lnTo>
                  <a:lnTo>
                    <a:pt x="49" y="391"/>
                  </a:lnTo>
                  <a:lnTo>
                    <a:pt x="49" y="391"/>
                  </a:lnTo>
                  <a:close/>
                  <a:moveTo>
                    <a:pt x="56" y="384"/>
                  </a:moveTo>
                  <a:lnTo>
                    <a:pt x="56" y="377"/>
                  </a:lnTo>
                  <a:lnTo>
                    <a:pt x="53" y="370"/>
                  </a:lnTo>
                  <a:lnTo>
                    <a:pt x="53" y="370"/>
                  </a:lnTo>
                  <a:lnTo>
                    <a:pt x="53" y="370"/>
                  </a:lnTo>
                  <a:lnTo>
                    <a:pt x="53" y="370"/>
                  </a:lnTo>
                  <a:lnTo>
                    <a:pt x="56" y="377"/>
                  </a:lnTo>
                  <a:lnTo>
                    <a:pt x="56" y="380"/>
                  </a:lnTo>
                  <a:lnTo>
                    <a:pt x="56" y="384"/>
                  </a:lnTo>
                  <a:lnTo>
                    <a:pt x="56" y="384"/>
                  </a:lnTo>
                  <a:close/>
                  <a:moveTo>
                    <a:pt x="113" y="433"/>
                  </a:moveTo>
                  <a:lnTo>
                    <a:pt x="102" y="433"/>
                  </a:lnTo>
                  <a:lnTo>
                    <a:pt x="99" y="436"/>
                  </a:lnTo>
                  <a:lnTo>
                    <a:pt x="99" y="444"/>
                  </a:lnTo>
                  <a:lnTo>
                    <a:pt x="99" y="444"/>
                  </a:lnTo>
                  <a:lnTo>
                    <a:pt x="99" y="444"/>
                  </a:lnTo>
                  <a:lnTo>
                    <a:pt x="99" y="436"/>
                  </a:lnTo>
                  <a:lnTo>
                    <a:pt x="102" y="429"/>
                  </a:lnTo>
                  <a:lnTo>
                    <a:pt x="102" y="419"/>
                  </a:lnTo>
                  <a:lnTo>
                    <a:pt x="102" y="426"/>
                  </a:lnTo>
                  <a:lnTo>
                    <a:pt x="102" y="429"/>
                  </a:lnTo>
                  <a:lnTo>
                    <a:pt x="102" y="433"/>
                  </a:lnTo>
                  <a:lnTo>
                    <a:pt x="109" y="433"/>
                  </a:lnTo>
                  <a:lnTo>
                    <a:pt x="113" y="433"/>
                  </a:lnTo>
                  <a:lnTo>
                    <a:pt x="113" y="433"/>
                  </a:lnTo>
                  <a:lnTo>
                    <a:pt x="113" y="433"/>
                  </a:lnTo>
                  <a:lnTo>
                    <a:pt x="116" y="433"/>
                  </a:lnTo>
                  <a:lnTo>
                    <a:pt x="120" y="436"/>
                  </a:lnTo>
                  <a:lnTo>
                    <a:pt x="116" y="433"/>
                  </a:lnTo>
                  <a:lnTo>
                    <a:pt x="113" y="433"/>
                  </a:lnTo>
                  <a:lnTo>
                    <a:pt x="113" y="433"/>
                  </a:lnTo>
                  <a:close/>
                  <a:moveTo>
                    <a:pt x="151" y="454"/>
                  </a:moveTo>
                  <a:lnTo>
                    <a:pt x="151" y="454"/>
                  </a:lnTo>
                  <a:lnTo>
                    <a:pt x="151" y="454"/>
                  </a:lnTo>
                  <a:lnTo>
                    <a:pt x="151" y="454"/>
                  </a:lnTo>
                  <a:lnTo>
                    <a:pt x="151" y="454"/>
                  </a:lnTo>
                  <a:close/>
                  <a:moveTo>
                    <a:pt x="155" y="454"/>
                  </a:moveTo>
                  <a:lnTo>
                    <a:pt x="155" y="454"/>
                  </a:lnTo>
                  <a:lnTo>
                    <a:pt x="155" y="458"/>
                  </a:lnTo>
                  <a:lnTo>
                    <a:pt x="155" y="454"/>
                  </a:lnTo>
                  <a:lnTo>
                    <a:pt x="155" y="454"/>
                  </a:lnTo>
                  <a:close/>
                  <a:moveTo>
                    <a:pt x="159" y="458"/>
                  </a:moveTo>
                  <a:lnTo>
                    <a:pt x="162" y="458"/>
                  </a:lnTo>
                  <a:lnTo>
                    <a:pt x="162" y="458"/>
                  </a:lnTo>
                  <a:lnTo>
                    <a:pt x="159" y="458"/>
                  </a:lnTo>
                  <a:lnTo>
                    <a:pt x="159" y="458"/>
                  </a:lnTo>
                  <a:close/>
                  <a:moveTo>
                    <a:pt x="173" y="468"/>
                  </a:moveTo>
                  <a:lnTo>
                    <a:pt x="173" y="468"/>
                  </a:lnTo>
                  <a:lnTo>
                    <a:pt x="173" y="468"/>
                  </a:lnTo>
                  <a:lnTo>
                    <a:pt x="173" y="468"/>
                  </a:lnTo>
                  <a:lnTo>
                    <a:pt x="173" y="468"/>
                  </a:lnTo>
                  <a:close/>
                  <a:moveTo>
                    <a:pt x="176" y="391"/>
                  </a:moveTo>
                  <a:lnTo>
                    <a:pt x="176" y="391"/>
                  </a:lnTo>
                  <a:lnTo>
                    <a:pt x="173" y="391"/>
                  </a:lnTo>
                  <a:lnTo>
                    <a:pt x="176" y="391"/>
                  </a:lnTo>
                  <a:lnTo>
                    <a:pt x="180" y="391"/>
                  </a:lnTo>
                  <a:lnTo>
                    <a:pt x="180" y="391"/>
                  </a:lnTo>
                  <a:lnTo>
                    <a:pt x="183" y="391"/>
                  </a:lnTo>
                  <a:lnTo>
                    <a:pt x="190" y="391"/>
                  </a:lnTo>
                  <a:lnTo>
                    <a:pt x="187" y="391"/>
                  </a:lnTo>
                  <a:lnTo>
                    <a:pt x="183" y="391"/>
                  </a:lnTo>
                  <a:lnTo>
                    <a:pt x="176" y="391"/>
                  </a:lnTo>
                  <a:close/>
                  <a:moveTo>
                    <a:pt x="208" y="433"/>
                  </a:moveTo>
                  <a:lnTo>
                    <a:pt x="208" y="436"/>
                  </a:lnTo>
                  <a:lnTo>
                    <a:pt x="208" y="444"/>
                  </a:lnTo>
                  <a:lnTo>
                    <a:pt x="204" y="454"/>
                  </a:lnTo>
                  <a:lnTo>
                    <a:pt x="204" y="461"/>
                  </a:lnTo>
                  <a:lnTo>
                    <a:pt x="204" y="454"/>
                  </a:lnTo>
                  <a:lnTo>
                    <a:pt x="204" y="447"/>
                  </a:lnTo>
                  <a:lnTo>
                    <a:pt x="208" y="440"/>
                  </a:lnTo>
                  <a:lnTo>
                    <a:pt x="208" y="433"/>
                  </a:lnTo>
                  <a:close/>
                  <a:moveTo>
                    <a:pt x="208" y="433"/>
                  </a:moveTo>
                  <a:lnTo>
                    <a:pt x="208" y="433"/>
                  </a:lnTo>
                  <a:lnTo>
                    <a:pt x="208" y="433"/>
                  </a:lnTo>
                  <a:lnTo>
                    <a:pt x="208" y="433"/>
                  </a:lnTo>
                  <a:lnTo>
                    <a:pt x="208" y="433"/>
                  </a:lnTo>
                  <a:close/>
                  <a:moveTo>
                    <a:pt x="250" y="458"/>
                  </a:moveTo>
                  <a:lnTo>
                    <a:pt x="250" y="447"/>
                  </a:lnTo>
                  <a:lnTo>
                    <a:pt x="250" y="436"/>
                  </a:lnTo>
                  <a:lnTo>
                    <a:pt x="250" y="426"/>
                  </a:lnTo>
                  <a:lnTo>
                    <a:pt x="250" y="419"/>
                  </a:lnTo>
                  <a:lnTo>
                    <a:pt x="250" y="412"/>
                  </a:lnTo>
                  <a:lnTo>
                    <a:pt x="250" y="408"/>
                  </a:lnTo>
                  <a:lnTo>
                    <a:pt x="250" y="405"/>
                  </a:lnTo>
                  <a:lnTo>
                    <a:pt x="250" y="398"/>
                  </a:lnTo>
                  <a:lnTo>
                    <a:pt x="250" y="401"/>
                  </a:lnTo>
                  <a:lnTo>
                    <a:pt x="250" y="405"/>
                  </a:lnTo>
                  <a:lnTo>
                    <a:pt x="250" y="412"/>
                  </a:lnTo>
                  <a:lnTo>
                    <a:pt x="250" y="422"/>
                  </a:lnTo>
                  <a:lnTo>
                    <a:pt x="250" y="433"/>
                  </a:lnTo>
                  <a:lnTo>
                    <a:pt x="250" y="447"/>
                  </a:lnTo>
                  <a:lnTo>
                    <a:pt x="250" y="458"/>
                  </a:lnTo>
                  <a:close/>
                  <a:moveTo>
                    <a:pt x="264" y="377"/>
                  </a:moveTo>
                  <a:lnTo>
                    <a:pt x="264" y="377"/>
                  </a:lnTo>
                  <a:lnTo>
                    <a:pt x="264" y="377"/>
                  </a:lnTo>
                  <a:lnTo>
                    <a:pt x="264" y="377"/>
                  </a:lnTo>
                  <a:lnTo>
                    <a:pt x="264" y="377"/>
                  </a:lnTo>
                  <a:lnTo>
                    <a:pt x="264" y="377"/>
                  </a:lnTo>
                  <a:close/>
                  <a:moveTo>
                    <a:pt x="314" y="373"/>
                  </a:moveTo>
                  <a:lnTo>
                    <a:pt x="314" y="370"/>
                  </a:lnTo>
                  <a:lnTo>
                    <a:pt x="314" y="370"/>
                  </a:lnTo>
                  <a:lnTo>
                    <a:pt x="314" y="370"/>
                  </a:lnTo>
                  <a:lnTo>
                    <a:pt x="317" y="373"/>
                  </a:lnTo>
                  <a:lnTo>
                    <a:pt x="317" y="373"/>
                  </a:lnTo>
                  <a:lnTo>
                    <a:pt x="321" y="373"/>
                  </a:lnTo>
                  <a:lnTo>
                    <a:pt x="328" y="377"/>
                  </a:lnTo>
                  <a:lnTo>
                    <a:pt x="335" y="377"/>
                  </a:lnTo>
                  <a:lnTo>
                    <a:pt x="338" y="380"/>
                  </a:lnTo>
                  <a:lnTo>
                    <a:pt x="338" y="380"/>
                  </a:lnTo>
                  <a:lnTo>
                    <a:pt x="338" y="380"/>
                  </a:lnTo>
                  <a:lnTo>
                    <a:pt x="335" y="377"/>
                  </a:lnTo>
                  <a:lnTo>
                    <a:pt x="328" y="373"/>
                  </a:lnTo>
                  <a:lnTo>
                    <a:pt x="321" y="373"/>
                  </a:lnTo>
                  <a:lnTo>
                    <a:pt x="317" y="373"/>
                  </a:lnTo>
                  <a:lnTo>
                    <a:pt x="314" y="373"/>
                  </a:lnTo>
                  <a:close/>
                  <a:moveTo>
                    <a:pt x="356" y="373"/>
                  </a:moveTo>
                  <a:lnTo>
                    <a:pt x="359" y="373"/>
                  </a:lnTo>
                  <a:lnTo>
                    <a:pt x="363" y="373"/>
                  </a:lnTo>
                  <a:lnTo>
                    <a:pt x="359" y="373"/>
                  </a:lnTo>
                  <a:lnTo>
                    <a:pt x="359" y="373"/>
                  </a:lnTo>
                  <a:lnTo>
                    <a:pt x="359" y="373"/>
                  </a:lnTo>
                  <a:lnTo>
                    <a:pt x="356" y="373"/>
                  </a:lnTo>
                  <a:close/>
                  <a:moveTo>
                    <a:pt x="384" y="599"/>
                  </a:moveTo>
                  <a:lnTo>
                    <a:pt x="384" y="599"/>
                  </a:lnTo>
                  <a:lnTo>
                    <a:pt x="384" y="599"/>
                  </a:lnTo>
                  <a:lnTo>
                    <a:pt x="384" y="599"/>
                  </a:lnTo>
                  <a:lnTo>
                    <a:pt x="384" y="599"/>
                  </a:lnTo>
                  <a:lnTo>
                    <a:pt x="384" y="599"/>
                  </a:lnTo>
                  <a:lnTo>
                    <a:pt x="384" y="599"/>
                  </a:lnTo>
                  <a:close/>
                  <a:moveTo>
                    <a:pt x="388" y="595"/>
                  </a:moveTo>
                  <a:lnTo>
                    <a:pt x="388" y="595"/>
                  </a:lnTo>
                  <a:lnTo>
                    <a:pt x="388" y="595"/>
                  </a:lnTo>
                  <a:lnTo>
                    <a:pt x="388" y="595"/>
                  </a:lnTo>
                  <a:lnTo>
                    <a:pt x="388" y="595"/>
                  </a:lnTo>
                  <a:lnTo>
                    <a:pt x="388" y="595"/>
                  </a:lnTo>
                  <a:close/>
                  <a:moveTo>
                    <a:pt x="419" y="588"/>
                  </a:moveTo>
                  <a:lnTo>
                    <a:pt x="412" y="588"/>
                  </a:lnTo>
                  <a:lnTo>
                    <a:pt x="405" y="588"/>
                  </a:lnTo>
                  <a:lnTo>
                    <a:pt x="405" y="591"/>
                  </a:lnTo>
                  <a:lnTo>
                    <a:pt x="405" y="588"/>
                  </a:lnTo>
                  <a:lnTo>
                    <a:pt x="412" y="588"/>
                  </a:lnTo>
                  <a:lnTo>
                    <a:pt x="419" y="588"/>
                  </a:lnTo>
                  <a:close/>
                  <a:moveTo>
                    <a:pt x="423" y="803"/>
                  </a:moveTo>
                  <a:lnTo>
                    <a:pt x="423" y="803"/>
                  </a:lnTo>
                  <a:lnTo>
                    <a:pt x="419" y="803"/>
                  </a:lnTo>
                  <a:lnTo>
                    <a:pt x="412" y="799"/>
                  </a:lnTo>
                  <a:lnTo>
                    <a:pt x="409" y="796"/>
                  </a:lnTo>
                  <a:lnTo>
                    <a:pt x="409" y="796"/>
                  </a:lnTo>
                  <a:lnTo>
                    <a:pt x="405" y="792"/>
                  </a:lnTo>
                  <a:lnTo>
                    <a:pt x="398" y="792"/>
                  </a:lnTo>
                  <a:lnTo>
                    <a:pt x="405" y="792"/>
                  </a:lnTo>
                  <a:lnTo>
                    <a:pt x="409" y="796"/>
                  </a:lnTo>
                  <a:lnTo>
                    <a:pt x="412" y="796"/>
                  </a:lnTo>
                  <a:lnTo>
                    <a:pt x="416" y="799"/>
                  </a:lnTo>
                  <a:lnTo>
                    <a:pt x="419" y="803"/>
                  </a:lnTo>
                  <a:lnTo>
                    <a:pt x="423" y="803"/>
                  </a:lnTo>
                  <a:lnTo>
                    <a:pt x="423" y="803"/>
                  </a:lnTo>
                  <a:lnTo>
                    <a:pt x="423" y="803"/>
                  </a:lnTo>
                  <a:close/>
                  <a:moveTo>
                    <a:pt x="462" y="965"/>
                  </a:moveTo>
                  <a:lnTo>
                    <a:pt x="465" y="961"/>
                  </a:lnTo>
                  <a:lnTo>
                    <a:pt x="465" y="961"/>
                  </a:lnTo>
                  <a:lnTo>
                    <a:pt x="469" y="958"/>
                  </a:lnTo>
                  <a:lnTo>
                    <a:pt x="465" y="961"/>
                  </a:lnTo>
                  <a:lnTo>
                    <a:pt x="462" y="965"/>
                  </a:lnTo>
                  <a:close/>
                  <a:moveTo>
                    <a:pt x="585" y="930"/>
                  </a:moveTo>
                  <a:lnTo>
                    <a:pt x="588" y="926"/>
                  </a:lnTo>
                  <a:lnTo>
                    <a:pt x="588" y="923"/>
                  </a:lnTo>
                  <a:lnTo>
                    <a:pt x="592" y="916"/>
                  </a:lnTo>
                  <a:lnTo>
                    <a:pt x="595" y="909"/>
                  </a:lnTo>
                  <a:lnTo>
                    <a:pt x="592" y="916"/>
                  </a:lnTo>
                  <a:lnTo>
                    <a:pt x="588" y="923"/>
                  </a:lnTo>
                  <a:lnTo>
                    <a:pt x="588" y="926"/>
                  </a:lnTo>
                  <a:lnTo>
                    <a:pt x="588" y="930"/>
                  </a:lnTo>
                  <a:lnTo>
                    <a:pt x="588" y="930"/>
                  </a:lnTo>
                  <a:lnTo>
                    <a:pt x="585" y="930"/>
                  </a:lnTo>
                  <a:close/>
                  <a:moveTo>
                    <a:pt x="694" y="845"/>
                  </a:moveTo>
                  <a:lnTo>
                    <a:pt x="687" y="859"/>
                  </a:lnTo>
                  <a:lnTo>
                    <a:pt x="673" y="870"/>
                  </a:lnTo>
                  <a:lnTo>
                    <a:pt x="669" y="877"/>
                  </a:lnTo>
                  <a:lnTo>
                    <a:pt x="666" y="880"/>
                  </a:lnTo>
                  <a:lnTo>
                    <a:pt x="666" y="880"/>
                  </a:lnTo>
                  <a:lnTo>
                    <a:pt x="666" y="877"/>
                  </a:lnTo>
                  <a:lnTo>
                    <a:pt x="673" y="870"/>
                  </a:lnTo>
                  <a:lnTo>
                    <a:pt x="687" y="859"/>
                  </a:lnTo>
                  <a:lnTo>
                    <a:pt x="694" y="845"/>
                  </a:lnTo>
                  <a:lnTo>
                    <a:pt x="698" y="828"/>
                  </a:lnTo>
                  <a:lnTo>
                    <a:pt x="694" y="813"/>
                  </a:lnTo>
                  <a:lnTo>
                    <a:pt x="694" y="813"/>
                  </a:lnTo>
                  <a:lnTo>
                    <a:pt x="698" y="828"/>
                  </a:lnTo>
                  <a:lnTo>
                    <a:pt x="694" y="845"/>
                  </a:lnTo>
                  <a:close/>
                  <a:moveTo>
                    <a:pt x="673" y="778"/>
                  </a:moveTo>
                  <a:lnTo>
                    <a:pt x="673" y="778"/>
                  </a:lnTo>
                  <a:lnTo>
                    <a:pt x="712" y="771"/>
                  </a:lnTo>
                  <a:lnTo>
                    <a:pt x="673" y="778"/>
                  </a:lnTo>
                  <a:close/>
                  <a:moveTo>
                    <a:pt x="733" y="595"/>
                  </a:moveTo>
                  <a:lnTo>
                    <a:pt x="747" y="606"/>
                  </a:lnTo>
                  <a:lnTo>
                    <a:pt x="747" y="606"/>
                  </a:lnTo>
                  <a:lnTo>
                    <a:pt x="747" y="606"/>
                  </a:lnTo>
                  <a:lnTo>
                    <a:pt x="733" y="595"/>
                  </a:lnTo>
                  <a:close/>
                  <a:moveTo>
                    <a:pt x="810" y="503"/>
                  </a:moveTo>
                  <a:lnTo>
                    <a:pt x="824" y="503"/>
                  </a:lnTo>
                  <a:lnTo>
                    <a:pt x="824" y="503"/>
                  </a:lnTo>
                  <a:lnTo>
                    <a:pt x="810" y="503"/>
                  </a:lnTo>
                  <a:close/>
                </a:path>
              </a:pathLst>
            </a:custGeom>
            <a:grpFill/>
            <a:ln w="0">
              <a:noFill/>
              <a:prstDash val="solid"/>
              <a:round/>
              <a:headEnd/>
              <a:tailEnd/>
            </a:ln>
          </p:spPr>
          <p:txBody>
            <a:bodyPr/>
            <a:lstStyle/>
            <a:p>
              <a:endParaRPr lang="fa-IR"/>
            </a:p>
          </p:txBody>
        </p:sp>
        <p:sp>
          <p:nvSpPr>
            <p:cNvPr id="3452" name="Rectangle 380"/>
            <p:cNvSpPr>
              <a:spLocks noChangeArrowheads="1"/>
            </p:cNvSpPr>
            <p:nvPr userDrawn="1"/>
          </p:nvSpPr>
          <p:spPr bwMode="gray">
            <a:xfrm>
              <a:off x="1696" y="2273"/>
              <a:ext cx="6" cy="1"/>
            </a:xfrm>
            <a:prstGeom prst="rect">
              <a:avLst/>
            </a:prstGeom>
            <a:grpFill/>
            <a:ln w="0">
              <a:noFill/>
              <a:miter lim="800000"/>
              <a:headEnd/>
              <a:tailEnd/>
            </a:ln>
          </p:spPr>
          <p:txBody>
            <a:bodyPr/>
            <a:lstStyle/>
            <a:p>
              <a:endParaRPr lang="fa-IR"/>
            </a:p>
          </p:txBody>
        </p:sp>
      </p:grpSp>
      <p:sp>
        <p:nvSpPr>
          <p:cNvPr id="3086" name="Text Box 14"/>
          <p:cNvSpPr txBox="1">
            <a:spLocks noChangeArrowheads="1"/>
          </p:cNvSpPr>
          <p:nvPr/>
        </p:nvSpPr>
        <p:spPr bwMode="white">
          <a:xfrm>
            <a:off x="2500298" y="5394843"/>
            <a:ext cx="4359304" cy="1446550"/>
          </a:xfrm>
          <a:prstGeom prst="rect">
            <a:avLst/>
          </a:prstGeom>
          <a:noFill/>
          <a:ln w="9525">
            <a:noFill/>
            <a:miter lim="800000"/>
            <a:headEnd/>
            <a:tailEnd/>
          </a:ln>
          <a:effectLst/>
        </p:spPr>
        <p:txBody>
          <a:bodyPr wrap="square">
            <a:spAutoFit/>
          </a:bodyPr>
          <a:lstStyle/>
          <a:p>
            <a:pPr algn="ctr"/>
            <a:endParaRPr lang="en-US" sz="1100" b="1" i="1" baseline="0" dirty="0">
              <a:solidFill>
                <a:schemeClr val="bg1"/>
              </a:solidFill>
              <a:latin typeface="+mn-lt"/>
            </a:endParaRPr>
          </a:p>
          <a:p>
            <a:pPr algn="ctr"/>
            <a:endParaRPr lang="en-US" sz="1100" b="1" i="1" baseline="0" dirty="0">
              <a:solidFill>
                <a:schemeClr val="bg1"/>
              </a:solidFill>
              <a:latin typeface="+mn-lt"/>
            </a:endParaRPr>
          </a:p>
          <a:p>
            <a:pPr algn="ctr"/>
            <a:endParaRPr lang="en-US" sz="1100" b="1" i="1" baseline="0" dirty="0">
              <a:solidFill>
                <a:schemeClr val="bg1"/>
              </a:solidFill>
              <a:latin typeface="+mn-lt"/>
            </a:endParaRPr>
          </a:p>
          <a:p>
            <a:pPr algn="ctr"/>
            <a:endParaRPr lang="en-US" sz="1100" b="1" i="1" baseline="0" dirty="0">
              <a:solidFill>
                <a:schemeClr val="bg1"/>
              </a:solidFill>
              <a:latin typeface="+mn-lt"/>
            </a:endParaRPr>
          </a:p>
          <a:p>
            <a:pPr algn="ctr"/>
            <a:endParaRPr lang="en-US" sz="1100" b="1" i="1" baseline="0" dirty="0">
              <a:solidFill>
                <a:schemeClr val="bg1"/>
              </a:solidFill>
              <a:latin typeface="+mn-lt"/>
            </a:endParaRPr>
          </a:p>
          <a:p>
            <a:pPr algn="ctr"/>
            <a:endParaRPr lang="en-US" sz="1100" b="1" i="1" baseline="0" dirty="0">
              <a:solidFill>
                <a:schemeClr val="bg1"/>
              </a:solidFill>
              <a:latin typeface="+mn-lt"/>
            </a:endParaRPr>
          </a:p>
          <a:p>
            <a:pPr algn="ctr"/>
            <a:endParaRPr lang="en-US" sz="1100" b="1" i="1" baseline="0" dirty="0">
              <a:solidFill>
                <a:schemeClr val="bg1"/>
              </a:solidFill>
              <a:latin typeface="+mn-lt"/>
            </a:endParaRPr>
          </a:p>
          <a:p>
            <a:pPr algn="ctr"/>
            <a:r>
              <a:rPr lang="en-US" sz="1100" b="1" i="0" baseline="0" dirty="0">
                <a:solidFill>
                  <a:schemeClr val="bg1"/>
                </a:solidFill>
                <a:latin typeface="+mn-lt"/>
              </a:rPr>
              <a:t> ..:: June 2013 ::..</a:t>
            </a:r>
            <a:endParaRPr lang="en-US" sz="1100" b="1" i="0" dirty="0">
              <a:solidFill>
                <a:schemeClr val="bg1"/>
              </a:solidFill>
              <a:latin typeface="+mn-lt"/>
            </a:endParaRPr>
          </a:p>
        </p:txBody>
      </p:sp>
      <p:sp>
        <p:nvSpPr>
          <p:cNvPr id="3074" name="Rectangle 2"/>
          <p:cNvSpPr>
            <a:spLocks noGrp="1" noChangeArrowheads="1"/>
          </p:cNvSpPr>
          <p:nvPr>
            <p:ph type="ctrTitle" hasCustomPrompt="1"/>
          </p:nvPr>
        </p:nvSpPr>
        <p:spPr>
          <a:xfrm>
            <a:off x="990600" y="2895600"/>
            <a:ext cx="7239000" cy="1676400"/>
          </a:xfrm>
        </p:spPr>
        <p:txBody>
          <a:bodyPr/>
          <a:lstStyle>
            <a:lvl1pPr algn="ctr">
              <a:defRPr sz="3600" baseline="0">
                <a:solidFill>
                  <a:srgbClr val="190911"/>
                </a:solidFill>
              </a:defRPr>
            </a:lvl1pPr>
          </a:lstStyle>
          <a:p>
            <a:r>
              <a:rPr lang="en-US" dirty="0"/>
              <a:t>Introduction</a:t>
            </a:r>
          </a:p>
        </p:txBody>
      </p:sp>
      <p:sp>
        <p:nvSpPr>
          <p:cNvPr id="3456" name="AutoShape 384"/>
          <p:cNvSpPr>
            <a:spLocks noChangeArrowheads="1"/>
          </p:cNvSpPr>
          <p:nvPr/>
        </p:nvSpPr>
        <p:spPr bwMode="auto">
          <a:xfrm>
            <a:off x="1524000" y="4752975"/>
            <a:ext cx="6477000" cy="457200"/>
          </a:xfrm>
          <a:prstGeom prst="roundRect">
            <a:avLst>
              <a:gd name="adj" fmla="val 16667"/>
            </a:avLst>
          </a:prstGeom>
          <a:solidFill>
            <a:srgbClr val="C95E0D"/>
          </a:solidFill>
          <a:ln w="57150">
            <a:solidFill>
              <a:schemeClr val="bg1"/>
            </a:solidFill>
            <a:round/>
            <a:headEnd/>
            <a:tailEnd/>
          </a:ln>
          <a:effectLst/>
        </p:spPr>
        <p:txBody>
          <a:bodyPr wrap="none" anchor="ctr"/>
          <a:lstStyle/>
          <a:p>
            <a:endParaRPr lang="fa-IR"/>
          </a:p>
        </p:txBody>
      </p:sp>
      <p:sp>
        <p:nvSpPr>
          <p:cNvPr id="3075" name="Rectangle 3"/>
          <p:cNvSpPr>
            <a:spLocks noGrp="1" noChangeArrowheads="1"/>
          </p:cNvSpPr>
          <p:nvPr>
            <p:ph type="subTitle" idx="1" hasCustomPrompt="1"/>
          </p:nvPr>
        </p:nvSpPr>
        <p:spPr bwMode="black">
          <a:xfrm>
            <a:off x="1676400" y="4800600"/>
            <a:ext cx="6172200" cy="381000"/>
          </a:xfrm>
        </p:spPr>
        <p:txBody>
          <a:bodyPr/>
          <a:lstStyle>
            <a:lvl1pPr marL="0" indent="0" algn="ctr">
              <a:buFont typeface="Wingdings" pitchFamily="2" charset="2"/>
              <a:buNone/>
              <a:defRPr sz="1800" b="1" baseline="0">
                <a:solidFill>
                  <a:schemeClr val="bg1"/>
                </a:solidFill>
                <a:latin typeface="Verdana" pitchFamily="34" charset="0"/>
              </a:defRPr>
            </a:lvl1pPr>
          </a:lstStyle>
          <a:p>
            <a:r>
              <a:rPr lang="en-US" dirty="0"/>
              <a:t>Professor Ali </a:t>
            </a:r>
            <a:r>
              <a:rPr lang="en-US" dirty="0" err="1"/>
              <a:t>Hamzeh</a:t>
            </a:r>
            <a:r>
              <a:rPr lang="en-US" dirty="0"/>
              <a:t> </a:t>
            </a:r>
          </a:p>
        </p:txBody>
      </p:sp>
      <p:pic>
        <p:nvPicPr>
          <p:cNvPr id="189" name="Picture 188" descr="003 copy.png"/>
          <p:cNvPicPr>
            <a:picLocks noChangeAspect="1"/>
          </p:cNvPicPr>
          <p:nvPr/>
        </p:nvPicPr>
        <p:blipFill>
          <a:blip r:embed="rId2" cstate="print"/>
          <a:stretch>
            <a:fillRect/>
          </a:stretch>
        </p:blipFill>
        <p:spPr>
          <a:xfrm>
            <a:off x="3071802" y="214290"/>
            <a:ext cx="3000396" cy="300039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fa-I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a-I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Footer Placeholder 3"/>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007100"/>
          </a:xfrm>
        </p:spPr>
        <p:txBody>
          <a:bodyPr vert="eaVert"/>
          <a:lstStyle/>
          <a:p>
            <a:r>
              <a:rPr lang="en-US"/>
              <a:t>Click to edit Master title style</a:t>
            </a:r>
            <a:endParaRPr lang="fa-IR"/>
          </a:p>
        </p:txBody>
      </p:sp>
      <p:sp>
        <p:nvSpPr>
          <p:cNvPr id="3" name="Vertical Text Placeholder 2"/>
          <p:cNvSpPr>
            <a:spLocks noGrp="1"/>
          </p:cNvSpPr>
          <p:nvPr>
            <p:ph type="body" orient="vert" idx="1"/>
          </p:nvPr>
        </p:nvSpPr>
        <p:spPr>
          <a:xfrm>
            <a:off x="457200" y="274638"/>
            <a:ext cx="6019800" cy="6007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Footer Placeholder 3"/>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a:t>Click to edit Master title style</a:t>
            </a:r>
            <a:endParaRPr lang="fa-IR"/>
          </a:p>
        </p:txBody>
      </p:sp>
      <p:sp>
        <p:nvSpPr>
          <p:cNvPr id="3" name="Table Placeholder 2"/>
          <p:cNvSpPr>
            <a:spLocks noGrp="1"/>
          </p:cNvSpPr>
          <p:nvPr>
            <p:ph type="tbl" idx="1"/>
          </p:nvPr>
        </p:nvSpPr>
        <p:spPr>
          <a:xfrm>
            <a:off x="457200" y="1176338"/>
            <a:ext cx="8229600" cy="5105400"/>
          </a:xfrm>
        </p:spPr>
        <p:txBody>
          <a:bodyPr/>
          <a:lstStyle/>
          <a:p>
            <a:r>
              <a:rPr lang="en-US"/>
              <a:t>Click icon to add table</a:t>
            </a:r>
            <a:endParaRPr lang="fa-IR"/>
          </a:p>
        </p:txBody>
      </p:sp>
      <p:sp>
        <p:nvSpPr>
          <p:cNvPr id="4" name="Footer Placeholder 3"/>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a:xfrm>
            <a:off x="3657600" y="6537325"/>
            <a:ext cx="2133600" cy="320675"/>
          </a:xfrm>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rtl="0">
              <a:defRPr/>
            </a:lvl1pPr>
          </a:lstStyle>
          <a:p>
            <a:r>
              <a:rPr lang="en-US" dirty="0"/>
              <a:t>Contents</a:t>
            </a:r>
            <a:endParaRPr lang="fa-IR" dirty="0"/>
          </a:p>
        </p:txBody>
      </p:sp>
      <p:sp>
        <p:nvSpPr>
          <p:cNvPr id="5" name="Slide Number Placeholder 4"/>
          <p:cNvSpPr>
            <a:spLocks noGrp="1"/>
          </p:cNvSpPr>
          <p:nvPr>
            <p:ph type="sldNum" sz="quarter" idx="11"/>
          </p:nvPr>
        </p:nvSpPr>
        <p:spPr/>
        <p:txBody>
          <a:bodyPr/>
          <a:lstStyle>
            <a:lvl1pPr rtl="0">
              <a:defRPr/>
            </a:lvl1pPr>
          </a:lstStyle>
          <a:p>
            <a:fld id="{05F902D2-9C2C-4DBB-8DAD-BC9F69CAD2CA}"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010400" y="6553200"/>
            <a:ext cx="1905000" cy="304800"/>
          </a:xfrm>
          <a:prstGeom prst="rect">
            <a:avLst/>
          </a:prstGeom>
        </p:spPr>
        <p:txBody>
          <a:bodyPr/>
          <a:lstStyle>
            <a:lvl1pPr>
              <a:defRPr/>
            </a:lvl1pPr>
          </a:lstStyle>
          <a:p>
            <a:endParaRPr lang="nl-NL"/>
          </a:p>
        </p:txBody>
      </p:sp>
      <p:sp>
        <p:nvSpPr>
          <p:cNvPr id="5" name="Footer Placeholder 4"/>
          <p:cNvSpPr>
            <a:spLocks noGrp="1"/>
          </p:cNvSpPr>
          <p:nvPr>
            <p:ph type="ftr" sz="quarter" idx="11"/>
          </p:nvPr>
        </p:nvSpPr>
        <p:spPr>
          <a:xfrm>
            <a:off x="2936875" y="6529388"/>
            <a:ext cx="2895600" cy="304800"/>
          </a:xfrm>
          <a:prstGeom prst="rect">
            <a:avLst/>
          </a:prstGeom>
        </p:spPr>
        <p:txBody>
          <a:bodyPr/>
          <a:lstStyle>
            <a:lvl1pPr>
              <a:defRPr/>
            </a:lvl1pPr>
          </a:lstStyle>
          <a:p>
            <a:endParaRPr lang="nl-NL"/>
          </a:p>
        </p:txBody>
      </p:sp>
      <p:sp>
        <p:nvSpPr>
          <p:cNvPr id="6" name="Slide Number Placeholder 5"/>
          <p:cNvSpPr>
            <a:spLocks noGrp="1"/>
          </p:cNvSpPr>
          <p:nvPr>
            <p:ph type="sldNum" sz="quarter" idx="12"/>
          </p:nvPr>
        </p:nvSpPr>
        <p:spPr/>
        <p:txBody>
          <a:bodyPr/>
          <a:lstStyle>
            <a:lvl1pPr>
              <a:defRPr/>
            </a:lvl1pPr>
          </a:lstStyle>
          <a:p>
            <a:fld id="{2DEE79E0-6833-46E0-8223-5B5BDF62312F}" type="slidenum">
              <a:rPr lang="nl-NL"/>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rtl="0">
              <a:defRPr/>
            </a:lvl1pPr>
          </a:lstStyle>
          <a:p>
            <a:r>
              <a:rPr lang="en-US" dirty="0"/>
              <a:t>Contents</a:t>
            </a:r>
            <a:endParaRPr lang="fa-IR" dirty="0"/>
          </a:p>
        </p:txBody>
      </p:sp>
      <p:sp>
        <p:nvSpPr>
          <p:cNvPr id="5" name="Slide Number Placeholder 4"/>
          <p:cNvSpPr>
            <a:spLocks noGrp="1"/>
          </p:cNvSpPr>
          <p:nvPr>
            <p:ph type="sldNum" sz="quarter" idx="11"/>
          </p:nvPr>
        </p:nvSpPr>
        <p:spPr/>
        <p:txBody>
          <a:bodyPr/>
          <a:lstStyle>
            <a:lvl1pPr rtl="0">
              <a:defRPr/>
            </a:lvl1pPr>
          </a:lstStyle>
          <a:p>
            <a:fld id="{05F902D2-9C2C-4DBB-8DAD-BC9F69CAD2C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3"/>
          <p:cNvSpPr/>
          <p:nvPr/>
        </p:nvSpPr>
        <p:spPr bwMode="auto">
          <a:xfrm>
            <a:off x="0" y="0"/>
            <a:ext cx="9501222"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3" name="Slide Number Placeholder 2"/>
          <p:cNvSpPr>
            <a:spLocks noGrp="1"/>
          </p:cNvSpPr>
          <p:nvPr>
            <p:ph type="sldNum" sz="quarter" idx="10"/>
          </p:nvPr>
        </p:nvSpPr>
        <p:spPr/>
        <p:txBody>
          <a:bodyPr/>
          <a:lstStyle/>
          <a:p>
            <a:fld id="{05F902D2-9C2C-4DBB-8DAD-BC9F69CAD2C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fa-I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sz="half" idx="1"/>
          </p:nvPr>
        </p:nvSpPr>
        <p:spPr>
          <a:xfrm>
            <a:off x="457200" y="1176338"/>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p:cNvSpPr>
            <a:spLocks noGrp="1"/>
          </p:cNvSpPr>
          <p:nvPr>
            <p:ph sz="half" idx="2"/>
          </p:nvPr>
        </p:nvSpPr>
        <p:spPr>
          <a:xfrm>
            <a:off x="4648200" y="1176338"/>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Footer Placeholder 4"/>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a-I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Footer Placeholder 6"/>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Footer Placeholder 2"/>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fa-I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AutoShape 15"/>
          <p:cNvSpPr>
            <a:spLocks noChangeArrowheads="1"/>
          </p:cNvSpPr>
          <p:nvPr/>
        </p:nvSpPr>
        <p:spPr bwMode="gray">
          <a:xfrm>
            <a:off x="165100" y="144463"/>
            <a:ext cx="8816975" cy="6454775"/>
          </a:xfrm>
          <a:prstGeom prst="roundRect">
            <a:avLst>
              <a:gd name="adj" fmla="val 4287"/>
            </a:avLst>
          </a:prstGeom>
          <a:noFill/>
          <a:ln w="38100">
            <a:solidFill>
              <a:srgbClr val="190911"/>
            </a:solidFill>
            <a:round/>
            <a:headEnd/>
            <a:tailEnd/>
          </a:ln>
          <a:effectLst/>
        </p:spPr>
        <p:txBody>
          <a:bodyPr wrap="none" anchor="ctr"/>
          <a:lstStyle/>
          <a:p>
            <a:pPr rtl="0"/>
            <a:endParaRPr lang="fa-IR"/>
          </a:p>
        </p:txBody>
      </p:sp>
      <p:sp>
        <p:nvSpPr>
          <p:cNvPr id="1027" name="Rectangle 3"/>
          <p:cNvSpPr>
            <a:spLocks noGrp="1" noChangeArrowheads="1"/>
          </p:cNvSpPr>
          <p:nvPr>
            <p:ph type="body" idx="1"/>
          </p:nvPr>
        </p:nvSpPr>
        <p:spPr bwMode="auto">
          <a:xfrm>
            <a:off x="457200" y="1176338"/>
            <a:ext cx="8229600" cy="510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3657600" y="6576513"/>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a:defRPr sz="1400">
                <a:solidFill>
                  <a:srgbClr val="190911"/>
                </a:solidFill>
              </a:defRPr>
            </a:lvl1pPr>
          </a:lstStyle>
          <a:p>
            <a:fld id="{05F902D2-9C2C-4DBB-8DAD-BC9F69CAD2CA}" type="slidenum">
              <a:rPr lang="en-US" smtClean="0"/>
              <a:pPr/>
              <a:t>‹#›</a:t>
            </a:fld>
            <a:endParaRPr lang="en-US"/>
          </a:p>
        </p:txBody>
      </p:sp>
      <p:sp>
        <p:nvSpPr>
          <p:cNvPr id="1026" name="Rectangle 2"/>
          <p:cNvSpPr>
            <a:spLocks noGrp="1" noChangeArrowheads="1"/>
          </p:cNvSpPr>
          <p:nvPr>
            <p:ph type="title"/>
          </p:nvPr>
        </p:nvSpPr>
        <p:spPr bwMode="black">
          <a:xfrm>
            <a:off x="457200" y="274638"/>
            <a:ext cx="82296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40" name="Line 16"/>
          <p:cNvSpPr>
            <a:spLocks noChangeShapeType="1"/>
          </p:cNvSpPr>
          <p:nvPr/>
        </p:nvSpPr>
        <p:spPr bwMode="gray">
          <a:xfrm>
            <a:off x="468313" y="981075"/>
            <a:ext cx="8275637" cy="9525"/>
          </a:xfrm>
          <a:prstGeom prst="line">
            <a:avLst/>
          </a:prstGeom>
          <a:noFill/>
          <a:ln w="38100">
            <a:solidFill>
              <a:srgbClr val="FF6600"/>
            </a:solidFill>
            <a:round/>
            <a:headEnd/>
            <a:tailEnd/>
          </a:ln>
          <a:effectLst/>
        </p:spPr>
        <p:txBody>
          <a:bodyPr/>
          <a:lstStyle/>
          <a:p>
            <a:pPr rtl="0"/>
            <a:endParaRPr lang="fa-IR"/>
          </a:p>
        </p:txBody>
      </p:sp>
      <p:pic>
        <p:nvPicPr>
          <p:cNvPr id="10" name="Picture 9" descr="003_2.png"/>
          <p:cNvPicPr>
            <a:picLocks noChangeAspect="1"/>
          </p:cNvPicPr>
          <p:nvPr/>
        </p:nvPicPr>
        <p:blipFill>
          <a:blip r:embed="rId17" cstate="print"/>
          <a:stretch>
            <a:fillRect/>
          </a:stretch>
        </p:blipFill>
        <p:spPr>
          <a:xfrm>
            <a:off x="8286776" y="188602"/>
            <a:ext cx="595900" cy="729310"/>
          </a:xfrm>
          <a:prstGeom prst="rect">
            <a:avLst/>
          </a:prstGeom>
        </p:spPr>
      </p:pic>
      <p:sp>
        <p:nvSpPr>
          <p:cNvPr id="11" name="TextBox 10"/>
          <p:cNvSpPr txBox="1"/>
          <p:nvPr/>
        </p:nvSpPr>
        <p:spPr>
          <a:xfrm>
            <a:off x="7543990" y="6622561"/>
            <a:ext cx="1452642" cy="246221"/>
          </a:xfrm>
          <a:prstGeom prst="rect">
            <a:avLst/>
          </a:prstGeom>
          <a:noFill/>
        </p:spPr>
        <p:txBody>
          <a:bodyPr wrap="none" rtlCol="1">
            <a:spAutoFit/>
          </a:bodyPr>
          <a:lstStyle/>
          <a:p>
            <a:pPr rtl="0"/>
            <a:r>
              <a:rPr lang="en-US" sz="1000" b="0" i="1" dirty="0">
                <a:solidFill>
                  <a:srgbClr val="2B1A1B"/>
                </a:solidFill>
              </a:rPr>
              <a:t>Soft Computing Group</a:t>
            </a:r>
            <a:endParaRPr lang="fa-IR" sz="1000" b="0" i="1" dirty="0">
              <a:solidFill>
                <a:srgbClr val="2B1A1B"/>
              </a:solidFill>
            </a:endParaRPr>
          </a:p>
        </p:txBody>
      </p:sp>
      <p:sp>
        <p:nvSpPr>
          <p:cNvPr id="12" name="TextBox 11"/>
          <p:cNvSpPr txBox="1"/>
          <p:nvPr/>
        </p:nvSpPr>
        <p:spPr>
          <a:xfrm>
            <a:off x="118962" y="6611803"/>
            <a:ext cx="2640466" cy="246221"/>
          </a:xfrm>
          <a:prstGeom prst="rect">
            <a:avLst/>
          </a:prstGeom>
          <a:noFill/>
        </p:spPr>
        <p:txBody>
          <a:bodyPr wrap="none" rtlCol="1">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i="1" dirty="0">
                <a:solidFill>
                  <a:srgbClr val="2B1A1B"/>
                </a:solidFill>
              </a:rPr>
              <a:t>Shiraz University,</a:t>
            </a:r>
            <a:r>
              <a:rPr lang="en-US" sz="1000" b="1" i="1" baseline="0" dirty="0">
                <a:solidFill>
                  <a:srgbClr val="2B1A1B"/>
                </a:solidFill>
              </a:rPr>
              <a:t> CSE  and IT Dept.</a:t>
            </a:r>
            <a:endParaRPr lang="fa-IR" sz="1000" b="1" i="1" dirty="0">
              <a:solidFill>
                <a:srgbClr val="2B1A1B"/>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1" fontAlgn="base" hangingPunct="1">
        <a:spcBef>
          <a:spcPct val="0"/>
        </a:spcBef>
        <a:spcAft>
          <a:spcPct val="0"/>
        </a:spcAft>
        <a:defRPr sz="2800" b="1" i="1">
          <a:solidFill>
            <a:srgbClr val="2B1A1B"/>
          </a:solidFill>
          <a:latin typeface="+mj-lt"/>
          <a:ea typeface="+mj-ea"/>
          <a:cs typeface="+mj-cs"/>
        </a:defRPr>
      </a:lvl1pPr>
      <a:lvl2pPr algn="r" rtl="1" eaLnBrk="1" fontAlgn="base" hangingPunct="1">
        <a:spcBef>
          <a:spcPct val="0"/>
        </a:spcBef>
        <a:spcAft>
          <a:spcPct val="0"/>
        </a:spcAft>
        <a:defRPr sz="2800" b="1" i="1">
          <a:solidFill>
            <a:srgbClr val="1F5281"/>
          </a:solidFill>
          <a:latin typeface="Verdana" pitchFamily="34" charset="0"/>
        </a:defRPr>
      </a:lvl2pPr>
      <a:lvl3pPr algn="r" rtl="1" eaLnBrk="1" fontAlgn="base" hangingPunct="1">
        <a:spcBef>
          <a:spcPct val="0"/>
        </a:spcBef>
        <a:spcAft>
          <a:spcPct val="0"/>
        </a:spcAft>
        <a:defRPr sz="2800" b="1" i="1">
          <a:solidFill>
            <a:srgbClr val="1F5281"/>
          </a:solidFill>
          <a:latin typeface="Verdana" pitchFamily="34" charset="0"/>
        </a:defRPr>
      </a:lvl3pPr>
      <a:lvl4pPr algn="r" rtl="1" eaLnBrk="1" fontAlgn="base" hangingPunct="1">
        <a:spcBef>
          <a:spcPct val="0"/>
        </a:spcBef>
        <a:spcAft>
          <a:spcPct val="0"/>
        </a:spcAft>
        <a:defRPr sz="2800" b="1" i="1">
          <a:solidFill>
            <a:srgbClr val="1F5281"/>
          </a:solidFill>
          <a:latin typeface="Verdana" pitchFamily="34" charset="0"/>
        </a:defRPr>
      </a:lvl4pPr>
      <a:lvl5pPr algn="r" rtl="1" eaLnBrk="1" fontAlgn="base" hangingPunct="1">
        <a:spcBef>
          <a:spcPct val="0"/>
        </a:spcBef>
        <a:spcAft>
          <a:spcPct val="0"/>
        </a:spcAft>
        <a:defRPr sz="2800" b="1" i="1">
          <a:solidFill>
            <a:srgbClr val="1F5281"/>
          </a:solidFill>
          <a:latin typeface="Verdana" pitchFamily="34" charset="0"/>
        </a:defRPr>
      </a:lvl5pPr>
      <a:lvl6pPr marL="457200" algn="r" rtl="1" eaLnBrk="1" fontAlgn="base" hangingPunct="1">
        <a:spcBef>
          <a:spcPct val="0"/>
        </a:spcBef>
        <a:spcAft>
          <a:spcPct val="0"/>
        </a:spcAft>
        <a:defRPr sz="2800" b="1" i="1">
          <a:solidFill>
            <a:srgbClr val="1F5281"/>
          </a:solidFill>
          <a:latin typeface="Verdana" pitchFamily="34" charset="0"/>
        </a:defRPr>
      </a:lvl6pPr>
      <a:lvl7pPr marL="914400" algn="r" rtl="1" eaLnBrk="1" fontAlgn="base" hangingPunct="1">
        <a:spcBef>
          <a:spcPct val="0"/>
        </a:spcBef>
        <a:spcAft>
          <a:spcPct val="0"/>
        </a:spcAft>
        <a:defRPr sz="2800" b="1" i="1">
          <a:solidFill>
            <a:srgbClr val="1F5281"/>
          </a:solidFill>
          <a:latin typeface="Verdana" pitchFamily="34" charset="0"/>
        </a:defRPr>
      </a:lvl7pPr>
      <a:lvl8pPr marL="1371600" algn="r" rtl="1" eaLnBrk="1" fontAlgn="base" hangingPunct="1">
        <a:spcBef>
          <a:spcPct val="0"/>
        </a:spcBef>
        <a:spcAft>
          <a:spcPct val="0"/>
        </a:spcAft>
        <a:defRPr sz="2800" b="1" i="1">
          <a:solidFill>
            <a:srgbClr val="1F5281"/>
          </a:solidFill>
          <a:latin typeface="Verdana" pitchFamily="34" charset="0"/>
        </a:defRPr>
      </a:lvl8pPr>
      <a:lvl9pPr marL="1828800" algn="r" rtl="1" eaLnBrk="1" fontAlgn="base" hangingPunct="1">
        <a:spcBef>
          <a:spcPct val="0"/>
        </a:spcBef>
        <a:spcAft>
          <a:spcPct val="0"/>
        </a:spcAft>
        <a:defRPr sz="2800" b="1" i="1">
          <a:solidFill>
            <a:srgbClr val="1F5281"/>
          </a:solidFill>
          <a:latin typeface="Verdana" pitchFamily="34" charset="0"/>
        </a:defRPr>
      </a:lvl9pPr>
    </p:titleStyle>
    <p:bodyStyle>
      <a:lvl1pPr marL="342900" indent="-342900" algn="l" rtl="0" eaLnBrk="1" fontAlgn="base" hangingPunct="1">
        <a:spcBef>
          <a:spcPct val="20000"/>
        </a:spcBef>
        <a:spcAft>
          <a:spcPct val="0"/>
        </a:spcAft>
        <a:buClr>
          <a:srgbClr val="682A00"/>
        </a:buClr>
        <a:buFont typeface="Wingdings" pitchFamily="2" charset="2"/>
        <a:buChar char="v"/>
        <a:defRPr sz="3200">
          <a:solidFill>
            <a:schemeClr val="tx2"/>
          </a:solidFill>
          <a:latin typeface="+mn-lt"/>
          <a:ea typeface="+mn-ea"/>
          <a:cs typeface="+mn-cs"/>
        </a:defRPr>
      </a:lvl1pPr>
      <a:lvl2pPr marL="742950" indent="-285750" algn="l" rtl="0" eaLnBrk="1" fontAlgn="base" hangingPunct="1">
        <a:spcBef>
          <a:spcPct val="20000"/>
        </a:spcBef>
        <a:spcAft>
          <a:spcPct val="0"/>
        </a:spcAft>
        <a:buClr>
          <a:srgbClr val="B04700"/>
        </a:buClr>
        <a:buFont typeface="Wingdings" pitchFamily="2" charset="2"/>
        <a:buChar char="§"/>
        <a:defRPr sz="2800">
          <a:solidFill>
            <a:schemeClr val="tx2"/>
          </a:solidFill>
          <a:latin typeface="+mn-lt"/>
        </a:defRPr>
      </a:lvl2pPr>
      <a:lvl3pPr marL="1143000" indent="-228600" algn="l" rtl="0" eaLnBrk="1" fontAlgn="base" hangingPunct="1">
        <a:spcBef>
          <a:spcPct val="20000"/>
        </a:spcBef>
        <a:spcAft>
          <a:spcPct val="0"/>
        </a:spcAft>
        <a:buClr>
          <a:srgbClr val="E55C00"/>
        </a:buClr>
        <a:buChar char="•"/>
        <a:defRPr sz="2400">
          <a:solidFill>
            <a:schemeClr val="tx2"/>
          </a:solidFill>
          <a:latin typeface="+mn-lt"/>
        </a:defRPr>
      </a:lvl3pPr>
      <a:lvl4pPr marL="1600200" indent="-228600" algn="l" rtl="0" eaLnBrk="1" fontAlgn="base" hangingPunct="1">
        <a:spcBef>
          <a:spcPct val="20000"/>
        </a:spcBef>
        <a:spcAft>
          <a:spcPct val="0"/>
        </a:spcAft>
        <a:buChar char="–"/>
        <a:defRPr sz="2000">
          <a:solidFill>
            <a:schemeClr val="tx2"/>
          </a:solidFill>
          <a:latin typeface="+mn-lt"/>
        </a:defRPr>
      </a:lvl4pPr>
      <a:lvl5pPr marL="2057400" indent="-228600" algn="l" rtl="0" eaLnBrk="1" fontAlgn="base" hangingPunct="1">
        <a:spcBef>
          <a:spcPct val="20000"/>
        </a:spcBef>
        <a:spcAft>
          <a:spcPct val="0"/>
        </a:spcAft>
        <a:buChar char="»"/>
        <a:defRPr sz="2000">
          <a:solidFill>
            <a:schemeClr val="tx2"/>
          </a:solidFill>
          <a:latin typeface="+mn-lt"/>
        </a:defRPr>
      </a:lvl5pPr>
      <a:lvl6pPr marL="2514600" indent="-228600" algn="r" rtl="1" eaLnBrk="1" fontAlgn="base" hangingPunct="1">
        <a:spcBef>
          <a:spcPct val="20000"/>
        </a:spcBef>
        <a:spcAft>
          <a:spcPct val="0"/>
        </a:spcAft>
        <a:buChar char="»"/>
        <a:defRPr sz="2000">
          <a:solidFill>
            <a:schemeClr val="tx1"/>
          </a:solidFill>
          <a:latin typeface="+mn-lt"/>
        </a:defRPr>
      </a:lvl6pPr>
      <a:lvl7pPr marL="2971800" indent="-228600" algn="r" rtl="1" eaLnBrk="1" fontAlgn="base" hangingPunct="1">
        <a:spcBef>
          <a:spcPct val="20000"/>
        </a:spcBef>
        <a:spcAft>
          <a:spcPct val="0"/>
        </a:spcAft>
        <a:buChar char="»"/>
        <a:defRPr sz="2000">
          <a:solidFill>
            <a:schemeClr val="tx1"/>
          </a:solidFill>
          <a:latin typeface="+mn-lt"/>
        </a:defRPr>
      </a:lvl7pPr>
      <a:lvl8pPr marL="3429000" indent="-228600" algn="r" rtl="1" eaLnBrk="1" fontAlgn="base" hangingPunct="1">
        <a:spcBef>
          <a:spcPct val="20000"/>
        </a:spcBef>
        <a:spcAft>
          <a:spcPct val="0"/>
        </a:spcAft>
        <a:buChar char="»"/>
        <a:defRPr sz="2000">
          <a:solidFill>
            <a:schemeClr val="tx1"/>
          </a:solidFill>
          <a:latin typeface="+mn-lt"/>
        </a:defRPr>
      </a:lvl8pPr>
      <a:lvl9pPr marL="3886200" indent="-228600" algn="r" rtl="1" eaLnBrk="1" fontAlgn="base" hangingPunct="1">
        <a:spcBef>
          <a:spcPct val="20000"/>
        </a:spcBef>
        <a:spcAft>
          <a:spcPct val="0"/>
        </a:spcAft>
        <a:buChar char="»"/>
        <a:defRPr sz="2000">
          <a:solidFill>
            <a:schemeClr val="tx1"/>
          </a:solidFill>
          <a:latin typeface="+mn-lt"/>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en.wikipedia.org/wiki/Genetic_diversity" TargetMode="External"/><Relationship Id="rId2" Type="http://schemas.openxmlformats.org/officeDocument/2006/relationships/image" Target="../media/image56.gif"/><Relationship Id="rId1" Type="http://schemas.openxmlformats.org/officeDocument/2006/relationships/slideLayout" Target="../slideLayouts/slideLayout2.xml"/><Relationship Id="rId4" Type="http://schemas.openxmlformats.org/officeDocument/2006/relationships/image" Target="../media/image97.gif"/></Relationships>
</file>

<file path=ppt/slides/_rels/slide10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56.gif"/><Relationship Id="rId7" Type="http://schemas.openxmlformats.org/officeDocument/2006/relationships/diagramColors" Target="../diagrams/colors27.xml"/><Relationship Id="rId2" Type="http://schemas.openxmlformats.org/officeDocument/2006/relationships/image" Target="../media/image112.gif"/><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56.gif"/><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gi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9.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56.gif"/><Relationship Id="rId1" Type="http://schemas.openxmlformats.org/officeDocument/2006/relationships/slideLayout" Target="../slideLayouts/slideLayout2.xml"/><Relationship Id="rId4" Type="http://schemas.openxmlformats.org/officeDocument/2006/relationships/image" Target="../media/image121.gi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123.jpe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35.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125.gif"/><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gi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2.xml"/><Relationship Id="rId4" Type="http://schemas.openxmlformats.org/officeDocument/2006/relationships/image" Target="../media/image136.gif"/></Relationships>
</file>

<file path=ppt/slides/_rels/slide1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48.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jpeg"/></Relationships>
</file>

<file path=ppt/slides/_rels/slide1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147.jpe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5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51.gif"/><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56.gif"/><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64.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55.gif"/><Relationship Id="rId4" Type="http://schemas.openxmlformats.org/officeDocument/2006/relationships/image" Target="../media/image154.png"/></Relationships>
</file>

<file path=ppt/slides/_rels/slide1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6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64.gif"/><Relationship Id="rId1" Type="http://schemas.openxmlformats.org/officeDocument/2006/relationships/slideLayout" Target="../slideLayouts/slideLayout14.xml"/><Relationship Id="rId4" Type="http://schemas.openxmlformats.org/officeDocument/2006/relationships/image" Target="../media/image16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14.xml"/><Relationship Id="rId4" Type="http://schemas.openxmlformats.org/officeDocument/2006/relationships/image" Target="../media/image165.png"/></Relationships>
</file>

<file path=ppt/slides/_rels/slide1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gif"/><Relationship Id="rId1" Type="http://schemas.openxmlformats.org/officeDocument/2006/relationships/slideLayout" Target="../slideLayouts/slideLayout14.xml"/><Relationship Id="rId4" Type="http://schemas.openxmlformats.org/officeDocument/2006/relationships/image" Target="../media/image165.png"/></Relationships>
</file>

<file path=ppt/slides/_rels/slide172.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172.jpeg"/><Relationship Id="rId1" Type="http://schemas.openxmlformats.org/officeDocument/2006/relationships/slideLayout" Target="../slideLayouts/slideLayout14.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73.gif"/><Relationship Id="rId1" Type="http://schemas.openxmlformats.org/officeDocument/2006/relationships/slideLayout" Target="../slideLayouts/slideLayout14.xml"/><Relationship Id="rId4" Type="http://schemas.openxmlformats.org/officeDocument/2006/relationships/image" Target="../media/image174.wmf"/></Relationships>
</file>

<file path=ppt/slides/_rels/slide17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4.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1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82.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177.jpeg"/><Relationship Id="rId1" Type="http://schemas.openxmlformats.org/officeDocument/2006/relationships/slideLayout" Target="../slideLayouts/slideLayout14.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83.xml.rels><?xml version="1.0" encoding="UTF-8" standalone="yes"?>
<Relationships xmlns="http://schemas.openxmlformats.org/package/2006/relationships"><Relationship Id="rId2" Type="http://schemas.openxmlformats.org/officeDocument/2006/relationships/image" Target="../media/image153.gif"/><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image" Target="../media/image156.jpeg"/><Relationship Id="rId1" Type="http://schemas.openxmlformats.org/officeDocument/2006/relationships/slideLayout" Target="../slideLayouts/slideLayout14.xml"/><Relationship Id="rId4" Type="http://schemas.openxmlformats.org/officeDocument/2006/relationships/image" Target="../media/image153.gif"/></Relationships>
</file>

<file path=ppt/slides/_rels/slide18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78.gif"/><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79.jpeg"/><Relationship Id="rId1" Type="http://schemas.openxmlformats.org/officeDocument/2006/relationships/slideLayout" Target="../slideLayouts/slideLayout14.xml"/><Relationship Id="rId5" Type="http://schemas.openxmlformats.org/officeDocument/2006/relationships/image" Target="../media/image181.png"/><Relationship Id="rId4" Type="http://schemas.openxmlformats.org/officeDocument/2006/relationships/image" Target="../media/image18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9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5.jpeg"/></Relationships>
</file>

<file path=ppt/slides/_rels/slide1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97.xml.rels><?xml version="1.0" encoding="UTF-8" standalone="yes"?>
<Relationships xmlns="http://schemas.openxmlformats.org/package/2006/relationships"><Relationship Id="rId8" Type="http://schemas.openxmlformats.org/officeDocument/2006/relationships/diagramData" Target="../diagrams/data44.xml"/><Relationship Id="rId3" Type="http://schemas.openxmlformats.org/officeDocument/2006/relationships/diagramData" Target="../diagrams/data43.xml"/><Relationship Id="rId7" Type="http://schemas.microsoft.com/office/2007/relationships/diagramDrawing" Target="../diagrams/drawing43.xml"/><Relationship Id="rId12" Type="http://schemas.microsoft.com/office/2007/relationships/diagramDrawing" Target="../diagrams/drawing44.xml"/><Relationship Id="rId2" Type="http://schemas.openxmlformats.org/officeDocument/2006/relationships/image" Target="../media/image108.gif"/><Relationship Id="rId1" Type="http://schemas.openxmlformats.org/officeDocument/2006/relationships/slideLayout" Target="../slideLayouts/slideLayout2.xml"/><Relationship Id="rId6" Type="http://schemas.openxmlformats.org/officeDocument/2006/relationships/diagramColors" Target="../diagrams/colors43.xml"/><Relationship Id="rId11" Type="http://schemas.openxmlformats.org/officeDocument/2006/relationships/diagramColors" Target="../diagrams/colors44.xml"/><Relationship Id="rId5" Type="http://schemas.openxmlformats.org/officeDocument/2006/relationships/diagramQuickStyle" Target="../diagrams/quickStyle43.xml"/><Relationship Id="rId10" Type="http://schemas.openxmlformats.org/officeDocument/2006/relationships/diagramQuickStyle" Target="../diagrams/quickStyle44.xml"/><Relationship Id="rId4" Type="http://schemas.openxmlformats.org/officeDocument/2006/relationships/diagramLayout" Target="../diagrams/layout43.xml"/><Relationship Id="rId9" Type="http://schemas.openxmlformats.org/officeDocument/2006/relationships/diagramLayout" Target="../diagrams/layout44.xml"/></Relationships>
</file>

<file path=ppt/slides/_rels/slide198.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189.jpeg"/><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201.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20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1.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41.gif"/></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211.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198.gif"/><Relationship Id="rId7" Type="http://schemas.openxmlformats.org/officeDocument/2006/relationships/diagramColors" Target="../diagrams/colors48.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212.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21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0.gif"/></Relationships>
</file>

<file path=ppt/slides/_rels/slide21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201.gi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jpe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9.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jpeg"/><Relationship Id="rId4" Type="http://schemas.openxmlformats.org/officeDocument/2006/relationships/image" Target="../media/image209.png"/></Relationships>
</file>

<file path=ppt/slides/_rels/slide22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98.jpe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22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e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22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1.png"/><Relationship Id="rId7" Type="http://schemas.openxmlformats.org/officeDocument/2006/relationships/image" Target="../media/image224.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41.gif"/><Relationship Id="rId4" Type="http://schemas.openxmlformats.org/officeDocument/2006/relationships/image" Target="../media/image222.png"/></Relationships>
</file>

<file path=ppt/slides/_rels/slide225.xml.rels><?xml version="1.0" encoding="UTF-8" standalone="yes"?>
<Relationships xmlns="http://schemas.openxmlformats.org/package/2006/relationships"><Relationship Id="rId8" Type="http://schemas.openxmlformats.org/officeDocument/2006/relationships/image" Target="../media/image232.jpe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2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237.jpeg"/><Relationship Id="rId5" Type="http://schemas.openxmlformats.org/officeDocument/2006/relationships/image" Target="../media/image236.gif"/><Relationship Id="rId4" Type="http://schemas.openxmlformats.org/officeDocument/2006/relationships/image" Target="../media/image235.png"/></Relationships>
</file>

<file path=ppt/slides/_rels/slide22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28.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22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23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jpe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23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56.gif"/><Relationship Id="rId1" Type="http://schemas.openxmlformats.org/officeDocument/2006/relationships/slideLayout" Target="../slideLayouts/slideLayout2.xml"/><Relationship Id="rId5" Type="http://schemas.openxmlformats.org/officeDocument/2006/relationships/image" Target="../media/image264.png"/><Relationship Id="rId4" Type="http://schemas.openxmlformats.org/officeDocument/2006/relationships/image" Target="../media/image263.png"/></Relationships>
</file>

<file path=ppt/slides/_rels/slide233.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66.png"/><Relationship Id="rId7" Type="http://schemas.openxmlformats.org/officeDocument/2006/relationships/image" Target="../media/image270.png"/><Relationship Id="rId2" Type="http://schemas.openxmlformats.org/officeDocument/2006/relationships/image" Target="../media/image265.jpeg"/><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10" Type="http://schemas.openxmlformats.org/officeDocument/2006/relationships/image" Target="../media/image273.png"/><Relationship Id="rId4" Type="http://schemas.openxmlformats.org/officeDocument/2006/relationships/image" Target="../media/image267.png"/><Relationship Id="rId9" Type="http://schemas.openxmlformats.org/officeDocument/2006/relationships/image" Target="../media/image272.png"/></Relationships>
</file>

<file path=ppt/slides/_rels/slide23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 Id="rId4" Type="http://schemas.openxmlformats.org/officeDocument/2006/relationships/image" Target="../media/image276.jpeg"/></Relationships>
</file>

<file path=ppt/slides/_rels/slide235.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7.png"/><Relationship Id="rId7" Type="http://schemas.openxmlformats.org/officeDocument/2006/relationships/image" Target="../media/image278.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75.png"/><Relationship Id="rId10" Type="http://schemas.openxmlformats.org/officeDocument/2006/relationships/image" Target="../media/image281.png"/><Relationship Id="rId4" Type="http://schemas.openxmlformats.org/officeDocument/2006/relationships/image" Target="../media/image270.png"/><Relationship Id="rId9" Type="http://schemas.openxmlformats.org/officeDocument/2006/relationships/image" Target="../media/image28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82.jpe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239.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0.png"/><Relationship Id="rId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9.png"/><Relationship Id="rId4" Type="http://schemas.openxmlformats.org/officeDocument/2006/relationships/image" Target="../media/image288.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jpeg"/><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24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24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112.gif"/></Relationships>
</file>

<file path=ppt/slides/_rels/slide244.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305.gif"/><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284.png"/><Relationship Id="rId4" Type="http://schemas.openxmlformats.org/officeDocument/2006/relationships/image" Target="../media/image303.png"/></Relationships>
</file>

<file path=ppt/slides/_rels/slide245.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jpeg"/><Relationship Id="rId1" Type="http://schemas.openxmlformats.org/officeDocument/2006/relationships/slideLayout" Target="../slideLayouts/slideLayout2.xml"/><Relationship Id="rId4" Type="http://schemas.openxmlformats.org/officeDocument/2006/relationships/image" Target="../media/image308.png"/></Relationships>
</file>

<file path=ppt/slides/_rels/slide2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2.xml"/><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png"/></Relationships>
</file>

<file path=ppt/slides/_rels/slide24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2.xml"/><Relationship Id="rId5" Type="http://schemas.openxmlformats.org/officeDocument/2006/relationships/image" Target="../media/image313.png"/><Relationship Id="rId4" Type="http://schemas.openxmlformats.org/officeDocument/2006/relationships/image" Target="../media/image312.png"/></Relationships>
</file>

<file path=ppt/slides/_rels/slide248.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316.jpeg"/><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25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18.gif"/><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diagramLayout" Target="../diagrams/layout53.xml"/><Relationship Id="rId7" Type="http://schemas.openxmlformats.org/officeDocument/2006/relationships/image" Target="../media/image319.gif"/><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257.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258.xml.rels><?xml version="1.0" encoding="UTF-8" standalone="yes"?>
<Relationships xmlns="http://schemas.openxmlformats.org/package/2006/relationships"><Relationship Id="rId2" Type="http://schemas.openxmlformats.org/officeDocument/2006/relationships/image" Target="../media/image320.gi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21.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23.jpeg"/><Relationship Id="rId2" Type="http://schemas.openxmlformats.org/officeDocument/2006/relationships/image" Target="../media/image322.gi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25.gif"/><Relationship Id="rId2" Type="http://schemas.openxmlformats.org/officeDocument/2006/relationships/image" Target="../media/image324.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27.jpeg"/><Relationship Id="rId2" Type="http://schemas.openxmlformats.org/officeDocument/2006/relationships/image" Target="../media/image326.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diagramLayout" Target="../diagrams/layout55.xml"/><Relationship Id="rId7" Type="http://schemas.openxmlformats.org/officeDocument/2006/relationships/image" Target="../media/image328.jpeg"/><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264.xml.rels><?xml version="1.0" encoding="UTF-8" standalone="yes"?>
<Relationships xmlns="http://schemas.openxmlformats.org/package/2006/relationships"><Relationship Id="rId2" Type="http://schemas.openxmlformats.org/officeDocument/2006/relationships/image" Target="../media/image329.jpe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266.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26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330.jpe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0.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271.xml.rels><?xml version="1.0" encoding="UTF-8" standalone="yes"?>
<Relationships xmlns="http://schemas.openxmlformats.org/package/2006/relationships"><Relationship Id="rId2" Type="http://schemas.openxmlformats.org/officeDocument/2006/relationships/image" Target="../media/image333.gif"/><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2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334.jpe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8" Type="http://schemas.openxmlformats.org/officeDocument/2006/relationships/image" Target="../media/image335.gif"/><Relationship Id="rId3" Type="http://schemas.openxmlformats.org/officeDocument/2006/relationships/diagramLayout" Target="../diagrams/layout60.xml"/><Relationship Id="rId7" Type="http://schemas.openxmlformats.org/officeDocument/2006/relationships/image" Target="../media/image3.jpeg"/><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277.xml.rels><?xml version="1.0" encoding="UTF-8" standalone="yes"?>
<Relationships xmlns="http://schemas.openxmlformats.org/package/2006/relationships"><Relationship Id="rId3" Type="http://schemas.openxmlformats.org/officeDocument/2006/relationships/diagramLayout" Target="../diagrams/layout61.xml"/><Relationship Id="rId7" Type="http://schemas.openxmlformats.org/officeDocument/2006/relationships/image" Target="../media/image336.jpeg"/><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278.xml.rels><?xml version="1.0" encoding="UTF-8" standalone="yes"?>
<Relationships xmlns="http://schemas.openxmlformats.org/package/2006/relationships"><Relationship Id="rId3" Type="http://schemas.openxmlformats.org/officeDocument/2006/relationships/diagramLayout" Target="../diagrams/layout62.xml"/><Relationship Id="rId7" Type="http://schemas.openxmlformats.org/officeDocument/2006/relationships/image" Target="../media/image337.gif"/><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279.xml.rels><?xml version="1.0" encoding="UTF-8" standalone="yes"?>
<Relationships xmlns="http://schemas.openxmlformats.org/package/2006/relationships"><Relationship Id="rId3" Type="http://schemas.openxmlformats.org/officeDocument/2006/relationships/diagramLayout" Target="../diagrams/layout63.xml"/><Relationship Id="rId7" Type="http://schemas.openxmlformats.org/officeDocument/2006/relationships/image" Target="../media/image338.jpeg"/><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281.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image" Target="../media/image339.jpeg"/><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2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1.xml.rels><?xml version="1.0" encoding="UTF-8" standalone="yes"?>
<Relationships xmlns="http://schemas.openxmlformats.org/package/2006/relationships"><Relationship Id="rId2" Type="http://schemas.openxmlformats.org/officeDocument/2006/relationships/image" Target="../media/image341.jpeg"/><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oleObject" Target="../embeddings/oleObject3.bin"/><Relationship Id="rId1" Type="http://schemas.openxmlformats.org/officeDocument/2006/relationships/slideLayout" Target="../slideLayouts/slideLayout15.xml"/><Relationship Id="rId6" Type="http://schemas.openxmlformats.org/officeDocument/2006/relationships/image" Target="../media/image345.jpeg"/><Relationship Id="rId5" Type="http://schemas.openxmlformats.org/officeDocument/2006/relationships/image" Target="../media/image344.jpeg"/><Relationship Id="rId4" Type="http://schemas.openxmlformats.org/officeDocument/2006/relationships/image" Target="../media/image343.jpeg"/></Relationships>
</file>

<file path=ppt/slides/_rels/slide293.xml.rels><?xml version="1.0" encoding="UTF-8" standalone="yes"?>
<Relationships xmlns="http://schemas.openxmlformats.org/package/2006/relationships"><Relationship Id="rId2" Type="http://schemas.openxmlformats.org/officeDocument/2006/relationships/image" Target="../media/image346.jpeg"/><Relationship Id="rId1" Type="http://schemas.openxmlformats.org/officeDocument/2006/relationships/slideLayout" Target="../slideLayouts/slideLayout1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image" Target="../media/image347.jpeg"/><Relationship Id="rId1" Type="http://schemas.openxmlformats.org/officeDocument/2006/relationships/slideLayout" Target="../slideLayouts/slideLayout8.xml"/><Relationship Id="rId4" Type="http://schemas.openxmlformats.org/officeDocument/2006/relationships/image" Target="../media/image349.jpeg"/></Relationships>
</file>

<file path=ppt/slides/_rels/slide297.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2" Type="http://schemas.openxmlformats.org/officeDocument/2006/relationships/image" Target="../media/image352.gif"/><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54.jpeg"/><Relationship Id="rId2" Type="http://schemas.openxmlformats.org/officeDocument/2006/relationships/image" Target="../media/image353.jpeg"/><Relationship Id="rId1" Type="http://schemas.openxmlformats.org/officeDocument/2006/relationships/slideLayout" Target="../slideLayouts/slideLayout8.xml"/><Relationship Id="rId5" Type="http://schemas.openxmlformats.org/officeDocument/2006/relationships/image" Target="../media/image356.jpeg"/><Relationship Id="rId4" Type="http://schemas.openxmlformats.org/officeDocument/2006/relationships/image" Target="../media/image355.jpe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3" Type="http://schemas.openxmlformats.org/officeDocument/2006/relationships/image" Target="../media/image357.wmf"/><Relationship Id="rId2" Type="http://schemas.openxmlformats.org/officeDocument/2006/relationships/oleObject" Target="../embeddings/oleObject4.bin"/><Relationship Id="rId1" Type="http://schemas.openxmlformats.org/officeDocument/2006/relationships/slideLayout" Target="../slideLayouts/slideLayout1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oleObject" Target="../embeddings/oleObject5.bin"/><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2.xml.rels><?xml version="1.0" encoding="UTF-8" standalone="yes"?>
<Relationships xmlns="http://schemas.openxmlformats.org/package/2006/relationships"><Relationship Id="rId3" Type="http://schemas.openxmlformats.org/officeDocument/2006/relationships/image" Target="../media/image361.wmf"/><Relationship Id="rId2" Type="http://schemas.openxmlformats.org/officeDocument/2006/relationships/oleObject" Target="../embeddings/oleObject6.bin"/><Relationship Id="rId1" Type="http://schemas.openxmlformats.org/officeDocument/2006/relationships/slideLayout" Target="../slideLayouts/slideLayout1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15.xml"/></Relationships>
</file>

<file path=ppt/slides/_rels/slide316.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15.xml"/></Relationships>
</file>

<file path=ppt/slides/_rels/slide317.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15.xml"/></Relationships>
</file>

<file path=ppt/slides/_rels/slide318.xml.rels><?xml version="1.0" encoding="UTF-8" standalone="yes"?>
<Relationships xmlns="http://schemas.openxmlformats.org/package/2006/relationships"><Relationship Id="rId2" Type="http://schemas.openxmlformats.org/officeDocument/2006/relationships/image" Target="../media/image178.gif"/><Relationship Id="rId1" Type="http://schemas.openxmlformats.org/officeDocument/2006/relationships/slideLayout" Target="../slideLayouts/slideLayout1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366.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3" Type="http://schemas.openxmlformats.org/officeDocument/2006/relationships/image" Target="../media/image367.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3" Type="http://schemas.openxmlformats.org/officeDocument/2006/relationships/image" Target="../media/image367.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41.gif"/><Relationship Id="rId1" Type="http://schemas.openxmlformats.org/officeDocument/2006/relationships/slideLayout" Target="../slideLayouts/slideLayout15.xml"/><Relationship Id="rId6" Type="http://schemas.openxmlformats.org/officeDocument/2006/relationships/image" Target="../media/image369.wmf"/><Relationship Id="rId5" Type="http://schemas.openxmlformats.org/officeDocument/2006/relationships/oleObject" Target="../embeddings/oleObject8.bin"/><Relationship Id="rId4" Type="http://schemas.openxmlformats.org/officeDocument/2006/relationships/image" Target="../media/image368.wmf"/></Relationships>
</file>

<file path=ppt/slides/_rels/slide326.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27.xml.rels><?xml version="1.0" encoding="UTF-8" standalone="yes"?>
<Relationships xmlns="http://schemas.openxmlformats.org/package/2006/relationships"><Relationship Id="rId2" Type="http://schemas.openxmlformats.org/officeDocument/2006/relationships/image" Target="../media/image370.jpeg"/><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1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2.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15.xml"/></Relationships>
</file>

<file path=ppt/slides/_rels/slide333.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15.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334.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3" Type="http://schemas.openxmlformats.org/officeDocument/2006/relationships/hyperlink" Target="http://ieeexplore.ieee.org/search/searchresult.jsp?searchWithin=%22Authors%22:.QT.Qingfu%20Zhang.QT.&amp;newsearch=true" TargetMode="External"/><Relationship Id="rId2" Type="http://schemas.openxmlformats.org/officeDocument/2006/relationships/image" Target="../media/image376.gif"/><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3.png"/><Relationship Id="rId3" Type="http://schemas.openxmlformats.org/officeDocument/2006/relationships/diagramLayout" Target="../diagrams/layout68.xml"/><Relationship Id="rId7" Type="http://schemas.openxmlformats.org/officeDocument/2006/relationships/image" Target="../media/image377.png"/><Relationship Id="rId12" Type="http://schemas.openxmlformats.org/officeDocument/2006/relationships/image" Target="../media/image382.png"/><Relationship Id="rId2" Type="http://schemas.openxmlformats.org/officeDocument/2006/relationships/diagramData" Target="../diagrams/data68.xml"/><Relationship Id="rId1" Type="http://schemas.openxmlformats.org/officeDocument/2006/relationships/slideLayout" Target="../slideLayouts/slideLayout15.xml"/><Relationship Id="rId6" Type="http://schemas.microsoft.com/office/2007/relationships/diagramDrawing" Target="../diagrams/drawing68.xml"/><Relationship Id="rId11" Type="http://schemas.openxmlformats.org/officeDocument/2006/relationships/image" Target="../media/image381.png"/><Relationship Id="rId5" Type="http://schemas.openxmlformats.org/officeDocument/2006/relationships/diagramColors" Target="../diagrams/colors68.xml"/><Relationship Id="rId10" Type="http://schemas.openxmlformats.org/officeDocument/2006/relationships/image" Target="../media/image380.png"/><Relationship Id="rId4" Type="http://schemas.openxmlformats.org/officeDocument/2006/relationships/diagramQuickStyle" Target="../diagrams/quickStyle68.xml"/><Relationship Id="rId9" Type="http://schemas.openxmlformats.org/officeDocument/2006/relationships/image" Target="../media/image379.png"/><Relationship Id="rId14" Type="http://schemas.openxmlformats.org/officeDocument/2006/relationships/image" Target="../media/image384.png"/></Relationships>
</file>

<file path=ppt/slides/_rels/slide341.xml.rels><?xml version="1.0" encoding="UTF-8" standalone="yes"?>
<Relationships xmlns="http://schemas.openxmlformats.org/package/2006/relationships"><Relationship Id="rId8" Type="http://schemas.microsoft.com/office/2007/relationships/diagramDrawing" Target="../diagrams/drawing69.xml"/><Relationship Id="rId3" Type="http://schemas.openxmlformats.org/officeDocument/2006/relationships/image" Target="../media/image386.png"/><Relationship Id="rId7" Type="http://schemas.openxmlformats.org/officeDocument/2006/relationships/diagramColors" Target="../diagrams/colors69.xml"/><Relationship Id="rId2" Type="http://schemas.openxmlformats.org/officeDocument/2006/relationships/image" Target="../media/image385.png"/><Relationship Id="rId1" Type="http://schemas.openxmlformats.org/officeDocument/2006/relationships/slideLayout" Target="../slideLayouts/slideLayout15.xml"/><Relationship Id="rId6" Type="http://schemas.openxmlformats.org/officeDocument/2006/relationships/diagramQuickStyle" Target="../diagrams/quickStyle69.xml"/><Relationship Id="rId5" Type="http://schemas.openxmlformats.org/officeDocument/2006/relationships/diagramLayout" Target="../diagrams/layout69.xml"/><Relationship Id="rId4" Type="http://schemas.openxmlformats.org/officeDocument/2006/relationships/diagramData" Target="../diagrams/data69.xml"/></Relationships>
</file>

<file path=ppt/slides/_rels/slide342.xml.rels><?xml version="1.0" encoding="UTF-8" standalone="yes"?>
<Relationships xmlns="http://schemas.openxmlformats.org/package/2006/relationships"><Relationship Id="rId8" Type="http://schemas.openxmlformats.org/officeDocument/2006/relationships/image" Target="../media/image393.png"/><Relationship Id="rId3" Type="http://schemas.openxmlformats.org/officeDocument/2006/relationships/image" Target="../media/image388.png"/><Relationship Id="rId7" Type="http://schemas.openxmlformats.org/officeDocument/2006/relationships/image" Target="../media/image392.png"/><Relationship Id="rId2" Type="http://schemas.openxmlformats.org/officeDocument/2006/relationships/image" Target="../media/image387.png"/><Relationship Id="rId1" Type="http://schemas.openxmlformats.org/officeDocument/2006/relationships/slideLayout" Target="../slideLayouts/slideLayout15.xml"/><Relationship Id="rId6" Type="http://schemas.openxmlformats.org/officeDocument/2006/relationships/image" Target="../media/image391.png"/><Relationship Id="rId11" Type="http://schemas.openxmlformats.org/officeDocument/2006/relationships/image" Target="../media/image395.png"/><Relationship Id="rId5" Type="http://schemas.openxmlformats.org/officeDocument/2006/relationships/image" Target="../media/image390.png"/><Relationship Id="rId10" Type="http://schemas.openxmlformats.org/officeDocument/2006/relationships/customXml" Target="../ink/ink1.xml"/><Relationship Id="rId4" Type="http://schemas.openxmlformats.org/officeDocument/2006/relationships/image" Target="../media/image389.png"/><Relationship Id="rId9" Type="http://schemas.openxmlformats.org/officeDocument/2006/relationships/image" Target="../media/image394.png"/></Relationships>
</file>

<file path=ppt/slides/_rels/slide343.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image" Target="../media/image407.png"/><Relationship Id="rId18" Type="http://schemas.openxmlformats.org/officeDocument/2006/relationships/image" Target="../media/image412.png"/><Relationship Id="rId3" Type="http://schemas.openxmlformats.org/officeDocument/2006/relationships/image" Target="../media/image397.png"/><Relationship Id="rId7" Type="http://schemas.openxmlformats.org/officeDocument/2006/relationships/image" Target="../media/image401.png"/><Relationship Id="rId12" Type="http://schemas.openxmlformats.org/officeDocument/2006/relationships/image" Target="../media/image406.png"/><Relationship Id="rId17" Type="http://schemas.openxmlformats.org/officeDocument/2006/relationships/image" Target="../media/image411.png"/><Relationship Id="rId2" Type="http://schemas.openxmlformats.org/officeDocument/2006/relationships/image" Target="../media/image396.png"/><Relationship Id="rId16" Type="http://schemas.openxmlformats.org/officeDocument/2006/relationships/image" Target="../media/image410.png"/><Relationship Id="rId20" Type="http://schemas.openxmlformats.org/officeDocument/2006/relationships/image" Target="../media/image413.png"/><Relationship Id="rId1" Type="http://schemas.openxmlformats.org/officeDocument/2006/relationships/slideLayout" Target="../slideLayouts/slideLayout15.xml"/><Relationship Id="rId6" Type="http://schemas.openxmlformats.org/officeDocument/2006/relationships/image" Target="../media/image400.png"/><Relationship Id="rId11" Type="http://schemas.openxmlformats.org/officeDocument/2006/relationships/image" Target="../media/image405.png"/><Relationship Id="rId5" Type="http://schemas.openxmlformats.org/officeDocument/2006/relationships/image" Target="../media/image399.png"/><Relationship Id="rId15" Type="http://schemas.openxmlformats.org/officeDocument/2006/relationships/image" Target="../media/image409.png"/><Relationship Id="rId10" Type="http://schemas.openxmlformats.org/officeDocument/2006/relationships/image" Target="../media/image404.png"/><Relationship Id="rId19" Type="http://schemas.openxmlformats.org/officeDocument/2006/relationships/customXml" Target="../ink/ink2.xml"/><Relationship Id="rId4" Type="http://schemas.openxmlformats.org/officeDocument/2006/relationships/image" Target="../media/image398.png"/><Relationship Id="rId9" Type="http://schemas.openxmlformats.org/officeDocument/2006/relationships/image" Target="../media/image403.png"/><Relationship Id="rId14" Type="http://schemas.openxmlformats.org/officeDocument/2006/relationships/image" Target="../media/image408.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15.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346.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slideLayout" Target="../slideLayouts/slideLayout15.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s>
</file>

<file path=ppt/slides/_rels/slide34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15.xml"/><Relationship Id="rId6" Type="http://schemas.openxmlformats.org/officeDocument/2006/relationships/image" Target="../media/image423.png"/><Relationship Id="rId5" Type="http://schemas.openxmlformats.org/officeDocument/2006/relationships/image" Target="../media/image422.png"/><Relationship Id="rId4" Type="http://schemas.openxmlformats.org/officeDocument/2006/relationships/image" Target="../media/image421.png"/></Relationships>
</file>

<file path=ppt/slides/_rels/slide348.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image" Target="../media/image424.png"/><Relationship Id="rId1" Type="http://schemas.openxmlformats.org/officeDocument/2006/relationships/slideLayout" Target="../slideLayouts/slideLayout15.xml"/><Relationship Id="rId4" Type="http://schemas.openxmlformats.org/officeDocument/2006/relationships/image" Target="../media/image426.png"/></Relationships>
</file>

<file path=ppt/slides/_rels/slide349.xml.rels><?xml version="1.0" encoding="UTF-8" standalone="yes"?>
<Relationships xmlns="http://schemas.openxmlformats.org/package/2006/relationships"><Relationship Id="rId3" Type="http://schemas.openxmlformats.org/officeDocument/2006/relationships/image" Target="../media/image428.png"/><Relationship Id="rId7" Type="http://schemas.openxmlformats.org/officeDocument/2006/relationships/image" Target="../media/image426.png"/><Relationship Id="rId2" Type="http://schemas.openxmlformats.org/officeDocument/2006/relationships/image" Target="../media/image427.png"/><Relationship Id="rId1" Type="http://schemas.openxmlformats.org/officeDocument/2006/relationships/slideLayout" Target="../slideLayouts/slideLayout15.xml"/><Relationship Id="rId6" Type="http://schemas.openxmlformats.org/officeDocument/2006/relationships/image" Target="../media/image425.png"/><Relationship Id="rId5" Type="http://schemas.openxmlformats.org/officeDocument/2006/relationships/image" Target="../media/image430.png"/><Relationship Id="rId4" Type="http://schemas.openxmlformats.org/officeDocument/2006/relationships/image" Target="../media/image429.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0.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34.png"/><Relationship Id="rId7" Type="http://schemas.openxmlformats.org/officeDocument/2006/relationships/image" Target="../media/image438.png"/><Relationship Id="rId2" Type="http://schemas.openxmlformats.org/officeDocument/2006/relationships/image" Target="../media/image433.png"/><Relationship Id="rId1" Type="http://schemas.openxmlformats.org/officeDocument/2006/relationships/slideLayout" Target="../slideLayouts/slideLayout15.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png"/></Relationships>
</file>

<file path=ppt/slides/_rels/slide35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15.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353.xml.rels><?xml version="1.0" encoding="UTF-8" standalone="yes"?>
<Relationships xmlns="http://schemas.openxmlformats.org/package/2006/relationships"><Relationship Id="rId3" Type="http://schemas.openxmlformats.org/officeDocument/2006/relationships/image" Target="../media/image444.png"/><Relationship Id="rId7" Type="http://schemas.openxmlformats.org/officeDocument/2006/relationships/image" Target="../media/image448.png"/><Relationship Id="rId2" Type="http://schemas.openxmlformats.org/officeDocument/2006/relationships/image" Target="../media/image41.gif"/><Relationship Id="rId1" Type="http://schemas.openxmlformats.org/officeDocument/2006/relationships/slideLayout" Target="../slideLayouts/slideLayout15.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354.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1.gif"/><Relationship Id="rId1" Type="http://schemas.openxmlformats.org/officeDocument/2006/relationships/slideLayout" Target="../slideLayouts/slideLayout15.xml"/><Relationship Id="rId5" Type="http://schemas.openxmlformats.org/officeDocument/2006/relationships/image" Target="../media/image451.png"/><Relationship Id="rId4" Type="http://schemas.openxmlformats.org/officeDocument/2006/relationships/image" Target="../media/image450.png"/></Relationships>
</file>

<file path=ppt/slides/_rels/slide355.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1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15.xml"/><Relationship Id="rId6" Type="http://schemas.openxmlformats.org/officeDocument/2006/relationships/image" Target="../media/image456.png"/><Relationship Id="rId5" Type="http://schemas.openxmlformats.org/officeDocument/2006/relationships/customXml" Target="../ink/ink3.xml"/><Relationship Id="rId4" Type="http://schemas.openxmlformats.org/officeDocument/2006/relationships/image" Target="../media/image455.png"/></Relationships>
</file>

<file path=ppt/slides/_rels/slide358.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15.xml"/><Relationship Id="rId4" Type="http://schemas.openxmlformats.org/officeDocument/2006/relationships/image" Target="../media/image459.png"/></Relationships>
</file>

<file path=ppt/slides/_rels/slide35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61.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0.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15.xml"/><Relationship Id="rId4" Type="http://schemas.openxmlformats.org/officeDocument/2006/relationships/image" Target="../media/image464.png"/></Relationships>
</file>

<file path=ppt/slides/_rels/slide361.xml.rels><?xml version="1.0" encoding="UTF-8" standalone="yes"?>
<Relationships xmlns="http://schemas.openxmlformats.org/package/2006/relationships"><Relationship Id="rId2" Type="http://schemas.openxmlformats.org/officeDocument/2006/relationships/image" Target="../media/image465.jpeg"/><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466.jpeg"/><Relationship Id="rId1" Type="http://schemas.openxmlformats.org/officeDocument/2006/relationships/slideLayout" Target="../slideLayouts/slideLayout15.xml"/><Relationship Id="rId4" Type="http://schemas.openxmlformats.org/officeDocument/2006/relationships/image" Target="../media/image468.png"/></Relationships>
</file>

<file path=ppt/slides/_rels/slide36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9.png"/><Relationship Id="rId1" Type="http://schemas.openxmlformats.org/officeDocument/2006/relationships/slideLayout" Target="../slideLayouts/slideLayout15.xml"/><Relationship Id="rId4" Type="http://schemas.openxmlformats.org/officeDocument/2006/relationships/image" Target="../media/image471.jpeg"/></Relationships>
</file>

<file path=ppt/slides/_rels/slide364.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15.xml"/><Relationship Id="rId4" Type="http://schemas.openxmlformats.org/officeDocument/2006/relationships/image" Target="../media/image474.png"/></Relationships>
</file>

<file path=ppt/slides/_rels/slide365.xml.rels><?xml version="1.0" encoding="UTF-8" standalone="yes"?>
<Relationships xmlns="http://schemas.openxmlformats.org/package/2006/relationships"><Relationship Id="rId3" Type="http://schemas.openxmlformats.org/officeDocument/2006/relationships/image" Target="../media/image476.jpeg"/><Relationship Id="rId2" Type="http://schemas.openxmlformats.org/officeDocument/2006/relationships/image" Target="../media/image475.png"/><Relationship Id="rId1" Type="http://schemas.openxmlformats.org/officeDocument/2006/relationships/slideLayout" Target="../slideLayouts/slideLayout15.xml"/><Relationship Id="rId4" Type="http://schemas.openxmlformats.org/officeDocument/2006/relationships/image" Target="../media/image477.png"/></Relationships>
</file>

<file path=ppt/slides/_rels/slide366.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15.xml"/><Relationship Id="rId4" Type="http://schemas.openxmlformats.org/officeDocument/2006/relationships/image" Target="../media/image480.jpeg"/></Relationships>
</file>

<file path=ppt/slides/_rels/slide3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6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37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15.xml"/><Relationship Id="rId6" Type="http://schemas.openxmlformats.org/officeDocument/2006/relationships/image" Target="../media/image485.png"/><Relationship Id="rId5" Type="http://schemas.openxmlformats.org/officeDocument/2006/relationships/image" Target="../media/image484.png"/><Relationship Id="rId4" Type="http://schemas.openxmlformats.org/officeDocument/2006/relationships/image" Target="../media/image483.png"/></Relationships>
</file>

<file path=ppt/slides/_rels/slide376.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8" Type="http://schemas.openxmlformats.org/officeDocument/2006/relationships/image" Target="../media/image493.png"/><Relationship Id="rId3" Type="http://schemas.openxmlformats.org/officeDocument/2006/relationships/image" Target="../media/image488.png"/><Relationship Id="rId7" Type="http://schemas.openxmlformats.org/officeDocument/2006/relationships/image" Target="../media/image492.png"/><Relationship Id="rId2" Type="http://schemas.openxmlformats.org/officeDocument/2006/relationships/image" Target="../media/image487.png"/><Relationship Id="rId1" Type="http://schemas.openxmlformats.org/officeDocument/2006/relationships/slideLayout" Target="../slideLayouts/slideLayout15.xml"/><Relationship Id="rId6" Type="http://schemas.openxmlformats.org/officeDocument/2006/relationships/image" Target="../media/image491.png"/><Relationship Id="rId5" Type="http://schemas.openxmlformats.org/officeDocument/2006/relationships/image" Target="../media/image490.png"/><Relationship Id="rId4" Type="http://schemas.openxmlformats.org/officeDocument/2006/relationships/image" Target="../media/image489.png"/></Relationships>
</file>

<file path=ppt/slides/_rels/slide379.xml.rels><?xml version="1.0" encoding="UTF-8" standalone="yes"?>
<Relationships xmlns="http://schemas.openxmlformats.org/package/2006/relationships"><Relationship Id="rId8" Type="http://schemas.openxmlformats.org/officeDocument/2006/relationships/image" Target="../media/image499.png"/><Relationship Id="rId3" Type="http://schemas.openxmlformats.org/officeDocument/2006/relationships/image" Target="../media/image495.png"/><Relationship Id="rId7" Type="http://schemas.openxmlformats.org/officeDocument/2006/relationships/image" Target="../media/image498.png"/><Relationship Id="rId2" Type="http://schemas.openxmlformats.org/officeDocument/2006/relationships/image" Target="../media/image494.png"/><Relationship Id="rId1" Type="http://schemas.openxmlformats.org/officeDocument/2006/relationships/slideLayout" Target="../slideLayouts/slideLayout15.xml"/><Relationship Id="rId6" Type="http://schemas.openxmlformats.org/officeDocument/2006/relationships/image" Target="../media/image497.png"/><Relationship Id="rId5" Type="http://schemas.openxmlformats.org/officeDocument/2006/relationships/image" Target="../media/image496.png"/><Relationship Id="rId4" Type="http://schemas.openxmlformats.org/officeDocument/2006/relationships/image" Target="../media/image493.png"/></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15.xml"/><Relationship Id="rId4" Type="http://schemas.openxmlformats.org/officeDocument/2006/relationships/image" Target="../media/image502.png"/></Relationships>
</file>

<file path=ppt/slides/_rels/slide381.xml.rels><?xml version="1.0" encoding="UTF-8" standalone="yes"?>
<Relationships xmlns="http://schemas.openxmlformats.org/package/2006/relationships"><Relationship Id="rId2" Type="http://schemas.openxmlformats.org/officeDocument/2006/relationships/image" Target="../media/image499.png"/><Relationship Id="rId1" Type="http://schemas.openxmlformats.org/officeDocument/2006/relationships/slideLayout" Target="../slideLayouts/slideLayout15.xml"/></Relationships>
</file>

<file path=ppt/slides/_rels/slide382.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image" Target="../media/image505.png"/><Relationship Id="rId1" Type="http://schemas.openxmlformats.org/officeDocument/2006/relationships/slideLayout" Target="../slideLayouts/slideLayout15.xml"/><Relationship Id="rId4" Type="http://schemas.openxmlformats.org/officeDocument/2006/relationships/image" Target="../media/image507.png"/></Relationships>
</file>

<file path=ppt/slides/_rels/slide386.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slideLayout" Target="../slideLayouts/slideLayout15.xml"/><Relationship Id="rId6" Type="http://schemas.openxmlformats.org/officeDocument/2006/relationships/image" Target="../media/image512.png"/><Relationship Id="rId5" Type="http://schemas.openxmlformats.org/officeDocument/2006/relationships/image" Target="../media/image511.png"/><Relationship Id="rId4" Type="http://schemas.openxmlformats.org/officeDocument/2006/relationships/image" Target="../media/image510.png"/></Relationships>
</file>

<file path=ppt/slides/_rels/slide387.xml.rels><?xml version="1.0" encoding="UTF-8" standalone="yes"?>
<Relationships xmlns="http://schemas.openxmlformats.org/package/2006/relationships"><Relationship Id="rId3" Type="http://schemas.openxmlformats.org/officeDocument/2006/relationships/image" Target="../media/image514.png"/><Relationship Id="rId7" Type="http://schemas.openxmlformats.org/officeDocument/2006/relationships/image" Target="../media/image512.png"/><Relationship Id="rId2" Type="http://schemas.openxmlformats.org/officeDocument/2006/relationships/image" Target="../media/image513.png"/><Relationship Id="rId1" Type="http://schemas.openxmlformats.org/officeDocument/2006/relationships/slideLayout" Target="../slideLayouts/slideLayout15.xml"/><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oleObject" Target="../embeddings/oleObject15.bin"/><Relationship Id="rId18" Type="http://schemas.openxmlformats.org/officeDocument/2006/relationships/oleObject" Target="../embeddings/oleObject20.bin"/><Relationship Id="rId3" Type="http://schemas.openxmlformats.org/officeDocument/2006/relationships/image" Target="../media/image515.wmf"/><Relationship Id="rId21" Type="http://schemas.openxmlformats.org/officeDocument/2006/relationships/oleObject" Target="../embeddings/oleObject23.bin"/><Relationship Id="rId7" Type="http://schemas.openxmlformats.org/officeDocument/2006/relationships/image" Target="../media/image517.wmf"/><Relationship Id="rId12" Type="http://schemas.openxmlformats.org/officeDocument/2006/relationships/oleObject" Target="../embeddings/oleObject14.bin"/><Relationship Id="rId17" Type="http://schemas.openxmlformats.org/officeDocument/2006/relationships/oleObject" Target="../embeddings/oleObject19.bin"/><Relationship Id="rId2" Type="http://schemas.openxmlformats.org/officeDocument/2006/relationships/image" Target="../media/image129.gif"/><Relationship Id="rId16" Type="http://schemas.openxmlformats.org/officeDocument/2006/relationships/oleObject" Target="../embeddings/oleObject18.bin"/><Relationship Id="rId20" Type="http://schemas.openxmlformats.org/officeDocument/2006/relationships/oleObject" Target="../embeddings/oleObject22.bin"/><Relationship Id="rId1" Type="http://schemas.openxmlformats.org/officeDocument/2006/relationships/slideLayout" Target="../slideLayouts/slideLayout15.xml"/><Relationship Id="rId6" Type="http://schemas.openxmlformats.org/officeDocument/2006/relationships/oleObject" Target="../embeddings/oleObject10.bin"/><Relationship Id="rId11" Type="http://schemas.openxmlformats.org/officeDocument/2006/relationships/oleObject" Target="../embeddings/oleObject13.bin"/><Relationship Id="rId5" Type="http://schemas.openxmlformats.org/officeDocument/2006/relationships/image" Target="../media/image516.wmf"/><Relationship Id="rId15" Type="http://schemas.openxmlformats.org/officeDocument/2006/relationships/oleObject" Target="../embeddings/oleObject17.bin"/><Relationship Id="rId23" Type="http://schemas.openxmlformats.org/officeDocument/2006/relationships/oleObject" Target="../embeddings/oleObject25.bin"/><Relationship Id="rId10" Type="http://schemas.openxmlformats.org/officeDocument/2006/relationships/oleObject" Target="../embeddings/oleObject12.bin"/><Relationship Id="rId19" Type="http://schemas.openxmlformats.org/officeDocument/2006/relationships/oleObject" Target="../embeddings/oleObject21.bin"/><Relationship Id="rId4" Type="http://schemas.openxmlformats.org/officeDocument/2006/relationships/oleObject" Target="../embeddings/oleObject9.bin"/><Relationship Id="rId9" Type="http://schemas.openxmlformats.org/officeDocument/2006/relationships/image" Target="../media/image518.wmf"/><Relationship Id="rId14" Type="http://schemas.openxmlformats.org/officeDocument/2006/relationships/oleObject" Target="../embeddings/oleObject16.bin"/><Relationship Id="rId22" Type="http://schemas.openxmlformats.org/officeDocument/2006/relationships/oleObject" Target="../embeddings/oleObject24.bin"/></Relationships>
</file>

<file path=ppt/slides/_rels/slide391.xml.rels><?xml version="1.0" encoding="UTF-8" standalone="yes"?>
<Relationships xmlns="http://schemas.openxmlformats.org/package/2006/relationships"><Relationship Id="rId3" Type="http://schemas.openxmlformats.org/officeDocument/2006/relationships/image" Target="../media/image520.jpeg"/><Relationship Id="rId7" Type="http://schemas.openxmlformats.org/officeDocument/2006/relationships/image" Target="../media/image524.jpeg"/><Relationship Id="rId2" Type="http://schemas.openxmlformats.org/officeDocument/2006/relationships/image" Target="../media/image519.jpeg"/><Relationship Id="rId1" Type="http://schemas.openxmlformats.org/officeDocument/2006/relationships/slideLayout" Target="../slideLayouts/slideLayout15.xml"/><Relationship Id="rId6" Type="http://schemas.openxmlformats.org/officeDocument/2006/relationships/image" Target="../media/image523.jpeg"/><Relationship Id="rId5" Type="http://schemas.openxmlformats.org/officeDocument/2006/relationships/image" Target="../media/image522.jpeg"/><Relationship Id="rId4" Type="http://schemas.openxmlformats.org/officeDocument/2006/relationships/image" Target="../media/image521.jpeg"/></Relationships>
</file>

<file path=ppt/slides/_rels/slide39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5.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6.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8.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41.gif"/><Relationship Id="rId7" Type="http://schemas.openxmlformats.org/officeDocument/2006/relationships/image" Target="../media/image526.wmf"/><Relationship Id="rId2" Type="http://schemas.openxmlformats.org/officeDocument/2006/relationships/image" Target="../media/image129.gif"/><Relationship Id="rId1" Type="http://schemas.openxmlformats.org/officeDocument/2006/relationships/slideLayout" Target="../slideLayouts/slideLayout15.xml"/><Relationship Id="rId6" Type="http://schemas.openxmlformats.org/officeDocument/2006/relationships/oleObject" Target="../embeddings/oleObject27.bin"/><Relationship Id="rId5" Type="http://schemas.openxmlformats.org/officeDocument/2006/relationships/image" Target="../media/image525.wmf"/><Relationship Id="rId4" Type="http://schemas.openxmlformats.org/officeDocument/2006/relationships/oleObject" Target="../embeddings/oleObject26.bin"/><Relationship Id="rId9" Type="http://schemas.openxmlformats.org/officeDocument/2006/relationships/image" Target="../media/image527.wmf"/></Relationships>
</file>

<file path=ppt/slides/_rels/slide401.xml.rels><?xml version="1.0" encoding="UTF-8" standalone="yes"?>
<Relationships xmlns="http://schemas.openxmlformats.org/package/2006/relationships"><Relationship Id="rId8" Type="http://schemas.openxmlformats.org/officeDocument/2006/relationships/image" Target="../media/image530.wmf"/><Relationship Id="rId3" Type="http://schemas.openxmlformats.org/officeDocument/2006/relationships/image" Target="../media/image41.gif"/><Relationship Id="rId7" Type="http://schemas.openxmlformats.org/officeDocument/2006/relationships/oleObject" Target="../embeddings/oleObject30.bin"/><Relationship Id="rId2" Type="http://schemas.openxmlformats.org/officeDocument/2006/relationships/image" Target="../media/image129.gif"/><Relationship Id="rId1" Type="http://schemas.openxmlformats.org/officeDocument/2006/relationships/slideLayout" Target="../slideLayouts/slideLayout15.xml"/><Relationship Id="rId6" Type="http://schemas.openxmlformats.org/officeDocument/2006/relationships/image" Target="../media/image529.wmf"/><Relationship Id="rId5" Type="http://schemas.openxmlformats.org/officeDocument/2006/relationships/oleObject" Target="../embeddings/oleObject29.bin"/><Relationship Id="rId4" Type="http://schemas.openxmlformats.org/officeDocument/2006/relationships/image" Target="../media/image528.png"/></Relationships>
</file>

<file path=ppt/slides/_rels/slide40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41.gif"/><Relationship Id="rId7" Type="http://schemas.openxmlformats.org/officeDocument/2006/relationships/image" Target="../media/image532.wmf"/><Relationship Id="rId2" Type="http://schemas.openxmlformats.org/officeDocument/2006/relationships/image" Target="../media/image129.gif"/><Relationship Id="rId1" Type="http://schemas.openxmlformats.org/officeDocument/2006/relationships/slideLayout" Target="../slideLayouts/slideLayout15.xml"/><Relationship Id="rId6" Type="http://schemas.openxmlformats.org/officeDocument/2006/relationships/oleObject" Target="../embeddings/oleObject32.bin"/><Relationship Id="rId5" Type="http://schemas.openxmlformats.org/officeDocument/2006/relationships/image" Target="../media/image531.wmf"/><Relationship Id="rId10" Type="http://schemas.openxmlformats.org/officeDocument/2006/relationships/image" Target="../media/image534.png"/><Relationship Id="rId4" Type="http://schemas.openxmlformats.org/officeDocument/2006/relationships/oleObject" Target="../embeddings/oleObject31.bin"/><Relationship Id="rId9" Type="http://schemas.openxmlformats.org/officeDocument/2006/relationships/image" Target="../media/image533.wmf"/></Relationships>
</file>

<file path=ppt/slides/_rels/slide40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 Id="rId4" Type="http://schemas.openxmlformats.org/officeDocument/2006/relationships/image" Target="../media/image535.png"/></Relationships>
</file>

<file path=ppt/slides/_rels/slide40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 Id="rId4" Type="http://schemas.openxmlformats.org/officeDocument/2006/relationships/image" Target="../media/image536.png"/></Relationships>
</file>

<file path=ppt/slides/_rels/slide40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 Id="rId4" Type="http://schemas.openxmlformats.org/officeDocument/2006/relationships/image" Target="../media/image537.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3.gif"/><Relationship Id="rId7" Type="http://schemas.openxmlformats.org/officeDocument/2006/relationships/diagramColors" Target="../diagrams/colors12.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3" Type="http://schemas.openxmlformats.org/officeDocument/2006/relationships/image" Target="../media/image538.wmf"/><Relationship Id="rId2" Type="http://schemas.openxmlformats.org/officeDocument/2006/relationships/oleObject" Target="../embeddings/oleObject34.bin"/><Relationship Id="rId1" Type="http://schemas.openxmlformats.org/officeDocument/2006/relationships/slideLayout" Target="../slideLayouts/slideLayout15.xml"/></Relationships>
</file>

<file path=ppt/slides/_rels/slide416.xml.rels><?xml version="1.0" encoding="UTF-8" standalone="yes"?>
<Relationships xmlns="http://schemas.openxmlformats.org/package/2006/relationships"><Relationship Id="rId3" Type="http://schemas.openxmlformats.org/officeDocument/2006/relationships/image" Target="../media/image539.wmf"/><Relationship Id="rId2" Type="http://schemas.openxmlformats.org/officeDocument/2006/relationships/oleObject" Target="../embeddings/oleObject35.bin"/><Relationship Id="rId1" Type="http://schemas.openxmlformats.org/officeDocument/2006/relationships/slideLayout" Target="../slideLayouts/slideLayout15.xml"/><Relationship Id="rId4" Type="http://schemas.openxmlformats.org/officeDocument/2006/relationships/image" Target="../media/image540.png"/></Relationships>
</file>

<file path=ppt/slides/_rels/slide417.xml.rels><?xml version="1.0" encoding="UTF-8" standalone="yes"?>
<Relationships xmlns="http://schemas.openxmlformats.org/package/2006/relationships"><Relationship Id="rId2" Type="http://schemas.openxmlformats.org/officeDocument/2006/relationships/image" Target="../media/image541.jpeg"/><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image" Target="../media/image542.jpeg"/><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image" Target="../media/image543.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544.jpeg"/><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image" Target="../media/image545.jpeg"/><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2" Type="http://schemas.openxmlformats.org/officeDocument/2006/relationships/image" Target="../media/image546.jpeg"/><Relationship Id="rId1" Type="http://schemas.openxmlformats.org/officeDocument/2006/relationships/slideLayout" Target="../slideLayouts/slideLayout15.xml"/></Relationships>
</file>

<file path=ppt/slides/_rels/slide423.xml.rels><?xml version="1.0" encoding="UTF-8" standalone="yes"?>
<Relationships xmlns="http://schemas.openxmlformats.org/package/2006/relationships"><Relationship Id="rId2" Type="http://schemas.openxmlformats.org/officeDocument/2006/relationships/image" Target="../media/image547.jpeg"/><Relationship Id="rId1" Type="http://schemas.openxmlformats.org/officeDocument/2006/relationships/slideLayout" Target="../slideLayouts/slideLayout15.xml"/></Relationships>
</file>

<file path=ppt/slides/_rels/slide424.xml.rels><?xml version="1.0" encoding="UTF-8" standalone="yes"?>
<Relationships xmlns="http://schemas.openxmlformats.org/package/2006/relationships"><Relationship Id="rId2" Type="http://schemas.openxmlformats.org/officeDocument/2006/relationships/image" Target="../media/image548.jpeg"/><Relationship Id="rId1" Type="http://schemas.openxmlformats.org/officeDocument/2006/relationships/slideLayout" Target="../slideLayouts/slideLayout15.xml"/></Relationships>
</file>

<file path=ppt/slides/_rels/slide425.xml.rels><?xml version="1.0" encoding="UTF-8" standalone="yes"?>
<Relationships xmlns="http://schemas.openxmlformats.org/package/2006/relationships"><Relationship Id="rId2" Type="http://schemas.openxmlformats.org/officeDocument/2006/relationships/image" Target="../media/image549.png"/><Relationship Id="rId1" Type="http://schemas.openxmlformats.org/officeDocument/2006/relationships/slideLayout" Target="../slideLayouts/slideLayout15.xml"/></Relationships>
</file>

<file path=ppt/slides/_rels/slide42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427.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428.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4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41.gif"/><Relationship Id="rId1" Type="http://schemas.openxmlformats.org/officeDocument/2006/relationships/slideLayout" Target="../slideLayouts/slideLayout15.xml"/><Relationship Id="rId5" Type="http://schemas.openxmlformats.org/officeDocument/2006/relationships/image" Target="../media/image552.png"/><Relationship Id="rId4" Type="http://schemas.openxmlformats.org/officeDocument/2006/relationships/image" Target="../media/image551.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41.gif"/><Relationship Id="rId1" Type="http://schemas.openxmlformats.org/officeDocument/2006/relationships/slideLayout" Target="../slideLayouts/slideLayout15.xml"/><Relationship Id="rId5" Type="http://schemas.openxmlformats.org/officeDocument/2006/relationships/image" Target="../media/image554.png"/><Relationship Id="rId4" Type="http://schemas.openxmlformats.org/officeDocument/2006/relationships/image" Target="../media/image553.png"/></Relationships>
</file>

<file path=ppt/slides/_rels/slide433.xml.rels><?xml version="1.0" encoding="UTF-8" standalone="yes"?>
<Relationships xmlns="http://schemas.openxmlformats.org/package/2006/relationships"><Relationship Id="rId3" Type="http://schemas.openxmlformats.org/officeDocument/2006/relationships/image" Target="../media/image367.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34.xml.rels><?xml version="1.0" encoding="UTF-8" standalone="yes"?>
<Relationships xmlns="http://schemas.openxmlformats.org/package/2006/relationships"><Relationship Id="rId3" Type="http://schemas.openxmlformats.org/officeDocument/2006/relationships/image" Target="../media/image556.jpeg"/><Relationship Id="rId2" Type="http://schemas.openxmlformats.org/officeDocument/2006/relationships/image" Target="../media/image555.jpeg"/><Relationship Id="rId1" Type="http://schemas.openxmlformats.org/officeDocument/2006/relationships/slideLayout" Target="../slideLayouts/slideLayout15.xml"/><Relationship Id="rId5" Type="http://schemas.openxmlformats.org/officeDocument/2006/relationships/image" Target="../media/image558.jpeg"/><Relationship Id="rId4" Type="http://schemas.openxmlformats.org/officeDocument/2006/relationships/image" Target="../media/image557.jpeg"/></Relationships>
</file>

<file path=ppt/slides/_rels/slide435.xml.rels><?xml version="1.0" encoding="UTF-8" standalone="yes"?>
<Relationships xmlns="http://schemas.openxmlformats.org/package/2006/relationships"><Relationship Id="rId3" Type="http://schemas.openxmlformats.org/officeDocument/2006/relationships/image" Target="../media/image367.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 Id="rId5" Type="http://schemas.openxmlformats.org/officeDocument/2006/relationships/image" Target="../media/image559.emf"/><Relationship Id="rId4" Type="http://schemas.openxmlformats.org/officeDocument/2006/relationships/oleObject" Target="../embeddings/oleObject36.bin"/></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40.xml.rels><?xml version="1.0" encoding="UTF-8" standalone="yes"?>
<Relationships xmlns="http://schemas.openxmlformats.org/package/2006/relationships"><Relationship Id="rId3" Type="http://schemas.openxmlformats.org/officeDocument/2006/relationships/image" Target="../media/image560.emf"/><Relationship Id="rId7" Type="http://schemas.openxmlformats.org/officeDocument/2006/relationships/image" Target="../media/image562.emf"/><Relationship Id="rId2" Type="http://schemas.openxmlformats.org/officeDocument/2006/relationships/oleObject" Target="../embeddings/oleObject37.bin"/><Relationship Id="rId1" Type="http://schemas.openxmlformats.org/officeDocument/2006/relationships/slideLayout" Target="../slideLayouts/slideLayout15.xml"/><Relationship Id="rId6" Type="http://schemas.openxmlformats.org/officeDocument/2006/relationships/oleObject" Target="../embeddings/oleObject39.bin"/><Relationship Id="rId5" Type="http://schemas.openxmlformats.org/officeDocument/2006/relationships/image" Target="../media/image561.wmf"/><Relationship Id="rId4" Type="http://schemas.openxmlformats.org/officeDocument/2006/relationships/oleObject" Target="../embeddings/oleObject38.bin"/></Relationships>
</file>

<file path=ppt/slides/_rels/slide441.xml.rels><?xml version="1.0" encoding="UTF-8" standalone="yes"?>
<Relationships xmlns="http://schemas.openxmlformats.org/package/2006/relationships"><Relationship Id="rId3" Type="http://schemas.openxmlformats.org/officeDocument/2006/relationships/image" Target="../media/image564.wmf"/><Relationship Id="rId2" Type="http://schemas.openxmlformats.org/officeDocument/2006/relationships/image" Target="../media/image563.png"/><Relationship Id="rId1" Type="http://schemas.openxmlformats.org/officeDocument/2006/relationships/slideLayout" Target="../slideLayouts/slideLayout15.xml"/></Relationships>
</file>

<file path=ppt/slides/_rels/slide44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5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57.jpeg"/><Relationship Id="rId7" Type="http://schemas.openxmlformats.org/officeDocument/2006/relationships/diagramColors" Target="../diagrams/colors21.xml"/><Relationship Id="rId2" Type="http://schemas.openxmlformats.org/officeDocument/2006/relationships/image" Target="../media/image56.gif"/><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56.gif"/><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gif"/><Relationship Id="rId4" Type="http://schemas.openxmlformats.org/officeDocument/2006/relationships/image" Target="../media/image67.gif"/></Relationships>
</file>

<file path=ppt/slides/_rels/slide79.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en.wikipedia.org/wiki/NP_(complexity)" TargetMode="External"/><Relationship Id="rId2" Type="http://schemas.openxmlformats.org/officeDocument/2006/relationships/image" Target="../media/image71.gif"/><Relationship Id="rId1" Type="http://schemas.openxmlformats.org/officeDocument/2006/relationships/slideLayout" Target="../slideLayouts/slideLayout2.xml"/><Relationship Id="rId4" Type="http://schemas.openxmlformats.org/officeDocument/2006/relationships/hyperlink" Target="http://en.wikipedia.org/wiki/Computational_complexity_theory"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56.gif"/><Relationship Id="rId1" Type="http://schemas.openxmlformats.org/officeDocument/2006/relationships/slideLayout" Target="../slideLayouts/slideLayout2.xml"/><Relationship Id="rId5" Type="http://schemas.openxmlformats.org/officeDocument/2006/relationships/image" Target="../media/image84.gif"/><Relationship Id="rId4" Type="http://schemas.openxmlformats.org/officeDocument/2006/relationships/image" Target="../media/image83.gif"/></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gif"/></Relationships>
</file>

<file path=ppt/slides/_rels/slide9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96.gif"/><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786" y="2857496"/>
            <a:ext cx="7715304" cy="1676400"/>
          </a:xfrm>
        </p:spPr>
        <p:txBody>
          <a:bodyPr/>
          <a:lstStyle/>
          <a:p>
            <a:r>
              <a:rPr lang="en-US" sz="3200" dirty="0">
                <a:solidFill>
                  <a:schemeClr val="tx1">
                    <a:lumMod val="75000"/>
                    <a:lumOff val="25000"/>
                  </a:schemeClr>
                </a:solidFill>
                <a:latin typeface="Georgia" pitchFamily="18" charset="0"/>
              </a:rPr>
              <a:t>Introduction</a:t>
            </a:r>
          </a:p>
        </p:txBody>
      </p:sp>
      <p:sp>
        <p:nvSpPr>
          <p:cNvPr id="3" name="Subtitle 2"/>
          <p:cNvSpPr>
            <a:spLocks noGrp="1"/>
          </p:cNvSpPr>
          <p:nvPr>
            <p:ph type="subTitle" idx="1"/>
          </p:nvPr>
        </p:nvSpPr>
        <p:spPr/>
        <p:txBody>
          <a:bodyPr/>
          <a:lstStyle/>
          <a:p>
            <a:r>
              <a:rPr lang="en-US" dirty="0"/>
              <a:t>By: Dr. Ali </a:t>
            </a:r>
            <a:r>
              <a:rPr lang="en-US" dirty="0" err="1"/>
              <a:t>Hamzeh</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Artificial intelligence?</a:t>
            </a:r>
          </a:p>
        </p:txBody>
      </p:sp>
      <p:sp>
        <p:nvSpPr>
          <p:cNvPr id="3" name="Content Placeholder 2"/>
          <p:cNvSpPr>
            <a:spLocks noGrp="1"/>
          </p:cNvSpPr>
          <p:nvPr>
            <p:ph idx="4294967295"/>
          </p:nvPr>
        </p:nvSpPr>
        <p:spPr>
          <a:xfrm>
            <a:off x="457200" y="1176338"/>
            <a:ext cx="8229600" cy="5105400"/>
          </a:xfrm>
        </p:spPr>
        <p:txBody>
          <a:bodyPr/>
          <a:lstStyle/>
          <a:p>
            <a:pPr algn="just"/>
            <a:r>
              <a:rPr lang="en-US" sz="2000" dirty="0">
                <a:solidFill>
                  <a:schemeClr val="tx1"/>
                </a:solidFill>
                <a:effectLst/>
              </a:rPr>
              <a:t>In Artificial intelligence we will learn:</a:t>
            </a:r>
          </a:p>
          <a:p>
            <a:pPr algn="just"/>
            <a:endParaRPr lang="en-US" sz="2000" dirty="0">
              <a:effectLst/>
            </a:endParaRPr>
          </a:p>
        </p:txBody>
      </p:sp>
      <p:sp>
        <p:nvSpPr>
          <p:cNvPr id="4" name="Slide Number Placeholder 3"/>
          <p:cNvSpPr>
            <a:spLocks noGrp="1"/>
          </p:cNvSpPr>
          <p:nvPr>
            <p:ph type="sldNum" sz="quarter" idx="11"/>
          </p:nvPr>
        </p:nvSpPr>
        <p:spPr/>
        <p:txBody>
          <a:bodyPr/>
          <a:lstStyle/>
          <a:p>
            <a:fld id="{05F902D2-9C2C-4DBB-8DAD-BC9F69CAD2CA}" type="slidenum">
              <a:rPr lang="en-US" smtClean="0"/>
              <a:pPr/>
              <a:t>10</a:t>
            </a:fld>
            <a:endParaRPr lang="en-US"/>
          </a:p>
        </p:txBody>
      </p:sp>
      <p:sp>
        <p:nvSpPr>
          <p:cNvPr id="12" name="Rectangle 11"/>
          <p:cNvSpPr/>
          <p:nvPr/>
        </p:nvSpPr>
        <p:spPr>
          <a:xfrm>
            <a:off x="3000364" y="2143116"/>
            <a:ext cx="5652150" cy="2308324"/>
          </a:xfrm>
          <a:prstGeom prst="rect">
            <a:avLst/>
          </a:prstGeom>
        </p:spPr>
        <p:txBody>
          <a:bodyPr wrap="square">
            <a:spAutoFit/>
          </a:bodyPr>
          <a:lstStyle/>
          <a:p>
            <a:pPr marL="863600" lvl="1" indent="-287338" algn="just"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t>Fuzzy Logic (FL)</a:t>
            </a:r>
          </a:p>
          <a:p>
            <a:pPr marL="863600" lvl="1" indent="-287338" algn="just"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t>Pattern Recognition</a:t>
            </a:r>
            <a:endParaRPr lang="en-US" dirty="0"/>
          </a:p>
          <a:p>
            <a:pPr marL="863600" lvl="1" indent="-287338" algn="just"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t> Evolutionary Computation (EC) </a:t>
            </a:r>
            <a:endParaRPr lang="en-US" dirty="0">
              <a:solidFill>
                <a:schemeClr val="tx1">
                  <a:lumMod val="65000"/>
                  <a:lumOff val="35000"/>
                </a:schemeClr>
              </a:solidFill>
            </a:endParaRPr>
          </a:p>
          <a:p>
            <a:pPr marL="863600" lvl="1" indent="-287338"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 </a:t>
            </a:r>
            <a:r>
              <a:rPr lang="en-US" sz="2000" dirty="0"/>
              <a:t>Neural Network (NN)</a:t>
            </a:r>
          </a:p>
          <a:p>
            <a:pPr marL="863600" lvl="1" indent="-287338"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t> Machine Learning (ML) </a:t>
            </a:r>
          </a:p>
          <a:p>
            <a:pPr marL="863600" lvl="1" indent="-287338"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t> Image processing</a:t>
            </a:r>
          </a:p>
          <a:p>
            <a:pPr marL="863600" lvl="1" indent="-287338"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t> vision</a:t>
            </a:r>
          </a:p>
        </p:txBody>
      </p:sp>
      <p:pic>
        <p:nvPicPr>
          <p:cNvPr id="3074" name="Picture 2"/>
          <p:cNvPicPr>
            <a:picLocks noChangeAspect="1" noChangeArrowheads="1"/>
          </p:cNvPicPr>
          <p:nvPr/>
        </p:nvPicPr>
        <p:blipFill>
          <a:blip r:embed="rId2" cstate="print"/>
          <a:srcRect/>
          <a:stretch>
            <a:fillRect/>
          </a:stretch>
        </p:blipFill>
        <p:spPr bwMode="auto">
          <a:xfrm>
            <a:off x="857224" y="2071678"/>
            <a:ext cx="2153795" cy="2617475"/>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100</a:t>
            </a:fld>
            <a:endParaRPr lang="en-US"/>
          </a:p>
        </p:txBody>
      </p:sp>
      <p:sp>
        <p:nvSpPr>
          <p:cNvPr id="4" name="Rectangle 3"/>
          <p:cNvSpPr/>
          <p:nvPr/>
        </p:nvSpPr>
        <p:spPr>
          <a:xfrm>
            <a:off x="214282" y="1214422"/>
            <a:ext cx="9122690" cy="4708981"/>
          </a:xfrm>
          <a:prstGeom prst="rect">
            <a:avLst/>
          </a:prstGeom>
        </p:spPr>
        <p:txBody>
          <a:bodyPr wrap="none">
            <a:spAutoFit/>
          </a:bodyPr>
          <a:lstStyle/>
          <a:p>
            <a:pPr>
              <a:buBlip>
                <a:blip r:embed="rId2"/>
              </a:buBlip>
            </a:pPr>
            <a:r>
              <a:rPr lang="en-US" b="1" dirty="0"/>
              <a:t>   Mutation</a:t>
            </a:r>
            <a:r>
              <a:rPr lang="en-US" dirty="0"/>
              <a:t> is a variation operator</a:t>
            </a:r>
          </a:p>
          <a:p>
            <a:pPr>
              <a:buBlip>
                <a:blip r:embed="rId2"/>
              </a:buBlip>
            </a:pPr>
            <a:endParaRPr lang="en-US" dirty="0"/>
          </a:p>
          <a:p>
            <a:pPr>
              <a:buBlip>
                <a:blip r:embed="rId2"/>
              </a:buBlip>
            </a:pPr>
            <a:r>
              <a:rPr lang="en-US" dirty="0"/>
              <a:t>It is used to maintain </a:t>
            </a:r>
            <a:r>
              <a:rPr lang="en-US" dirty="0">
                <a:hlinkClick r:id="rId3" tooltip="Genetic diversity"/>
              </a:rPr>
              <a:t>genetic diversity</a:t>
            </a:r>
            <a:r>
              <a:rPr lang="en-US" dirty="0"/>
              <a:t> from one generation of a population to the next</a:t>
            </a:r>
          </a:p>
          <a:p>
            <a:endParaRPr lang="en-US" dirty="0"/>
          </a:p>
          <a:p>
            <a:pPr>
              <a:buBlip>
                <a:blip r:embed="rId2"/>
              </a:buBlip>
            </a:pPr>
            <a:r>
              <a:rPr lang="en-US" dirty="0"/>
              <a:t>In mutation, the solution may change entirely from the previous solution</a:t>
            </a:r>
          </a:p>
          <a:p>
            <a:pPr>
              <a:buBlip>
                <a:blip r:embed="rId2"/>
              </a:buBlip>
            </a:pPr>
            <a:endParaRPr lang="en-US" dirty="0"/>
          </a:p>
          <a:p>
            <a:pPr>
              <a:buBlip>
                <a:blip r:embed="rId2"/>
              </a:buBlip>
            </a:pPr>
            <a:r>
              <a:rPr lang="en-US" dirty="0"/>
              <a:t>GA can come to better solution by using mutation</a:t>
            </a:r>
          </a:p>
          <a:p>
            <a:pPr>
              <a:buBlip>
                <a:blip r:embed="rId2"/>
              </a:buBlip>
            </a:pPr>
            <a:endParaRPr lang="en-US" dirty="0"/>
          </a:p>
          <a:p>
            <a:pPr>
              <a:buBlip>
                <a:blip r:embed="rId2"/>
              </a:buBlip>
            </a:pPr>
            <a:r>
              <a:rPr lang="en-US" dirty="0"/>
              <a:t>Occurs at a mutation rate: </a:t>
            </a:r>
            <a:r>
              <a:rPr lang="en-US" i="1" dirty="0"/>
              <a:t>P</a:t>
            </a:r>
            <a:r>
              <a:rPr lang="en-US" sz="1200" i="1" dirty="0"/>
              <a:t>m</a:t>
            </a:r>
          </a:p>
          <a:p>
            <a:pPr>
              <a:buBlip>
                <a:blip r:embed="rId2"/>
              </a:buBlip>
            </a:pPr>
            <a:endParaRPr lang="en-US" sz="1200" i="1" dirty="0"/>
          </a:p>
          <a:p>
            <a:pPr>
              <a:buBlip>
                <a:blip r:embed="rId2"/>
              </a:buBlip>
            </a:pPr>
            <a:r>
              <a:rPr lang="en-US" dirty="0"/>
              <a:t>This probability should be set low</a:t>
            </a:r>
          </a:p>
          <a:p>
            <a:pPr>
              <a:buBlip>
                <a:blip r:embed="rId2"/>
              </a:buBlip>
            </a:pPr>
            <a:endParaRPr lang="en-US" dirty="0"/>
          </a:p>
          <a:p>
            <a:pPr>
              <a:buBlip>
                <a:blip r:embed="rId2"/>
              </a:buBlip>
            </a:pPr>
            <a:r>
              <a:rPr lang="en-US" dirty="0"/>
              <a:t>If it is set too high, the search will turn into a primitive random search</a:t>
            </a:r>
          </a:p>
          <a:p>
            <a:pPr>
              <a:buBlip>
                <a:blip r:embed="rId2"/>
              </a:buBlip>
            </a:pPr>
            <a:endParaRPr lang="en-US" dirty="0"/>
          </a:p>
          <a:p>
            <a:pPr>
              <a:buBlip>
                <a:blip r:embed="rId2"/>
              </a:buBlip>
            </a:pPr>
            <a:endParaRPr lang="en-US" dirty="0"/>
          </a:p>
          <a:p>
            <a:pPr>
              <a:buBlip>
                <a:blip r:embed="rId2"/>
              </a:buBlip>
            </a:pPr>
            <a:endParaRPr lang="en-US" dirty="0"/>
          </a:p>
          <a:p>
            <a:pPr>
              <a:buBlip>
                <a:blip r:embed="rId2"/>
              </a:buBlip>
            </a:pPr>
            <a:endParaRPr lang="en-US" dirty="0"/>
          </a:p>
        </p:txBody>
      </p:sp>
      <p:sp>
        <p:nvSpPr>
          <p:cNvPr id="5" name="Rectangle 4"/>
          <p:cNvSpPr/>
          <p:nvPr/>
        </p:nvSpPr>
        <p:spPr>
          <a:xfrm>
            <a:off x="500034" y="1714488"/>
            <a:ext cx="8358246" cy="369332"/>
          </a:xfrm>
          <a:prstGeom prst="rect">
            <a:avLst/>
          </a:prstGeom>
        </p:spPr>
        <p:txBody>
          <a:bodyPr wrap="square">
            <a:spAutoFit/>
          </a:bodyPr>
          <a:lstStyle/>
          <a:p>
            <a:r>
              <a:rPr lang="en-US" dirty="0"/>
              <a:t> </a:t>
            </a:r>
          </a:p>
        </p:txBody>
      </p:sp>
      <p:pic>
        <p:nvPicPr>
          <p:cNvPr id="3074" name="Picture 2" descr="H:\Computer Eng\PH.D thesis\Evo slides\pic\dna_helix_md_wm.gif"/>
          <p:cNvPicPr>
            <a:picLocks noChangeAspect="1" noChangeArrowheads="1" noCrop="1"/>
          </p:cNvPicPr>
          <p:nvPr/>
        </p:nvPicPr>
        <p:blipFill>
          <a:blip r:embed="rId4" cstate="print"/>
          <a:srcRect/>
          <a:stretch>
            <a:fillRect/>
          </a:stretch>
        </p:blipFill>
        <p:spPr bwMode="auto">
          <a:xfrm>
            <a:off x="6834218" y="4429132"/>
            <a:ext cx="2095500" cy="2095500"/>
          </a:xfrm>
          <a:prstGeom prst="rect">
            <a:avLst/>
          </a:prstGeom>
          <a:noFill/>
        </p:spPr>
      </p:pic>
      <p:sp>
        <p:nvSpPr>
          <p:cNvPr id="9" name="Rectangle 8"/>
          <p:cNvSpPr/>
          <p:nvPr/>
        </p:nvSpPr>
        <p:spPr bwMode="auto">
          <a:xfrm>
            <a:off x="6500826" y="6143644"/>
            <a:ext cx="2357454"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H:\Computer Eng\PH.D thesis\Evo slides\pic\fortune_teller_crystal_ball_md_wm.jpg"/>
          <p:cNvPicPr>
            <a:picLocks noChangeAspect="1" noChangeArrowheads="1"/>
          </p:cNvPicPr>
          <p:nvPr/>
        </p:nvPicPr>
        <p:blipFill>
          <a:blip r:embed="rId2" cstate="print"/>
          <a:srcRect/>
          <a:stretch>
            <a:fillRect/>
          </a:stretch>
        </p:blipFill>
        <p:spPr bwMode="auto">
          <a:xfrm>
            <a:off x="6143636" y="1928802"/>
            <a:ext cx="2143140" cy="2143140"/>
          </a:xfrm>
          <a:prstGeom prst="rect">
            <a:avLst/>
          </a:prstGeom>
          <a:noFill/>
        </p:spPr>
      </p:pic>
      <p:sp>
        <p:nvSpPr>
          <p:cNvPr id="2" name="Title 1"/>
          <p:cNvSpPr>
            <a:spLocks noGrp="1"/>
          </p:cNvSpPr>
          <p:nvPr>
            <p:ph type="title"/>
          </p:nvPr>
        </p:nvSpPr>
        <p:spPr/>
        <p:txBody>
          <a:bodyPr/>
          <a:lstStyle/>
          <a:p>
            <a:r>
              <a:rPr lang="en-US" dirty="0"/>
              <a:t>Bitwise Mutation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101</a:t>
            </a:fld>
            <a:endParaRPr lang="en-US"/>
          </a:p>
        </p:txBody>
      </p:sp>
      <p:sp>
        <p:nvSpPr>
          <p:cNvPr id="6" name="Rectangle 5"/>
          <p:cNvSpPr/>
          <p:nvPr/>
        </p:nvSpPr>
        <p:spPr>
          <a:xfrm>
            <a:off x="1428728" y="2857496"/>
            <a:ext cx="4572000" cy="646331"/>
          </a:xfrm>
          <a:prstGeom prst="rect">
            <a:avLst/>
          </a:prstGeom>
        </p:spPr>
        <p:txBody>
          <a:bodyPr>
            <a:spAutoFit/>
          </a:bodyPr>
          <a:lstStyle/>
          <a:p>
            <a:r>
              <a:rPr lang="en-US" dirty="0"/>
              <a:t>1/ </a:t>
            </a:r>
            <a:r>
              <a:rPr lang="en-US" dirty="0" err="1"/>
              <a:t>pop_size</a:t>
            </a:r>
            <a:endParaRPr lang="en-US" dirty="0"/>
          </a:p>
          <a:p>
            <a:r>
              <a:rPr lang="en-US" dirty="0"/>
              <a:t>1 / </a:t>
            </a:r>
            <a:r>
              <a:rPr lang="en-US" dirty="0" err="1"/>
              <a:t>chromosome_length</a:t>
            </a:r>
            <a:endParaRPr lang="en-US" dirty="0"/>
          </a:p>
        </p:txBody>
      </p:sp>
      <p:sp>
        <p:nvSpPr>
          <p:cNvPr id="7" name="Rectangle 14"/>
          <p:cNvSpPr>
            <a:spLocks noChangeArrowheads="1"/>
          </p:cNvSpPr>
          <p:nvPr/>
        </p:nvSpPr>
        <p:spPr bwMode="auto">
          <a:xfrm>
            <a:off x="642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8" name="Rectangle 15"/>
          <p:cNvSpPr>
            <a:spLocks noChangeArrowheads="1"/>
          </p:cNvSpPr>
          <p:nvPr/>
        </p:nvSpPr>
        <p:spPr bwMode="auto">
          <a:xfrm>
            <a:off x="1785910" y="4674529"/>
            <a:ext cx="358775" cy="397545"/>
          </a:xfrm>
          <a:prstGeom prst="rect">
            <a:avLst/>
          </a:prstGeom>
          <a:solidFill>
            <a:srgbClr val="C0EDF8"/>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9" name="Rectangle 16"/>
          <p:cNvSpPr>
            <a:spLocks noChangeArrowheads="1"/>
          </p:cNvSpPr>
          <p:nvPr/>
        </p:nvSpPr>
        <p:spPr bwMode="auto">
          <a:xfrm>
            <a:off x="1023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10" name="Rectangle 18"/>
          <p:cNvSpPr>
            <a:spLocks noChangeArrowheads="1"/>
          </p:cNvSpPr>
          <p:nvPr/>
        </p:nvSpPr>
        <p:spPr bwMode="auto">
          <a:xfrm>
            <a:off x="1404910" y="4674529"/>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11" name="Rectangle 19"/>
          <p:cNvSpPr>
            <a:spLocks noChangeArrowheads="1"/>
          </p:cNvSpPr>
          <p:nvPr/>
        </p:nvSpPr>
        <p:spPr bwMode="auto">
          <a:xfrm>
            <a:off x="2166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12" name="Rectangle 14"/>
          <p:cNvSpPr>
            <a:spLocks noChangeArrowheads="1"/>
          </p:cNvSpPr>
          <p:nvPr/>
        </p:nvSpPr>
        <p:spPr bwMode="auto">
          <a:xfrm>
            <a:off x="2500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13" name="Rectangle 15"/>
          <p:cNvSpPr>
            <a:spLocks noChangeArrowheads="1"/>
          </p:cNvSpPr>
          <p:nvPr/>
        </p:nvSpPr>
        <p:spPr bwMode="auto">
          <a:xfrm>
            <a:off x="3643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14" name="Rectangle 16"/>
          <p:cNvSpPr>
            <a:spLocks noChangeArrowheads="1"/>
          </p:cNvSpPr>
          <p:nvPr/>
        </p:nvSpPr>
        <p:spPr bwMode="auto">
          <a:xfrm>
            <a:off x="2881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15" name="Rectangle 18"/>
          <p:cNvSpPr>
            <a:spLocks noChangeArrowheads="1"/>
          </p:cNvSpPr>
          <p:nvPr/>
        </p:nvSpPr>
        <p:spPr bwMode="auto">
          <a:xfrm>
            <a:off x="3262298" y="4674529"/>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17" name="Rectangle 14"/>
          <p:cNvSpPr>
            <a:spLocks noChangeArrowheads="1"/>
          </p:cNvSpPr>
          <p:nvPr/>
        </p:nvSpPr>
        <p:spPr bwMode="auto">
          <a:xfrm>
            <a:off x="4714876"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18" name="Rectangle 15"/>
          <p:cNvSpPr>
            <a:spLocks noChangeArrowheads="1"/>
          </p:cNvSpPr>
          <p:nvPr/>
        </p:nvSpPr>
        <p:spPr bwMode="auto">
          <a:xfrm>
            <a:off x="5857876" y="4643446"/>
            <a:ext cx="358775" cy="397545"/>
          </a:xfrm>
          <a:prstGeom prst="rect">
            <a:avLst/>
          </a:prstGeom>
          <a:solidFill>
            <a:schemeClr val="accent5">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19" name="Rectangle 16"/>
          <p:cNvSpPr>
            <a:spLocks noChangeArrowheads="1"/>
          </p:cNvSpPr>
          <p:nvPr/>
        </p:nvSpPr>
        <p:spPr bwMode="auto">
          <a:xfrm>
            <a:off x="5095876"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20" name="Rectangle 18"/>
          <p:cNvSpPr>
            <a:spLocks noChangeArrowheads="1"/>
          </p:cNvSpPr>
          <p:nvPr/>
        </p:nvSpPr>
        <p:spPr bwMode="auto">
          <a:xfrm>
            <a:off x="5476876" y="4643446"/>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21" name="Rectangle 19"/>
          <p:cNvSpPr>
            <a:spLocks noChangeArrowheads="1"/>
          </p:cNvSpPr>
          <p:nvPr/>
        </p:nvSpPr>
        <p:spPr bwMode="auto">
          <a:xfrm>
            <a:off x="6238876"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22" name="Rectangle 14"/>
          <p:cNvSpPr>
            <a:spLocks noChangeArrowheads="1"/>
          </p:cNvSpPr>
          <p:nvPr/>
        </p:nvSpPr>
        <p:spPr bwMode="auto">
          <a:xfrm>
            <a:off x="6572264"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23" name="Rectangle 15"/>
          <p:cNvSpPr>
            <a:spLocks noChangeArrowheads="1"/>
          </p:cNvSpPr>
          <p:nvPr/>
        </p:nvSpPr>
        <p:spPr bwMode="auto">
          <a:xfrm>
            <a:off x="7715264"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24" name="Rectangle 16"/>
          <p:cNvSpPr>
            <a:spLocks noChangeArrowheads="1"/>
          </p:cNvSpPr>
          <p:nvPr/>
        </p:nvSpPr>
        <p:spPr bwMode="auto">
          <a:xfrm>
            <a:off x="6953264"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25" name="Rectangle 18"/>
          <p:cNvSpPr>
            <a:spLocks noChangeArrowheads="1"/>
          </p:cNvSpPr>
          <p:nvPr/>
        </p:nvSpPr>
        <p:spPr bwMode="auto">
          <a:xfrm>
            <a:off x="7334264" y="4643446"/>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cxnSp>
        <p:nvCxnSpPr>
          <p:cNvPr id="27" name="Straight Arrow Connector 26"/>
          <p:cNvCxnSpPr/>
          <p:nvPr/>
        </p:nvCxnSpPr>
        <p:spPr bwMode="auto">
          <a:xfrm>
            <a:off x="4144949" y="4857760"/>
            <a:ext cx="428628" cy="1588"/>
          </a:xfrm>
          <a:prstGeom prst="straightConnector1">
            <a:avLst/>
          </a:prstGeom>
          <a:solidFill>
            <a:schemeClr val="accent1"/>
          </a:solidFill>
          <a:ln w="50800" cap="flat" cmpd="sng" algn="ctr">
            <a:solidFill>
              <a:schemeClr val="tx1"/>
            </a:solidFill>
            <a:prstDash val="solid"/>
            <a:round/>
            <a:headEnd type="none" w="med" len="med"/>
            <a:tailEnd type="arrow"/>
          </a:ln>
          <a:effectLst/>
        </p:spPr>
      </p:cxnSp>
      <p:sp>
        <p:nvSpPr>
          <p:cNvPr id="30" name="Rectangle 29"/>
          <p:cNvSpPr/>
          <p:nvPr/>
        </p:nvSpPr>
        <p:spPr>
          <a:xfrm>
            <a:off x="357158" y="1214422"/>
            <a:ext cx="7929618" cy="1631216"/>
          </a:xfrm>
          <a:prstGeom prst="rect">
            <a:avLst/>
          </a:prstGeom>
        </p:spPr>
        <p:txBody>
          <a:bodyPr wrap="square">
            <a:spAutoFit/>
          </a:bodyPr>
          <a:lstStyle/>
          <a:p>
            <a:pPr>
              <a:buBlip>
                <a:blip r:embed="rId3"/>
              </a:buBlip>
            </a:pPr>
            <a:r>
              <a:rPr lang="en-US" dirty="0"/>
              <a:t>   The mutation of bit strings ensue through bit flips at random positions</a:t>
            </a:r>
            <a:r>
              <a:rPr lang="en-US" sz="2000" dirty="0"/>
              <a:t>.</a:t>
            </a:r>
          </a:p>
          <a:p>
            <a:pPr>
              <a:buBlip>
                <a:blip r:embed="rId3"/>
              </a:buBlip>
            </a:pPr>
            <a:endParaRPr lang="en-US" sz="2000" dirty="0"/>
          </a:p>
          <a:p>
            <a:pPr>
              <a:buBlip>
                <a:blip r:embed="rId3"/>
              </a:buBlip>
            </a:pPr>
            <a:r>
              <a:rPr lang="en-US" sz="2000" dirty="0"/>
              <a:t>   </a:t>
            </a:r>
            <a:r>
              <a:rPr lang="en-US" dirty="0"/>
              <a:t>setting of </a:t>
            </a:r>
            <a:r>
              <a:rPr lang="en-US" i="1" dirty="0"/>
              <a:t>Pm </a:t>
            </a:r>
            <a:r>
              <a:rPr lang="en-US" dirty="0"/>
              <a:t>depends on nature of problem, </a:t>
            </a:r>
          </a:p>
          <a:p>
            <a:r>
              <a:rPr lang="en-US" dirty="0"/>
              <a:t>    typically between:</a:t>
            </a:r>
          </a:p>
          <a:p>
            <a:pPr>
              <a:buBlip>
                <a:blip r:embed="rId3"/>
              </a:buBlip>
            </a:pPr>
            <a:endParaRPr lang="en-US" sz="20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Flip Bit- mutation </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102</a:t>
            </a:fld>
            <a:endParaRPr lang="en-US"/>
          </a:p>
        </p:txBody>
      </p:sp>
      <p:sp>
        <p:nvSpPr>
          <p:cNvPr id="4" name="Rectangle 3"/>
          <p:cNvSpPr/>
          <p:nvPr/>
        </p:nvSpPr>
        <p:spPr>
          <a:xfrm>
            <a:off x="500034" y="1428736"/>
            <a:ext cx="8358246" cy="2523768"/>
          </a:xfrm>
          <a:prstGeom prst="rect">
            <a:avLst/>
          </a:prstGeom>
        </p:spPr>
        <p:txBody>
          <a:bodyPr wrap="square">
            <a:spAutoFit/>
          </a:bodyPr>
          <a:lstStyle/>
          <a:p>
            <a:pPr>
              <a:buBlip>
                <a:blip r:embed="rId2"/>
              </a:buBlip>
            </a:pPr>
            <a:r>
              <a:rPr lang="en-US" dirty="0"/>
              <a:t>   This mutation operator takes the chosen genome and inverts the bits.</a:t>
            </a:r>
            <a:endParaRPr lang="en-US" sz="2000" dirty="0"/>
          </a:p>
          <a:p>
            <a:r>
              <a:rPr lang="en-US" sz="2000" dirty="0"/>
              <a:t>        </a:t>
            </a:r>
            <a:r>
              <a:rPr lang="en-US" dirty="0"/>
              <a:t>(i.e. if the genome bit is 1,it is changed to  0 and vice versa)</a:t>
            </a:r>
          </a:p>
          <a:p>
            <a:endParaRPr lang="en-US" sz="2000" dirty="0"/>
          </a:p>
          <a:p>
            <a:endParaRPr lang="en-US" sz="2000" dirty="0"/>
          </a:p>
          <a:p>
            <a:pPr>
              <a:buBlip>
                <a:blip r:embed="rId2"/>
              </a:buBlip>
            </a:pPr>
            <a:r>
              <a:rPr lang="en-US" sz="2000" dirty="0"/>
              <a:t>This mutation simply changes (flips) a randomly selected bit: </a:t>
            </a:r>
            <a:br>
              <a:rPr lang="en-US" sz="2000" dirty="0"/>
            </a:br>
            <a:br>
              <a:rPr lang="en-US" sz="2000" dirty="0"/>
            </a:br>
            <a:br>
              <a:rPr lang="en-US" sz="2000" dirty="0"/>
            </a:br>
            <a:endParaRPr lang="en-US" sz="2000" dirty="0"/>
          </a:p>
        </p:txBody>
      </p:sp>
      <p:pic>
        <p:nvPicPr>
          <p:cNvPr id="22" name="Picture 2" descr="H:\Computer Eng\PH.D thesis\Evo slides\pic\angry_fight_argument_PA_md_wm.gif"/>
          <p:cNvPicPr>
            <a:picLocks noChangeAspect="1" noChangeArrowheads="1" noCrop="1"/>
          </p:cNvPicPr>
          <p:nvPr/>
        </p:nvPicPr>
        <p:blipFill>
          <a:blip r:embed="rId3" cstate="print"/>
          <a:srcRect/>
          <a:stretch>
            <a:fillRect/>
          </a:stretch>
        </p:blipFill>
        <p:spPr bwMode="auto">
          <a:xfrm>
            <a:off x="4143372" y="2928934"/>
            <a:ext cx="2095500" cy="2095500"/>
          </a:xfrm>
          <a:prstGeom prst="rect">
            <a:avLst/>
          </a:prstGeom>
          <a:noFill/>
        </p:spPr>
      </p:pic>
      <p:sp>
        <p:nvSpPr>
          <p:cNvPr id="23" name="Rectangle 14"/>
          <p:cNvSpPr>
            <a:spLocks noChangeArrowheads="1"/>
          </p:cNvSpPr>
          <p:nvPr/>
        </p:nvSpPr>
        <p:spPr bwMode="auto">
          <a:xfrm>
            <a:off x="642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24" name="Rectangle 15"/>
          <p:cNvSpPr>
            <a:spLocks noChangeArrowheads="1"/>
          </p:cNvSpPr>
          <p:nvPr/>
        </p:nvSpPr>
        <p:spPr bwMode="auto">
          <a:xfrm>
            <a:off x="1785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25" name="Rectangle 16"/>
          <p:cNvSpPr>
            <a:spLocks noChangeArrowheads="1"/>
          </p:cNvSpPr>
          <p:nvPr/>
        </p:nvSpPr>
        <p:spPr bwMode="auto">
          <a:xfrm>
            <a:off x="1023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26" name="Rectangle 18"/>
          <p:cNvSpPr>
            <a:spLocks noChangeArrowheads="1"/>
          </p:cNvSpPr>
          <p:nvPr/>
        </p:nvSpPr>
        <p:spPr bwMode="auto">
          <a:xfrm>
            <a:off x="1404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27" name="Rectangle 19"/>
          <p:cNvSpPr>
            <a:spLocks noChangeArrowheads="1"/>
          </p:cNvSpPr>
          <p:nvPr/>
        </p:nvSpPr>
        <p:spPr bwMode="auto">
          <a:xfrm>
            <a:off x="2166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28" name="Rectangle 14"/>
          <p:cNvSpPr>
            <a:spLocks noChangeArrowheads="1"/>
          </p:cNvSpPr>
          <p:nvPr/>
        </p:nvSpPr>
        <p:spPr bwMode="auto">
          <a:xfrm>
            <a:off x="2500298" y="4674529"/>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29" name="Rectangle 15"/>
          <p:cNvSpPr>
            <a:spLocks noChangeArrowheads="1"/>
          </p:cNvSpPr>
          <p:nvPr/>
        </p:nvSpPr>
        <p:spPr bwMode="auto">
          <a:xfrm>
            <a:off x="3643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30" name="Rectangle 16"/>
          <p:cNvSpPr>
            <a:spLocks noChangeArrowheads="1"/>
          </p:cNvSpPr>
          <p:nvPr/>
        </p:nvSpPr>
        <p:spPr bwMode="auto">
          <a:xfrm>
            <a:off x="2881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31" name="Rectangle 18"/>
          <p:cNvSpPr>
            <a:spLocks noChangeArrowheads="1"/>
          </p:cNvSpPr>
          <p:nvPr/>
        </p:nvSpPr>
        <p:spPr bwMode="auto">
          <a:xfrm>
            <a:off x="3262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41" name="Rectangle 15"/>
          <p:cNvSpPr>
            <a:spLocks noChangeArrowheads="1"/>
          </p:cNvSpPr>
          <p:nvPr/>
        </p:nvSpPr>
        <p:spPr bwMode="auto">
          <a:xfrm>
            <a:off x="4000496"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42" name="Rectangle 14"/>
          <p:cNvSpPr>
            <a:spLocks noChangeArrowheads="1"/>
          </p:cNvSpPr>
          <p:nvPr/>
        </p:nvSpPr>
        <p:spPr bwMode="auto">
          <a:xfrm>
            <a:off x="5141919"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43" name="Rectangle 15"/>
          <p:cNvSpPr>
            <a:spLocks noChangeArrowheads="1"/>
          </p:cNvSpPr>
          <p:nvPr/>
        </p:nvSpPr>
        <p:spPr bwMode="auto">
          <a:xfrm>
            <a:off x="6284919"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44" name="Rectangle 16"/>
          <p:cNvSpPr>
            <a:spLocks noChangeArrowheads="1"/>
          </p:cNvSpPr>
          <p:nvPr/>
        </p:nvSpPr>
        <p:spPr bwMode="auto">
          <a:xfrm>
            <a:off x="5522919"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45" name="Rectangle 18"/>
          <p:cNvSpPr>
            <a:spLocks noChangeArrowheads="1"/>
          </p:cNvSpPr>
          <p:nvPr/>
        </p:nvSpPr>
        <p:spPr bwMode="auto">
          <a:xfrm>
            <a:off x="5903919"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46" name="Rectangle 19"/>
          <p:cNvSpPr>
            <a:spLocks noChangeArrowheads="1"/>
          </p:cNvSpPr>
          <p:nvPr/>
        </p:nvSpPr>
        <p:spPr bwMode="auto">
          <a:xfrm>
            <a:off x="6665919"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47" name="Rectangle 14"/>
          <p:cNvSpPr>
            <a:spLocks noChangeArrowheads="1"/>
          </p:cNvSpPr>
          <p:nvPr/>
        </p:nvSpPr>
        <p:spPr bwMode="auto">
          <a:xfrm>
            <a:off x="6999307" y="4674529"/>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48" name="Rectangle 15"/>
          <p:cNvSpPr>
            <a:spLocks noChangeArrowheads="1"/>
          </p:cNvSpPr>
          <p:nvPr/>
        </p:nvSpPr>
        <p:spPr bwMode="auto">
          <a:xfrm>
            <a:off x="8142307"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49" name="Rectangle 16"/>
          <p:cNvSpPr>
            <a:spLocks noChangeArrowheads="1"/>
          </p:cNvSpPr>
          <p:nvPr/>
        </p:nvSpPr>
        <p:spPr bwMode="auto">
          <a:xfrm>
            <a:off x="7380307"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50" name="Rectangle 18"/>
          <p:cNvSpPr>
            <a:spLocks noChangeArrowheads="1"/>
          </p:cNvSpPr>
          <p:nvPr/>
        </p:nvSpPr>
        <p:spPr bwMode="auto">
          <a:xfrm>
            <a:off x="7761307"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51" name="Rectangle 15"/>
          <p:cNvSpPr>
            <a:spLocks noChangeArrowheads="1"/>
          </p:cNvSpPr>
          <p:nvPr/>
        </p:nvSpPr>
        <p:spPr bwMode="auto">
          <a:xfrm>
            <a:off x="8499505"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52" name="Rectangle 51"/>
          <p:cNvSpPr/>
          <p:nvPr/>
        </p:nvSpPr>
        <p:spPr>
          <a:xfrm>
            <a:off x="2786050" y="5429264"/>
            <a:ext cx="3894015" cy="369332"/>
          </a:xfrm>
          <a:prstGeom prst="rect">
            <a:avLst/>
          </a:prstGeom>
        </p:spPr>
        <p:txBody>
          <a:bodyPr wrap="none">
            <a:spAutoFit/>
          </a:bodyPr>
          <a:lstStyle/>
          <a:p>
            <a:r>
              <a:rPr lang="en-US" dirty="0"/>
              <a:t>Implemented for binary genes only !</a:t>
            </a:r>
          </a:p>
        </p:txBody>
      </p:sp>
      <p:cxnSp>
        <p:nvCxnSpPr>
          <p:cNvPr id="53" name="Straight Arrow Connector 52"/>
          <p:cNvCxnSpPr/>
          <p:nvPr/>
        </p:nvCxnSpPr>
        <p:spPr bwMode="auto">
          <a:xfrm>
            <a:off x="4643438" y="4786322"/>
            <a:ext cx="428628" cy="1588"/>
          </a:xfrm>
          <a:prstGeom prst="straightConnector1">
            <a:avLst/>
          </a:prstGeom>
          <a:solidFill>
            <a:schemeClr val="accent1"/>
          </a:solidFill>
          <a:ln w="50800" cap="flat" cmpd="sng" algn="ctr">
            <a:solidFill>
              <a:schemeClr val="tx1"/>
            </a:solidFill>
            <a:prstDash val="solid"/>
            <a:round/>
            <a:headEnd type="none" w="med" len="med"/>
            <a:tailEnd type="arrow"/>
          </a:ln>
          <a:effectLst/>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descr="H:\Computer Eng\PH.D thesis\Evo slides\pic\figure_xray_md_wm.jpg"/>
          <p:cNvPicPr>
            <a:picLocks noChangeAspect="1" noChangeArrowheads="1"/>
          </p:cNvPicPr>
          <p:nvPr/>
        </p:nvPicPr>
        <p:blipFill>
          <a:blip r:embed="rId2" cstate="print"/>
          <a:srcRect/>
          <a:stretch>
            <a:fillRect/>
          </a:stretch>
        </p:blipFill>
        <p:spPr bwMode="auto">
          <a:xfrm>
            <a:off x="6643702" y="3103578"/>
            <a:ext cx="2286016" cy="2611438"/>
          </a:xfrm>
          <a:prstGeom prst="rect">
            <a:avLst/>
          </a:prstGeom>
          <a:noFill/>
        </p:spPr>
      </p:pic>
      <p:sp>
        <p:nvSpPr>
          <p:cNvPr id="2" name="Title 1"/>
          <p:cNvSpPr>
            <a:spLocks noGrp="1"/>
          </p:cNvSpPr>
          <p:nvPr>
            <p:ph type="title"/>
          </p:nvPr>
        </p:nvSpPr>
        <p:spPr/>
        <p:txBody>
          <a:bodyPr/>
          <a:lstStyle/>
          <a:p>
            <a:r>
              <a:rPr lang="en-US" dirty="0"/>
              <a:t>Boundary- mutation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103</a:t>
            </a:fld>
            <a:endParaRPr lang="en-US"/>
          </a:p>
        </p:txBody>
      </p:sp>
      <p:sp>
        <p:nvSpPr>
          <p:cNvPr id="8" name="Rectangle 7"/>
          <p:cNvSpPr/>
          <p:nvPr/>
        </p:nvSpPr>
        <p:spPr>
          <a:xfrm>
            <a:off x="357158" y="1285860"/>
            <a:ext cx="8501122" cy="1754326"/>
          </a:xfrm>
          <a:prstGeom prst="rect">
            <a:avLst/>
          </a:prstGeom>
        </p:spPr>
        <p:txBody>
          <a:bodyPr wrap="square">
            <a:spAutoFit/>
          </a:bodyPr>
          <a:lstStyle/>
          <a:p>
            <a:pPr>
              <a:buBlip>
                <a:blip r:embed="rId3"/>
              </a:buBlip>
            </a:pPr>
            <a:r>
              <a:rPr lang="en-US" dirty="0"/>
              <a:t>   This mutation operator replaces the genome with either lower or upper bound randomly. </a:t>
            </a:r>
          </a:p>
          <a:p>
            <a:pPr>
              <a:buBlip>
                <a:blip r:embed="rId3"/>
              </a:buBlip>
            </a:pPr>
            <a:endParaRPr lang="en-US" dirty="0"/>
          </a:p>
          <a:p>
            <a:pPr>
              <a:buBlip>
                <a:blip r:embed="rId3"/>
              </a:buBlip>
            </a:pPr>
            <a:endParaRPr lang="en-US" dirty="0"/>
          </a:p>
          <a:p>
            <a:pPr>
              <a:buBlip>
                <a:blip r:embed="rId3"/>
              </a:buBlip>
            </a:pPr>
            <a:r>
              <a:rPr lang="en-US" dirty="0"/>
              <a:t>   This can be used for integer and float genes</a:t>
            </a:r>
          </a:p>
          <a:p>
            <a:r>
              <a:rPr lang="en-US" dirty="0"/>
              <a:t>.</a:t>
            </a:r>
          </a:p>
        </p:txBody>
      </p:sp>
      <p:sp>
        <p:nvSpPr>
          <p:cNvPr id="11" name="Rectangle 14"/>
          <p:cNvSpPr>
            <a:spLocks noChangeArrowheads="1"/>
          </p:cNvSpPr>
          <p:nvPr/>
        </p:nvSpPr>
        <p:spPr bwMode="auto">
          <a:xfrm>
            <a:off x="642910"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7</a:t>
            </a:r>
          </a:p>
        </p:txBody>
      </p:sp>
      <p:sp>
        <p:nvSpPr>
          <p:cNvPr id="12" name="Rectangle 15"/>
          <p:cNvSpPr>
            <a:spLocks noChangeArrowheads="1"/>
          </p:cNvSpPr>
          <p:nvPr/>
        </p:nvSpPr>
        <p:spPr bwMode="auto">
          <a:xfrm>
            <a:off x="1785910"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3</a:t>
            </a:r>
          </a:p>
        </p:txBody>
      </p:sp>
      <p:sp>
        <p:nvSpPr>
          <p:cNvPr id="13" name="Rectangle 16"/>
          <p:cNvSpPr>
            <a:spLocks noChangeArrowheads="1"/>
          </p:cNvSpPr>
          <p:nvPr/>
        </p:nvSpPr>
        <p:spPr bwMode="auto">
          <a:xfrm>
            <a:off x="1023910"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2</a:t>
            </a:r>
          </a:p>
        </p:txBody>
      </p:sp>
      <p:sp>
        <p:nvSpPr>
          <p:cNvPr id="14" name="Rectangle 18"/>
          <p:cNvSpPr>
            <a:spLocks noChangeArrowheads="1"/>
          </p:cNvSpPr>
          <p:nvPr/>
        </p:nvSpPr>
        <p:spPr bwMode="auto">
          <a:xfrm>
            <a:off x="1404910"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15" name="Rectangle 19"/>
          <p:cNvSpPr>
            <a:spLocks noChangeArrowheads="1"/>
          </p:cNvSpPr>
          <p:nvPr/>
        </p:nvSpPr>
        <p:spPr bwMode="auto">
          <a:xfrm>
            <a:off x="2166910"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16" name="Rectangle 14"/>
          <p:cNvSpPr>
            <a:spLocks noChangeArrowheads="1"/>
          </p:cNvSpPr>
          <p:nvPr/>
        </p:nvSpPr>
        <p:spPr bwMode="auto">
          <a:xfrm>
            <a:off x="2500298" y="4357694"/>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18" name="Rectangle 16"/>
          <p:cNvSpPr>
            <a:spLocks noChangeArrowheads="1"/>
          </p:cNvSpPr>
          <p:nvPr/>
        </p:nvSpPr>
        <p:spPr bwMode="auto">
          <a:xfrm>
            <a:off x="2881298"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4</a:t>
            </a:r>
          </a:p>
        </p:txBody>
      </p:sp>
      <p:sp>
        <p:nvSpPr>
          <p:cNvPr id="21" name="Rectangle 14"/>
          <p:cNvSpPr>
            <a:spLocks noChangeArrowheads="1"/>
          </p:cNvSpPr>
          <p:nvPr/>
        </p:nvSpPr>
        <p:spPr bwMode="auto">
          <a:xfrm>
            <a:off x="4618043"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7</a:t>
            </a:r>
          </a:p>
        </p:txBody>
      </p:sp>
      <p:sp>
        <p:nvSpPr>
          <p:cNvPr id="22" name="Rectangle 15"/>
          <p:cNvSpPr>
            <a:spLocks noChangeArrowheads="1"/>
          </p:cNvSpPr>
          <p:nvPr/>
        </p:nvSpPr>
        <p:spPr bwMode="auto">
          <a:xfrm>
            <a:off x="5761043"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3</a:t>
            </a:r>
          </a:p>
        </p:txBody>
      </p:sp>
      <p:sp>
        <p:nvSpPr>
          <p:cNvPr id="23" name="Rectangle 16"/>
          <p:cNvSpPr>
            <a:spLocks noChangeArrowheads="1"/>
          </p:cNvSpPr>
          <p:nvPr/>
        </p:nvSpPr>
        <p:spPr bwMode="auto">
          <a:xfrm>
            <a:off x="4999043"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2</a:t>
            </a:r>
          </a:p>
        </p:txBody>
      </p:sp>
      <p:sp>
        <p:nvSpPr>
          <p:cNvPr id="24" name="Rectangle 18"/>
          <p:cNvSpPr>
            <a:spLocks noChangeArrowheads="1"/>
          </p:cNvSpPr>
          <p:nvPr/>
        </p:nvSpPr>
        <p:spPr bwMode="auto">
          <a:xfrm>
            <a:off x="5380043"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25" name="Rectangle 19"/>
          <p:cNvSpPr>
            <a:spLocks noChangeArrowheads="1"/>
          </p:cNvSpPr>
          <p:nvPr/>
        </p:nvSpPr>
        <p:spPr bwMode="auto">
          <a:xfrm>
            <a:off x="6142043"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26" name="Rectangle 14"/>
          <p:cNvSpPr>
            <a:spLocks noChangeArrowheads="1"/>
          </p:cNvSpPr>
          <p:nvPr/>
        </p:nvSpPr>
        <p:spPr bwMode="auto">
          <a:xfrm>
            <a:off x="6475431" y="3643314"/>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7</a:t>
            </a:r>
          </a:p>
        </p:txBody>
      </p:sp>
      <p:sp>
        <p:nvSpPr>
          <p:cNvPr id="27" name="Rectangle 16"/>
          <p:cNvSpPr>
            <a:spLocks noChangeArrowheads="1"/>
          </p:cNvSpPr>
          <p:nvPr/>
        </p:nvSpPr>
        <p:spPr bwMode="auto">
          <a:xfrm>
            <a:off x="6856431"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4</a:t>
            </a:r>
          </a:p>
        </p:txBody>
      </p:sp>
      <p:sp>
        <p:nvSpPr>
          <p:cNvPr id="28" name="Rectangle 14"/>
          <p:cNvSpPr>
            <a:spLocks noChangeArrowheads="1"/>
          </p:cNvSpPr>
          <p:nvPr/>
        </p:nvSpPr>
        <p:spPr bwMode="auto">
          <a:xfrm>
            <a:off x="4546605"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7</a:t>
            </a:r>
          </a:p>
        </p:txBody>
      </p:sp>
      <p:sp>
        <p:nvSpPr>
          <p:cNvPr id="29" name="Rectangle 15"/>
          <p:cNvSpPr>
            <a:spLocks noChangeArrowheads="1"/>
          </p:cNvSpPr>
          <p:nvPr/>
        </p:nvSpPr>
        <p:spPr bwMode="auto">
          <a:xfrm>
            <a:off x="5689605"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3</a:t>
            </a:r>
          </a:p>
        </p:txBody>
      </p:sp>
      <p:sp>
        <p:nvSpPr>
          <p:cNvPr id="30" name="Rectangle 16"/>
          <p:cNvSpPr>
            <a:spLocks noChangeArrowheads="1"/>
          </p:cNvSpPr>
          <p:nvPr/>
        </p:nvSpPr>
        <p:spPr bwMode="auto">
          <a:xfrm>
            <a:off x="4927605"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2</a:t>
            </a:r>
          </a:p>
        </p:txBody>
      </p:sp>
      <p:sp>
        <p:nvSpPr>
          <p:cNvPr id="31" name="Rectangle 18"/>
          <p:cNvSpPr>
            <a:spLocks noChangeArrowheads="1"/>
          </p:cNvSpPr>
          <p:nvPr/>
        </p:nvSpPr>
        <p:spPr bwMode="auto">
          <a:xfrm>
            <a:off x="5308605"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1</a:t>
            </a:r>
          </a:p>
        </p:txBody>
      </p:sp>
      <p:sp>
        <p:nvSpPr>
          <p:cNvPr id="32" name="Rectangle 19"/>
          <p:cNvSpPr>
            <a:spLocks noChangeArrowheads="1"/>
          </p:cNvSpPr>
          <p:nvPr/>
        </p:nvSpPr>
        <p:spPr bwMode="auto">
          <a:xfrm>
            <a:off x="6070605"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33" name="Rectangle 14"/>
          <p:cNvSpPr>
            <a:spLocks noChangeArrowheads="1"/>
          </p:cNvSpPr>
          <p:nvPr/>
        </p:nvSpPr>
        <p:spPr bwMode="auto">
          <a:xfrm>
            <a:off x="6403993" y="4960281"/>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0</a:t>
            </a:r>
          </a:p>
        </p:txBody>
      </p:sp>
      <p:sp>
        <p:nvSpPr>
          <p:cNvPr id="34" name="Rectangle 16"/>
          <p:cNvSpPr>
            <a:spLocks noChangeArrowheads="1"/>
          </p:cNvSpPr>
          <p:nvPr/>
        </p:nvSpPr>
        <p:spPr bwMode="auto">
          <a:xfrm>
            <a:off x="6784993"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a:t>4</a:t>
            </a:r>
          </a:p>
        </p:txBody>
      </p:sp>
      <p:cxnSp>
        <p:nvCxnSpPr>
          <p:cNvPr id="38" name="Straight Arrow Connector 37"/>
          <p:cNvCxnSpPr>
            <a:stCxn id="18" idx="3"/>
            <a:endCxn id="21" idx="1"/>
          </p:cNvCxnSpPr>
          <p:nvPr/>
        </p:nvCxnSpPr>
        <p:spPr bwMode="auto">
          <a:xfrm flipV="1">
            <a:off x="3240073" y="3842087"/>
            <a:ext cx="1377970" cy="7143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a:stCxn id="18" idx="3"/>
            <a:endCxn id="28" idx="1"/>
          </p:cNvCxnSpPr>
          <p:nvPr/>
        </p:nvCxnSpPr>
        <p:spPr bwMode="auto">
          <a:xfrm>
            <a:off x="3240073" y="4556467"/>
            <a:ext cx="1306532" cy="6025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1" name="TextBox 40"/>
          <p:cNvSpPr txBox="1"/>
          <p:nvPr/>
        </p:nvSpPr>
        <p:spPr>
          <a:xfrm>
            <a:off x="3428992" y="3500438"/>
            <a:ext cx="841897" cy="646331"/>
          </a:xfrm>
          <a:prstGeom prst="rect">
            <a:avLst/>
          </a:prstGeom>
          <a:noFill/>
        </p:spPr>
        <p:txBody>
          <a:bodyPr wrap="none" rtlCol="0">
            <a:spAutoFit/>
          </a:bodyPr>
          <a:lstStyle/>
          <a:p>
            <a:r>
              <a:rPr lang="en-US" dirty="0"/>
              <a:t>upper </a:t>
            </a:r>
          </a:p>
          <a:p>
            <a:r>
              <a:rPr lang="en-US" dirty="0"/>
              <a:t>bound</a:t>
            </a:r>
          </a:p>
        </p:txBody>
      </p:sp>
      <p:sp>
        <p:nvSpPr>
          <p:cNvPr id="42" name="TextBox 41"/>
          <p:cNvSpPr txBox="1"/>
          <p:nvPr/>
        </p:nvSpPr>
        <p:spPr>
          <a:xfrm>
            <a:off x="3428992" y="4925809"/>
            <a:ext cx="881973" cy="646331"/>
          </a:xfrm>
          <a:prstGeom prst="rect">
            <a:avLst/>
          </a:prstGeom>
          <a:noFill/>
        </p:spPr>
        <p:txBody>
          <a:bodyPr wrap="none" rtlCol="0">
            <a:spAutoFit/>
          </a:bodyPr>
          <a:lstStyle/>
          <a:p>
            <a:r>
              <a:rPr lang="en-US" dirty="0"/>
              <a:t>Lower </a:t>
            </a:r>
          </a:p>
          <a:p>
            <a:r>
              <a:rPr lang="en-US" dirty="0"/>
              <a:t>bound</a:t>
            </a:r>
          </a:p>
        </p:txBody>
      </p:sp>
      <p:sp>
        <p:nvSpPr>
          <p:cNvPr id="43" name="TextBox 42"/>
          <p:cNvSpPr txBox="1"/>
          <p:nvPr/>
        </p:nvSpPr>
        <p:spPr>
          <a:xfrm>
            <a:off x="3214678" y="4357694"/>
            <a:ext cx="518091" cy="369332"/>
          </a:xfrm>
          <a:prstGeom prst="rect">
            <a:avLst/>
          </a:prstGeom>
          <a:noFill/>
        </p:spPr>
        <p:txBody>
          <a:bodyPr wrap="none" rtlCol="0">
            <a:spAutoFit/>
          </a:bodyPr>
          <a:lstStyle/>
          <a:p>
            <a:r>
              <a:rPr lang="en-US" dirty="0"/>
              <a:t>OR</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Insert Mutation for permutations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104</a:t>
            </a:fld>
            <a:endParaRPr lang="en-US"/>
          </a:p>
        </p:txBody>
      </p:sp>
      <p:sp>
        <p:nvSpPr>
          <p:cNvPr id="5" name="Rectangle 3"/>
          <p:cNvSpPr txBox="1">
            <a:spLocks noChangeArrowheads="1"/>
          </p:cNvSpPr>
          <p:nvPr/>
        </p:nvSpPr>
        <p:spPr bwMode="auto">
          <a:xfrm>
            <a:off x="467430" y="1412720"/>
            <a:ext cx="80010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lang="en-GB" dirty="0"/>
              <a:t>Pick two allele values at random</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lang="en-GB" dirty="0"/>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lang="en-GB" dirty="0"/>
              <a:t>Move the second to follow the first,  shifting the rest along to accommodate</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lang="en-GB" dirty="0"/>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lang="en-GB" dirty="0"/>
              <a:t>Note that this preserves most of the order and the adjacency information</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32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6" name="Picture 4"/>
          <p:cNvPicPr>
            <a:picLocks noChangeAspect="1" noChangeArrowheads="1"/>
          </p:cNvPicPr>
          <p:nvPr/>
        </p:nvPicPr>
        <p:blipFill>
          <a:blip r:embed="rId2" cstate="print"/>
          <a:srcRect/>
          <a:stretch>
            <a:fillRect/>
          </a:stretch>
        </p:blipFill>
        <p:spPr bwMode="auto">
          <a:xfrm>
            <a:off x="357158" y="4071942"/>
            <a:ext cx="8001000" cy="390525"/>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85720" y="4643446"/>
            <a:ext cx="3286148" cy="1643074"/>
          </a:xfrm>
          <a:prstGeom prst="rect">
            <a:avLst/>
          </a:prstGeom>
          <a:solidFill>
            <a:schemeClr val="bg1"/>
          </a:solidFill>
          <a:ln w="9525" cap="flat" cmpd="sng" algn="ctr">
            <a:solidFill>
              <a:srgbClr val="E72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Rectangle 18"/>
          <p:cNvSpPr/>
          <p:nvPr/>
        </p:nvSpPr>
        <p:spPr bwMode="auto">
          <a:xfrm>
            <a:off x="4714876" y="5429264"/>
            <a:ext cx="3714776" cy="928694"/>
          </a:xfrm>
          <a:prstGeom prst="rect">
            <a:avLst/>
          </a:prstGeom>
          <a:solidFill>
            <a:schemeClr val="bg1"/>
          </a:solidFill>
          <a:ln w="9525" cap="flat" cmpd="sng" algn="ctr">
            <a:solidFill>
              <a:srgbClr val="E72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ectangle 17"/>
          <p:cNvSpPr/>
          <p:nvPr/>
        </p:nvSpPr>
        <p:spPr bwMode="auto">
          <a:xfrm>
            <a:off x="4714876" y="4572008"/>
            <a:ext cx="3214710" cy="785818"/>
          </a:xfrm>
          <a:prstGeom prst="rect">
            <a:avLst/>
          </a:prstGeom>
          <a:solidFill>
            <a:schemeClr val="bg1"/>
          </a:solidFill>
          <a:ln w="9525" cap="flat" cmpd="sng" algn="ctr">
            <a:solidFill>
              <a:srgbClr val="E72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Aspects of </a:t>
            </a:r>
            <a:r>
              <a:rPr lang="en-GB" dirty="0"/>
              <a:t>Insert Mutation</a:t>
            </a:r>
            <a:r>
              <a:rPr lang="en-US" dirty="0"/>
              <a:t> </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105</a:t>
            </a:fld>
            <a:endParaRPr lang="en-US"/>
          </a:p>
        </p:txBody>
      </p:sp>
      <p:sp>
        <p:nvSpPr>
          <p:cNvPr id="4" name="TextBox 3"/>
          <p:cNvSpPr txBox="1"/>
          <p:nvPr/>
        </p:nvSpPr>
        <p:spPr>
          <a:xfrm>
            <a:off x="500034" y="928670"/>
            <a:ext cx="7667164" cy="2862322"/>
          </a:xfrm>
          <a:prstGeom prst="rect">
            <a:avLst/>
          </a:prstGeom>
          <a:noFill/>
        </p:spPr>
        <p:txBody>
          <a:bodyPr wrap="none" rtlCol="0">
            <a:spAutoFit/>
          </a:bodyPr>
          <a:lstStyle/>
          <a:p>
            <a:pPr>
              <a:buBlip>
                <a:blip r:embed="rId2"/>
              </a:buBlip>
            </a:pPr>
            <a:endParaRPr lang="en-US" b="1" u="sng" dirty="0"/>
          </a:p>
          <a:p>
            <a:pPr>
              <a:buBlip>
                <a:blip r:embed="rId2"/>
              </a:buBlip>
            </a:pPr>
            <a:r>
              <a:rPr lang="en-US" dirty="0"/>
              <a:t>In order to investigate the capability of an operation on</a:t>
            </a:r>
          </a:p>
          <a:p>
            <a:r>
              <a:rPr lang="en-US" dirty="0"/>
              <a:t>    exploration and exploitation, we should consider two parameter:</a:t>
            </a:r>
          </a:p>
          <a:p>
            <a:endParaRPr lang="en-US" dirty="0"/>
          </a:p>
          <a:p>
            <a:pPr lvl="2">
              <a:buFont typeface="Wingdings" pitchFamily="2" charset="2"/>
              <a:buChar char="ü"/>
            </a:pPr>
            <a:r>
              <a:rPr lang="en-US" dirty="0"/>
              <a:t>neighbor’s information		</a:t>
            </a:r>
          </a:p>
          <a:p>
            <a:pPr lvl="2">
              <a:buFont typeface="Wingdings" pitchFamily="2" charset="2"/>
              <a:buChar char="ü"/>
            </a:pPr>
            <a:r>
              <a:rPr lang="en-US" dirty="0"/>
              <a:t>order</a:t>
            </a:r>
          </a:p>
          <a:p>
            <a:pPr>
              <a:buBlip>
                <a:blip r:embed="rId2"/>
              </a:buBlip>
            </a:pPr>
            <a:endParaRPr lang="en-US" dirty="0"/>
          </a:p>
          <a:p>
            <a:pPr>
              <a:buBlip>
                <a:blip r:embed="rId2"/>
              </a:buBlip>
            </a:pPr>
            <a:r>
              <a:rPr lang="en-US" dirty="0"/>
              <a:t> This mutation preserve : the </a:t>
            </a:r>
            <a:r>
              <a:rPr lang="en-US" b="1" u="sng" dirty="0">
                <a:solidFill>
                  <a:srgbClr val="E729D9"/>
                </a:solidFill>
              </a:rPr>
              <a:t>order</a:t>
            </a:r>
            <a:r>
              <a:rPr lang="en-US" b="1" u="sng" dirty="0"/>
              <a:t> </a:t>
            </a:r>
            <a:r>
              <a:rPr lang="en-US" dirty="0"/>
              <a:t>and the </a:t>
            </a:r>
            <a:r>
              <a:rPr lang="en-US" b="1" u="sng" dirty="0">
                <a:solidFill>
                  <a:srgbClr val="E729D9"/>
                </a:solidFill>
              </a:rPr>
              <a:t>neighbor’s information</a:t>
            </a:r>
          </a:p>
          <a:p>
            <a:pPr>
              <a:buBlip>
                <a:blip r:embed="rId2"/>
              </a:buBlip>
            </a:pPr>
            <a:endParaRPr lang="en-US" b="1" u="sng" dirty="0"/>
          </a:p>
          <a:p>
            <a:pPr>
              <a:buBlip>
                <a:blip r:embed="rId2"/>
              </a:buBlip>
            </a:pPr>
            <a:endParaRPr lang="en-US" dirty="0"/>
          </a:p>
        </p:txBody>
      </p:sp>
      <p:pic>
        <p:nvPicPr>
          <p:cNvPr id="5" name="Picture 4"/>
          <p:cNvPicPr>
            <a:picLocks noChangeAspect="1" noChangeArrowheads="1"/>
          </p:cNvPicPr>
          <p:nvPr/>
        </p:nvPicPr>
        <p:blipFill>
          <a:blip r:embed="rId3" cstate="print"/>
          <a:srcRect/>
          <a:stretch>
            <a:fillRect/>
          </a:stretch>
        </p:blipFill>
        <p:spPr bwMode="auto">
          <a:xfrm>
            <a:off x="463240" y="3429000"/>
            <a:ext cx="8048625" cy="504825"/>
          </a:xfrm>
          <a:prstGeom prst="rect">
            <a:avLst/>
          </a:prstGeom>
          <a:noFill/>
          <a:ln w="9525">
            <a:noFill/>
            <a:miter lim="800000"/>
            <a:headEnd/>
            <a:tailEnd/>
          </a:ln>
        </p:spPr>
      </p:pic>
      <p:sp>
        <p:nvSpPr>
          <p:cNvPr id="6" name="TextBox 5"/>
          <p:cNvSpPr txBox="1"/>
          <p:nvPr/>
        </p:nvSpPr>
        <p:spPr>
          <a:xfrm>
            <a:off x="4786314" y="4640057"/>
            <a:ext cx="3195105" cy="646331"/>
          </a:xfrm>
          <a:prstGeom prst="rect">
            <a:avLst/>
          </a:prstGeom>
          <a:noFill/>
        </p:spPr>
        <p:txBody>
          <a:bodyPr wrap="none" rtlCol="0">
            <a:spAutoFit/>
          </a:bodyPr>
          <a:lstStyle/>
          <a:p>
            <a:r>
              <a:rPr lang="en-US" b="1" dirty="0" err="1"/>
              <a:t>neighbour’s</a:t>
            </a:r>
            <a:r>
              <a:rPr lang="en-US" b="1" dirty="0"/>
              <a:t> information:</a:t>
            </a:r>
          </a:p>
          <a:p>
            <a:r>
              <a:rPr lang="en-US" dirty="0"/>
              <a:t>     3 and 4 regard to 5</a:t>
            </a:r>
          </a:p>
        </p:txBody>
      </p:sp>
      <p:sp>
        <p:nvSpPr>
          <p:cNvPr id="7" name="Rectangle 6"/>
          <p:cNvSpPr/>
          <p:nvPr/>
        </p:nvSpPr>
        <p:spPr>
          <a:xfrm>
            <a:off x="357158" y="4643446"/>
            <a:ext cx="3182281" cy="1754326"/>
          </a:xfrm>
          <a:prstGeom prst="rect">
            <a:avLst/>
          </a:prstGeom>
        </p:spPr>
        <p:txBody>
          <a:bodyPr wrap="none">
            <a:spAutoFit/>
          </a:bodyPr>
          <a:lstStyle/>
          <a:p>
            <a:r>
              <a:rPr lang="en-US" b="1" dirty="0" err="1"/>
              <a:t>neighbour’s</a:t>
            </a:r>
            <a:r>
              <a:rPr lang="en-US" b="1" dirty="0"/>
              <a:t> information</a:t>
            </a:r>
            <a:r>
              <a:rPr lang="en-US" dirty="0"/>
              <a:t>:</a:t>
            </a:r>
          </a:p>
          <a:p>
            <a:r>
              <a:rPr lang="en-US" dirty="0"/>
              <a:t>1-2	</a:t>
            </a:r>
          </a:p>
          <a:p>
            <a:r>
              <a:rPr lang="en-US" dirty="0"/>
              <a:t>3-4</a:t>
            </a:r>
          </a:p>
          <a:p>
            <a:r>
              <a:rPr lang="en-US" dirty="0"/>
              <a:t>6-7 </a:t>
            </a:r>
          </a:p>
          <a:p>
            <a:r>
              <a:rPr lang="en-US" dirty="0"/>
              <a:t>2-5  (since 2 is still before 5)</a:t>
            </a:r>
          </a:p>
          <a:p>
            <a:endParaRPr lang="en-US" dirty="0"/>
          </a:p>
        </p:txBody>
      </p:sp>
      <p:sp>
        <p:nvSpPr>
          <p:cNvPr id="12" name="TextBox 11"/>
          <p:cNvSpPr txBox="1"/>
          <p:nvPr/>
        </p:nvSpPr>
        <p:spPr>
          <a:xfrm>
            <a:off x="4714876" y="5357826"/>
            <a:ext cx="3671198" cy="923330"/>
          </a:xfrm>
          <a:prstGeom prst="rect">
            <a:avLst/>
          </a:prstGeom>
          <a:noFill/>
        </p:spPr>
        <p:txBody>
          <a:bodyPr wrap="none" rtlCol="0">
            <a:spAutoFit/>
          </a:bodyPr>
          <a:lstStyle/>
          <a:p>
            <a:r>
              <a:rPr lang="en-US" b="1" dirty="0"/>
              <a:t>Order:</a:t>
            </a:r>
          </a:p>
          <a:p>
            <a:r>
              <a:rPr lang="en-US" dirty="0"/>
              <a:t>     The order of 3 and 4 is changed</a:t>
            </a:r>
          </a:p>
          <a:p>
            <a:r>
              <a:rPr lang="en-US" dirty="0"/>
              <a:t>     The order of 5 is changed</a:t>
            </a:r>
          </a:p>
        </p:txBody>
      </p:sp>
      <p:sp>
        <p:nvSpPr>
          <p:cNvPr id="13" name="TextBox 12"/>
          <p:cNvSpPr txBox="1"/>
          <p:nvPr/>
        </p:nvSpPr>
        <p:spPr>
          <a:xfrm>
            <a:off x="1071538" y="4071942"/>
            <a:ext cx="1468672" cy="369332"/>
          </a:xfrm>
          <a:prstGeom prst="rect">
            <a:avLst/>
          </a:prstGeom>
          <a:noFill/>
        </p:spPr>
        <p:txBody>
          <a:bodyPr wrap="none" rtlCol="0">
            <a:spAutoFit/>
          </a:bodyPr>
          <a:lstStyle/>
          <a:p>
            <a:r>
              <a:rPr lang="en-US" b="1" dirty="0">
                <a:solidFill>
                  <a:srgbClr val="0070C0"/>
                </a:solidFill>
              </a:rPr>
              <a:t>Preserved:</a:t>
            </a:r>
          </a:p>
        </p:txBody>
      </p:sp>
      <p:sp>
        <p:nvSpPr>
          <p:cNvPr id="14" name="Rectangle 13"/>
          <p:cNvSpPr/>
          <p:nvPr/>
        </p:nvSpPr>
        <p:spPr>
          <a:xfrm>
            <a:off x="4929190" y="4071942"/>
            <a:ext cx="1471878" cy="369332"/>
          </a:xfrm>
          <a:prstGeom prst="rect">
            <a:avLst/>
          </a:prstGeom>
        </p:spPr>
        <p:txBody>
          <a:bodyPr wrap="none">
            <a:spAutoFit/>
          </a:bodyPr>
          <a:lstStyle/>
          <a:p>
            <a:r>
              <a:rPr lang="en-US" b="1" dirty="0">
                <a:solidFill>
                  <a:srgbClr val="0070C0"/>
                </a:solidFill>
              </a:rPr>
              <a:t>Destroyed</a:t>
            </a:r>
            <a:r>
              <a:rPr lang="en-US" dirty="0"/>
              <a:t>:</a:t>
            </a:r>
          </a:p>
        </p:txBody>
      </p:sp>
      <p:cxnSp>
        <p:nvCxnSpPr>
          <p:cNvPr id="16" name="Straight Connector 15"/>
          <p:cNvCxnSpPr/>
          <p:nvPr/>
        </p:nvCxnSpPr>
        <p:spPr bwMode="auto">
          <a:xfrm>
            <a:off x="428596" y="4500570"/>
            <a:ext cx="285752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4643438" y="4500570"/>
            <a:ext cx="285752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357158" y="4572008"/>
            <a:ext cx="5715040" cy="1000132"/>
          </a:xfrm>
          <a:prstGeom prst="rect">
            <a:avLst/>
          </a:prstGeom>
          <a:solidFill>
            <a:schemeClr val="bg1"/>
          </a:solidFill>
          <a:ln w="9525" cap="flat" cmpd="sng" algn="ctr">
            <a:solidFill>
              <a:srgbClr val="E72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6738" name="Picture 2" descr="E:\dr.hamzeh\slide evolutionary\themplate\pic\untitled1.bmp"/>
          <p:cNvPicPr>
            <a:picLocks noChangeAspect="1" noChangeArrowheads="1"/>
          </p:cNvPicPr>
          <p:nvPr/>
        </p:nvPicPr>
        <p:blipFill>
          <a:blip r:embed="rId2" cstate="print"/>
          <a:srcRect/>
          <a:stretch>
            <a:fillRect/>
          </a:stretch>
        </p:blipFill>
        <p:spPr bwMode="auto">
          <a:xfrm>
            <a:off x="6929454" y="4357694"/>
            <a:ext cx="1945986" cy="2095500"/>
          </a:xfrm>
          <a:prstGeom prst="rect">
            <a:avLst/>
          </a:prstGeom>
          <a:noFill/>
        </p:spPr>
      </p:pic>
      <p:sp>
        <p:nvSpPr>
          <p:cNvPr id="7" name="Rectangle 6"/>
          <p:cNvSpPr/>
          <p:nvPr/>
        </p:nvSpPr>
        <p:spPr bwMode="auto">
          <a:xfrm>
            <a:off x="6985862" y="6140784"/>
            <a:ext cx="1872418" cy="3600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a:t>Swap mutation for permutations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106</a:t>
            </a:fld>
            <a:endParaRPr lang="en-US"/>
          </a:p>
        </p:txBody>
      </p:sp>
      <p:sp>
        <p:nvSpPr>
          <p:cNvPr id="5" name="Rectangle 3"/>
          <p:cNvSpPr txBox="1">
            <a:spLocks noChangeArrowheads="1"/>
          </p:cNvSpPr>
          <p:nvPr/>
        </p:nvSpPr>
        <p:spPr bwMode="auto">
          <a:xfrm>
            <a:off x="285720" y="1238264"/>
            <a:ext cx="80010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0" i="0" u="none" strike="noStrike" kern="1200" cap="none" spc="0" normalizeH="0" baseline="0" noProof="0" dirty="0">
                <a:ln>
                  <a:noFill/>
                </a:ln>
                <a:solidFill>
                  <a:schemeClr val="tx1"/>
                </a:solidFill>
                <a:uLnTx/>
                <a:uFillTx/>
                <a:latin typeface="+mn-lt"/>
                <a:ea typeface="+mn-ea"/>
                <a:cs typeface="+mn-cs"/>
              </a:rPr>
              <a:t>Pick two alleles at random and swap their positions</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sz="1000" b="0" i="0" u="none" strike="noStrike" kern="1200" cap="none" spc="0" normalizeH="0" baseline="0" noProof="0" dirty="0">
              <a:ln>
                <a:noFill/>
              </a:ln>
              <a:solidFill>
                <a:schemeClr val="tx1"/>
              </a:solidFill>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0" i="0" u="none" strike="noStrike" kern="1200" cap="none" spc="0" normalizeH="0" baseline="0" noProof="0" dirty="0">
                <a:ln>
                  <a:noFill/>
                </a:ln>
                <a:solidFill>
                  <a:schemeClr val="tx1"/>
                </a:solidFill>
                <a:uLnTx/>
                <a:uFillTx/>
                <a:latin typeface="+mn-lt"/>
                <a:ea typeface="+mn-ea"/>
                <a:cs typeface="+mn-cs"/>
              </a:rPr>
              <a:t>Preserves most of adjacency information (4 links broken), disrupts order more</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GB" sz="32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6" name="Picture 4"/>
          <p:cNvPicPr>
            <a:picLocks noChangeAspect="1" noChangeArrowheads="1"/>
          </p:cNvPicPr>
          <p:nvPr/>
        </p:nvPicPr>
        <p:blipFill>
          <a:blip r:embed="rId3" cstate="print"/>
          <a:srcRect/>
          <a:stretch>
            <a:fillRect/>
          </a:stretch>
        </p:blipFill>
        <p:spPr bwMode="auto">
          <a:xfrm>
            <a:off x="452465" y="2571744"/>
            <a:ext cx="8048625" cy="504825"/>
          </a:xfrm>
          <a:prstGeom prst="rect">
            <a:avLst/>
          </a:prstGeom>
          <a:noFill/>
          <a:ln w="9525">
            <a:noFill/>
            <a:miter lim="800000"/>
            <a:headEnd/>
            <a:tailEnd/>
          </a:ln>
        </p:spPr>
      </p:pic>
      <p:sp>
        <p:nvSpPr>
          <p:cNvPr id="9" name="TextBox 8"/>
          <p:cNvSpPr txBox="1"/>
          <p:nvPr/>
        </p:nvSpPr>
        <p:spPr>
          <a:xfrm>
            <a:off x="714348" y="3500438"/>
            <a:ext cx="7755649" cy="646331"/>
          </a:xfrm>
          <a:prstGeom prst="rect">
            <a:avLst/>
          </a:prstGeom>
          <a:noFill/>
        </p:spPr>
        <p:txBody>
          <a:bodyPr wrap="none" rtlCol="0">
            <a:spAutoFit/>
          </a:bodyPr>
          <a:lstStyle/>
          <a:p>
            <a:pPr algn="ctr"/>
            <a:r>
              <a:rPr lang="en-US" b="1" dirty="0"/>
              <a:t>This kind of mutation try to preserve the neighbors information</a:t>
            </a:r>
          </a:p>
          <a:p>
            <a:pPr algn="ctr"/>
            <a:r>
              <a:rPr lang="en-US" b="1" dirty="0"/>
              <a:t> but it destroy the order</a:t>
            </a:r>
          </a:p>
        </p:txBody>
      </p:sp>
      <p:sp>
        <p:nvSpPr>
          <p:cNvPr id="10" name="TextBox 9"/>
          <p:cNvSpPr txBox="1"/>
          <p:nvPr/>
        </p:nvSpPr>
        <p:spPr>
          <a:xfrm>
            <a:off x="357158" y="4500570"/>
            <a:ext cx="5787162" cy="923330"/>
          </a:xfrm>
          <a:prstGeom prst="rect">
            <a:avLst/>
          </a:prstGeom>
          <a:noFill/>
        </p:spPr>
        <p:txBody>
          <a:bodyPr wrap="none" rtlCol="0">
            <a:spAutoFit/>
          </a:bodyPr>
          <a:lstStyle/>
          <a:p>
            <a:r>
              <a:rPr lang="en-US" b="1" dirty="0"/>
              <a:t>Order:</a:t>
            </a:r>
          </a:p>
          <a:p>
            <a:r>
              <a:rPr lang="en-US" dirty="0"/>
              <a:t>    The order of 2 is changed</a:t>
            </a:r>
          </a:p>
          <a:p>
            <a:r>
              <a:rPr lang="en-US" dirty="0"/>
              <a:t>    The order of 3 and 4 are changed both regard to 3,4,5</a:t>
            </a:r>
          </a:p>
        </p:txBody>
      </p:sp>
      <p:sp>
        <p:nvSpPr>
          <p:cNvPr id="11" name="Rectangle 10"/>
          <p:cNvSpPr/>
          <p:nvPr/>
        </p:nvSpPr>
        <p:spPr>
          <a:xfrm>
            <a:off x="500034" y="4071942"/>
            <a:ext cx="1471878" cy="369332"/>
          </a:xfrm>
          <a:prstGeom prst="rect">
            <a:avLst/>
          </a:prstGeom>
        </p:spPr>
        <p:txBody>
          <a:bodyPr wrap="none">
            <a:spAutoFit/>
          </a:bodyPr>
          <a:lstStyle/>
          <a:p>
            <a:r>
              <a:rPr lang="en-US" b="1" dirty="0">
                <a:solidFill>
                  <a:srgbClr val="0070C0"/>
                </a:solidFill>
              </a:rPr>
              <a:t>Destroyed</a:t>
            </a:r>
            <a:r>
              <a:rPr lang="en-US" dirty="0"/>
              <a:t>:</a:t>
            </a:r>
          </a:p>
        </p:txBody>
      </p:sp>
      <p:cxnSp>
        <p:nvCxnSpPr>
          <p:cNvPr id="12" name="Straight Connector 11"/>
          <p:cNvCxnSpPr/>
          <p:nvPr/>
        </p:nvCxnSpPr>
        <p:spPr bwMode="auto">
          <a:xfrm>
            <a:off x="214282" y="4500570"/>
            <a:ext cx="285752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Inversion mutation for permutations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107</a:t>
            </a:fld>
            <a:endParaRPr lang="en-US"/>
          </a:p>
        </p:txBody>
      </p:sp>
      <p:sp>
        <p:nvSpPr>
          <p:cNvPr id="5" name="Rectangle 3"/>
          <p:cNvSpPr txBox="1">
            <a:spLocks noChangeArrowheads="1"/>
          </p:cNvSpPr>
          <p:nvPr/>
        </p:nvSpPr>
        <p:spPr bwMode="auto">
          <a:xfrm>
            <a:off x="539440" y="1340710"/>
            <a:ext cx="80010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400" b="0" i="0" u="none" strike="noStrike" kern="1200" cap="none" spc="0" normalizeH="0" baseline="0" noProof="0" dirty="0">
                <a:ln>
                  <a:noFill/>
                </a:ln>
                <a:solidFill>
                  <a:schemeClr val="tx1"/>
                </a:solidFill>
                <a:uLnTx/>
                <a:uFillTx/>
                <a:latin typeface="+mn-lt"/>
                <a:ea typeface="+mn-ea"/>
                <a:cs typeface="+mn-cs"/>
              </a:rPr>
              <a:t>Pick two alleles at random and then invert the substring between them.</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sz="2400" b="0" i="0" u="none" strike="noStrike" kern="1200" cap="none" spc="0" normalizeH="0" baseline="0" noProof="0" dirty="0">
              <a:ln>
                <a:noFill/>
              </a:ln>
              <a:solidFill>
                <a:schemeClr val="tx1"/>
              </a:solidFill>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400" b="0" i="0" u="none" strike="noStrike" kern="1200" cap="none" spc="0" normalizeH="0" baseline="0" noProof="0" dirty="0">
                <a:ln>
                  <a:noFill/>
                </a:ln>
                <a:solidFill>
                  <a:schemeClr val="tx1"/>
                </a:solidFill>
                <a:uLnTx/>
                <a:uFillTx/>
                <a:latin typeface="+mn-lt"/>
                <a:ea typeface="+mn-ea"/>
                <a:cs typeface="+mn-cs"/>
              </a:rPr>
              <a:t>Preserves most adjacency information (only breaks two links) but disruptive of order information</a:t>
            </a:r>
          </a:p>
        </p:txBody>
      </p:sp>
      <p:pic>
        <p:nvPicPr>
          <p:cNvPr id="6" name="Picture 4"/>
          <p:cNvPicPr>
            <a:picLocks noChangeAspect="1" noChangeArrowheads="1"/>
          </p:cNvPicPr>
          <p:nvPr/>
        </p:nvPicPr>
        <p:blipFill>
          <a:blip r:embed="rId2" cstate="print"/>
          <a:srcRect/>
          <a:stretch>
            <a:fillRect/>
          </a:stretch>
        </p:blipFill>
        <p:spPr bwMode="auto">
          <a:xfrm>
            <a:off x="751280" y="4221110"/>
            <a:ext cx="7962900" cy="438150"/>
          </a:xfrm>
          <a:prstGeom prst="rect">
            <a:avLst/>
          </a:prstGeom>
          <a:noFill/>
          <a:ln w="9525">
            <a:noFill/>
            <a:miter lim="800000"/>
            <a:headEnd/>
            <a:tailEnd/>
          </a:ln>
        </p:spPr>
      </p:pic>
      <p:pic>
        <p:nvPicPr>
          <p:cNvPr id="117762" name="Picture 2" descr="E:\dr.hamzeh\slide evolutionary\themplate\pic\vibe_headphones_speakers_md_wm.jpg"/>
          <p:cNvPicPr>
            <a:picLocks noChangeAspect="1" noChangeArrowheads="1"/>
          </p:cNvPicPr>
          <p:nvPr/>
        </p:nvPicPr>
        <p:blipFill>
          <a:blip r:embed="rId3" cstate="print"/>
          <a:srcRect/>
          <a:stretch>
            <a:fillRect/>
          </a:stretch>
        </p:blipFill>
        <p:spPr bwMode="auto">
          <a:xfrm>
            <a:off x="3779890" y="4581160"/>
            <a:ext cx="1891910" cy="1891910"/>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3" descr="E:\dr.hamzeh\slide evolutionary\themplate\pic\tin_can_stick_figures_talk_md_wm.jpg"/>
          <p:cNvPicPr>
            <a:picLocks noChangeAspect="1" noChangeArrowheads="1"/>
          </p:cNvPicPr>
          <p:nvPr/>
        </p:nvPicPr>
        <p:blipFill>
          <a:blip r:embed="rId2" cstate="print"/>
          <a:srcRect/>
          <a:stretch>
            <a:fillRect/>
          </a:stretch>
        </p:blipFill>
        <p:spPr bwMode="auto">
          <a:xfrm>
            <a:off x="3779890" y="3356990"/>
            <a:ext cx="1603870" cy="1603870"/>
          </a:xfrm>
          <a:prstGeom prst="rect">
            <a:avLst/>
          </a:prstGeom>
          <a:noFill/>
        </p:spPr>
      </p:pic>
      <p:sp>
        <p:nvSpPr>
          <p:cNvPr id="2" name="Title 1"/>
          <p:cNvSpPr>
            <a:spLocks noGrp="1"/>
          </p:cNvSpPr>
          <p:nvPr>
            <p:ph type="title"/>
          </p:nvPr>
        </p:nvSpPr>
        <p:spPr/>
        <p:txBody>
          <a:bodyPr/>
          <a:lstStyle/>
          <a:p>
            <a:r>
              <a:rPr lang="en-GB" dirty="0"/>
              <a:t>Scramble mutation for permutations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108</a:t>
            </a:fld>
            <a:endParaRPr lang="en-US"/>
          </a:p>
        </p:txBody>
      </p:sp>
      <p:sp>
        <p:nvSpPr>
          <p:cNvPr id="5" name="Rectangle 3"/>
          <p:cNvSpPr txBox="1">
            <a:spLocks noChangeArrowheads="1"/>
          </p:cNvSpPr>
          <p:nvPr/>
        </p:nvSpPr>
        <p:spPr bwMode="auto">
          <a:xfrm>
            <a:off x="611450" y="1412720"/>
            <a:ext cx="80010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400" b="0" i="0" u="none" strike="noStrike" kern="1200" cap="none" spc="0" normalizeH="0" baseline="0" noProof="0" dirty="0">
                <a:ln>
                  <a:noFill/>
                </a:ln>
                <a:solidFill>
                  <a:schemeClr val="tx1"/>
                </a:solidFill>
                <a:uLnTx/>
                <a:uFillTx/>
                <a:latin typeface="+mn-lt"/>
                <a:ea typeface="+mn-ea"/>
                <a:cs typeface="+mn-cs"/>
              </a:rPr>
              <a:t>Pick a subset of genes at random</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400" b="0" i="0" u="none" strike="noStrike" kern="1200" cap="none" spc="0" normalizeH="0" baseline="0" noProof="0" dirty="0">
                <a:ln>
                  <a:noFill/>
                </a:ln>
                <a:solidFill>
                  <a:schemeClr val="tx1"/>
                </a:solidFill>
                <a:uLnTx/>
                <a:uFillTx/>
                <a:latin typeface="+mn-lt"/>
                <a:ea typeface="+mn-ea"/>
                <a:cs typeface="+mn-cs"/>
              </a:rPr>
              <a:t>Randomly rearrange the alleles in those positions</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lang="en-GB" sz="3200" dirty="0">
              <a:effectLst>
                <a:outerShdw blurRad="38100" dist="38100" dir="2700000" algn="tl">
                  <a:srgbClr val="000000"/>
                </a:outerShdw>
              </a:effectLst>
            </a:endParaRP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sz="32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sz="32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32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GB" sz="2800" b="0" i="0" u="none" strike="noStrike" kern="1200" cap="none" spc="0" normalizeH="0" baseline="0" noProof="0" dirty="0">
                <a:ln>
                  <a:noFill/>
                </a:ln>
                <a:solidFill>
                  <a:schemeClr val="tx1"/>
                </a:solidFill>
                <a:uLnTx/>
                <a:uFillTx/>
                <a:latin typeface="+mn-lt"/>
                <a:ea typeface="+mn-ea"/>
                <a:cs typeface="+mn-cs"/>
              </a:rPr>
              <a:t>(note subset does not have to be contiguous)</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GB" sz="32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6" name="Picture 4"/>
          <p:cNvPicPr>
            <a:picLocks noChangeAspect="1" noChangeArrowheads="1"/>
          </p:cNvPicPr>
          <p:nvPr/>
        </p:nvPicPr>
        <p:blipFill>
          <a:blip r:embed="rId3" cstate="print"/>
          <a:srcRect/>
          <a:stretch>
            <a:fillRect/>
          </a:stretch>
        </p:blipFill>
        <p:spPr bwMode="auto">
          <a:xfrm>
            <a:off x="683460" y="3284980"/>
            <a:ext cx="8010525" cy="409575"/>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E:\dr.hamzeh\slide evolutionary\themplate\pic\stick_figure_question_mark_md_wm.jpg"/>
          <p:cNvPicPr>
            <a:picLocks noChangeAspect="1" noChangeArrowheads="1"/>
          </p:cNvPicPr>
          <p:nvPr/>
        </p:nvPicPr>
        <p:blipFill>
          <a:blip r:embed="rId2" cstate="print"/>
          <a:srcRect/>
          <a:stretch>
            <a:fillRect/>
          </a:stretch>
        </p:blipFill>
        <p:spPr bwMode="auto">
          <a:xfrm>
            <a:off x="2483710" y="2780910"/>
            <a:ext cx="3692160" cy="3692160"/>
          </a:xfrm>
          <a:prstGeom prst="rect">
            <a:avLst/>
          </a:prstGeom>
          <a:noFill/>
        </p:spPr>
      </p:pic>
      <p:sp>
        <p:nvSpPr>
          <p:cNvPr id="2" name="Title 1"/>
          <p:cNvSpPr>
            <a:spLocks noGrp="1"/>
          </p:cNvSpPr>
          <p:nvPr>
            <p:ph type="title"/>
          </p:nvPr>
        </p:nvSpPr>
        <p:spPr/>
        <p:txBody>
          <a:bodyPr/>
          <a:lstStyle/>
          <a:p>
            <a:r>
              <a:rPr lang="en-US" dirty="0"/>
              <a:t>Crossover OR mutation?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109</a:t>
            </a:fld>
            <a:endParaRPr lang="en-US"/>
          </a:p>
        </p:txBody>
      </p:sp>
      <p:sp>
        <p:nvSpPr>
          <p:cNvPr id="5" name="Rectangle 4"/>
          <p:cNvSpPr/>
          <p:nvPr/>
        </p:nvSpPr>
        <p:spPr>
          <a:xfrm>
            <a:off x="1259540" y="1988800"/>
            <a:ext cx="6655989" cy="707886"/>
          </a:xfrm>
          <a:prstGeom prst="rect">
            <a:avLst/>
          </a:prstGeom>
        </p:spPr>
        <p:txBody>
          <a:bodyPr wrap="none">
            <a:spAutoFit/>
          </a:bodyPr>
          <a:lstStyle/>
          <a:p>
            <a:r>
              <a:rPr lang="en-US" sz="4000" b="1" dirty="0">
                <a:solidFill>
                  <a:srgbClr val="C00000"/>
                </a:solidFill>
              </a:rPr>
              <a:t>Crossover OR mutation?</a:t>
            </a:r>
          </a:p>
        </p:txBody>
      </p:sp>
      <p:sp>
        <p:nvSpPr>
          <p:cNvPr id="6" name="Oval 5"/>
          <p:cNvSpPr/>
          <p:nvPr/>
        </p:nvSpPr>
        <p:spPr bwMode="auto">
          <a:xfrm>
            <a:off x="4932050" y="4293120"/>
            <a:ext cx="1440200" cy="1296180"/>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#2</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11</a:t>
            </a:fld>
            <a:endParaRPr lang="en-US"/>
          </a:p>
        </p:txBody>
      </p:sp>
    </p:spTree>
    <p:extLst>
      <p:ext uri="{BB962C8B-B14F-4D97-AF65-F5344CB8AC3E}">
        <p14:creationId xmlns:p14="http://schemas.microsoft.com/office/powerpoint/2010/main" val="4069313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 OR mutation?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110</a:t>
            </a:fld>
            <a:endParaRPr lang="en-US"/>
          </a:p>
        </p:txBody>
      </p:sp>
      <p:sp>
        <p:nvSpPr>
          <p:cNvPr id="5" name="Rectangle 4"/>
          <p:cNvSpPr/>
          <p:nvPr/>
        </p:nvSpPr>
        <p:spPr>
          <a:xfrm>
            <a:off x="539440" y="1412720"/>
            <a:ext cx="7993110" cy="369332"/>
          </a:xfrm>
          <a:prstGeom prst="rect">
            <a:avLst/>
          </a:prstGeom>
        </p:spPr>
        <p:txBody>
          <a:bodyPr wrap="square">
            <a:spAutoFit/>
          </a:bodyPr>
          <a:lstStyle/>
          <a:p>
            <a:r>
              <a:rPr lang="en-US" dirty="0"/>
              <a:t>Decade long debate: which one is better / necessary / main-background </a:t>
            </a:r>
          </a:p>
        </p:txBody>
      </p:sp>
      <p:sp>
        <p:nvSpPr>
          <p:cNvPr id="6" name="Rectangle 5"/>
          <p:cNvSpPr/>
          <p:nvPr/>
        </p:nvSpPr>
        <p:spPr>
          <a:xfrm>
            <a:off x="539440" y="2348850"/>
            <a:ext cx="8244510" cy="2062103"/>
          </a:xfrm>
          <a:prstGeom prst="rect">
            <a:avLst/>
          </a:prstGeom>
        </p:spPr>
        <p:txBody>
          <a:bodyPr wrap="square">
            <a:spAutoFit/>
          </a:bodyPr>
          <a:lstStyle/>
          <a:p>
            <a:r>
              <a:rPr lang="en-US" sz="2400" dirty="0"/>
              <a:t>Answer (at least, rather wide agreement):</a:t>
            </a:r>
          </a:p>
          <a:p>
            <a:endParaRPr lang="en-US" sz="2400" dirty="0"/>
          </a:p>
          <a:p>
            <a:pPr lvl="1">
              <a:buFont typeface="Wingdings" pitchFamily="2" charset="2"/>
              <a:buChar char="§"/>
            </a:pPr>
            <a:r>
              <a:rPr lang="en-US" sz="2000" dirty="0"/>
              <a:t>       It depends on the problem, but</a:t>
            </a:r>
          </a:p>
          <a:p>
            <a:pPr lvl="1">
              <a:buFont typeface="Wingdings" pitchFamily="2" charset="2"/>
              <a:buChar char="§"/>
            </a:pPr>
            <a:r>
              <a:rPr lang="en-US" sz="2000" dirty="0"/>
              <a:t>       In general, it is good to have both</a:t>
            </a:r>
          </a:p>
          <a:p>
            <a:pPr lvl="1">
              <a:buFont typeface="Wingdings" pitchFamily="2" charset="2"/>
              <a:buChar char="§"/>
            </a:pPr>
            <a:r>
              <a:rPr lang="en-US" sz="2000" dirty="0"/>
              <a:t>       Both have different role</a:t>
            </a:r>
          </a:p>
          <a:p>
            <a:pPr lvl="1">
              <a:buFont typeface="Wingdings" pitchFamily="2" charset="2"/>
              <a:buChar char="§"/>
            </a:pPr>
            <a:r>
              <a:rPr lang="en-US" sz="2000" dirty="0"/>
              <a:t>       Mutation-only-EA is possible, </a:t>
            </a:r>
            <a:r>
              <a:rPr lang="en-US" sz="2000" dirty="0" err="1"/>
              <a:t>xover</a:t>
            </a:r>
            <a:r>
              <a:rPr lang="en-US" sz="2000" dirty="0"/>
              <a:t>-only-EA would not work</a:t>
            </a:r>
          </a:p>
        </p:txBody>
      </p:sp>
      <p:pic>
        <p:nvPicPr>
          <p:cNvPr id="98306" name="Picture 2" descr="E:\dr.hamzeh\slide evolutionary\themplate\pic\stick_figure_running_inside_arrows_md_wm.gif"/>
          <p:cNvPicPr>
            <a:picLocks noChangeAspect="1" noChangeArrowheads="1" noCrop="1"/>
          </p:cNvPicPr>
          <p:nvPr/>
        </p:nvPicPr>
        <p:blipFill>
          <a:blip r:embed="rId2" cstate="print"/>
          <a:srcRect/>
          <a:stretch>
            <a:fillRect/>
          </a:stretch>
        </p:blipFill>
        <p:spPr bwMode="auto">
          <a:xfrm>
            <a:off x="1619590" y="4437140"/>
            <a:ext cx="2095500" cy="2095500"/>
          </a:xfrm>
          <a:prstGeom prst="rect">
            <a:avLst/>
          </a:prstGeom>
          <a:noFill/>
        </p:spPr>
      </p:pic>
      <p:sp>
        <p:nvSpPr>
          <p:cNvPr id="7" name="Rectangle 6"/>
          <p:cNvSpPr/>
          <p:nvPr/>
        </p:nvSpPr>
        <p:spPr bwMode="auto">
          <a:xfrm>
            <a:off x="1907630" y="6237390"/>
            <a:ext cx="1656230" cy="1440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Crossover OR mutation? (cont’d)</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111</a:t>
            </a:fld>
            <a:endParaRPr lang="en-US"/>
          </a:p>
        </p:txBody>
      </p:sp>
      <p:graphicFrame>
        <p:nvGraphicFramePr>
          <p:cNvPr id="6" name="Diagram 5"/>
          <p:cNvGraphicFramePr/>
          <p:nvPr/>
        </p:nvGraphicFramePr>
        <p:xfrm>
          <a:off x="467430" y="1628750"/>
          <a:ext cx="828115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Crossover OR mutation? (cont’d)</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112</a:t>
            </a:fld>
            <a:endParaRPr lang="en-US"/>
          </a:p>
        </p:txBody>
      </p:sp>
      <p:sp>
        <p:nvSpPr>
          <p:cNvPr id="5" name="Rectangle 4"/>
          <p:cNvSpPr/>
          <p:nvPr/>
        </p:nvSpPr>
        <p:spPr>
          <a:xfrm>
            <a:off x="500034" y="1916715"/>
            <a:ext cx="8281150" cy="3083921"/>
          </a:xfrm>
          <a:prstGeom prst="rect">
            <a:avLst/>
          </a:prstGeom>
        </p:spPr>
        <p:txBody>
          <a:bodyPr wrap="square">
            <a:spAutoFit/>
          </a:bodyPr>
          <a:lstStyle/>
          <a:p>
            <a:pPr marL="342900" indent="-342900">
              <a:lnSpc>
                <a:spcPct val="120000"/>
              </a:lnSpc>
              <a:buBlip>
                <a:blip r:embed="rId2"/>
              </a:buBlip>
            </a:pPr>
            <a:r>
              <a:rPr lang="en-GB" dirty="0"/>
              <a:t>  Only crossover can combine information from two parents</a:t>
            </a:r>
          </a:p>
          <a:p>
            <a:pPr marL="342900" indent="-342900">
              <a:lnSpc>
                <a:spcPct val="120000"/>
              </a:lnSpc>
              <a:buFont typeface="Wingdings" pitchFamily="2" charset="2"/>
              <a:buChar char="v"/>
            </a:pPr>
            <a:endParaRPr lang="en-GB" dirty="0"/>
          </a:p>
          <a:p>
            <a:pPr>
              <a:lnSpc>
                <a:spcPct val="120000"/>
              </a:lnSpc>
              <a:buBlip>
                <a:blip r:embed="rId2"/>
              </a:buBlip>
            </a:pPr>
            <a:r>
              <a:rPr lang="en-GB" dirty="0"/>
              <a:t>     Only mutation can introduce new information (alleles)</a:t>
            </a:r>
          </a:p>
          <a:p>
            <a:pPr>
              <a:lnSpc>
                <a:spcPct val="120000"/>
              </a:lnSpc>
              <a:buBlip>
                <a:blip r:embed="rId2"/>
              </a:buBlip>
            </a:pPr>
            <a:endParaRPr lang="en-GB" dirty="0"/>
          </a:p>
          <a:p>
            <a:pPr>
              <a:lnSpc>
                <a:spcPct val="120000"/>
              </a:lnSpc>
              <a:buBlip>
                <a:blip r:embed="rId2"/>
              </a:buBlip>
            </a:pPr>
            <a:r>
              <a:rPr lang="en-GB" dirty="0"/>
              <a:t>  Crossover does not change the allele frequencies of the population (thought experiment: 50% 0’s on first bit in the population, ?% after performing </a:t>
            </a:r>
            <a:r>
              <a:rPr lang="en-GB" i="1" dirty="0"/>
              <a:t>n</a:t>
            </a:r>
            <a:r>
              <a:rPr lang="en-GB" dirty="0"/>
              <a:t> crossovers)</a:t>
            </a:r>
          </a:p>
          <a:p>
            <a:pPr>
              <a:lnSpc>
                <a:spcPct val="120000"/>
              </a:lnSpc>
              <a:buBlip>
                <a:blip r:embed="rId2"/>
              </a:buBlip>
            </a:pPr>
            <a:endParaRPr lang="en-GB" dirty="0"/>
          </a:p>
          <a:p>
            <a:pPr>
              <a:lnSpc>
                <a:spcPct val="120000"/>
              </a:lnSpc>
              <a:buBlip>
                <a:blip r:embed="rId2"/>
              </a:buBlip>
            </a:pPr>
            <a:r>
              <a:rPr lang="en-GB" dirty="0"/>
              <a:t>To hit the optimum you often need a ‘lucky’ mutation</a:t>
            </a:r>
          </a:p>
        </p:txBody>
      </p:sp>
      <p:pic>
        <p:nvPicPr>
          <p:cNvPr id="100354" name="Picture 2" descr="E:\dr.hamzeh\slide evolutionary\themplate\pic\figure_juggling_balls_md_wm.gif"/>
          <p:cNvPicPr>
            <a:picLocks noChangeAspect="1" noChangeArrowheads="1" noCrop="1"/>
          </p:cNvPicPr>
          <p:nvPr/>
        </p:nvPicPr>
        <p:blipFill>
          <a:blip r:embed="rId3" cstate="print"/>
          <a:srcRect/>
          <a:stretch>
            <a:fillRect/>
          </a:stretch>
        </p:blipFill>
        <p:spPr bwMode="auto">
          <a:xfrm>
            <a:off x="6588280" y="4077090"/>
            <a:ext cx="2095500" cy="2095500"/>
          </a:xfrm>
          <a:prstGeom prst="rect">
            <a:avLst/>
          </a:prstGeom>
          <a:noFill/>
        </p:spPr>
      </p:pic>
      <p:sp>
        <p:nvSpPr>
          <p:cNvPr id="7" name="Rectangle 6"/>
          <p:cNvSpPr/>
          <p:nvPr/>
        </p:nvSpPr>
        <p:spPr bwMode="auto">
          <a:xfrm>
            <a:off x="6588280" y="5877340"/>
            <a:ext cx="2016280" cy="6480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over or mutation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113</a:t>
            </a:fld>
            <a:endParaRPr lang="en-US"/>
          </a:p>
        </p:txBody>
      </p:sp>
      <p:graphicFrame>
        <p:nvGraphicFramePr>
          <p:cNvPr id="6" name="Diagram 5"/>
          <p:cNvGraphicFramePr/>
          <p:nvPr/>
        </p:nvGraphicFramePr>
        <p:xfrm>
          <a:off x="642910" y="1285860"/>
          <a:ext cx="7643866" cy="4778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1" descr="H:\Computer Eng\PH.D thesis\Evo slides\pic\tape_measuring_success_md_wm.jpg"/>
          <p:cNvPicPr>
            <a:picLocks noChangeAspect="1" noChangeArrowheads="1"/>
          </p:cNvPicPr>
          <p:nvPr/>
        </p:nvPicPr>
        <p:blipFill>
          <a:blip r:embed="rId2" cstate="print"/>
          <a:srcRect/>
          <a:stretch>
            <a:fillRect/>
          </a:stretch>
        </p:blipFill>
        <p:spPr bwMode="auto">
          <a:xfrm>
            <a:off x="5500694" y="3071810"/>
            <a:ext cx="3182942" cy="3182942"/>
          </a:xfrm>
          <a:prstGeom prst="rect">
            <a:avLst/>
          </a:prstGeom>
          <a:noFill/>
        </p:spPr>
      </p:pic>
      <p:sp>
        <p:nvSpPr>
          <p:cNvPr id="2" name="Title 1"/>
          <p:cNvSpPr>
            <a:spLocks noGrp="1"/>
          </p:cNvSpPr>
          <p:nvPr>
            <p:ph type="title"/>
          </p:nvPr>
        </p:nvSpPr>
        <p:spPr/>
        <p:txBody>
          <a:bodyPr/>
          <a:lstStyle/>
          <a:p>
            <a:r>
              <a:rPr lang="en-US" dirty="0"/>
              <a:t>Cross over or mutation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114</a:t>
            </a:fld>
            <a:endParaRPr lang="en-US"/>
          </a:p>
        </p:txBody>
      </p:sp>
      <p:sp>
        <p:nvSpPr>
          <p:cNvPr id="5" name="TextBox 4"/>
          <p:cNvSpPr txBox="1"/>
          <p:nvPr/>
        </p:nvSpPr>
        <p:spPr>
          <a:xfrm>
            <a:off x="571472" y="1571612"/>
            <a:ext cx="7786106" cy="1477328"/>
          </a:xfrm>
          <a:prstGeom prst="rect">
            <a:avLst/>
          </a:prstGeom>
          <a:noFill/>
        </p:spPr>
        <p:txBody>
          <a:bodyPr wrap="none" rtlCol="0">
            <a:spAutoFit/>
          </a:bodyPr>
          <a:lstStyle/>
          <a:p>
            <a:r>
              <a:rPr lang="en-US" b="1" u="sng" dirty="0"/>
              <a:t>Uniform and 1-point and n-point</a:t>
            </a:r>
            <a:r>
              <a:rPr lang="en-US" dirty="0"/>
              <a:t> take </a:t>
            </a:r>
            <a:r>
              <a:rPr lang="en-US" b="1" dirty="0"/>
              <a:t>large search space steps so</a:t>
            </a:r>
          </a:p>
          <a:p>
            <a:r>
              <a:rPr lang="en-US" b="1" dirty="0"/>
              <a:t> </a:t>
            </a:r>
            <a:r>
              <a:rPr lang="en-US" dirty="0"/>
              <a:t>they can not conserve the continuality of search space and also they</a:t>
            </a:r>
            <a:r>
              <a:rPr lang="en-US" b="1" dirty="0"/>
              <a:t> don’t</a:t>
            </a:r>
          </a:p>
          <a:p>
            <a:r>
              <a:rPr lang="en-US" b="1" dirty="0"/>
              <a:t> generate new gen </a:t>
            </a:r>
            <a:r>
              <a:rPr lang="en-US" dirty="0"/>
              <a:t>so the mutation operator is necessary to be used.  </a:t>
            </a:r>
          </a:p>
          <a:p>
            <a:endParaRPr lang="en-US" dirty="0"/>
          </a:p>
          <a:p>
            <a:endParaRPr lang="en-US" dirty="0"/>
          </a:p>
        </p:txBody>
      </p:sp>
      <p:sp>
        <p:nvSpPr>
          <p:cNvPr id="6" name="Rectangle 5"/>
          <p:cNvSpPr/>
          <p:nvPr/>
        </p:nvSpPr>
        <p:spPr>
          <a:xfrm>
            <a:off x="1643042" y="3714752"/>
            <a:ext cx="5429272" cy="954107"/>
          </a:xfrm>
          <a:prstGeom prst="rect">
            <a:avLst/>
          </a:prstGeom>
        </p:spPr>
        <p:txBody>
          <a:bodyPr wrap="square">
            <a:spAutoFit/>
          </a:bodyPr>
          <a:lstStyle/>
          <a:p>
            <a:pPr algn="ctr"/>
            <a:r>
              <a:rPr lang="en-US" sz="2800" b="1" dirty="0">
                <a:solidFill>
                  <a:srgbClr val="E729D9"/>
                </a:solidFill>
              </a:rPr>
              <a:t>So GA need  both mutation and cross over operations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#9</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115</a:t>
            </a:fld>
            <a:endParaRPr lang="en-US"/>
          </a:p>
        </p:txBody>
      </p:sp>
    </p:spTree>
    <p:extLst>
      <p:ext uri="{BB962C8B-B14F-4D97-AF65-F5344CB8AC3E}">
        <p14:creationId xmlns:p14="http://schemas.microsoft.com/office/powerpoint/2010/main" val="14321256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PARENT</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116</a:t>
            </a:fld>
            <a:endParaRPr lang="en-US"/>
          </a:p>
        </p:txBody>
      </p:sp>
      <p:pic>
        <p:nvPicPr>
          <p:cNvPr id="4"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5" name="Rectangle 4"/>
          <p:cNvSpPr/>
          <p:nvPr/>
        </p:nvSpPr>
        <p:spPr>
          <a:xfrm rot="21276212">
            <a:off x="3047731" y="2308790"/>
            <a:ext cx="3090911" cy="2123658"/>
          </a:xfrm>
          <a:prstGeom prst="rect">
            <a:avLst/>
          </a:prstGeom>
        </p:spPr>
        <p:txBody>
          <a:bodyPr wrap="none">
            <a:spAutoFit/>
          </a:bodyPr>
          <a:lstStyle/>
          <a:p>
            <a:r>
              <a:rPr lang="en-GB" sz="6600" b="1" dirty="0">
                <a:solidFill>
                  <a:schemeClr val="bg1"/>
                </a:solidFill>
              </a:rPr>
              <a:t>Multi </a:t>
            </a:r>
          </a:p>
          <a:p>
            <a:r>
              <a:rPr lang="en-GB" sz="6600" b="1" dirty="0">
                <a:solidFill>
                  <a:schemeClr val="bg1"/>
                </a:solidFill>
              </a:rPr>
              <a:t>parent</a:t>
            </a:r>
            <a:endParaRPr lang="en-US" sz="6600" b="1" dirty="0">
              <a:solidFill>
                <a:schemeClr val="bg1"/>
              </a:solidFill>
            </a:endParaRPr>
          </a:p>
        </p:txBody>
      </p:sp>
      <p:sp>
        <p:nvSpPr>
          <p:cNvPr id="6" name="Rectangle 5"/>
          <p:cNvSpPr/>
          <p:nvPr/>
        </p:nvSpPr>
        <p:spPr>
          <a:xfrm>
            <a:off x="214282" y="5577504"/>
            <a:ext cx="8643966" cy="923330"/>
          </a:xfrm>
          <a:prstGeom prst="rect">
            <a:avLst/>
          </a:prstGeom>
        </p:spPr>
        <p:txBody>
          <a:bodyPr wrap="square">
            <a:spAutoFit/>
          </a:bodyPr>
          <a:lstStyle/>
          <a:p>
            <a:r>
              <a:rPr lang="en-US" dirty="0" err="1"/>
              <a:t>Eiben</a:t>
            </a:r>
            <a:r>
              <a:rPr lang="en-US" dirty="0"/>
              <a:t>, </a:t>
            </a:r>
            <a:r>
              <a:rPr lang="en-US" dirty="0" err="1"/>
              <a:t>Agoston</a:t>
            </a:r>
            <a:r>
              <a:rPr lang="en-US" dirty="0"/>
              <a:t> E., P-E. </a:t>
            </a:r>
            <a:r>
              <a:rPr lang="en-US" dirty="0" err="1"/>
              <a:t>Raue</a:t>
            </a:r>
            <a:r>
              <a:rPr lang="en-US" dirty="0"/>
              <a:t>, and Zs </a:t>
            </a:r>
            <a:r>
              <a:rPr lang="en-US" dirty="0" err="1"/>
              <a:t>Ruttkay</a:t>
            </a:r>
            <a:r>
              <a:rPr lang="en-US" dirty="0"/>
              <a:t>. "Genetic algorithms with multi-parent recombination." </a:t>
            </a:r>
            <a:r>
              <a:rPr lang="en-US" i="1" dirty="0"/>
              <a:t>Parallel Problem Solving from Nature—PPSN III</a:t>
            </a:r>
            <a:r>
              <a:rPr lang="en-US" dirty="0"/>
              <a:t>. Springer Berlin Heidelberg, 1994. 78-87.</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Computer Eng\PH.D thesis\Evo slides\pic\ball_climbing_bar_graph_PA_md_wm.gif"/>
          <p:cNvPicPr>
            <a:picLocks noChangeAspect="1" noChangeArrowheads="1" noCrop="1"/>
          </p:cNvPicPr>
          <p:nvPr/>
        </p:nvPicPr>
        <p:blipFill>
          <a:blip r:embed="rId2" cstate="print"/>
          <a:srcRect/>
          <a:stretch>
            <a:fillRect/>
          </a:stretch>
        </p:blipFill>
        <p:spPr bwMode="auto">
          <a:xfrm>
            <a:off x="6500826" y="2357430"/>
            <a:ext cx="2095500" cy="2095500"/>
          </a:xfrm>
          <a:prstGeom prst="rect">
            <a:avLst/>
          </a:prstGeom>
          <a:noFill/>
        </p:spPr>
      </p:pic>
      <p:sp>
        <p:nvSpPr>
          <p:cNvPr id="2" name="Title 1"/>
          <p:cNvSpPr>
            <a:spLocks noGrp="1"/>
          </p:cNvSpPr>
          <p:nvPr>
            <p:ph type="title"/>
          </p:nvPr>
        </p:nvSpPr>
        <p:spPr/>
        <p:txBody>
          <a:bodyPr/>
          <a:lstStyle/>
          <a:p>
            <a:r>
              <a:rPr lang="en-US" dirty="0"/>
              <a:t>Multiple parents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117</a:t>
            </a:fld>
            <a:endParaRPr lang="en-US"/>
          </a:p>
        </p:txBody>
      </p:sp>
      <p:sp>
        <p:nvSpPr>
          <p:cNvPr id="4" name="Rectangle 3"/>
          <p:cNvSpPr/>
          <p:nvPr/>
        </p:nvSpPr>
        <p:spPr>
          <a:xfrm>
            <a:off x="285720" y="1214422"/>
            <a:ext cx="8501122" cy="6494085"/>
          </a:xfrm>
          <a:prstGeom prst="rect">
            <a:avLst/>
          </a:prstGeom>
        </p:spPr>
        <p:txBody>
          <a:bodyPr wrap="square">
            <a:spAutoFit/>
          </a:bodyPr>
          <a:lstStyle/>
          <a:p>
            <a:pPr>
              <a:buBlip>
                <a:blip r:embed="rId3"/>
              </a:buBlip>
            </a:pPr>
            <a:r>
              <a:rPr lang="en-US" dirty="0"/>
              <a:t>  Here we investigate genetic algorithms where more than two parents are involved in the recombination operation.</a:t>
            </a:r>
          </a:p>
          <a:p>
            <a:pPr>
              <a:buBlip>
                <a:blip r:embed="rId3"/>
              </a:buBlip>
            </a:pPr>
            <a:endParaRPr lang="en-US" dirty="0"/>
          </a:p>
          <a:p>
            <a:pPr>
              <a:buBlip>
                <a:blip r:embed="rId3"/>
              </a:buBlip>
            </a:pPr>
            <a:r>
              <a:rPr lang="en-US" dirty="0"/>
              <a:t>This time we  introduce gene scanning as a reproduction mechanism with an arbitrary number (two or more) of parents.</a:t>
            </a:r>
          </a:p>
          <a:p>
            <a:pPr>
              <a:buBlip>
                <a:blip r:embed="rId3"/>
              </a:buBlip>
            </a:pPr>
            <a:endParaRPr lang="en-US" dirty="0"/>
          </a:p>
          <a:p>
            <a:pPr>
              <a:buBlip>
                <a:blip r:embed="rId3"/>
              </a:buBlip>
            </a:pPr>
            <a:r>
              <a:rPr lang="en-US" dirty="0"/>
              <a:t>gene scanning generalizes n-point or uniform crossover.</a:t>
            </a:r>
          </a:p>
          <a:p>
            <a:pPr>
              <a:buBlip>
                <a:blip r:embed="rId3"/>
              </a:buBlip>
            </a:pPr>
            <a:endParaRPr lang="en-US" dirty="0"/>
          </a:p>
          <a:p>
            <a:pPr>
              <a:buBlip>
                <a:blip r:embed="rId3"/>
              </a:buBlip>
            </a:pPr>
            <a:endParaRPr lang="en-US" dirty="0"/>
          </a:p>
          <a:p>
            <a:pPr>
              <a:buBlip>
                <a:blip r:embed="rId3"/>
              </a:buBlip>
            </a:pPr>
            <a:endParaRPr lang="en-US" dirty="0"/>
          </a:p>
          <a:p>
            <a:pPr>
              <a:buBlip>
                <a:blip r:embed="rId3"/>
              </a:buBlip>
            </a:pPr>
            <a:r>
              <a:rPr lang="en-US" sz="2000" b="1" dirty="0"/>
              <a:t>Motivation</a:t>
            </a:r>
            <a:r>
              <a:rPr lang="en-US" dirty="0"/>
              <a:t>:  </a:t>
            </a:r>
          </a:p>
          <a:p>
            <a:r>
              <a:rPr lang="en-US" dirty="0"/>
              <a:t> we try to find out whether multi-parent crossovers should be avoided for some practical reasons or whether they offer advantages and have just been overlooked.</a:t>
            </a:r>
          </a:p>
          <a:p>
            <a:endParaRPr lang="en-US" dirty="0"/>
          </a:p>
          <a:p>
            <a:pPr>
              <a:buBlip>
                <a:blip r:embed="rId3"/>
              </a:buBlip>
            </a:pPr>
            <a:r>
              <a:rPr lang="en-US" dirty="0"/>
              <a:t>  one would expect that by biasing the recombination operator the performance of the GA would improve.</a:t>
            </a:r>
          </a:p>
          <a:p>
            <a:pPr>
              <a:buBlip>
                <a:blip r:embed="rId3"/>
              </a:buBlip>
            </a:pPr>
            <a:endParaRPr lang="en-US" dirty="0"/>
          </a:p>
          <a:p>
            <a:pPr>
              <a:buBlip>
                <a:blip r:embed="rId3"/>
              </a:buBlip>
            </a:pPr>
            <a:endParaRPr lang="en-US" dirty="0"/>
          </a:p>
          <a:p>
            <a:endParaRPr lang="en-US" dirty="0"/>
          </a:p>
          <a:p>
            <a:endParaRPr lang="en-US" dirty="0"/>
          </a:p>
          <a:p>
            <a:r>
              <a:rPr lang="en-US" dirty="0"/>
              <a:t> </a:t>
            </a:r>
          </a:p>
          <a:p>
            <a:endParaRPr lang="en-US" dirty="0"/>
          </a:p>
          <a:p>
            <a:endParaRPr lang="en-US" dirty="0"/>
          </a:p>
        </p:txBody>
      </p:sp>
      <p:sp>
        <p:nvSpPr>
          <p:cNvPr id="6" name="Rectangle 5"/>
          <p:cNvSpPr/>
          <p:nvPr/>
        </p:nvSpPr>
        <p:spPr bwMode="auto">
          <a:xfrm>
            <a:off x="6215074" y="5429264"/>
            <a:ext cx="2571768" cy="4286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Computer Eng\PH.D thesis\Evo slides\pic\darts_hit_target_md_wm.gif"/>
          <p:cNvPicPr>
            <a:picLocks noChangeAspect="1" noChangeArrowheads="1" noCrop="1"/>
          </p:cNvPicPr>
          <p:nvPr/>
        </p:nvPicPr>
        <p:blipFill>
          <a:blip r:embed="rId2" cstate="print"/>
          <a:srcRect/>
          <a:stretch>
            <a:fillRect/>
          </a:stretch>
        </p:blipFill>
        <p:spPr bwMode="auto">
          <a:xfrm>
            <a:off x="5572132" y="3071810"/>
            <a:ext cx="3286148" cy="3286148"/>
          </a:xfrm>
          <a:prstGeom prst="rect">
            <a:avLst/>
          </a:prstGeom>
          <a:noFill/>
        </p:spPr>
      </p:pic>
      <p:sp>
        <p:nvSpPr>
          <p:cNvPr id="2" name="Title 1"/>
          <p:cNvSpPr>
            <a:spLocks noGrp="1"/>
          </p:cNvSpPr>
          <p:nvPr>
            <p:ph type="title"/>
          </p:nvPr>
        </p:nvSpPr>
        <p:spPr/>
        <p:txBody>
          <a:bodyPr/>
          <a:lstStyle/>
          <a:p>
            <a:r>
              <a:rPr lang="en-US" dirty="0"/>
              <a:t>Multi-parent genetic operators</a:t>
            </a:r>
          </a:p>
        </p:txBody>
      </p:sp>
      <p:sp>
        <p:nvSpPr>
          <p:cNvPr id="3" name="Slide Number Placeholder 2"/>
          <p:cNvSpPr>
            <a:spLocks noGrp="1"/>
          </p:cNvSpPr>
          <p:nvPr>
            <p:ph type="sldNum" sz="quarter" idx="11"/>
          </p:nvPr>
        </p:nvSpPr>
        <p:spPr>
          <a:xfrm>
            <a:off x="3657600" y="6537325"/>
            <a:ext cx="2133600" cy="320675"/>
          </a:xfrm>
        </p:spPr>
        <p:txBody>
          <a:bodyPr/>
          <a:lstStyle/>
          <a:p>
            <a:fld id="{05F902D2-9C2C-4DBB-8DAD-BC9F69CAD2CA}" type="slidenum">
              <a:rPr lang="en-US" smtClean="0"/>
              <a:pPr/>
              <a:t>118</a:t>
            </a:fld>
            <a:endParaRPr lang="en-US"/>
          </a:p>
        </p:txBody>
      </p:sp>
      <p:sp>
        <p:nvSpPr>
          <p:cNvPr id="4" name="Rectangle 3"/>
          <p:cNvSpPr/>
          <p:nvPr/>
        </p:nvSpPr>
        <p:spPr>
          <a:xfrm>
            <a:off x="357158" y="1214422"/>
            <a:ext cx="8358246" cy="2862322"/>
          </a:xfrm>
          <a:prstGeom prst="rect">
            <a:avLst/>
          </a:prstGeom>
        </p:spPr>
        <p:txBody>
          <a:bodyPr wrap="square">
            <a:spAutoFit/>
          </a:bodyPr>
          <a:lstStyle/>
          <a:p>
            <a:pPr>
              <a:buBlip>
                <a:blip r:embed="rId3"/>
              </a:buBlip>
            </a:pPr>
            <a:r>
              <a:rPr lang="en-US" dirty="0"/>
              <a:t>  These operators use two or more parents to generate children.</a:t>
            </a:r>
          </a:p>
          <a:p>
            <a:pPr>
              <a:buBlip>
                <a:blip r:embed="rId3"/>
              </a:buBlip>
            </a:pPr>
            <a:endParaRPr lang="en-US" dirty="0"/>
          </a:p>
          <a:p>
            <a:pPr>
              <a:buBlip>
                <a:blip r:embed="rId3"/>
              </a:buBlip>
            </a:pPr>
            <a:r>
              <a:rPr lang="en-US" dirty="0"/>
              <a:t> The basic mechanism we use in order to define multi-parent operators is gene</a:t>
            </a:r>
          </a:p>
          <a:p>
            <a:r>
              <a:rPr lang="en-US" dirty="0"/>
              <a:t>scanning described below </a:t>
            </a:r>
          </a:p>
          <a:p>
            <a:endParaRPr lang="en-US" dirty="0"/>
          </a:p>
          <a:p>
            <a:pPr>
              <a:buBlip>
                <a:blip r:embed="rId3"/>
              </a:buBlip>
            </a:pPr>
            <a:r>
              <a:rPr lang="en-US" dirty="0"/>
              <a:t> The scanning techniques described in this chapter all generate one child from n parents (n ≥2)</a:t>
            </a:r>
          </a:p>
          <a:p>
            <a:endParaRPr lang="en-US" dirty="0"/>
          </a:p>
          <a:p>
            <a:endParaRPr lang="en-US" dirty="0"/>
          </a:p>
          <a:p>
            <a:endParaRPr lang="en-US" dirty="0"/>
          </a:p>
        </p:txBody>
      </p:sp>
      <p:sp>
        <p:nvSpPr>
          <p:cNvPr id="6" name="Rectangle 5"/>
          <p:cNvSpPr/>
          <p:nvPr/>
        </p:nvSpPr>
        <p:spPr bwMode="auto">
          <a:xfrm>
            <a:off x="5929322" y="5643578"/>
            <a:ext cx="2857520" cy="64294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aphicFrame>
        <p:nvGraphicFramePr>
          <p:cNvPr id="8" name="Diagram 7"/>
          <p:cNvGraphicFramePr/>
          <p:nvPr/>
        </p:nvGraphicFramePr>
        <p:xfrm>
          <a:off x="-214346" y="3071810"/>
          <a:ext cx="5929354" cy="3492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U-Scan &amp; OB-Scan &amp; FB-Scan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119</a:t>
            </a:fld>
            <a:endParaRPr lang="en-US"/>
          </a:p>
        </p:txBody>
      </p:sp>
      <p:cxnSp>
        <p:nvCxnSpPr>
          <p:cNvPr id="5" name="Straight Connector 4"/>
          <p:cNvCxnSpPr/>
          <p:nvPr/>
        </p:nvCxnSpPr>
        <p:spPr bwMode="auto">
          <a:xfrm rot="16200000" flipH="1">
            <a:off x="214283" y="3786188"/>
            <a:ext cx="5572165" cy="3"/>
          </a:xfrm>
          <a:prstGeom prst="line">
            <a:avLst/>
          </a:prstGeom>
          <a:solidFill>
            <a:schemeClr val="accent1"/>
          </a:solidFill>
          <a:ln w="635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rot="5400000">
            <a:off x="3643306" y="3786190"/>
            <a:ext cx="5572958" cy="794"/>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0" name="Rectangle 9"/>
          <p:cNvSpPr/>
          <p:nvPr/>
        </p:nvSpPr>
        <p:spPr>
          <a:xfrm>
            <a:off x="928662" y="928670"/>
            <a:ext cx="1505540" cy="523220"/>
          </a:xfrm>
          <a:prstGeom prst="rect">
            <a:avLst/>
          </a:prstGeom>
        </p:spPr>
        <p:txBody>
          <a:bodyPr wrap="none">
            <a:spAutoFit/>
          </a:bodyPr>
          <a:lstStyle/>
          <a:p>
            <a:r>
              <a:rPr lang="en-US" sz="2800" b="1" dirty="0"/>
              <a:t>U-Scan</a:t>
            </a:r>
          </a:p>
        </p:txBody>
      </p:sp>
      <p:sp>
        <p:nvSpPr>
          <p:cNvPr id="11" name="Rectangle 10"/>
          <p:cNvSpPr/>
          <p:nvPr/>
        </p:nvSpPr>
        <p:spPr>
          <a:xfrm>
            <a:off x="214282" y="1357298"/>
            <a:ext cx="2786082" cy="1754326"/>
          </a:xfrm>
          <a:prstGeom prst="rect">
            <a:avLst/>
          </a:prstGeom>
        </p:spPr>
        <p:txBody>
          <a:bodyPr wrap="square">
            <a:spAutoFit/>
          </a:bodyPr>
          <a:lstStyle/>
          <a:p>
            <a:pPr>
              <a:buBlip>
                <a:blip r:embed="rId2"/>
              </a:buBlip>
            </a:pPr>
            <a:r>
              <a:rPr lang="en-US" dirty="0"/>
              <a:t>  Each allele in the child is chosen by a uniform random mechanism</a:t>
            </a:r>
          </a:p>
          <a:p>
            <a:endParaRPr lang="en-US" dirty="0"/>
          </a:p>
          <a:p>
            <a:pPr>
              <a:buBlip>
                <a:blip r:embed="rId2"/>
              </a:buBlip>
            </a:pPr>
            <a:r>
              <a:rPr lang="en-US" dirty="0"/>
              <a:t>  one child is created</a:t>
            </a:r>
          </a:p>
          <a:p>
            <a:endParaRPr lang="en-US" dirty="0"/>
          </a:p>
        </p:txBody>
      </p:sp>
      <p:sp>
        <p:nvSpPr>
          <p:cNvPr id="12" name="Rectangle 14"/>
          <p:cNvSpPr>
            <a:spLocks noChangeArrowheads="1"/>
          </p:cNvSpPr>
          <p:nvPr/>
        </p:nvSpPr>
        <p:spPr bwMode="auto">
          <a:xfrm>
            <a:off x="260341" y="3571876"/>
            <a:ext cx="383119"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2</a:t>
            </a:r>
          </a:p>
        </p:txBody>
      </p:sp>
      <p:sp>
        <p:nvSpPr>
          <p:cNvPr id="13" name="Rectangle 15"/>
          <p:cNvSpPr>
            <a:spLocks noChangeArrowheads="1"/>
          </p:cNvSpPr>
          <p:nvPr/>
        </p:nvSpPr>
        <p:spPr bwMode="auto">
          <a:xfrm>
            <a:off x="1403341" y="3571876"/>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14" name="Rectangle 16"/>
          <p:cNvSpPr>
            <a:spLocks noChangeArrowheads="1"/>
          </p:cNvSpPr>
          <p:nvPr/>
        </p:nvSpPr>
        <p:spPr bwMode="auto">
          <a:xfrm>
            <a:off x="641341" y="3571876"/>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3</a:t>
            </a:r>
          </a:p>
        </p:txBody>
      </p:sp>
      <p:sp>
        <p:nvSpPr>
          <p:cNvPr id="15" name="Rectangle 17"/>
          <p:cNvSpPr>
            <a:spLocks noChangeArrowheads="1"/>
          </p:cNvSpPr>
          <p:nvPr/>
        </p:nvSpPr>
        <p:spPr bwMode="auto">
          <a:xfrm>
            <a:off x="2165341" y="3571876"/>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4</a:t>
            </a:r>
          </a:p>
        </p:txBody>
      </p:sp>
      <p:sp>
        <p:nvSpPr>
          <p:cNvPr id="16" name="Rectangle 18"/>
          <p:cNvSpPr>
            <a:spLocks noChangeArrowheads="1"/>
          </p:cNvSpPr>
          <p:nvPr/>
        </p:nvSpPr>
        <p:spPr bwMode="auto">
          <a:xfrm>
            <a:off x="1022341" y="3571876"/>
            <a:ext cx="381516"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3</a:t>
            </a:r>
          </a:p>
        </p:txBody>
      </p:sp>
      <p:sp>
        <p:nvSpPr>
          <p:cNvPr id="17" name="Rectangle 19"/>
          <p:cNvSpPr>
            <a:spLocks noChangeArrowheads="1"/>
          </p:cNvSpPr>
          <p:nvPr/>
        </p:nvSpPr>
        <p:spPr bwMode="auto">
          <a:xfrm>
            <a:off x="1785918" y="3571876"/>
            <a:ext cx="38632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4</a:t>
            </a:r>
          </a:p>
        </p:txBody>
      </p:sp>
      <p:sp>
        <p:nvSpPr>
          <p:cNvPr id="20" name="Rectangle 14"/>
          <p:cNvSpPr>
            <a:spLocks noChangeArrowheads="1"/>
          </p:cNvSpPr>
          <p:nvPr/>
        </p:nvSpPr>
        <p:spPr bwMode="auto">
          <a:xfrm>
            <a:off x="285720" y="4198946"/>
            <a:ext cx="363883"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7</a:t>
            </a:r>
          </a:p>
        </p:txBody>
      </p:sp>
      <p:sp>
        <p:nvSpPr>
          <p:cNvPr id="21" name="Rectangle 15"/>
          <p:cNvSpPr>
            <a:spLocks noChangeArrowheads="1"/>
          </p:cNvSpPr>
          <p:nvPr/>
        </p:nvSpPr>
        <p:spPr bwMode="auto">
          <a:xfrm>
            <a:off x="1428720" y="4198946"/>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2</a:t>
            </a:r>
          </a:p>
        </p:txBody>
      </p:sp>
      <p:sp>
        <p:nvSpPr>
          <p:cNvPr id="22" name="Rectangle 16"/>
          <p:cNvSpPr>
            <a:spLocks noChangeArrowheads="1"/>
          </p:cNvSpPr>
          <p:nvPr/>
        </p:nvSpPr>
        <p:spPr bwMode="auto">
          <a:xfrm>
            <a:off x="666720" y="4198946"/>
            <a:ext cx="38632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6</a:t>
            </a:r>
          </a:p>
        </p:txBody>
      </p:sp>
      <p:sp>
        <p:nvSpPr>
          <p:cNvPr id="23" name="Rectangle 17"/>
          <p:cNvSpPr>
            <a:spLocks noChangeArrowheads="1"/>
          </p:cNvSpPr>
          <p:nvPr/>
        </p:nvSpPr>
        <p:spPr bwMode="auto">
          <a:xfrm>
            <a:off x="2190720" y="4198946"/>
            <a:ext cx="381516"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3</a:t>
            </a:r>
          </a:p>
        </p:txBody>
      </p:sp>
      <p:sp>
        <p:nvSpPr>
          <p:cNvPr id="24" name="Rectangle 18"/>
          <p:cNvSpPr>
            <a:spLocks noChangeArrowheads="1"/>
          </p:cNvSpPr>
          <p:nvPr/>
        </p:nvSpPr>
        <p:spPr bwMode="auto">
          <a:xfrm>
            <a:off x="1047720" y="4198946"/>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5</a:t>
            </a:r>
          </a:p>
        </p:txBody>
      </p:sp>
      <p:sp>
        <p:nvSpPr>
          <p:cNvPr id="25" name="Rectangle 19"/>
          <p:cNvSpPr>
            <a:spLocks noChangeArrowheads="1"/>
          </p:cNvSpPr>
          <p:nvPr/>
        </p:nvSpPr>
        <p:spPr bwMode="auto">
          <a:xfrm>
            <a:off x="1809720" y="4198946"/>
            <a:ext cx="358775" cy="51593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6</a:t>
            </a:r>
          </a:p>
        </p:txBody>
      </p:sp>
      <p:sp>
        <p:nvSpPr>
          <p:cNvPr id="26" name="Rectangle 14"/>
          <p:cNvSpPr>
            <a:spLocks noChangeArrowheads="1"/>
          </p:cNvSpPr>
          <p:nvPr/>
        </p:nvSpPr>
        <p:spPr bwMode="auto">
          <a:xfrm>
            <a:off x="285720" y="4857760"/>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1</a:t>
            </a:r>
          </a:p>
        </p:txBody>
      </p:sp>
      <p:sp>
        <p:nvSpPr>
          <p:cNvPr id="27" name="Rectangle 15"/>
          <p:cNvSpPr>
            <a:spLocks noChangeArrowheads="1"/>
          </p:cNvSpPr>
          <p:nvPr/>
        </p:nvSpPr>
        <p:spPr bwMode="auto">
          <a:xfrm>
            <a:off x="1428720" y="4857760"/>
            <a:ext cx="38632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6</a:t>
            </a:r>
          </a:p>
        </p:txBody>
      </p:sp>
      <p:sp>
        <p:nvSpPr>
          <p:cNvPr id="28" name="Rectangle 16"/>
          <p:cNvSpPr>
            <a:spLocks noChangeArrowheads="1"/>
          </p:cNvSpPr>
          <p:nvPr/>
        </p:nvSpPr>
        <p:spPr bwMode="auto">
          <a:xfrm>
            <a:off x="666720" y="4857760"/>
            <a:ext cx="38632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4</a:t>
            </a:r>
          </a:p>
        </p:txBody>
      </p:sp>
      <p:sp>
        <p:nvSpPr>
          <p:cNvPr id="29" name="Rectangle 17"/>
          <p:cNvSpPr>
            <a:spLocks noChangeArrowheads="1"/>
          </p:cNvSpPr>
          <p:nvPr/>
        </p:nvSpPr>
        <p:spPr bwMode="auto">
          <a:xfrm>
            <a:off x="2190720" y="4857760"/>
            <a:ext cx="371899"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5</a:t>
            </a:r>
          </a:p>
        </p:txBody>
      </p:sp>
      <p:sp>
        <p:nvSpPr>
          <p:cNvPr id="30" name="Rectangle 18"/>
          <p:cNvSpPr>
            <a:spLocks noChangeArrowheads="1"/>
          </p:cNvSpPr>
          <p:nvPr/>
        </p:nvSpPr>
        <p:spPr bwMode="auto">
          <a:xfrm>
            <a:off x="1047720" y="4857760"/>
            <a:ext cx="363883"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7</a:t>
            </a:r>
          </a:p>
        </p:txBody>
      </p:sp>
      <p:sp>
        <p:nvSpPr>
          <p:cNvPr id="31" name="Rectangle 19"/>
          <p:cNvSpPr>
            <a:spLocks noChangeArrowheads="1"/>
          </p:cNvSpPr>
          <p:nvPr/>
        </p:nvSpPr>
        <p:spPr bwMode="auto">
          <a:xfrm>
            <a:off x="1809720" y="4857760"/>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6</a:t>
            </a:r>
          </a:p>
        </p:txBody>
      </p:sp>
      <p:sp>
        <p:nvSpPr>
          <p:cNvPr id="32" name="Rectangle 14"/>
          <p:cNvSpPr>
            <a:spLocks noChangeArrowheads="1"/>
          </p:cNvSpPr>
          <p:nvPr/>
        </p:nvSpPr>
        <p:spPr bwMode="auto">
          <a:xfrm>
            <a:off x="285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1</a:t>
            </a:r>
          </a:p>
        </p:txBody>
      </p:sp>
      <p:sp>
        <p:nvSpPr>
          <p:cNvPr id="33" name="Rectangle 15"/>
          <p:cNvSpPr>
            <a:spLocks noChangeArrowheads="1"/>
          </p:cNvSpPr>
          <p:nvPr/>
        </p:nvSpPr>
        <p:spPr bwMode="auto">
          <a:xfrm>
            <a:off x="1428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2</a:t>
            </a:r>
          </a:p>
        </p:txBody>
      </p:sp>
      <p:sp>
        <p:nvSpPr>
          <p:cNvPr id="34" name="Rectangle 16"/>
          <p:cNvSpPr>
            <a:spLocks noChangeArrowheads="1"/>
          </p:cNvSpPr>
          <p:nvPr/>
        </p:nvSpPr>
        <p:spPr bwMode="auto">
          <a:xfrm>
            <a:off x="666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3</a:t>
            </a:r>
          </a:p>
        </p:txBody>
      </p:sp>
      <p:sp>
        <p:nvSpPr>
          <p:cNvPr id="35" name="Rectangle 17"/>
          <p:cNvSpPr>
            <a:spLocks noChangeArrowheads="1"/>
          </p:cNvSpPr>
          <p:nvPr/>
        </p:nvSpPr>
        <p:spPr bwMode="auto">
          <a:xfrm>
            <a:off x="2190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4</a:t>
            </a:r>
          </a:p>
        </p:txBody>
      </p:sp>
      <p:sp>
        <p:nvSpPr>
          <p:cNvPr id="36" name="Rectangle 18"/>
          <p:cNvSpPr>
            <a:spLocks noChangeArrowheads="1"/>
          </p:cNvSpPr>
          <p:nvPr/>
        </p:nvSpPr>
        <p:spPr bwMode="auto">
          <a:xfrm>
            <a:off x="1047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5</a:t>
            </a:r>
          </a:p>
        </p:txBody>
      </p:sp>
      <p:sp>
        <p:nvSpPr>
          <p:cNvPr id="37" name="Rectangle 19"/>
          <p:cNvSpPr>
            <a:spLocks noChangeArrowheads="1"/>
          </p:cNvSpPr>
          <p:nvPr/>
        </p:nvSpPr>
        <p:spPr bwMode="auto">
          <a:xfrm>
            <a:off x="1809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6</a:t>
            </a:r>
          </a:p>
        </p:txBody>
      </p:sp>
      <p:sp>
        <p:nvSpPr>
          <p:cNvPr id="38" name="Rectangle 37"/>
          <p:cNvSpPr/>
          <p:nvPr/>
        </p:nvSpPr>
        <p:spPr>
          <a:xfrm>
            <a:off x="3786182" y="928670"/>
            <a:ext cx="1773242" cy="523220"/>
          </a:xfrm>
          <a:prstGeom prst="rect">
            <a:avLst/>
          </a:prstGeom>
        </p:spPr>
        <p:txBody>
          <a:bodyPr wrap="none">
            <a:spAutoFit/>
          </a:bodyPr>
          <a:lstStyle/>
          <a:p>
            <a:r>
              <a:rPr lang="en-US" sz="2800" b="1" dirty="0"/>
              <a:t>OB-Scan</a:t>
            </a:r>
          </a:p>
        </p:txBody>
      </p:sp>
      <p:sp>
        <p:nvSpPr>
          <p:cNvPr id="39" name="Rectangle 38"/>
          <p:cNvSpPr/>
          <p:nvPr/>
        </p:nvSpPr>
        <p:spPr>
          <a:xfrm>
            <a:off x="3143240" y="1357298"/>
            <a:ext cx="3214710" cy="923330"/>
          </a:xfrm>
          <a:prstGeom prst="rect">
            <a:avLst/>
          </a:prstGeom>
        </p:spPr>
        <p:txBody>
          <a:bodyPr wrap="square">
            <a:spAutoFit/>
          </a:bodyPr>
          <a:lstStyle/>
          <a:p>
            <a:pPr>
              <a:buBlip>
                <a:blip r:embed="rId2"/>
              </a:buBlip>
            </a:pPr>
            <a:r>
              <a:rPr lang="en-US" dirty="0"/>
              <a:t> Choosing from among the marked values is done by a majority function</a:t>
            </a:r>
          </a:p>
        </p:txBody>
      </p:sp>
      <p:sp>
        <p:nvSpPr>
          <p:cNvPr id="40" name="Rectangle 39"/>
          <p:cNvSpPr/>
          <p:nvPr/>
        </p:nvSpPr>
        <p:spPr>
          <a:xfrm>
            <a:off x="3143240" y="2228671"/>
            <a:ext cx="3214710" cy="1200329"/>
          </a:xfrm>
          <a:prstGeom prst="rect">
            <a:avLst/>
          </a:prstGeom>
        </p:spPr>
        <p:txBody>
          <a:bodyPr wrap="square">
            <a:spAutoFit/>
          </a:bodyPr>
          <a:lstStyle/>
          <a:p>
            <a:pPr>
              <a:buBlip>
                <a:blip r:embed="rId2"/>
              </a:buBlip>
            </a:pPr>
            <a:r>
              <a:rPr lang="en-US" dirty="0"/>
              <a:t>If no value is in the majority the marked value in the first parent is chosen to be</a:t>
            </a:r>
          </a:p>
          <a:p>
            <a:r>
              <a:rPr lang="en-US" dirty="0"/>
              <a:t>inherited. </a:t>
            </a:r>
          </a:p>
        </p:txBody>
      </p:sp>
      <p:sp>
        <p:nvSpPr>
          <p:cNvPr id="41" name="Rectangle 14"/>
          <p:cNvSpPr>
            <a:spLocks noChangeArrowheads="1"/>
          </p:cNvSpPr>
          <p:nvPr/>
        </p:nvSpPr>
        <p:spPr bwMode="auto">
          <a:xfrm>
            <a:off x="4046055" y="342900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42" name="Rectangle 15"/>
          <p:cNvSpPr>
            <a:spLocks noChangeArrowheads="1"/>
          </p:cNvSpPr>
          <p:nvPr/>
        </p:nvSpPr>
        <p:spPr bwMode="auto">
          <a:xfrm>
            <a:off x="5189055" y="342900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43" name="Rectangle 16"/>
          <p:cNvSpPr>
            <a:spLocks noChangeArrowheads="1"/>
          </p:cNvSpPr>
          <p:nvPr/>
        </p:nvSpPr>
        <p:spPr bwMode="auto">
          <a:xfrm>
            <a:off x="4427055" y="342900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44" name="Rectangle 17"/>
          <p:cNvSpPr>
            <a:spLocks noChangeArrowheads="1"/>
          </p:cNvSpPr>
          <p:nvPr/>
        </p:nvSpPr>
        <p:spPr bwMode="auto">
          <a:xfrm>
            <a:off x="5951055" y="342900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45" name="Rectangle 18"/>
          <p:cNvSpPr>
            <a:spLocks noChangeArrowheads="1"/>
          </p:cNvSpPr>
          <p:nvPr/>
        </p:nvSpPr>
        <p:spPr bwMode="auto">
          <a:xfrm>
            <a:off x="4808055" y="342900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46" name="Rectangle 19"/>
          <p:cNvSpPr>
            <a:spLocks noChangeArrowheads="1"/>
          </p:cNvSpPr>
          <p:nvPr/>
        </p:nvSpPr>
        <p:spPr bwMode="auto">
          <a:xfrm>
            <a:off x="5571632" y="342900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47" name="Rectangle 14"/>
          <p:cNvSpPr>
            <a:spLocks noChangeArrowheads="1"/>
          </p:cNvSpPr>
          <p:nvPr/>
        </p:nvSpPr>
        <p:spPr bwMode="auto">
          <a:xfrm>
            <a:off x="4071434" y="405607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48" name="Rectangle 15"/>
          <p:cNvSpPr>
            <a:spLocks noChangeArrowheads="1"/>
          </p:cNvSpPr>
          <p:nvPr/>
        </p:nvSpPr>
        <p:spPr bwMode="auto">
          <a:xfrm>
            <a:off x="5214434" y="405607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49" name="Rectangle 16"/>
          <p:cNvSpPr>
            <a:spLocks noChangeArrowheads="1"/>
          </p:cNvSpPr>
          <p:nvPr/>
        </p:nvSpPr>
        <p:spPr bwMode="auto">
          <a:xfrm>
            <a:off x="4452434" y="405607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50" name="Rectangle 17"/>
          <p:cNvSpPr>
            <a:spLocks noChangeArrowheads="1"/>
          </p:cNvSpPr>
          <p:nvPr/>
        </p:nvSpPr>
        <p:spPr bwMode="auto">
          <a:xfrm>
            <a:off x="5976434" y="405607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51" name="Rectangle 18"/>
          <p:cNvSpPr>
            <a:spLocks noChangeArrowheads="1"/>
          </p:cNvSpPr>
          <p:nvPr/>
        </p:nvSpPr>
        <p:spPr bwMode="auto">
          <a:xfrm>
            <a:off x="4833434" y="405607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52" name="Rectangle 19"/>
          <p:cNvSpPr>
            <a:spLocks noChangeArrowheads="1"/>
          </p:cNvSpPr>
          <p:nvPr/>
        </p:nvSpPr>
        <p:spPr bwMode="auto">
          <a:xfrm>
            <a:off x="5595434" y="405607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53" name="Rectangle 14"/>
          <p:cNvSpPr>
            <a:spLocks noChangeArrowheads="1"/>
          </p:cNvSpPr>
          <p:nvPr/>
        </p:nvSpPr>
        <p:spPr bwMode="auto">
          <a:xfrm>
            <a:off x="4071434" y="4643446"/>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54" name="Rectangle 15"/>
          <p:cNvSpPr>
            <a:spLocks noChangeArrowheads="1"/>
          </p:cNvSpPr>
          <p:nvPr/>
        </p:nvSpPr>
        <p:spPr bwMode="auto">
          <a:xfrm>
            <a:off x="5214434" y="4643446"/>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55" name="Rectangle 16"/>
          <p:cNvSpPr>
            <a:spLocks noChangeArrowheads="1"/>
          </p:cNvSpPr>
          <p:nvPr/>
        </p:nvSpPr>
        <p:spPr bwMode="auto">
          <a:xfrm>
            <a:off x="4452434" y="4643446"/>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56" name="Rectangle 17"/>
          <p:cNvSpPr>
            <a:spLocks noChangeArrowheads="1"/>
          </p:cNvSpPr>
          <p:nvPr/>
        </p:nvSpPr>
        <p:spPr bwMode="auto">
          <a:xfrm>
            <a:off x="5976434" y="4643446"/>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57" name="Rectangle 18"/>
          <p:cNvSpPr>
            <a:spLocks noChangeArrowheads="1"/>
          </p:cNvSpPr>
          <p:nvPr/>
        </p:nvSpPr>
        <p:spPr bwMode="auto">
          <a:xfrm>
            <a:off x="4833434" y="4643446"/>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58" name="Rectangle 19"/>
          <p:cNvSpPr>
            <a:spLocks noChangeArrowheads="1"/>
          </p:cNvSpPr>
          <p:nvPr/>
        </p:nvSpPr>
        <p:spPr bwMode="auto">
          <a:xfrm>
            <a:off x="5595434" y="4643446"/>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59" name="Rectangle 14"/>
          <p:cNvSpPr>
            <a:spLocks noChangeArrowheads="1"/>
          </p:cNvSpPr>
          <p:nvPr/>
        </p:nvSpPr>
        <p:spPr bwMode="auto">
          <a:xfrm>
            <a:off x="4071934" y="521495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60" name="Rectangle 15"/>
          <p:cNvSpPr>
            <a:spLocks noChangeArrowheads="1"/>
          </p:cNvSpPr>
          <p:nvPr/>
        </p:nvSpPr>
        <p:spPr bwMode="auto">
          <a:xfrm>
            <a:off x="5214934" y="521495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61" name="Rectangle 16"/>
          <p:cNvSpPr>
            <a:spLocks noChangeArrowheads="1"/>
          </p:cNvSpPr>
          <p:nvPr/>
        </p:nvSpPr>
        <p:spPr bwMode="auto">
          <a:xfrm>
            <a:off x="4452934" y="521495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62" name="Rectangle 17"/>
          <p:cNvSpPr>
            <a:spLocks noChangeArrowheads="1"/>
          </p:cNvSpPr>
          <p:nvPr/>
        </p:nvSpPr>
        <p:spPr bwMode="auto">
          <a:xfrm>
            <a:off x="5976934" y="521495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63" name="Rectangle 18"/>
          <p:cNvSpPr>
            <a:spLocks noChangeArrowheads="1"/>
          </p:cNvSpPr>
          <p:nvPr/>
        </p:nvSpPr>
        <p:spPr bwMode="auto">
          <a:xfrm>
            <a:off x="4833934" y="521495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64" name="Rectangle 19"/>
          <p:cNvSpPr>
            <a:spLocks noChangeArrowheads="1"/>
          </p:cNvSpPr>
          <p:nvPr/>
        </p:nvSpPr>
        <p:spPr bwMode="auto">
          <a:xfrm>
            <a:off x="5595934" y="521495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65" name="Rectangle 14"/>
          <p:cNvSpPr>
            <a:spLocks noChangeArrowheads="1"/>
          </p:cNvSpPr>
          <p:nvPr/>
        </p:nvSpPr>
        <p:spPr bwMode="auto">
          <a:xfrm>
            <a:off x="4094175" y="5984896"/>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1</a:t>
            </a:r>
          </a:p>
        </p:txBody>
      </p:sp>
      <p:sp>
        <p:nvSpPr>
          <p:cNvPr id="66" name="Rectangle 15"/>
          <p:cNvSpPr>
            <a:spLocks noChangeArrowheads="1"/>
          </p:cNvSpPr>
          <p:nvPr/>
        </p:nvSpPr>
        <p:spPr bwMode="auto">
          <a:xfrm>
            <a:off x="5237175" y="5984896"/>
            <a:ext cx="336632" cy="5206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1</a:t>
            </a:r>
          </a:p>
        </p:txBody>
      </p:sp>
      <p:sp>
        <p:nvSpPr>
          <p:cNvPr id="67" name="Rectangle 16"/>
          <p:cNvSpPr>
            <a:spLocks noChangeArrowheads="1"/>
          </p:cNvSpPr>
          <p:nvPr/>
        </p:nvSpPr>
        <p:spPr bwMode="auto">
          <a:xfrm>
            <a:off x="4475175" y="5984896"/>
            <a:ext cx="402355" cy="5206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0</a:t>
            </a:r>
          </a:p>
        </p:txBody>
      </p:sp>
      <p:sp>
        <p:nvSpPr>
          <p:cNvPr id="68" name="Rectangle 17"/>
          <p:cNvSpPr>
            <a:spLocks noChangeArrowheads="1"/>
          </p:cNvSpPr>
          <p:nvPr/>
        </p:nvSpPr>
        <p:spPr bwMode="auto">
          <a:xfrm>
            <a:off x="5999175" y="5984896"/>
            <a:ext cx="336632" cy="5206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1</a:t>
            </a:r>
          </a:p>
        </p:txBody>
      </p:sp>
      <p:sp>
        <p:nvSpPr>
          <p:cNvPr id="69" name="Rectangle 18"/>
          <p:cNvSpPr>
            <a:spLocks noChangeArrowheads="1"/>
          </p:cNvSpPr>
          <p:nvPr/>
        </p:nvSpPr>
        <p:spPr bwMode="auto">
          <a:xfrm>
            <a:off x="4856175" y="5984896"/>
            <a:ext cx="402355" cy="5206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0</a:t>
            </a:r>
          </a:p>
        </p:txBody>
      </p:sp>
      <p:sp>
        <p:nvSpPr>
          <p:cNvPr id="70" name="Rectangle 19"/>
          <p:cNvSpPr>
            <a:spLocks noChangeArrowheads="1"/>
          </p:cNvSpPr>
          <p:nvPr/>
        </p:nvSpPr>
        <p:spPr bwMode="auto">
          <a:xfrm>
            <a:off x="5618175" y="5984896"/>
            <a:ext cx="402355" cy="5206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0</a:t>
            </a:r>
          </a:p>
        </p:txBody>
      </p:sp>
      <p:sp>
        <p:nvSpPr>
          <p:cNvPr id="71" name="TextBox 70"/>
          <p:cNvSpPr txBox="1"/>
          <p:nvPr/>
        </p:nvSpPr>
        <p:spPr>
          <a:xfrm>
            <a:off x="3045691" y="3571876"/>
            <a:ext cx="1026243" cy="307777"/>
          </a:xfrm>
          <a:prstGeom prst="rect">
            <a:avLst/>
          </a:prstGeom>
          <a:noFill/>
        </p:spPr>
        <p:txBody>
          <a:bodyPr wrap="none" rtlCol="0">
            <a:spAutoFit/>
          </a:bodyPr>
          <a:lstStyle/>
          <a:p>
            <a:r>
              <a:rPr lang="en-US" sz="1400" dirty="0"/>
              <a:t>PARENT 1</a:t>
            </a:r>
          </a:p>
        </p:txBody>
      </p:sp>
      <p:sp>
        <p:nvSpPr>
          <p:cNvPr id="72" name="TextBox 71"/>
          <p:cNvSpPr txBox="1"/>
          <p:nvPr/>
        </p:nvSpPr>
        <p:spPr>
          <a:xfrm>
            <a:off x="3071802" y="4121355"/>
            <a:ext cx="1050288" cy="307777"/>
          </a:xfrm>
          <a:prstGeom prst="rect">
            <a:avLst/>
          </a:prstGeom>
          <a:noFill/>
        </p:spPr>
        <p:txBody>
          <a:bodyPr wrap="none" rtlCol="0">
            <a:spAutoFit/>
          </a:bodyPr>
          <a:lstStyle/>
          <a:p>
            <a:r>
              <a:rPr lang="en-US" sz="1400" dirty="0"/>
              <a:t>PARENT 2</a:t>
            </a:r>
          </a:p>
        </p:txBody>
      </p:sp>
      <p:sp>
        <p:nvSpPr>
          <p:cNvPr id="73" name="TextBox 72"/>
          <p:cNvSpPr txBox="1"/>
          <p:nvPr/>
        </p:nvSpPr>
        <p:spPr>
          <a:xfrm>
            <a:off x="3071802" y="4786322"/>
            <a:ext cx="1048685" cy="307777"/>
          </a:xfrm>
          <a:prstGeom prst="rect">
            <a:avLst/>
          </a:prstGeom>
          <a:noFill/>
        </p:spPr>
        <p:txBody>
          <a:bodyPr wrap="none" rtlCol="0">
            <a:spAutoFit/>
          </a:bodyPr>
          <a:lstStyle/>
          <a:p>
            <a:r>
              <a:rPr lang="en-US" sz="1400" dirty="0"/>
              <a:t>PARENT 3</a:t>
            </a:r>
          </a:p>
        </p:txBody>
      </p:sp>
      <p:sp>
        <p:nvSpPr>
          <p:cNvPr id="74" name="TextBox 73"/>
          <p:cNvSpPr txBox="1"/>
          <p:nvPr/>
        </p:nvSpPr>
        <p:spPr>
          <a:xfrm>
            <a:off x="3071802" y="5407239"/>
            <a:ext cx="1050288" cy="307777"/>
          </a:xfrm>
          <a:prstGeom prst="rect">
            <a:avLst/>
          </a:prstGeom>
          <a:noFill/>
        </p:spPr>
        <p:txBody>
          <a:bodyPr wrap="none" rtlCol="0">
            <a:spAutoFit/>
          </a:bodyPr>
          <a:lstStyle/>
          <a:p>
            <a:r>
              <a:rPr lang="en-US" sz="1400" dirty="0"/>
              <a:t>PARENT 4</a:t>
            </a:r>
          </a:p>
        </p:txBody>
      </p:sp>
      <p:sp>
        <p:nvSpPr>
          <p:cNvPr id="75" name="TextBox 74"/>
          <p:cNvSpPr txBox="1"/>
          <p:nvPr/>
        </p:nvSpPr>
        <p:spPr>
          <a:xfrm>
            <a:off x="3143240" y="6050181"/>
            <a:ext cx="760144" cy="307777"/>
          </a:xfrm>
          <a:prstGeom prst="rect">
            <a:avLst/>
          </a:prstGeom>
          <a:noFill/>
        </p:spPr>
        <p:txBody>
          <a:bodyPr wrap="none" rtlCol="0">
            <a:spAutoFit/>
          </a:bodyPr>
          <a:lstStyle/>
          <a:p>
            <a:r>
              <a:rPr lang="en-US" sz="1400" dirty="0"/>
              <a:t>CHILD</a:t>
            </a:r>
          </a:p>
        </p:txBody>
      </p:sp>
      <p:sp>
        <p:nvSpPr>
          <p:cNvPr id="81" name="Rectangle 80"/>
          <p:cNvSpPr/>
          <p:nvPr/>
        </p:nvSpPr>
        <p:spPr>
          <a:xfrm>
            <a:off x="7072330" y="928670"/>
            <a:ext cx="1718740" cy="523220"/>
          </a:xfrm>
          <a:prstGeom prst="rect">
            <a:avLst/>
          </a:prstGeom>
        </p:spPr>
        <p:txBody>
          <a:bodyPr wrap="none">
            <a:spAutoFit/>
          </a:bodyPr>
          <a:lstStyle/>
          <a:p>
            <a:r>
              <a:rPr lang="en-US" sz="2800" b="1" dirty="0"/>
              <a:t>FB-Scan</a:t>
            </a:r>
          </a:p>
        </p:txBody>
      </p:sp>
      <p:sp>
        <p:nvSpPr>
          <p:cNvPr id="82" name="Rectangle 81"/>
          <p:cNvSpPr/>
          <p:nvPr/>
        </p:nvSpPr>
        <p:spPr>
          <a:xfrm>
            <a:off x="6429388" y="1500174"/>
            <a:ext cx="2714612" cy="1200329"/>
          </a:xfrm>
          <a:prstGeom prst="rect">
            <a:avLst/>
          </a:prstGeom>
        </p:spPr>
        <p:txBody>
          <a:bodyPr wrap="square">
            <a:spAutoFit/>
          </a:bodyPr>
          <a:lstStyle/>
          <a:p>
            <a:pPr>
              <a:buBlip>
                <a:blip r:embed="rId2"/>
              </a:buBlip>
            </a:pPr>
            <a:r>
              <a:rPr lang="en-US" dirty="0"/>
              <a:t>chooses the value to inherit proportional to the fitness values of the parents.</a:t>
            </a:r>
          </a:p>
        </p:txBody>
      </p:sp>
      <p:pic>
        <p:nvPicPr>
          <p:cNvPr id="83" name="Picture 2"/>
          <p:cNvPicPr>
            <a:picLocks noChangeAspect="1" noChangeArrowheads="1"/>
          </p:cNvPicPr>
          <p:nvPr/>
        </p:nvPicPr>
        <p:blipFill>
          <a:blip r:embed="rId3" cstate="print"/>
          <a:srcRect/>
          <a:stretch>
            <a:fillRect/>
          </a:stretch>
        </p:blipFill>
        <p:spPr bwMode="auto">
          <a:xfrm>
            <a:off x="6715140" y="2857496"/>
            <a:ext cx="1948199" cy="857789"/>
          </a:xfrm>
          <a:prstGeom prst="rect">
            <a:avLst/>
          </a:prstGeom>
          <a:noFill/>
          <a:ln w="9525">
            <a:noFill/>
            <a:miter lim="800000"/>
            <a:headEnd/>
            <a:tailEnd/>
          </a:ln>
          <a:effectLst/>
        </p:spPr>
      </p:pic>
      <p:pic>
        <p:nvPicPr>
          <p:cNvPr id="84" name="Picture 2" descr="H:\Computer Eng\PH.D thesis\Evo slides\pic\five_way_puzzle_people_md_wm.jpg"/>
          <p:cNvPicPr>
            <a:picLocks noChangeAspect="1" noChangeArrowheads="1"/>
          </p:cNvPicPr>
          <p:nvPr/>
        </p:nvPicPr>
        <p:blipFill>
          <a:blip r:embed="rId4" cstate="print"/>
          <a:srcRect/>
          <a:stretch>
            <a:fillRect/>
          </a:stretch>
        </p:blipFill>
        <p:spPr bwMode="auto">
          <a:xfrm>
            <a:off x="6572264" y="4143380"/>
            <a:ext cx="2325686" cy="2325686"/>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57158" y="2143116"/>
            <a:ext cx="8072494" cy="928694"/>
          </a:xfrm>
          <a:prstGeom prst="rect">
            <a:avLst/>
          </a:prstGeom>
          <a:solidFill>
            <a:schemeClr val="bg1"/>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Rectangle 10"/>
          <p:cNvSpPr/>
          <p:nvPr/>
        </p:nvSpPr>
        <p:spPr bwMode="auto">
          <a:xfrm>
            <a:off x="428596" y="1071546"/>
            <a:ext cx="8001056" cy="1000132"/>
          </a:xfrm>
          <a:prstGeom prst="rect">
            <a:avLst/>
          </a:prstGeom>
          <a:solidFill>
            <a:schemeClr val="bg1"/>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5"/>
          <p:cNvSpPr>
            <a:spLocks noChangeAspect="1" noChangeArrowheads="1"/>
          </p:cNvSpPr>
          <p:nvPr/>
        </p:nvSpPr>
        <p:spPr bwMode="auto">
          <a:xfrm>
            <a:off x="3923910" y="4007368"/>
            <a:ext cx="3278366" cy="1872962"/>
          </a:xfrm>
          <a:prstGeom prst="ellipse">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r>
              <a:rPr lang="en-US" sz="2000" b="1">
                <a:solidFill>
                  <a:srgbClr val="000099"/>
                </a:solidFill>
                <a:latin typeface="Tahoma" pitchFamily="34" charset="0"/>
              </a:rPr>
              <a:t>     Artificial Intelligence</a:t>
            </a:r>
          </a:p>
        </p:txBody>
      </p:sp>
      <p:sp>
        <p:nvSpPr>
          <p:cNvPr id="2" name="Title 1"/>
          <p:cNvSpPr>
            <a:spLocks noGrp="1"/>
          </p:cNvSpPr>
          <p:nvPr>
            <p:ph type="title"/>
          </p:nvPr>
        </p:nvSpPr>
        <p:spPr/>
        <p:txBody>
          <a:bodyPr/>
          <a:lstStyle/>
          <a:p>
            <a:r>
              <a:rPr lang="en-US" dirty="0"/>
              <a:t>Bio inspired computing</a:t>
            </a:r>
          </a:p>
        </p:txBody>
      </p:sp>
      <p:sp>
        <p:nvSpPr>
          <p:cNvPr id="4" name="Slide Number Placeholder 3"/>
          <p:cNvSpPr>
            <a:spLocks noGrp="1"/>
          </p:cNvSpPr>
          <p:nvPr>
            <p:ph type="sldNum" sz="quarter" idx="11"/>
          </p:nvPr>
        </p:nvSpPr>
        <p:spPr>
          <a:xfrm>
            <a:off x="3657600" y="6608787"/>
            <a:ext cx="2133600" cy="320675"/>
          </a:xfrm>
        </p:spPr>
        <p:txBody>
          <a:bodyPr/>
          <a:lstStyle/>
          <a:p>
            <a:fld id="{05F902D2-9C2C-4DBB-8DAD-BC9F69CAD2CA}" type="slidenum">
              <a:rPr lang="en-US" smtClean="0"/>
              <a:pPr/>
              <a:t>12</a:t>
            </a:fld>
            <a:endParaRPr lang="en-US"/>
          </a:p>
        </p:txBody>
      </p:sp>
      <p:sp>
        <p:nvSpPr>
          <p:cNvPr id="6" name="Rectangle 5"/>
          <p:cNvSpPr/>
          <p:nvPr/>
        </p:nvSpPr>
        <p:spPr>
          <a:xfrm>
            <a:off x="395420" y="1052670"/>
            <a:ext cx="7921100" cy="2139047"/>
          </a:xfrm>
          <a:prstGeom prst="rect">
            <a:avLst/>
          </a:prstGeom>
        </p:spPr>
        <p:txBody>
          <a:bodyPr wrap="square">
            <a:spAutoFit/>
          </a:bodyPr>
          <a:lstStyle/>
          <a:p>
            <a:pPr algn="just"/>
            <a:r>
              <a:rPr lang="en-US" b="1" dirty="0"/>
              <a:t>Bio-inspired computing </a:t>
            </a:r>
            <a:r>
              <a:rPr lang="en-US" dirty="0"/>
              <a:t> is the use of computers to model the living phenomena, and simultaneously the study of life to improve the usage of computers. </a:t>
            </a:r>
          </a:p>
          <a:p>
            <a:pPr algn="just"/>
            <a:endParaRPr lang="en-US" sz="1400" dirty="0"/>
          </a:p>
          <a:p>
            <a:pPr algn="just"/>
            <a:r>
              <a:rPr lang="en-US" dirty="0"/>
              <a:t>It is a field of study that often closely related to the field of </a:t>
            </a:r>
            <a:r>
              <a:rPr lang="en-US" b="1" dirty="0"/>
              <a:t>artificial intelligence</a:t>
            </a:r>
            <a:r>
              <a:rPr lang="en-US" dirty="0"/>
              <a:t>, as many of its pursuits can be linked to machine learning. It relies heavily on the fields of biology, computer science and mathematics.</a:t>
            </a:r>
          </a:p>
          <a:p>
            <a:pPr algn="just"/>
            <a:endParaRPr lang="en-US" sz="1100" dirty="0"/>
          </a:p>
        </p:txBody>
      </p:sp>
      <p:sp>
        <p:nvSpPr>
          <p:cNvPr id="16" name="Oval 4"/>
          <p:cNvSpPr>
            <a:spLocks noChangeAspect="1" noChangeArrowheads="1"/>
          </p:cNvSpPr>
          <p:nvPr/>
        </p:nvSpPr>
        <p:spPr bwMode="auto">
          <a:xfrm>
            <a:off x="1547580" y="4222696"/>
            <a:ext cx="3381035" cy="1872962"/>
          </a:xfrm>
          <a:prstGeom prst="ellipse">
            <a:avLst/>
          </a:prstGeom>
          <a:solidFill>
            <a:schemeClr val="bg1">
              <a:alpha val="50000"/>
            </a:schemeClr>
          </a:solidFill>
          <a:ln w="15875">
            <a:solidFill>
              <a:srgbClr val="00B050"/>
            </a:solidFill>
            <a:round/>
            <a:headEnd/>
            <a:tailEnd/>
          </a:ln>
          <a:effectLst/>
        </p:spPr>
        <p:txBody>
          <a:bodyPr wrap="none" anchor="ctr"/>
          <a:lstStyle/>
          <a:p>
            <a:pPr algn="ctr"/>
            <a:r>
              <a:rPr lang="en-US" sz="2000" b="1">
                <a:solidFill>
                  <a:srgbClr val="003300"/>
                </a:solidFill>
                <a:latin typeface="Tahoma" pitchFamily="34" charset="0"/>
              </a:rPr>
              <a:t>Biological computation     </a:t>
            </a:r>
          </a:p>
        </p:txBody>
      </p:sp>
      <p:sp>
        <p:nvSpPr>
          <p:cNvPr id="18" name="Oval 6"/>
          <p:cNvSpPr>
            <a:spLocks noChangeAspect="1" noChangeArrowheads="1"/>
          </p:cNvSpPr>
          <p:nvPr/>
        </p:nvSpPr>
        <p:spPr bwMode="auto">
          <a:xfrm>
            <a:off x="2843760" y="3143248"/>
            <a:ext cx="3312305" cy="1585028"/>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algn="ctr"/>
            <a:r>
              <a:rPr lang="en-US" sz="2000" b="1" dirty="0">
                <a:solidFill>
                  <a:srgbClr val="CC0000"/>
                </a:solidFill>
                <a:latin typeface="Tahoma" pitchFamily="34" charset="0"/>
              </a:rPr>
              <a:t>Bio-inspired computing</a:t>
            </a:r>
          </a:p>
          <a:p>
            <a:pPr algn="ctr"/>
            <a:endParaRPr lang="en-US" sz="2000" b="1" dirty="0">
              <a:solidFill>
                <a:srgbClr val="CC0000"/>
              </a:solidFill>
              <a:latin typeface="Tahoma" pitchFamily="34" charset="0"/>
            </a:endParaRPr>
          </a:p>
        </p:txBody>
      </p:sp>
      <p:sp>
        <p:nvSpPr>
          <p:cNvPr id="19" name="Flowchart: Alternate Process 18"/>
          <p:cNvSpPr/>
          <p:nvPr/>
        </p:nvSpPr>
        <p:spPr bwMode="auto">
          <a:xfrm>
            <a:off x="5076070" y="4151388"/>
            <a:ext cx="504070" cy="360050"/>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EC</a:t>
            </a:r>
          </a:p>
        </p:txBody>
      </p:sp>
      <p:sp>
        <p:nvSpPr>
          <p:cNvPr id="22" name="Rounded Rectangle 21"/>
          <p:cNvSpPr/>
          <p:nvPr/>
        </p:nvSpPr>
        <p:spPr bwMode="auto">
          <a:xfrm>
            <a:off x="5652150" y="4079378"/>
            <a:ext cx="216030" cy="2160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a:ln>
                  <a:noFill/>
                </a:ln>
                <a:solidFill>
                  <a:schemeClr val="tx1"/>
                </a:solidFill>
                <a:effectLst/>
                <a:latin typeface="Arial" charset="0"/>
              </a:rPr>
              <a:t>….</a:t>
            </a:r>
          </a:p>
        </p:txBody>
      </p:sp>
      <p:sp>
        <p:nvSpPr>
          <p:cNvPr id="23" name="Flowchart: Alternate Process 22"/>
          <p:cNvSpPr/>
          <p:nvPr/>
        </p:nvSpPr>
        <p:spPr bwMode="auto">
          <a:xfrm>
            <a:off x="4499990" y="4223398"/>
            <a:ext cx="504070" cy="360050"/>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dirty="0">
                <a:solidFill>
                  <a:schemeClr val="tx1"/>
                </a:solidFill>
                <a:latin typeface="Arial" charset="0"/>
              </a:rPr>
              <a:t>NN</a:t>
            </a:r>
            <a:endParaRPr kumimoji="0" lang="en-US" sz="1400" b="0" i="0" u="none" strike="noStrike" cap="none" normalizeH="0" baseline="0" dirty="0">
              <a:ln>
                <a:noFill/>
              </a:ln>
              <a:solidFill>
                <a:schemeClr val="tx1"/>
              </a:solidFill>
              <a:effectLst/>
              <a:latin typeface="Arial"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main issues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120</a:t>
            </a:fld>
            <a:endParaRPr lang="en-US"/>
          </a:p>
        </p:txBody>
      </p:sp>
      <p:sp>
        <p:nvSpPr>
          <p:cNvPr id="4" name="Rectangle 3"/>
          <p:cNvSpPr/>
          <p:nvPr/>
        </p:nvSpPr>
        <p:spPr>
          <a:xfrm>
            <a:off x="357158" y="1504125"/>
            <a:ext cx="8572560" cy="3139321"/>
          </a:xfrm>
          <a:prstGeom prst="rect">
            <a:avLst/>
          </a:prstGeom>
        </p:spPr>
        <p:txBody>
          <a:bodyPr wrap="square">
            <a:spAutoFit/>
          </a:bodyPr>
          <a:lstStyle/>
          <a:p>
            <a:r>
              <a:rPr lang="en-US" dirty="0"/>
              <a:t>There were four main issues we were interested in:</a:t>
            </a:r>
          </a:p>
          <a:p>
            <a:endParaRPr lang="en-US" dirty="0"/>
          </a:p>
          <a:p>
            <a:endParaRPr lang="en-US" dirty="0"/>
          </a:p>
          <a:p>
            <a:pPr lvl="1">
              <a:buFont typeface="Wingdings" pitchFamily="2" charset="2"/>
              <a:buChar char="v"/>
            </a:pPr>
            <a:r>
              <a:rPr lang="en-US" dirty="0"/>
              <a:t>   Is scanning better than classical crossover?</a:t>
            </a:r>
          </a:p>
          <a:p>
            <a:pPr lvl="1">
              <a:buFont typeface="Wingdings" pitchFamily="2" charset="2"/>
              <a:buChar char="v"/>
            </a:pPr>
            <a:endParaRPr lang="en-US" dirty="0"/>
          </a:p>
          <a:p>
            <a:pPr lvl="1">
              <a:buFont typeface="Wingdings" pitchFamily="2" charset="2"/>
              <a:buChar char="v"/>
            </a:pPr>
            <a:r>
              <a:rPr lang="en-US" dirty="0"/>
              <a:t> Which version of scanning is superior to the other ones?</a:t>
            </a:r>
          </a:p>
          <a:p>
            <a:pPr lvl="1">
              <a:buFont typeface="Wingdings" pitchFamily="2" charset="2"/>
              <a:buChar char="v"/>
            </a:pPr>
            <a:endParaRPr lang="en-US" dirty="0"/>
          </a:p>
          <a:p>
            <a:pPr lvl="1">
              <a:buFont typeface="Wingdings" pitchFamily="2" charset="2"/>
              <a:buChar char="v"/>
            </a:pPr>
            <a:r>
              <a:rPr lang="en-US" dirty="0"/>
              <a:t>What is the optimal number of parents?</a:t>
            </a:r>
          </a:p>
          <a:p>
            <a:endParaRPr lang="en-US" dirty="0"/>
          </a:p>
          <a:p>
            <a:endParaRPr lang="en-US" dirty="0"/>
          </a:p>
          <a:p>
            <a:endParaRPr lang="en-US" dirty="0"/>
          </a:p>
        </p:txBody>
      </p:sp>
      <p:pic>
        <p:nvPicPr>
          <p:cNvPr id="1026" name="Picture 2" descr="H:\Computer Eng\PH.D thesis\Evo slides\pic\business_binder_pa_md_wm.gif"/>
          <p:cNvPicPr>
            <a:picLocks noChangeAspect="1" noChangeArrowheads="1" noCrop="1"/>
          </p:cNvPicPr>
          <p:nvPr/>
        </p:nvPicPr>
        <p:blipFill>
          <a:blip r:embed="rId2" cstate="print"/>
          <a:srcRect/>
          <a:stretch>
            <a:fillRect/>
          </a:stretch>
        </p:blipFill>
        <p:spPr bwMode="auto">
          <a:xfrm>
            <a:off x="6286512" y="3643314"/>
            <a:ext cx="2095500" cy="2095500"/>
          </a:xfrm>
          <a:prstGeom prst="rect">
            <a:avLst/>
          </a:prstGeom>
          <a:no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setting</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121</a:t>
            </a:fld>
            <a:endParaRPr lang="en-US"/>
          </a:p>
        </p:txBody>
      </p:sp>
      <p:sp>
        <p:nvSpPr>
          <p:cNvPr id="4" name="Rectangle 3"/>
          <p:cNvSpPr/>
          <p:nvPr/>
        </p:nvSpPr>
        <p:spPr>
          <a:xfrm>
            <a:off x="500034" y="1214422"/>
            <a:ext cx="8542403" cy="5078313"/>
          </a:xfrm>
          <a:prstGeom prst="rect">
            <a:avLst/>
          </a:prstGeom>
        </p:spPr>
        <p:txBody>
          <a:bodyPr wrap="none">
            <a:spAutoFit/>
          </a:bodyPr>
          <a:lstStyle/>
          <a:p>
            <a:pPr>
              <a:buBlip>
                <a:blip r:embed="rId2"/>
              </a:buBlip>
            </a:pPr>
            <a:r>
              <a:rPr lang="en-US" dirty="0"/>
              <a:t>  Two 'real' problem :</a:t>
            </a:r>
          </a:p>
          <a:p>
            <a:pPr lvl="1"/>
            <a:r>
              <a:rPr lang="en-US" dirty="0"/>
              <a:t>1-  TSP : use an instance concerning 30 cities</a:t>
            </a:r>
          </a:p>
          <a:p>
            <a:pPr lvl="1"/>
            <a:r>
              <a:rPr lang="en-US" dirty="0"/>
              <a:t>2-  graph 3-coloring</a:t>
            </a:r>
          </a:p>
          <a:p>
            <a:endParaRPr lang="en-US" dirty="0"/>
          </a:p>
          <a:p>
            <a:pPr>
              <a:buBlip>
                <a:blip r:embed="rId2"/>
              </a:buBlip>
            </a:pPr>
            <a:r>
              <a:rPr lang="en-US" dirty="0"/>
              <a:t> Generational GA model</a:t>
            </a:r>
          </a:p>
          <a:p>
            <a:pPr>
              <a:buBlip>
                <a:blip r:embed="rId2"/>
              </a:buBlip>
            </a:pPr>
            <a:endParaRPr lang="en-US" dirty="0"/>
          </a:p>
          <a:p>
            <a:pPr>
              <a:buBlip>
                <a:blip r:embed="rId2"/>
              </a:buBlip>
            </a:pPr>
            <a:r>
              <a:rPr lang="en-US" dirty="0"/>
              <a:t>  Representation:  &lt;</a:t>
            </a:r>
            <a:r>
              <a:rPr lang="en-US" sz="1400" dirty="0"/>
              <a:t> an important factor in determining whether multi-parent recombination is</a:t>
            </a:r>
          </a:p>
          <a:p>
            <a:r>
              <a:rPr lang="en-US" sz="1400" dirty="0"/>
              <a:t>			 superior to two parent recombinatio</a:t>
            </a:r>
            <a:r>
              <a:rPr lang="en-US" dirty="0"/>
              <a:t>n &gt;</a:t>
            </a:r>
          </a:p>
          <a:p>
            <a:pPr lvl="1"/>
            <a:r>
              <a:rPr lang="en-US" dirty="0"/>
              <a:t>TSP and graph coloring: order based representation</a:t>
            </a:r>
          </a:p>
          <a:p>
            <a:pPr>
              <a:buBlip>
                <a:blip r:embed="rId2"/>
              </a:buBlip>
            </a:pPr>
            <a:endParaRPr lang="en-US" dirty="0"/>
          </a:p>
          <a:p>
            <a:pPr>
              <a:buBlip>
                <a:blip r:embed="rId2"/>
              </a:buBlip>
            </a:pPr>
            <a:r>
              <a:rPr lang="en-US" dirty="0"/>
              <a:t>  Number of parents:  for n = 2,...,10</a:t>
            </a:r>
          </a:p>
          <a:p>
            <a:pPr>
              <a:buBlip>
                <a:blip r:embed="rId2"/>
              </a:buBlip>
            </a:pPr>
            <a:endParaRPr lang="en-US" dirty="0"/>
          </a:p>
          <a:p>
            <a:pPr>
              <a:buBlip>
                <a:blip r:embed="rId2"/>
              </a:buBlip>
            </a:pPr>
            <a:r>
              <a:rPr lang="en-US" dirty="0"/>
              <a:t>  Having 100 or 200 runs</a:t>
            </a:r>
          </a:p>
          <a:p>
            <a:pPr>
              <a:buBlip>
                <a:blip r:embed="rId2"/>
              </a:buBlip>
            </a:pPr>
            <a:endParaRPr lang="en-US" dirty="0"/>
          </a:p>
          <a:p>
            <a:pPr>
              <a:buBlip>
                <a:blip r:embed="rId2"/>
              </a:buBlip>
            </a:pPr>
            <a:r>
              <a:rPr lang="en-US" dirty="0"/>
              <a:t>  Crossover rate with 100%  and mutation rate 50% (</a:t>
            </a:r>
            <a:r>
              <a:rPr lang="en-US" sz="1600" dirty="0"/>
              <a:t>per individual, not per position</a:t>
            </a:r>
            <a:r>
              <a:rPr lang="en-US" dirty="0"/>
              <a:t>)</a:t>
            </a:r>
          </a:p>
          <a:p>
            <a:pPr>
              <a:buBlip>
                <a:blip r:embed="rId2"/>
              </a:buBlip>
            </a:pPr>
            <a:endParaRPr lang="en-US" dirty="0"/>
          </a:p>
          <a:p>
            <a:pPr>
              <a:buBlip>
                <a:blip r:embed="rId2"/>
              </a:buBlip>
            </a:pPr>
            <a:r>
              <a:rPr lang="en-US" dirty="0"/>
              <a:t>  Maximum number of generations=500</a:t>
            </a:r>
          </a:p>
          <a:p>
            <a:pPr lvl="1"/>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coloring</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122</a:t>
            </a:fld>
            <a:endParaRPr lang="en-US"/>
          </a:p>
        </p:txBody>
      </p:sp>
      <p:sp>
        <p:nvSpPr>
          <p:cNvPr id="4" name="Rectangle 3"/>
          <p:cNvSpPr/>
          <p:nvPr/>
        </p:nvSpPr>
        <p:spPr>
          <a:xfrm>
            <a:off x="428596" y="1285860"/>
            <a:ext cx="8358246" cy="1754326"/>
          </a:xfrm>
          <a:prstGeom prst="rect">
            <a:avLst/>
          </a:prstGeom>
        </p:spPr>
        <p:txBody>
          <a:bodyPr wrap="square">
            <a:spAutoFit/>
          </a:bodyPr>
          <a:lstStyle/>
          <a:p>
            <a:pPr>
              <a:buBlip>
                <a:blip r:embed="rId2"/>
              </a:buBlip>
            </a:pPr>
            <a:r>
              <a:rPr lang="en-US" dirty="0"/>
              <a:t>  We tested two graphs with 90 nodes and 5 edges per node.</a:t>
            </a:r>
          </a:p>
          <a:p>
            <a:pPr>
              <a:buBlip>
                <a:blip r:embed="rId2"/>
              </a:buBlip>
            </a:pPr>
            <a:endParaRPr lang="en-US" dirty="0"/>
          </a:p>
          <a:p>
            <a:pPr>
              <a:buBlip>
                <a:blip r:embed="rId2"/>
              </a:buBlip>
            </a:pPr>
            <a:r>
              <a:rPr lang="en-US" dirty="0"/>
              <a:t>  This is known to be approximately the toughest topology for graph coloring</a:t>
            </a:r>
          </a:p>
          <a:p>
            <a:pPr>
              <a:buBlip>
                <a:blip r:embed="rId2"/>
              </a:buBlip>
            </a:pPr>
            <a:endParaRPr lang="en-US" dirty="0"/>
          </a:p>
          <a:p>
            <a:pPr>
              <a:buBlip>
                <a:blip r:embed="rId2"/>
              </a:buBlip>
            </a:pPr>
            <a:r>
              <a:rPr lang="en-US" dirty="0"/>
              <a:t>  The results are shown below.</a:t>
            </a:r>
          </a:p>
          <a:p>
            <a:pPr>
              <a:buBlip>
                <a:blip r:embed="rId2"/>
              </a:buBlip>
            </a:pPr>
            <a:endParaRPr lang="en-US" dirty="0"/>
          </a:p>
        </p:txBody>
      </p:sp>
      <p:sp>
        <p:nvSpPr>
          <p:cNvPr id="6" name="Rectangle 5"/>
          <p:cNvSpPr/>
          <p:nvPr/>
        </p:nvSpPr>
        <p:spPr>
          <a:xfrm>
            <a:off x="427770" y="2867815"/>
            <a:ext cx="8286808" cy="1754326"/>
          </a:xfrm>
          <a:prstGeom prst="rect">
            <a:avLst/>
          </a:prstGeom>
        </p:spPr>
        <p:txBody>
          <a:bodyPr wrap="square">
            <a:spAutoFit/>
          </a:bodyPr>
          <a:lstStyle/>
          <a:p>
            <a:pPr>
              <a:buBlip>
                <a:blip r:embed="rId2"/>
              </a:buBlip>
            </a:pPr>
            <a:r>
              <a:rPr lang="en-US" dirty="0"/>
              <a:t>  Representation: ternary alphabet , each symbol denoting one color</a:t>
            </a:r>
          </a:p>
          <a:p>
            <a:endParaRPr lang="en-US" dirty="0"/>
          </a:p>
          <a:p>
            <a:pPr>
              <a:buBlip>
                <a:blip r:embed="rId2"/>
              </a:buBlip>
            </a:pPr>
            <a:r>
              <a:rPr lang="en-US" dirty="0"/>
              <a:t>In this case we looked at the performance of the ‘standard’ scanning recombination mechanisms, given in the table below.</a:t>
            </a:r>
          </a:p>
          <a:p>
            <a:endParaRPr lang="en-US" dirty="0"/>
          </a:p>
          <a:p>
            <a:endParaRPr lang="en-US" dirty="0"/>
          </a:p>
        </p:txBody>
      </p:sp>
      <p:pic>
        <p:nvPicPr>
          <p:cNvPr id="7" name="Picture 2"/>
          <p:cNvPicPr>
            <a:picLocks noChangeAspect="1" noChangeArrowheads="1"/>
          </p:cNvPicPr>
          <p:nvPr/>
        </p:nvPicPr>
        <p:blipFill>
          <a:blip r:embed="rId3" cstate="print"/>
          <a:srcRect/>
          <a:stretch>
            <a:fillRect/>
          </a:stretch>
        </p:blipFill>
        <p:spPr bwMode="auto">
          <a:xfrm>
            <a:off x="285402" y="4293120"/>
            <a:ext cx="8535188" cy="1943103"/>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TSP</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123</a:t>
            </a:fld>
            <a:endParaRPr lang="en-US"/>
          </a:p>
        </p:txBody>
      </p:sp>
      <p:sp>
        <p:nvSpPr>
          <p:cNvPr id="4" name="Rectangle 3"/>
          <p:cNvSpPr/>
          <p:nvPr/>
        </p:nvSpPr>
        <p:spPr>
          <a:xfrm>
            <a:off x="428596" y="1142984"/>
            <a:ext cx="8286808" cy="1200329"/>
          </a:xfrm>
          <a:prstGeom prst="rect">
            <a:avLst/>
          </a:prstGeom>
        </p:spPr>
        <p:txBody>
          <a:bodyPr wrap="square">
            <a:spAutoFit/>
          </a:bodyPr>
          <a:lstStyle/>
          <a:p>
            <a:pPr>
              <a:buBlip>
                <a:blip r:embed="rId2"/>
              </a:buBlip>
            </a:pPr>
            <a:r>
              <a:rPr lang="en-US" dirty="0"/>
              <a:t>   For TSP only OB-scanning and OB-ABC had an optimal number of parents above two, the other ones performed best with two parents.</a:t>
            </a:r>
          </a:p>
          <a:p>
            <a:endParaRPr lang="en-US" dirty="0"/>
          </a:p>
          <a:p>
            <a:r>
              <a:rPr lang="en-US" dirty="0"/>
              <a:t> </a:t>
            </a:r>
          </a:p>
        </p:txBody>
      </p:sp>
      <p:pic>
        <p:nvPicPr>
          <p:cNvPr id="3074" name="Picture 2"/>
          <p:cNvPicPr>
            <a:picLocks noChangeAspect="1" noChangeArrowheads="1"/>
          </p:cNvPicPr>
          <p:nvPr/>
        </p:nvPicPr>
        <p:blipFill>
          <a:blip r:embed="rId3" cstate="print"/>
          <a:srcRect/>
          <a:stretch>
            <a:fillRect/>
          </a:stretch>
        </p:blipFill>
        <p:spPr bwMode="auto">
          <a:xfrm>
            <a:off x="236048" y="2428868"/>
            <a:ext cx="8193604" cy="2809878"/>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Scanning and classical recombination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124</a:t>
            </a:fld>
            <a:endParaRPr lang="en-US"/>
          </a:p>
        </p:txBody>
      </p:sp>
      <p:sp>
        <p:nvSpPr>
          <p:cNvPr id="4" name="Rectangle 3"/>
          <p:cNvSpPr/>
          <p:nvPr/>
        </p:nvSpPr>
        <p:spPr>
          <a:xfrm>
            <a:off x="500034" y="3357562"/>
            <a:ext cx="8429684" cy="369332"/>
          </a:xfrm>
          <a:prstGeom prst="rect">
            <a:avLst/>
          </a:prstGeom>
        </p:spPr>
        <p:txBody>
          <a:bodyPr wrap="square">
            <a:spAutoFit/>
          </a:bodyPr>
          <a:lstStyle/>
          <a:p>
            <a:r>
              <a:rPr lang="en-US" dirty="0"/>
              <a:t>..</a:t>
            </a:r>
          </a:p>
        </p:txBody>
      </p:sp>
      <p:sp>
        <p:nvSpPr>
          <p:cNvPr id="8" name="TextBox 7"/>
          <p:cNvSpPr txBox="1"/>
          <p:nvPr/>
        </p:nvSpPr>
        <p:spPr>
          <a:xfrm>
            <a:off x="714348" y="1142984"/>
            <a:ext cx="8072494" cy="4801314"/>
          </a:xfrm>
          <a:prstGeom prst="rect">
            <a:avLst/>
          </a:prstGeom>
          <a:noFill/>
        </p:spPr>
        <p:txBody>
          <a:bodyPr wrap="square" rtlCol="0">
            <a:spAutoFit/>
          </a:bodyPr>
          <a:lstStyle/>
          <a:p>
            <a:pPr>
              <a:buBlip>
                <a:blip r:embed="rId2"/>
              </a:buBlip>
            </a:pPr>
            <a:r>
              <a:rPr lang="en-US" dirty="0"/>
              <a:t> </a:t>
            </a:r>
            <a:r>
              <a:rPr lang="en-US" b="1" dirty="0"/>
              <a:t>For TSP:</a:t>
            </a:r>
          </a:p>
          <a:p>
            <a:r>
              <a:rPr lang="en-US" dirty="0"/>
              <a:t>	 we compared different versions of scanning with order1 crossover</a:t>
            </a:r>
          </a:p>
          <a:p>
            <a:endParaRPr lang="en-US" dirty="0"/>
          </a:p>
          <a:p>
            <a:pPr lvl="1">
              <a:buBlip>
                <a:blip r:embed="rId2"/>
              </a:buBlip>
            </a:pPr>
            <a:r>
              <a:rPr lang="en-US" dirty="0"/>
              <a:t> The FB-ABC (a multi-parent operator designed for TSP) turned out to be the best scanning mechanism, and was slightly (1.8%) better than order1</a:t>
            </a:r>
          </a:p>
          <a:p>
            <a:pPr>
              <a:buBlip>
                <a:blip r:embed="rId2"/>
              </a:buBlip>
            </a:pPr>
            <a:endParaRPr lang="en-US" dirty="0"/>
          </a:p>
          <a:p>
            <a:pPr lvl="1">
              <a:buBlip>
                <a:blip r:embed="rId2"/>
              </a:buBlip>
            </a:pPr>
            <a:r>
              <a:rPr lang="en-US" dirty="0"/>
              <a:t> performance:</a:t>
            </a:r>
          </a:p>
          <a:p>
            <a:pPr lvl="1"/>
            <a:r>
              <a:rPr lang="en-US" dirty="0"/>
              <a:t>	for the uniform, and FB-</a:t>
            </a:r>
            <a:r>
              <a:rPr lang="en-US" dirty="0" err="1"/>
              <a:t>scaning</a:t>
            </a:r>
            <a:r>
              <a:rPr lang="en-US" dirty="0"/>
              <a:t> was approximately the same,</a:t>
            </a:r>
          </a:p>
          <a:p>
            <a:pPr lvl="1"/>
            <a:r>
              <a:rPr lang="en-US" dirty="0"/>
              <a:t>	 OB-Scan was inferior to both</a:t>
            </a:r>
          </a:p>
          <a:p>
            <a:pPr lvl="1">
              <a:buBlip>
                <a:blip r:embed="rId2"/>
              </a:buBlip>
            </a:pPr>
            <a:r>
              <a:rPr lang="en-US" dirty="0"/>
              <a:t>Adjacency:</a:t>
            </a:r>
          </a:p>
          <a:p>
            <a:pPr lvl="1"/>
            <a:r>
              <a:rPr lang="en-US" dirty="0"/>
              <a:t>	FB-ABC clearly outperformed OB-ABC.</a:t>
            </a:r>
          </a:p>
          <a:p>
            <a:endParaRPr lang="en-US" dirty="0"/>
          </a:p>
          <a:p>
            <a:pPr>
              <a:buBlip>
                <a:blip r:embed="rId2"/>
              </a:buBlip>
            </a:pPr>
            <a:r>
              <a:rPr lang="en-US" b="1" dirty="0"/>
              <a:t>For graph coloring:</a:t>
            </a:r>
          </a:p>
          <a:p>
            <a:pPr lvl="2">
              <a:buBlip>
                <a:blip r:embed="rId2"/>
              </a:buBlip>
            </a:pPr>
            <a:endParaRPr lang="en-US" dirty="0"/>
          </a:p>
          <a:p>
            <a:r>
              <a:rPr lang="en-US" dirty="0"/>
              <a:t>	we found that choosing genes uniform randomly proved better than  	choosing FB-scan or OC-scan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effect of different number of parents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125</a:t>
            </a:fld>
            <a:endParaRPr lang="en-US"/>
          </a:p>
        </p:txBody>
      </p:sp>
      <p:sp>
        <p:nvSpPr>
          <p:cNvPr id="4" name="Rectangle 3"/>
          <p:cNvSpPr/>
          <p:nvPr/>
        </p:nvSpPr>
        <p:spPr>
          <a:xfrm>
            <a:off x="357158" y="1214422"/>
            <a:ext cx="8215370" cy="5355312"/>
          </a:xfrm>
          <a:prstGeom prst="rect">
            <a:avLst/>
          </a:prstGeom>
        </p:spPr>
        <p:txBody>
          <a:bodyPr wrap="square">
            <a:spAutoFit/>
          </a:bodyPr>
          <a:lstStyle/>
          <a:p>
            <a:pPr>
              <a:buBlip>
                <a:blip r:embed="rId2"/>
              </a:buBlip>
            </a:pPr>
            <a:r>
              <a:rPr lang="en-US" dirty="0"/>
              <a:t>The </a:t>
            </a:r>
            <a:r>
              <a:rPr lang="en-US" b="1" dirty="0"/>
              <a:t>TSP</a:t>
            </a:r>
            <a:r>
              <a:rPr lang="en-US" dirty="0"/>
              <a:t> shows a somewhat similar picture, means:</a:t>
            </a:r>
          </a:p>
          <a:p>
            <a:pPr>
              <a:buBlip>
                <a:blip r:embed="rId2"/>
              </a:buBlip>
            </a:pPr>
            <a:endParaRPr lang="en-US" dirty="0"/>
          </a:p>
          <a:p>
            <a:pPr lvl="1">
              <a:buFont typeface="Wingdings" pitchFamily="2" charset="2"/>
              <a:buChar char="ü"/>
            </a:pPr>
            <a:r>
              <a:rPr lang="en-US" dirty="0"/>
              <a:t>  5 multi-parent recombination mechanisms was  tested.</a:t>
            </a:r>
          </a:p>
          <a:p>
            <a:pPr lvl="1">
              <a:buFont typeface="Wingdings" pitchFamily="2" charset="2"/>
              <a:buChar char="ü"/>
            </a:pPr>
            <a:endParaRPr lang="en-US" dirty="0"/>
          </a:p>
          <a:p>
            <a:pPr lvl="1">
              <a:buFont typeface="Wingdings" pitchFamily="2" charset="2"/>
              <a:buChar char="ü"/>
            </a:pPr>
            <a:r>
              <a:rPr lang="en-US" dirty="0"/>
              <a:t>  each of them has shown little variance in performance for different numbers of parents</a:t>
            </a:r>
          </a:p>
          <a:p>
            <a:pPr lvl="1">
              <a:buFont typeface="Wingdings" pitchFamily="2" charset="2"/>
              <a:buChar char="ü"/>
            </a:pPr>
            <a:endParaRPr lang="en-US" dirty="0"/>
          </a:p>
          <a:p>
            <a:pPr lvl="1">
              <a:buFont typeface="Wingdings" pitchFamily="2" charset="2"/>
              <a:buChar char="ü"/>
            </a:pPr>
            <a:r>
              <a:rPr lang="en-US" dirty="0"/>
              <a:t>For three of them the results became worse (by at most 2.3%) by increasing the number of parents above 2</a:t>
            </a:r>
          </a:p>
          <a:p>
            <a:pPr lvl="1">
              <a:buFont typeface="Wingdings" pitchFamily="2" charset="2"/>
              <a:buChar char="ü"/>
            </a:pPr>
            <a:endParaRPr lang="en-US" dirty="0"/>
          </a:p>
          <a:p>
            <a:pPr lvl="1">
              <a:buFont typeface="Wingdings" pitchFamily="2" charset="2"/>
              <a:buChar char="ü"/>
            </a:pPr>
            <a:r>
              <a:rPr lang="en-US" dirty="0"/>
              <a:t>for the two OB-scan mechanisms the optimal number of parents was 10, respectively 9, but the gain with respect to 2 parents did not exceed 7,2%</a:t>
            </a:r>
          </a:p>
          <a:p>
            <a:pPr lvl="1">
              <a:buFont typeface="Wingdings" pitchFamily="2" charset="2"/>
              <a:buChar char="ü"/>
            </a:pPr>
            <a:endParaRPr lang="en-US" dirty="0"/>
          </a:p>
          <a:p>
            <a:pPr lvl="1">
              <a:buFont typeface="Wingdings" pitchFamily="2" charset="2"/>
              <a:buChar char="ü"/>
            </a:pPr>
            <a:endParaRPr lang="en-US" dirty="0"/>
          </a:p>
          <a:p>
            <a:pPr>
              <a:buBlip>
                <a:blip r:embed="rId2"/>
              </a:buBlip>
            </a:pPr>
            <a:r>
              <a:rPr lang="en-US" dirty="0"/>
              <a:t>  For </a:t>
            </a:r>
            <a:r>
              <a:rPr lang="en-US" b="1" dirty="0"/>
              <a:t>graph coloring </a:t>
            </a:r>
            <a:r>
              <a:rPr lang="en-US" dirty="0"/>
              <a:t>the data clearly shows that 2 parents are superior to higher numbers.</a:t>
            </a:r>
          </a:p>
          <a:p>
            <a:endParaRPr lang="en-US" dirty="0"/>
          </a:p>
          <a:p>
            <a:pPr>
              <a:buBlip>
                <a:blip r:embed="rId2"/>
              </a:buBlip>
            </a:pPr>
            <a:endParaRPr lang="en-US" dirty="0"/>
          </a:p>
          <a:p>
            <a:pPr>
              <a:buBlip>
                <a:blip r:embed="rId2"/>
              </a:buBlip>
            </a:pP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is the optimal number of parents larger than 2?</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126</a:t>
            </a:fld>
            <a:endParaRPr lang="en-US"/>
          </a:p>
        </p:txBody>
      </p:sp>
      <p:sp>
        <p:nvSpPr>
          <p:cNvPr id="4" name="Rectangle 3"/>
          <p:cNvSpPr/>
          <p:nvPr/>
        </p:nvSpPr>
        <p:spPr>
          <a:xfrm>
            <a:off x="500034" y="1142984"/>
            <a:ext cx="8143932" cy="5632311"/>
          </a:xfrm>
          <a:prstGeom prst="rect">
            <a:avLst/>
          </a:prstGeom>
        </p:spPr>
        <p:txBody>
          <a:bodyPr wrap="square">
            <a:spAutoFit/>
          </a:bodyPr>
          <a:lstStyle/>
          <a:p>
            <a:pPr>
              <a:buBlip>
                <a:blip r:embed="rId2"/>
              </a:buBlip>
            </a:pPr>
            <a:r>
              <a:rPr lang="en-US" dirty="0"/>
              <a:t>   Intuitively, using a greater number of parents, the child creation is biased on the basis of a larger sample from the search space.</a:t>
            </a:r>
          </a:p>
          <a:p>
            <a:pPr>
              <a:buBlip>
                <a:blip r:embed="rId2"/>
              </a:buBlip>
            </a:pPr>
            <a:endParaRPr lang="en-US" dirty="0"/>
          </a:p>
          <a:p>
            <a:pPr>
              <a:buBlip>
                <a:blip r:embed="rId2"/>
              </a:buBlip>
            </a:pPr>
            <a:r>
              <a:rPr lang="en-US" dirty="0"/>
              <a:t>  In the case of a function which has many (almost) optimal points separated by 'gaps' of poor points, the sampling might not help.  </a:t>
            </a:r>
          </a:p>
          <a:p>
            <a:pPr>
              <a:buBlip>
                <a:blip r:embed="rId2"/>
              </a:buBlip>
            </a:pPr>
            <a:endParaRPr lang="en-US" dirty="0"/>
          </a:p>
          <a:p>
            <a:pPr>
              <a:buBlip>
                <a:blip r:embed="rId2"/>
              </a:buBlip>
            </a:pPr>
            <a:r>
              <a:rPr lang="en-US" dirty="0"/>
              <a:t>  The several good elements in a population may very well belong to the "gravity field" of different solutions.</a:t>
            </a:r>
          </a:p>
          <a:p>
            <a:pPr>
              <a:buBlip>
                <a:blip r:embed="rId2"/>
              </a:buBlip>
            </a:pPr>
            <a:endParaRPr lang="en-US" dirty="0"/>
          </a:p>
          <a:p>
            <a:pPr>
              <a:buBlip>
                <a:blip r:embed="rId2"/>
              </a:buBlip>
            </a:pPr>
            <a:r>
              <a:rPr lang="en-US" dirty="0"/>
              <a:t>  </a:t>
            </a:r>
            <a:r>
              <a:rPr lang="en-US" b="1" dirty="0"/>
              <a:t>Hence</a:t>
            </a:r>
            <a:r>
              <a:rPr lang="en-US" dirty="0"/>
              <a:t>, the larger number of parents does not provide information about the  same solution, and the generated child will most likely be somewhere in-between the (different) gravity fields of the parents, instead of getting closer to one of them.</a:t>
            </a:r>
          </a:p>
          <a:p>
            <a:pPr>
              <a:buBlip>
                <a:blip r:embed="rId2"/>
              </a:buBlip>
            </a:pPr>
            <a:endParaRPr lang="en-US" dirty="0"/>
          </a:p>
          <a:p>
            <a:pPr>
              <a:buBlip>
                <a:blip r:embed="rId2"/>
              </a:buBlip>
            </a:pPr>
            <a:r>
              <a:rPr lang="en-US" dirty="0"/>
              <a:t>  Specifically, if there are relatively few (optimal) solutions, OB-Scan is expected to be the most effective, as in such a case the fit parents close to different solutions differ significantly (on many bits), and the occurrence-based inheritance of genes is likely to produce children close to that solution which is close to many of the parents.</a:t>
            </a:r>
          </a:p>
          <a:p>
            <a:pPr>
              <a:buBlip>
                <a:blip r:embed="rId2"/>
              </a:buBlip>
            </a:pP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descr="E:\dr.hamzeh\slide evolutionary\themplate\pic\global_teamwork_holding_hands_md_wm.gif"/>
          <p:cNvPicPr>
            <a:picLocks noChangeAspect="1" noChangeArrowheads="1" noCrop="1"/>
          </p:cNvPicPr>
          <p:nvPr/>
        </p:nvPicPr>
        <p:blipFill>
          <a:blip r:embed="rId2" cstate="print"/>
          <a:srcRect/>
          <a:stretch>
            <a:fillRect/>
          </a:stretch>
        </p:blipFill>
        <p:spPr bwMode="auto">
          <a:xfrm>
            <a:off x="3347830" y="3933070"/>
            <a:ext cx="2095500" cy="2095500"/>
          </a:xfrm>
          <a:prstGeom prst="rect">
            <a:avLst/>
          </a:prstGeom>
          <a:noFill/>
        </p:spPr>
      </p:pic>
      <p:pic>
        <p:nvPicPr>
          <p:cNvPr id="221188" name="Picture 4" descr="E:\dr.hamzeh\slide evolutionary\themplate\pic\holding_hands_group_line_spectrum_md_wm.jpg"/>
          <p:cNvPicPr>
            <a:picLocks noChangeAspect="1" noChangeArrowheads="1"/>
          </p:cNvPicPr>
          <p:nvPr/>
        </p:nvPicPr>
        <p:blipFill>
          <a:blip r:embed="rId3" cstate="print"/>
          <a:srcRect/>
          <a:stretch>
            <a:fillRect/>
          </a:stretch>
        </p:blipFill>
        <p:spPr bwMode="auto">
          <a:xfrm>
            <a:off x="2915770" y="1340710"/>
            <a:ext cx="2808390" cy="2448340"/>
          </a:xfrm>
          <a:prstGeom prst="rect">
            <a:avLst/>
          </a:prstGeom>
          <a:noFill/>
        </p:spPr>
      </p:pic>
      <p:sp>
        <p:nvSpPr>
          <p:cNvPr id="2" name="Title 1"/>
          <p:cNvSpPr>
            <a:spLocks noGrp="1"/>
          </p:cNvSpPr>
          <p:nvPr>
            <p:ph type="title"/>
          </p:nvPr>
        </p:nvSpPr>
        <p:spPr/>
        <p:txBody>
          <a:bodyPr/>
          <a:lstStyle/>
          <a:p>
            <a:r>
              <a:rPr lang="en-GB" dirty="0"/>
              <a:t>Population Models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127</a:t>
            </a:fld>
            <a:endParaRPr lang="en-US"/>
          </a:p>
        </p:txBody>
      </p:sp>
      <p:sp>
        <p:nvSpPr>
          <p:cNvPr id="5" name="Rectangle 4"/>
          <p:cNvSpPr/>
          <p:nvPr/>
        </p:nvSpPr>
        <p:spPr>
          <a:xfrm>
            <a:off x="1763610" y="3140960"/>
            <a:ext cx="5652509" cy="769441"/>
          </a:xfrm>
          <a:prstGeom prst="rect">
            <a:avLst/>
          </a:prstGeom>
        </p:spPr>
        <p:txBody>
          <a:bodyPr wrap="none">
            <a:spAutoFit/>
          </a:bodyPr>
          <a:lstStyle/>
          <a:p>
            <a:r>
              <a:rPr lang="en-GB" sz="4400" b="1" dirty="0"/>
              <a:t>Population Models</a:t>
            </a:r>
            <a:endParaRPr lang="en-US" sz="4400" b="1" dirty="0"/>
          </a:p>
        </p:txBody>
      </p:sp>
      <p:sp>
        <p:nvSpPr>
          <p:cNvPr id="7" name="Rectangle 6"/>
          <p:cNvSpPr/>
          <p:nvPr/>
        </p:nvSpPr>
        <p:spPr bwMode="auto">
          <a:xfrm>
            <a:off x="3347830" y="5661310"/>
            <a:ext cx="2016280" cy="288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Models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128</a:t>
            </a:fld>
            <a:endParaRPr lang="en-US"/>
          </a:p>
        </p:txBody>
      </p:sp>
      <p:graphicFrame>
        <p:nvGraphicFramePr>
          <p:cNvPr id="4" name="Diagram 3"/>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Generational Model</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129</a:t>
            </a:fld>
            <a:endParaRPr lang="en-US"/>
          </a:p>
        </p:txBody>
      </p:sp>
      <p:sp>
        <p:nvSpPr>
          <p:cNvPr id="4" name="Rectangle 3"/>
          <p:cNvSpPr/>
          <p:nvPr/>
        </p:nvSpPr>
        <p:spPr>
          <a:xfrm>
            <a:off x="785786" y="1428736"/>
            <a:ext cx="6429420" cy="3031599"/>
          </a:xfrm>
          <a:prstGeom prst="rect">
            <a:avLst/>
          </a:prstGeom>
        </p:spPr>
        <p:txBody>
          <a:bodyPr wrap="square">
            <a:spAutoFit/>
          </a:bodyPr>
          <a:lstStyle/>
          <a:p>
            <a:pPr>
              <a:buBlip>
                <a:blip r:embed="rId2"/>
              </a:buBlip>
            </a:pPr>
            <a:r>
              <a:rPr lang="en-US" dirty="0"/>
              <a:t>  </a:t>
            </a:r>
            <a:r>
              <a:rPr lang="en-US" b="1" dirty="0"/>
              <a:t>Population of individuals </a:t>
            </a:r>
            <a:r>
              <a:rPr lang="en-US" dirty="0"/>
              <a:t>: size N</a:t>
            </a:r>
          </a:p>
          <a:p>
            <a:pPr>
              <a:buBlip>
                <a:blip r:embed="rId2"/>
              </a:buBlip>
            </a:pPr>
            <a:endParaRPr lang="en-US" dirty="0"/>
          </a:p>
          <a:p>
            <a:pPr>
              <a:buBlip>
                <a:blip r:embed="rId2"/>
              </a:buBlip>
            </a:pPr>
            <a:r>
              <a:rPr lang="en-US" b="1" dirty="0"/>
              <a:t>  Mating pool (parents) </a:t>
            </a:r>
            <a:r>
              <a:rPr lang="en-US" dirty="0"/>
              <a:t>: size N</a:t>
            </a:r>
          </a:p>
          <a:p>
            <a:pPr>
              <a:buBlip>
                <a:blip r:embed="rId2"/>
              </a:buBlip>
            </a:pPr>
            <a:endParaRPr lang="en-US" dirty="0"/>
          </a:p>
          <a:p>
            <a:pPr>
              <a:buBlip>
                <a:blip r:embed="rId2"/>
              </a:buBlip>
            </a:pPr>
            <a:r>
              <a:rPr lang="en-US" b="1" dirty="0"/>
              <a:t>  Offspring</a:t>
            </a:r>
          </a:p>
          <a:p>
            <a:pPr>
              <a:buBlip>
                <a:blip r:embed="rId2"/>
              </a:buBlip>
            </a:pPr>
            <a:endParaRPr lang="en-US" sz="1100" b="1" dirty="0"/>
          </a:p>
          <a:p>
            <a:pPr lvl="1">
              <a:buBlip>
                <a:blip r:embed="rId3"/>
              </a:buBlip>
            </a:pPr>
            <a:r>
              <a:rPr lang="en-US" dirty="0"/>
              <a:t>  formed from parents</a:t>
            </a:r>
          </a:p>
          <a:p>
            <a:pPr lvl="1">
              <a:buBlip>
                <a:blip r:embed="rId3"/>
              </a:buBlip>
            </a:pPr>
            <a:r>
              <a:rPr lang="en-US" dirty="0"/>
              <a:t>   replace parents</a:t>
            </a:r>
          </a:p>
          <a:p>
            <a:pPr lvl="1">
              <a:buBlip>
                <a:blip r:embed="rId3"/>
              </a:buBlip>
            </a:pPr>
            <a:r>
              <a:rPr lang="en-US" dirty="0"/>
              <a:t>are next generation : size N</a:t>
            </a:r>
          </a:p>
          <a:p>
            <a:endParaRPr lang="en-US" dirty="0"/>
          </a:p>
          <a:p>
            <a:endParaRPr lang="en-US" dirty="0"/>
          </a:p>
        </p:txBody>
      </p:sp>
      <p:pic>
        <p:nvPicPr>
          <p:cNvPr id="2050" name="Picture 2" descr="H:\Computer Eng\PH.D thesis\Evo slides\pic\business_race__PA_md_wm.gif"/>
          <p:cNvPicPr>
            <a:picLocks noChangeAspect="1" noChangeArrowheads="1" noCrop="1"/>
          </p:cNvPicPr>
          <p:nvPr/>
        </p:nvPicPr>
        <p:blipFill>
          <a:blip r:embed="rId4" cstate="print"/>
          <a:srcRect/>
          <a:stretch>
            <a:fillRect/>
          </a:stretch>
        </p:blipFill>
        <p:spPr bwMode="auto">
          <a:xfrm>
            <a:off x="5857884" y="2214554"/>
            <a:ext cx="2809880" cy="2809880"/>
          </a:xfrm>
          <a:prstGeom prst="rect">
            <a:avLst/>
          </a:prstGeom>
          <a:noFill/>
        </p:spPr>
      </p:pic>
      <p:sp>
        <p:nvSpPr>
          <p:cNvPr id="6" name="Rectangle 5"/>
          <p:cNvSpPr/>
          <p:nvPr/>
        </p:nvSpPr>
        <p:spPr bwMode="auto">
          <a:xfrm>
            <a:off x="6429388" y="4357694"/>
            <a:ext cx="2143140" cy="4286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dirty="0"/>
              <a:t>What is Evolutionary Computation?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13</a:t>
            </a:fld>
            <a:endParaRPr lang="en-US"/>
          </a:p>
        </p:txBody>
      </p:sp>
      <p:sp>
        <p:nvSpPr>
          <p:cNvPr id="5" name="Rectangle 4"/>
          <p:cNvSpPr/>
          <p:nvPr/>
        </p:nvSpPr>
        <p:spPr>
          <a:xfrm>
            <a:off x="467430" y="980660"/>
            <a:ext cx="8425170" cy="3739485"/>
          </a:xfrm>
          <a:prstGeom prst="rect">
            <a:avLst/>
          </a:prstGeom>
        </p:spPr>
        <p:txBody>
          <a:bodyPr wrap="square">
            <a:spAutoFit/>
          </a:bodyPr>
          <a:lstStyle/>
          <a:p>
            <a:endParaRPr lang="en-US" b="1" dirty="0"/>
          </a:p>
          <a:p>
            <a:r>
              <a:rPr lang="en-US" b="1" dirty="0"/>
              <a:t>Evolutionary Computation :</a:t>
            </a:r>
          </a:p>
          <a:p>
            <a:endParaRPr lang="en-US" b="1" dirty="0"/>
          </a:p>
          <a:p>
            <a:pPr>
              <a:buClr>
                <a:schemeClr val="accent1">
                  <a:lumMod val="75000"/>
                </a:schemeClr>
              </a:buClr>
              <a:buFont typeface="Wingdings" pitchFamily="2" charset="2"/>
              <a:buChar char="§"/>
            </a:pPr>
            <a:r>
              <a:rPr lang="en-GB" sz="2000" dirty="0"/>
              <a:t>  The evolutionary approach is based on computational models of natural selection and genetics.  We call them evolutionary computation</a:t>
            </a:r>
          </a:p>
          <a:p>
            <a:endParaRPr lang="en-US" sz="2000" dirty="0"/>
          </a:p>
          <a:p>
            <a:pPr>
              <a:buClr>
                <a:srgbClr val="D7743D"/>
              </a:buClr>
            </a:pPr>
            <a:r>
              <a:rPr lang="en-GB" sz="2000" dirty="0"/>
              <a:t>  </a:t>
            </a:r>
          </a:p>
          <a:p>
            <a:pPr>
              <a:buClr>
                <a:srgbClr val="D7743D"/>
              </a:buClr>
            </a:pPr>
            <a:endParaRPr lang="en-US" sz="2000" dirty="0"/>
          </a:p>
          <a:p>
            <a:pPr>
              <a:buClr>
                <a:srgbClr val="D7743D"/>
              </a:buClr>
              <a:buFont typeface="Wingdings" pitchFamily="2" charset="2"/>
              <a:buChar char="§"/>
            </a:pPr>
            <a:endParaRPr lang="en-GB" sz="900" dirty="0"/>
          </a:p>
          <a:p>
            <a:pPr lvl="6"/>
            <a:endParaRPr lang="en-GB" sz="2000" dirty="0"/>
          </a:p>
          <a:p>
            <a:endParaRPr lang="en-GB" dirty="0">
              <a:effectLst>
                <a:outerShdw blurRad="38100" dist="38100" dir="2700000" algn="tl">
                  <a:srgbClr val="000000">
                    <a:alpha val="43137"/>
                  </a:srgbClr>
                </a:outerShdw>
              </a:effectLst>
            </a:endParaRPr>
          </a:p>
          <a:p>
            <a:endParaRPr lang="en-GB" dirty="0">
              <a:effectLst>
                <a:outerShdw blurRad="38100" dist="38100" dir="2700000" algn="tl">
                  <a:srgbClr val="000000">
                    <a:alpha val="43137"/>
                  </a:srgbClr>
                </a:outerShdw>
              </a:effectLst>
            </a:endParaRPr>
          </a:p>
          <a:p>
            <a:endParaRPr lang="en-US" b="1" dirty="0"/>
          </a:p>
        </p:txBody>
      </p:sp>
      <p:pic>
        <p:nvPicPr>
          <p:cNvPr id="5122" name="Picture 2"/>
          <p:cNvPicPr>
            <a:picLocks noChangeAspect="1" noChangeArrowheads="1"/>
          </p:cNvPicPr>
          <p:nvPr/>
        </p:nvPicPr>
        <p:blipFill>
          <a:blip r:embed="rId2" cstate="print"/>
          <a:srcRect/>
          <a:stretch>
            <a:fillRect/>
          </a:stretch>
        </p:blipFill>
        <p:spPr bwMode="auto">
          <a:xfrm>
            <a:off x="3071802" y="2776818"/>
            <a:ext cx="3143272" cy="3276623"/>
          </a:xfrm>
          <a:prstGeom prst="rect">
            <a:avLst/>
          </a:prstGeom>
          <a:noFill/>
          <a:ln w="9525">
            <a:noFill/>
            <a:miter lim="800000"/>
            <a:headEnd/>
            <a:tailEnd/>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Computer Eng\PH.D thesis\Evo slides\pic\group_stick_figures_standing_together_pc_md_wm.jpg"/>
          <p:cNvPicPr>
            <a:picLocks noChangeAspect="1" noChangeArrowheads="1"/>
          </p:cNvPicPr>
          <p:nvPr/>
        </p:nvPicPr>
        <p:blipFill>
          <a:blip r:embed="rId2" cstate="print"/>
          <a:srcRect/>
          <a:stretch>
            <a:fillRect/>
          </a:stretch>
        </p:blipFill>
        <p:spPr bwMode="auto">
          <a:xfrm>
            <a:off x="5929322" y="1714488"/>
            <a:ext cx="2968628" cy="2968628"/>
          </a:xfrm>
          <a:prstGeom prst="rect">
            <a:avLst/>
          </a:prstGeom>
          <a:noFill/>
        </p:spPr>
      </p:pic>
      <p:sp>
        <p:nvSpPr>
          <p:cNvPr id="2" name="Title 1"/>
          <p:cNvSpPr>
            <a:spLocks noGrp="1"/>
          </p:cNvSpPr>
          <p:nvPr>
            <p:ph type="title"/>
          </p:nvPr>
        </p:nvSpPr>
        <p:spPr/>
        <p:txBody>
          <a:bodyPr/>
          <a:lstStyle/>
          <a:p>
            <a:r>
              <a:rPr lang="en-US" dirty="0"/>
              <a:t>Steady State Model</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130</a:t>
            </a:fld>
            <a:endParaRPr lang="en-US"/>
          </a:p>
        </p:txBody>
      </p:sp>
      <p:sp>
        <p:nvSpPr>
          <p:cNvPr id="4" name="Rectangle 3"/>
          <p:cNvSpPr/>
          <p:nvPr/>
        </p:nvSpPr>
        <p:spPr>
          <a:xfrm>
            <a:off x="357158" y="1285860"/>
            <a:ext cx="7929618" cy="3416320"/>
          </a:xfrm>
          <a:prstGeom prst="rect">
            <a:avLst/>
          </a:prstGeom>
        </p:spPr>
        <p:txBody>
          <a:bodyPr wrap="square">
            <a:spAutoFit/>
          </a:bodyPr>
          <a:lstStyle/>
          <a:p>
            <a:pPr>
              <a:buBlip>
                <a:blip r:embed="rId3"/>
              </a:buBlip>
            </a:pPr>
            <a:r>
              <a:rPr lang="en-US" dirty="0"/>
              <a:t>     Not whole population replaced</a:t>
            </a:r>
          </a:p>
          <a:p>
            <a:pPr>
              <a:buBlip>
                <a:blip r:embed="rId3"/>
              </a:buBlip>
            </a:pPr>
            <a:endParaRPr lang="en-US" dirty="0"/>
          </a:p>
          <a:p>
            <a:pPr>
              <a:buBlip>
                <a:blip r:embed="rId3"/>
              </a:buBlip>
            </a:pPr>
            <a:r>
              <a:rPr lang="en-US" dirty="0"/>
              <a:t>     N: population size (M &lt; N)</a:t>
            </a:r>
          </a:p>
          <a:p>
            <a:r>
              <a:rPr lang="en-US" dirty="0"/>
              <a:t>	– M individuals replaced by M offspring</a:t>
            </a:r>
          </a:p>
          <a:p>
            <a:pPr>
              <a:buBlip>
                <a:blip r:embed="rId3"/>
              </a:buBlip>
            </a:pPr>
            <a:endParaRPr lang="en-US" dirty="0"/>
          </a:p>
          <a:p>
            <a:pPr>
              <a:buBlip>
                <a:blip r:embed="rId3"/>
              </a:buBlip>
            </a:pPr>
            <a:endParaRPr lang="en-US" dirty="0"/>
          </a:p>
          <a:p>
            <a:pPr>
              <a:buBlip>
                <a:blip r:embed="rId3"/>
              </a:buBlip>
            </a:pPr>
            <a:r>
              <a:rPr lang="en-US" dirty="0"/>
              <a:t>Generational Gap</a:t>
            </a:r>
          </a:p>
          <a:p>
            <a:r>
              <a:rPr lang="en-US" dirty="0"/>
              <a:t>	</a:t>
            </a:r>
          </a:p>
          <a:p>
            <a:r>
              <a:rPr lang="en-US" dirty="0"/>
              <a:t>	– percentage of the population that is replaced </a:t>
            </a:r>
          </a:p>
          <a:p>
            <a:r>
              <a:rPr lang="en-US" dirty="0"/>
              <a:t>	– equal to M/N</a:t>
            </a:r>
          </a:p>
          <a:p>
            <a:endParaRPr lang="en-US" dirty="0"/>
          </a:p>
          <a:p>
            <a:r>
              <a:rPr lang="en-US" dirty="0"/>
              <a:t>        M=1 &amp; generational gap of 1/N has widely  applied</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Population Models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131</a:t>
            </a:fld>
            <a:endParaRPr lang="en-US"/>
          </a:p>
        </p:txBody>
      </p:sp>
      <p:graphicFrame>
        <p:nvGraphicFramePr>
          <p:cNvPr id="5" name="Diagram 4"/>
          <p:cNvGraphicFramePr/>
          <p:nvPr/>
        </p:nvGraphicFramePr>
        <p:xfrm>
          <a:off x="1331550" y="202937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2239821" y="1120360"/>
            <a:ext cx="2057611" cy="868440"/>
            <a:chOff x="3238739" y="3280775"/>
            <a:chExt cx="2057611" cy="868440"/>
          </a:xfrm>
        </p:grpSpPr>
        <p:sp>
          <p:nvSpPr>
            <p:cNvPr id="10" name="Rounded Rectangle 9"/>
            <p:cNvSpPr/>
            <p:nvPr/>
          </p:nvSpPr>
          <p:spPr>
            <a:xfrm>
              <a:off x="3238739" y="3280775"/>
              <a:ext cx="2057611" cy="868440"/>
            </a:xfrm>
            <a:prstGeom prst="roundRect">
              <a:avLst>
                <a:gd name="adj" fmla="val 10500"/>
              </a:avLst>
            </a:pr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11" name="Rounded Rectangle 4"/>
            <p:cNvSpPr/>
            <p:nvPr/>
          </p:nvSpPr>
          <p:spPr>
            <a:xfrm>
              <a:off x="3265447" y="3307483"/>
              <a:ext cx="2004195" cy="8150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a:t>Each individual survives for exactly one generation</a:t>
              </a:r>
              <a:endParaRPr lang="en-US" sz="1600" kern="1200" dirty="0"/>
            </a:p>
          </p:txBody>
        </p:sp>
      </p:grpSp>
      <p:grpSp>
        <p:nvGrpSpPr>
          <p:cNvPr id="7" name="Group 6"/>
          <p:cNvGrpSpPr/>
          <p:nvPr/>
        </p:nvGrpSpPr>
        <p:grpSpPr>
          <a:xfrm>
            <a:off x="4355970" y="1120360"/>
            <a:ext cx="2057611" cy="868440"/>
            <a:chOff x="5354888" y="3280775"/>
            <a:chExt cx="2057611" cy="868440"/>
          </a:xfrm>
        </p:grpSpPr>
        <p:sp>
          <p:nvSpPr>
            <p:cNvPr id="8" name="Rounded Rectangle 7"/>
            <p:cNvSpPr/>
            <p:nvPr/>
          </p:nvSpPr>
          <p:spPr>
            <a:xfrm>
              <a:off x="5354888" y="3280775"/>
              <a:ext cx="2057611" cy="868440"/>
            </a:xfrm>
            <a:prstGeom prst="roundRect">
              <a:avLst>
                <a:gd name="adj" fmla="val 10500"/>
              </a:avLst>
            </a:pr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9" name="Rounded Rectangle 6"/>
            <p:cNvSpPr/>
            <p:nvPr/>
          </p:nvSpPr>
          <p:spPr>
            <a:xfrm>
              <a:off x="5381596" y="3307483"/>
              <a:ext cx="2004195" cy="8150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a:t>The entire set of  parents is replaced by the offspring</a:t>
              </a:r>
              <a:endParaRPr lang="en-US" sz="1600" kern="1200" dirty="0"/>
            </a:p>
          </p:txBody>
        </p:sp>
      </p:grpSp>
      <p:grpSp>
        <p:nvGrpSpPr>
          <p:cNvPr id="12" name="Group 11"/>
          <p:cNvGrpSpPr/>
          <p:nvPr/>
        </p:nvGrpSpPr>
        <p:grpSpPr>
          <a:xfrm>
            <a:off x="6876320" y="3717040"/>
            <a:ext cx="1512210" cy="1131553"/>
            <a:chOff x="1656228" y="2204899"/>
            <a:chExt cx="1345685" cy="843513"/>
          </a:xfrm>
        </p:grpSpPr>
        <p:sp>
          <p:nvSpPr>
            <p:cNvPr id="16" name="Rounded Rectangle 15"/>
            <p:cNvSpPr/>
            <p:nvPr/>
          </p:nvSpPr>
          <p:spPr>
            <a:xfrm>
              <a:off x="1656228" y="2204899"/>
              <a:ext cx="1345685" cy="843513"/>
            </a:xfrm>
            <a:prstGeom prst="roundRect">
              <a:avLst>
                <a:gd name="adj" fmla="val 10500"/>
              </a:avLst>
            </a:pr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17" name="Rounded Rectangle 4"/>
            <p:cNvSpPr/>
            <p:nvPr/>
          </p:nvSpPr>
          <p:spPr>
            <a:xfrm>
              <a:off x="1682169" y="2230840"/>
              <a:ext cx="1293803" cy="7916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kern="1200" dirty="0"/>
                <a:t>one offspring is generated per generation,</a:t>
              </a:r>
              <a:endParaRPr lang="en-US" sz="1400" kern="1200" dirty="0"/>
            </a:p>
          </p:txBody>
        </p:sp>
      </p:grpSp>
      <p:grpSp>
        <p:nvGrpSpPr>
          <p:cNvPr id="13" name="Group 12"/>
          <p:cNvGrpSpPr/>
          <p:nvPr/>
        </p:nvGrpSpPr>
        <p:grpSpPr>
          <a:xfrm>
            <a:off x="6876320" y="4931778"/>
            <a:ext cx="1584220" cy="1305611"/>
            <a:chOff x="1656228" y="3131598"/>
            <a:chExt cx="1390695" cy="1067806"/>
          </a:xfrm>
        </p:grpSpPr>
        <p:sp>
          <p:nvSpPr>
            <p:cNvPr id="14" name="Rounded Rectangle 13"/>
            <p:cNvSpPr/>
            <p:nvPr/>
          </p:nvSpPr>
          <p:spPr>
            <a:xfrm>
              <a:off x="1656228" y="3131598"/>
              <a:ext cx="1390695" cy="1067806"/>
            </a:xfrm>
            <a:prstGeom prst="roundRect">
              <a:avLst>
                <a:gd name="adj" fmla="val 10500"/>
              </a:avLst>
            </a:pr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15" name="Rounded Rectangle 6"/>
            <p:cNvSpPr/>
            <p:nvPr/>
          </p:nvSpPr>
          <p:spPr>
            <a:xfrm>
              <a:off x="1689067" y="3164437"/>
              <a:ext cx="1325017" cy="10021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a:t>one member of </a:t>
              </a:r>
              <a:r>
                <a:rPr lang="en-GB" kern="1200" dirty="0"/>
                <a:t>population</a:t>
              </a:r>
              <a:r>
                <a:rPr lang="en-GB" sz="1600" kern="1200" dirty="0"/>
                <a:t> replaced,</a:t>
              </a:r>
              <a:endParaRPr lang="en-US" sz="1600" kern="1200" dirty="0"/>
            </a:p>
          </p:txBody>
        </p:sp>
      </p:grpSp>
      <p:grpSp>
        <p:nvGrpSpPr>
          <p:cNvPr id="18" name="Group 17"/>
          <p:cNvGrpSpPr/>
          <p:nvPr/>
        </p:nvGrpSpPr>
        <p:grpSpPr>
          <a:xfrm>
            <a:off x="323410" y="3501010"/>
            <a:ext cx="1584220" cy="2592360"/>
            <a:chOff x="198027" y="1206167"/>
            <a:chExt cx="1188165" cy="3377269"/>
          </a:xfrm>
        </p:grpSpPr>
        <p:sp>
          <p:nvSpPr>
            <p:cNvPr id="19" name="Rounded Rectangle 18"/>
            <p:cNvSpPr/>
            <p:nvPr/>
          </p:nvSpPr>
          <p:spPr>
            <a:xfrm>
              <a:off x="198027" y="1206167"/>
              <a:ext cx="1188165" cy="3377269"/>
            </a:xfrm>
            <a:prstGeom prst="roundRect">
              <a:avLst>
                <a:gd name="adj" fmla="val 10500"/>
              </a:avLst>
            </a:pr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20" name="Rounded Rectangle 4"/>
            <p:cNvSpPr/>
            <p:nvPr/>
          </p:nvSpPr>
          <p:spPr>
            <a:xfrm>
              <a:off x="234567" y="1242707"/>
              <a:ext cx="1115085" cy="33041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a:t>The proportion of the population replaced</a:t>
              </a:r>
            </a:p>
            <a:p>
              <a:pPr lvl="0" algn="ctr" defTabSz="711200">
                <a:lnSpc>
                  <a:spcPct val="90000"/>
                </a:lnSpc>
                <a:spcBef>
                  <a:spcPct val="0"/>
                </a:spcBef>
                <a:spcAft>
                  <a:spcPct val="35000"/>
                </a:spcAft>
              </a:pPr>
              <a:r>
                <a:rPr lang="en-GB" sz="1600" kern="1200" dirty="0"/>
                <a:t> 1.0 for GGA,  1/</a:t>
              </a:r>
              <a:r>
                <a:rPr lang="en-US" sz="1600" kern="1200" dirty="0" err="1"/>
                <a:t>popsize</a:t>
              </a:r>
              <a:r>
                <a:rPr lang="en-GB" sz="1600" kern="1200" dirty="0">
                  <a:sym typeface="Symbol" pitchFamily="18" charset="2"/>
                </a:rPr>
                <a:t> for SSGA</a:t>
              </a:r>
              <a:endParaRPr lang="en-US" sz="1600" kern="1200" dirty="0"/>
            </a:p>
          </p:txBody>
        </p:sp>
      </p:grpSp>
      <p:pic>
        <p:nvPicPr>
          <p:cNvPr id="222210" name="Picture 2" descr="E:\dr.hamzeh\slide evolutionary\themplate\pic\home_umbrella_md_wm.jpg"/>
          <p:cNvPicPr>
            <a:picLocks noChangeAspect="1" noChangeArrowheads="1"/>
          </p:cNvPicPr>
          <p:nvPr/>
        </p:nvPicPr>
        <p:blipFill>
          <a:blip r:embed="rId7" cstate="print"/>
          <a:srcRect/>
          <a:stretch>
            <a:fillRect/>
          </a:stretch>
        </p:blipFill>
        <p:spPr bwMode="auto">
          <a:xfrm>
            <a:off x="6516270" y="1196690"/>
            <a:ext cx="2323970" cy="2323970"/>
          </a:xfrm>
          <a:prstGeom prst="rect">
            <a:avLst/>
          </a:prstGeom>
          <a:noFill/>
        </p:spPr>
      </p:pic>
      <p:sp>
        <p:nvSpPr>
          <p:cNvPr id="21" name="Rectangle 20"/>
          <p:cNvSpPr/>
          <p:nvPr/>
        </p:nvSpPr>
        <p:spPr bwMode="auto">
          <a:xfrm>
            <a:off x="6732300" y="2132820"/>
            <a:ext cx="504070" cy="5040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Rectangle 21"/>
          <p:cNvSpPr/>
          <p:nvPr/>
        </p:nvSpPr>
        <p:spPr bwMode="auto">
          <a:xfrm>
            <a:off x="8316520" y="2132820"/>
            <a:ext cx="504070" cy="5040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Rectangle 22"/>
          <p:cNvSpPr/>
          <p:nvPr/>
        </p:nvSpPr>
        <p:spPr bwMode="auto">
          <a:xfrm>
            <a:off x="5500694" y="2714620"/>
            <a:ext cx="714380" cy="135732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Rectangle 23"/>
          <p:cNvSpPr/>
          <p:nvPr/>
        </p:nvSpPr>
        <p:spPr bwMode="auto">
          <a:xfrm>
            <a:off x="3714744" y="5500702"/>
            <a:ext cx="1428760"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6" name="Straight Connector 25"/>
          <p:cNvCxnSpPr/>
          <p:nvPr/>
        </p:nvCxnSpPr>
        <p:spPr bwMode="auto">
          <a:xfrm>
            <a:off x="1071538" y="1928802"/>
            <a:ext cx="3429024" cy="192882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rot="5400000">
            <a:off x="3285322" y="5072074"/>
            <a:ext cx="2429686"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endCxn id="21" idx="0"/>
          </p:cNvCxnSpPr>
          <p:nvPr/>
        </p:nvCxnSpPr>
        <p:spPr bwMode="auto">
          <a:xfrm flipV="1">
            <a:off x="4500562" y="2132820"/>
            <a:ext cx="2483773" cy="172480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#10</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132</a:t>
            </a:fld>
            <a:endParaRPr lang="en-US"/>
          </a:p>
        </p:txBody>
      </p:sp>
    </p:spTree>
    <p:extLst>
      <p:ext uri="{BB962C8B-B14F-4D97-AF65-F5344CB8AC3E}">
        <p14:creationId xmlns:p14="http://schemas.microsoft.com/office/powerpoint/2010/main" val="2839517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9"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133</a:t>
            </a:fld>
            <a:endParaRPr lang="en-US"/>
          </a:p>
        </p:txBody>
      </p:sp>
      <p:sp>
        <p:nvSpPr>
          <p:cNvPr id="5" name="Rectangle 4"/>
          <p:cNvSpPr/>
          <p:nvPr/>
        </p:nvSpPr>
        <p:spPr>
          <a:xfrm rot="21276212">
            <a:off x="2728732" y="2862787"/>
            <a:ext cx="3728906" cy="1015663"/>
          </a:xfrm>
          <a:prstGeom prst="rect">
            <a:avLst/>
          </a:prstGeom>
        </p:spPr>
        <p:txBody>
          <a:bodyPr wrap="none">
            <a:spAutoFit/>
          </a:bodyPr>
          <a:lstStyle/>
          <a:p>
            <a:r>
              <a:rPr lang="en-GB" sz="6000" b="1" dirty="0">
                <a:solidFill>
                  <a:schemeClr val="bg1"/>
                </a:solidFill>
              </a:rPr>
              <a:t>selection</a:t>
            </a:r>
            <a:endParaRPr lang="en-US" sz="6000" b="1" dirty="0">
              <a:solidFill>
                <a:schemeClr val="bg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14876" y="4714884"/>
            <a:ext cx="4000528" cy="12144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ectangle 5"/>
          <p:cNvSpPr/>
          <p:nvPr/>
        </p:nvSpPr>
        <p:spPr bwMode="auto">
          <a:xfrm>
            <a:off x="3643306" y="2500306"/>
            <a:ext cx="4214842" cy="12144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aphicFrame>
        <p:nvGraphicFramePr>
          <p:cNvPr id="5" name="Diagram 4"/>
          <p:cNvGraphicFramePr/>
          <p:nvPr/>
        </p:nvGraphicFramePr>
        <p:xfrm>
          <a:off x="1285852" y="2293958"/>
          <a:ext cx="757242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GB" dirty="0"/>
              <a:t>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134</a:t>
            </a:fld>
            <a:endParaRPr lang="en-US"/>
          </a:p>
        </p:txBody>
      </p:sp>
      <p:sp>
        <p:nvSpPr>
          <p:cNvPr id="4" name="Rectangle 3"/>
          <p:cNvSpPr/>
          <p:nvPr/>
        </p:nvSpPr>
        <p:spPr>
          <a:xfrm>
            <a:off x="428596" y="1571612"/>
            <a:ext cx="3597460" cy="369332"/>
          </a:xfrm>
          <a:prstGeom prst="rect">
            <a:avLst/>
          </a:prstGeom>
        </p:spPr>
        <p:txBody>
          <a:bodyPr wrap="none">
            <a:spAutoFit/>
          </a:bodyPr>
          <a:lstStyle/>
          <a:p>
            <a:r>
              <a:rPr lang="en-GB" dirty="0"/>
              <a:t>Selection can occur in two places: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 example: SGA</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135</a:t>
            </a:fld>
            <a:endParaRPr lang="en-US"/>
          </a:p>
        </p:txBody>
      </p:sp>
      <p:sp>
        <p:nvSpPr>
          <p:cNvPr id="5" name="Rectangle 4"/>
          <p:cNvSpPr/>
          <p:nvPr/>
        </p:nvSpPr>
        <p:spPr>
          <a:xfrm>
            <a:off x="107380" y="1268700"/>
            <a:ext cx="9145270" cy="5078313"/>
          </a:xfrm>
          <a:prstGeom prst="rect">
            <a:avLst/>
          </a:prstGeom>
        </p:spPr>
        <p:txBody>
          <a:bodyPr wrap="square">
            <a:spAutoFit/>
          </a:bodyPr>
          <a:lstStyle/>
          <a:p>
            <a:pPr>
              <a:buFont typeface="Wingdings" pitchFamily="2" charset="2"/>
              <a:buChar char="v"/>
            </a:pPr>
            <a:r>
              <a:rPr lang="en-GB" dirty="0"/>
              <a:t>  Expected number of copies of an individual </a:t>
            </a:r>
            <a:r>
              <a:rPr lang="en-GB" i="1" dirty="0" err="1"/>
              <a:t>i</a:t>
            </a:r>
            <a:r>
              <a:rPr lang="en-GB" dirty="0"/>
              <a:t>  </a:t>
            </a:r>
          </a:p>
          <a:p>
            <a:endParaRPr lang="en-GB" dirty="0"/>
          </a:p>
          <a:p>
            <a:r>
              <a:rPr lang="en-GB" dirty="0"/>
              <a:t> 			 </a:t>
            </a:r>
            <a:r>
              <a:rPr lang="en-GB" b="1" i="1" dirty="0"/>
              <a:t>E( </a:t>
            </a:r>
            <a:r>
              <a:rPr lang="en-GB" b="1" i="1" dirty="0" err="1"/>
              <a:t>n</a:t>
            </a:r>
            <a:r>
              <a:rPr lang="en-GB" b="1" i="1" baseline="-25000" dirty="0" err="1"/>
              <a:t>i</a:t>
            </a:r>
            <a:r>
              <a:rPr lang="en-GB" b="1" i="1" baseline="-25000" dirty="0"/>
              <a:t> </a:t>
            </a:r>
            <a:r>
              <a:rPr lang="en-GB" b="1" i="1" dirty="0"/>
              <a:t>) = </a:t>
            </a:r>
            <a:r>
              <a:rPr lang="en-GB" b="1" i="1" dirty="0">
                <a:sym typeface="Symbol" pitchFamily="18" charset="2"/>
              </a:rPr>
              <a:t> </a:t>
            </a:r>
            <a:r>
              <a:rPr lang="en-GB" sz="2000" b="1" dirty="0">
                <a:cs typeface="Arial" pitchFamily="34" charset="0"/>
                <a:sym typeface="Symbol" pitchFamily="18" charset="2"/>
              </a:rPr>
              <a:t>•</a:t>
            </a:r>
            <a:r>
              <a:rPr lang="en-GB" b="1" i="1" dirty="0">
                <a:sym typeface="Symbol" pitchFamily="18" charset="2"/>
              </a:rPr>
              <a:t> f(</a:t>
            </a:r>
            <a:r>
              <a:rPr lang="en-GB" b="1" i="1" dirty="0" err="1">
                <a:sym typeface="Symbol" pitchFamily="18" charset="2"/>
              </a:rPr>
              <a:t>i</a:t>
            </a:r>
            <a:r>
              <a:rPr lang="en-GB" b="1" i="1" dirty="0">
                <a:sym typeface="Symbol" pitchFamily="18" charset="2"/>
              </a:rPr>
              <a:t>)/ </a:t>
            </a:r>
            <a:r>
              <a:rPr lang="en-US" sz="2000" b="1" i="1" dirty="0">
                <a:sym typeface="Symbol" pitchFamily="18" charset="2"/>
              </a:rPr>
              <a:t>f</a:t>
            </a:r>
            <a:r>
              <a:rPr lang="en-US" sz="2400" b="1" dirty="0">
                <a:sym typeface="Symbol" pitchFamily="18" charset="2"/>
              </a:rPr>
              <a:t>  </a:t>
            </a:r>
            <a:endParaRPr lang="en-US" b="1" i="1" dirty="0">
              <a:sym typeface="Symbol" pitchFamily="18" charset="2"/>
            </a:endParaRPr>
          </a:p>
          <a:p>
            <a:r>
              <a:rPr lang="en-US" sz="2000" dirty="0">
                <a:sym typeface="Symbol" pitchFamily="18" charset="2"/>
              </a:rPr>
              <a:t>      	</a:t>
            </a:r>
            <a:endParaRPr lang="en-GB" dirty="0"/>
          </a:p>
          <a:p>
            <a:endParaRPr lang="en-GB" dirty="0"/>
          </a:p>
          <a:p>
            <a:pPr>
              <a:buFont typeface="Wingdings" pitchFamily="2" charset="2"/>
              <a:buChar char="v"/>
            </a:pPr>
            <a:r>
              <a:rPr lang="en-GB" dirty="0"/>
              <a:t>   Roulette wheel algorithm:</a:t>
            </a:r>
          </a:p>
          <a:p>
            <a:r>
              <a:rPr lang="en-GB" dirty="0"/>
              <a:t>     </a:t>
            </a:r>
          </a:p>
          <a:p>
            <a:r>
              <a:rPr lang="en-GB" dirty="0"/>
              <a:t>     	 Given a probability distribution, </a:t>
            </a:r>
          </a:p>
          <a:p>
            <a:r>
              <a:rPr lang="en-GB" dirty="0"/>
              <a:t>		 spin a 1-armed wheel</a:t>
            </a:r>
          </a:p>
          <a:p>
            <a:r>
              <a:rPr lang="en-GB" dirty="0"/>
              <a:t>       	 	      </a:t>
            </a:r>
            <a:r>
              <a:rPr lang="en-GB" i="1" dirty="0"/>
              <a:t>n</a:t>
            </a:r>
            <a:r>
              <a:rPr lang="en-GB" dirty="0"/>
              <a:t> times to make </a:t>
            </a:r>
            <a:r>
              <a:rPr lang="en-GB" i="1" dirty="0"/>
              <a:t>n</a:t>
            </a:r>
            <a:r>
              <a:rPr lang="en-GB" dirty="0"/>
              <a:t> selections</a:t>
            </a:r>
          </a:p>
          <a:p>
            <a:pPr lvl="1"/>
            <a:r>
              <a:rPr lang="en-GB" dirty="0"/>
              <a:t>		           No guarantees on actual value of </a:t>
            </a:r>
            <a:r>
              <a:rPr lang="en-GB" i="1" dirty="0" err="1"/>
              <a:t>n</a:t>
            </a:r>
            <a:r>
              <a:rPr lang="en-GB" i="1" baseline="-25000" dirty="0" err="1"/>
              <a:t>i</a:t>
            </a:r>
            <a:r>
              <a:rPr lang="en-GB" i="1" baseline="-25000" dirty="0"/>
              <a:t> </a:t>
            </a:r>
          </a:p>
          <a:p>
            <a:pPr lvl="1"/>
            <a:endParaRPr lang="en-GB" i="1" baseline="-25000" dirty="0"/>
          </a:p>
          <a:p>
            <a:pPr lvl="1"/>
            <a:endParaRPr lang="en-GB" i="1" baseline="-25000" dirty="0"/>
          </a:p>
          <a:p>
            <a:pPr lvl="1"/>
            <a:endParaRPr lang="en-GB" i="1" baseline="-25000" dirty="0"/>
          </a:p>
          <a:p>
            <a:pPr lvl="1"/>
            <a:endParaRPr lang="en-GB" dirty="0"/>
          </a:p>
          <a:p>
            <a:pPr>
              <a:buFont typeface="Wingdings" pitchFamily="2" charset="2"/>
              <a:buChar char="v"/>
            </a:pPr>
            <a:r>
              <a:rPr lang="en-GB" dirty="0"/>
              <a:t>  Baker’s SUS algorithm:</a:t>
            </a:r>
          </a:p>
          <a:p>
            <a:pPr lvl="1">
              <a:buFont typeface="Wingdings" pitchFamily="2" charset="2"/>
              <a:buChar char="§"/>
            </a:pPr>
            <a:r>
              <a:rPr lang="en-GB" i="1" dirty="0"/>
              <a:t>     n</a:t>
            </a:r>
            <a:r>
              <a:rPr lang="en-GB" dirty="0"/>
              <a:t> evenly spaced arms on wheel and spin once </a:t>
            </a:r>
          </a:p>
          <a:p>
            <a:pPr lvl="1">
              <a:buFont typeface="Wingdings" pitchFamily="2" charset="2"/>
              <a:buChar char="§"/>
            </a:pPr>
            <a:r>
              <a:rPr lang="en-GB" dirty="0"/>
              <a:t>     Guarantees  </a:t>
            </a:r>
            <a:r>
              <a:rPr lang="en-GB" sz="2800" i="1" dirty="0"/>
              <a:t>	</a:t>
            </a:r>
            <a:r>
              <a:rPr lang="en-GB" sz="2000" b="1" i="1" dirty="0"/>
              <a:t>floor(E( </a:t>
            </a:r>
            <a:r>
              <a:rPr lang="en-GB" sz="2000" b="1" i="1" dirty="0" err="1"/>
              <a:t>n</a:t>
            </a:r>
            <a:r>
              <a:rPr lang="en-GB" sz="2000" b="1" i="1" baseline="-25000" dirty="0" err="1"/>
              <a:t>i</a:t>
            </a:r>
            <a:r>
              <a:rPr lang="en-GB" sz="2000" b="1" i="1" baseline="-25000" dirty="0"/>
              <a:t> </a:t>
            </a:r>
            <a:r>
              <a:rPr lang="en-GB" sz="2000" b="1" i="1" dirty="0"/>
              <a:t>) ) </a:t>
            </a:r>
            <a:r>
              <a:rPr lang="en-GB" sz="2000" b="1" dirty="0">
                <a:sym typeface="Symbol" pitchFamily="18" charset="2"/>
              </a:rPr>
              <a:t></a:t>
            </a:r>
            <a:r>
              <a:rPr lang="en-GB" sz="2000" b="1" i="1" dirty="0"/>
              <a:t> </a:t>
            </a:r>
            <a:r>
              <a:rPr lang="en-GB" sz="2000" b="1" i="1" dirty="0" err="1"/>
              <a:t>n</a:t>
            </a:r>
            <a:r>
              <a:rPr lang="en-GB" sz="2000" b="1" i="1" baseline="-25000" dirty="0" err="1"/>
              <a:t>i</a:t>
            </a:r>
            <a:r>
              <a:rPr lang="en-GB" sz="2000" b="1" i="1" dirty="0"/>
              <a:t> </a:t>
            </a:r>
            <a:r>
              <a:rPr lang="en-GB" sz="2000" b="1" dirty="0">
                <a:sym typeface="Symbol" pitchFamily="18" charset="2"/>
              </a:rPr>
              <a:t></a:t>
            </a:r>
            <a:r>
              <a:rPr lang="en-GB" sz="2000" b="1" i="1" dirty="0"/>
              <a:t> ceil(E( </a:t>
            </a:r>
            <a:r>
              <a:rPr lang="en-GB" sz="2000" b="1" i="1" dirty="0" err="1"/>
              <a:t>n</a:t>
            </a:r>
            <a:r>
              <a:rPr lang="en-GB" sz="2000" b="1" i="1" baseline="-25000" dirty="0" err="1"/>
              <a:t>i</a:t>
            </a:r>
            <a:r>
              <a:rPr lang="en-GB" sz="2000" b="1" i="1" baseline="-25000" dirty="0"/>
              <a:t> </a:t>
            </a:r>
            <a:r>
              <a:rPr lang="en-GB" sz="2000" b="1" i="1" dirty="0"/>
              <a:t>) )</a:t>
            </a:r>
            <a:endParaRPr lang="en-GB" sz="2400" b="1" i="1" dirty="0"/>
          </a:p>
        </p:txBody>
      </p:sp>
      <p:sp>
        <p:nvSpPr>
          <p:cNvPr id="6" name="Left Brace 5"/>
          <p:cNvSpPr/>
          <p:nvPr/>
        </p:nvSpPr>
        <p:spPr bwMode="auto">
          <a:xfrm>
            <a:off x="5292100" y="1340710"/>
            <a:ext cx="261749" cy="1440200"/>
          </a:xfrm>
          <a:prstGeom prst="leftBrac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 </a:t>
            </a:r>
          </a:p>
        </p:txBody>
      </p:sp>
      <p:sp>
        <p:nvSpPr>
          <p:cNvPr id="7" name="Rectangle 6"/>
          <p:cNvSpPr/>
          <p:nvPr/>
        </p:nvSpPr>
        <p:spPr>
          <a:xfrm>
            <a:off x="5508130" y="1412720"/>
            <a:ext cx="1410964" cy="369332"/>
          </a:xfrm>
          <a:prstGeom prst="rect">
            <a:avLst/>
          </a:prstGeom>
        </p:spPr>
        <p:txBody>
          <a:bodyPr wrap="none">
            <a:spAutoFit/>
          </a:bodyPr>
          <a:lstStyle/>
          <a:p>
            <a:r>
              <a:rPr lang="en-GB" i="1" dirty="0">
                <a:sym typeface="Symbol" pitchFamily="18" charset="2"/>
              </a:rPr>
              <a:t></a:t>
            </a:r>
            <a:r>
              <a:rPr lang="en-US" dirty="0">
                <a:sym typeface="Symbol" pitchFamily="18" charset="2"/>
              </a:rPr>
              <a:t> = </a:t>
            </a:r>
            <a:r>
              <a:rPr lang="en-US" dirty="0" err="1">
                <a:sym typeface="Symbol" pitchFamily="18" charset="2"/>
              </a:rPr>
              <a:t>pop.size</a:t>
            </a:r>
            <a:endParaRPr lang="en-US" dirty="0"/>
          </a:p>
        </p:txBody>
      </p:sp>
      <p:sp>
        <p:nvSpPr>
          <p:cNvPr id="8" name="Rectangle 7"/>
          <p:cNvSpPr/>
          <p:nvPr/>
        </p:nvSpPr>
        <p:spPr>
          <a:xfrm>
            <a:off x="5508130" y="1844780"/>
            <a:ext cx="1867819" cy="369332"/>
          </a:xfrm>
          <a:prstGeom prst="rect">
            <a:avLst/>
          </a:prstGeom>
        </p:spPr>
        <p:txBody>
          <a:bodyPr wrap="none">
            <a:spAutoFit/>
          </a:bodyPr>
          <a:lstStyle/>
          <a:p>
            <a:r>
              <a:rPr lang="en-US" dirty="0">
                <a:sym typeface="Symbol" pitchFamily="18" charset="2"/>
              </a:rPr>
              <a:t> f(</a:t>
            </a:r>
            <a:r>
              <a:rPr lang="en-US" dirty="0" err="1">
                <a:sym typeface="Symbol" pitchFamily="18" charset="2"/>
              </a:rPr>
              <a:t>i</a:t>
            </a:r>
            <a:r>
              <a:rPr lang="en-US" dirty="0">
                <a:sym typeface="Symbol" pitchFamily="18" charset="2"/>
              </a:rPr>
              <a:t>) = fitness of </a:t>
            </a:r>
            <a:r>
              <a:rPr lang="en-US" dirty="0" err="1">
                <a:sym typeface="Symbol" pitchFamily="18" charset="2"/>
              </a:rPr>
              <a:t>i</a:t>
            </a:r>
            <a:endParaRPr lang="en-US" dirty="0"/>
          </a:p>
        </p:txBody>
      </p:sp>
      <p:sp>
        <p:nvSpPr>
          <p:cNvPr id="9" name="Rectangle 8"/>
          <p:cNvSpPr/>
          <p:nvPr/>
        </p:nvSpPr>
        <p:spPr>
          <a:xfrm>
            <a:off x="5508130" y="2276840"/>
            <a:ext cx="2533066" cy="369332"/>
          </a:xfrm>
          <a:prstGeom prst="rect">
            <a:avLst/>
          </a:prstGeom>
        </p:spPr>
        <p:txBody>
          <a:bodyPr wrap="none">
            <a:spAutoFit/>
          </a:bodyPr>
          <a:lstStyle/>
          <a:p>
            <a:r>
              <a:rPr lang="en-US" b="1" dirty="0">
                <a:sym typeface="Symbol" pitchFamily="18" charset="2"/>
              </a:rPr>
              <a:t></a:t>
            </a:r>
            <a:r>
              <a:rPr lang="en-US" dirty="0">
                <a:sym typeface="Symbol" pitchFamily="18" charset="2"/>
              </a:rPr>
              <a:t>f</a:t>
            </a:r>
            <a:r>
              <a:rPr lang="en-US" b="1" dirty="0">
                <a:sym typeface="Symbol" pitchFamily="18" charset="2"/>
              </a:rPr>
              <a:t>=</a:t>
            </a:r>
            <a:r>
              <a:rPr lang="en-US" dirty="0">
                <a:sym typeface="Symbol" pitchFamily="18" charset="2"/>
              </a:rPr>
              <a:t> avg. fitness in pop.</a:t>
            </a:r>
            <a:endParaRPr lang="en-US" dirty="0"/>
          </a:p>
        </p:txBody>
      </p:sp>
      <p:cxnSp>
        <p:nvCxnSpPr>
          <p:cNvPr id="12" name="Straight Arrow Connector 11"/>
          <p:cNvCxnSpPr/>
          <p:nvPr/>
        </p:nvCxnSpPr>
        <p:spPr bwMode="auto">
          <a:xfrm>
            <a:off x="1547580" y="3789050"/>
            <a:ext cx="360050" cy="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1979640" y="4077090"/>
            <a:ext cx="360050" cy="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a:off x="2195670" y="4365130"/>
            <a:ext cx="360050" cy="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pic>
        <p:nvPicPr>
          <p:cNvPr id="219138" name="Picture 2" descr="D:\Clipart\pic\colored_business_pie_elevate_md_wm.gif"/>
          <p:cNvPicPr>
            <a:picLocks noChangeAspect="1" noChangeArrowheads="1" noCrop="1"/>
          </p:cNvPicPr>
          <p:nvPr/>
        </p:nvPicPr>
        <p:blipFill>
          <a:blip r:embed="rId2" cstate="print"/>
          <a:srcRect/>
          <a:stretch>
            <a:fillRect/>
          </a:stretch>
        </p:blipFill>
        <p:spPr bwMode="auto">
          <a:xfrm>
            <a:off x="6581070" y="2701690"/>
            <a:ext cx="2095500" cy="2095500"/>
          </a:xfrm>
          <a:prstGeom prst="rect">
            <a:avLst/>
          </a:prstGeom>
          <a:noFill/>
        </p:spPr>
      </p:pic>
      <p:grpSp>
        <p:nvGrpSpPr>
          <p:cNvPr id="15" name="Group 3"/>
          <p:cNvGrpSpPr>
            <a:grpSpLocks/>
          </p:cNvGrpSpPr>
          <p:nvPr/>
        </p:nvGrpSpPr>
        <p:grpSpPr bwMode="auto">
          <a:xfrm rot="20949237">
            <a:off x="6774913" y="4879821"/>
            <a:ext cx="1990179" cy="1544164"/>
            <a:chOff x="1872" y="1824"/>
            <a:chExt cx="2014" cy="1615"/>
          </a:xfrm>
        </p:grpSpPr>
        <p:sp>
          <p:nvSpPr>
            <p:cNvPr id="16" name="AutoShape 4"/>
            <p:cNvSpPr>
              <a:spLocks noChangeArrowheads="1"/>
            </p:cNvSpPr>
            <p:nvPr/>
          </p:nvSpPr>
          <p:spPr bwMode="gray">
            <a:xfrm rot="16200000" flipH="1">
              <a:off x="1820" y="2527"/>
              <a:ext cx="309"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pPr algn="r" rtl="1" fontAlgn="auto">
                <a:spcBef>
                  <a:spcPts val="0"/>
                </a:spcBef>
                <a:spcAft>
                  <a:spcPts val="0"/>
                </a:spcAft>
                <a:defRPr/>
              </a:pPr>
              <a:endParaRPr lang="fa-IR">
                <a:latin typeface="+mn-lt"/>
                <a:cs typeface="+mn-cs"/>
              </a:endParaRPr>
            </a:p>
          </p:txBody>
        </p:sp>
        <p:sp>
          <p:nvSpPr>
            <p:cNvPr id="17" name="AutoShape 5"/>
            <p:cNvSpPr>
              <a:spLocks noChangeArrowheads="1"/>
            </p:cNvSpPr>
            <p:nvPr/>
          </p:nvSpPr>
          <p:spPr bwMode="gray">
            <a:xfrm rot="5400000" flipH="1">
              <a:off x="3628" y="2493"/>
              <a:ext cx="309"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pPr algn="r" rtl="1" fontAlgn="auto">
                <a:spcBef>
                  <a:spcPts val="0"/>
                </a:spcBef>
                <a:spcAft>
                  <a:spcPts val="0"/>
                </a:spcAft>
                <a:defRPr/>
              </a:pPr>
              <a:endParaRPr lang="fa-IR">
                <a:latin typeface="+mn-lt"/>
                <a:cs typeface="+mn-cs"/>
              </a:endParaRPr>
            </a:p>
          </p:txBody>
        </p:sp>
        <p:sp>
          <p:nvSpPr>
            <p:cNvPr id="18" name="Oval 17"/>
            <p:cNvSpPr>
              <a:spLocks noChangeArrowheads="1"/>
            </p:cNvSpPr>
            <p:nvPr/>
          </p:nvSpPr>
          <p:spPr bwMode="gray">
            <a:xfrm>
              <a:off x="2078" y="1824"/>
              <a:ext cx="1615" cy="1615"/>
            </a:xfrm>
            <a:prstGeom prst="ellipse">
              <a:avLst/>
            </a:prstGeom>
            <a:gradFill rotWithShape="1">
              <a:gsLst>
                <a:gs pos="0">
                  <a:srgbClr val="767676"/>
                </a:gs>
                <a:gs pos="50000">
                  <a:srgbClr val="FFFFFF"/>
                </a:gs>
                <a:gs pos="100000">
                  <a:srgbClr val="767676"/>
                </a:gs>
              </a:gsLst>
              <a:lin ang="5400000" scaled="1"/>
            </a:gradFill>
            <a:ln w="57150" algn="ctr">
              <a:solidFill>
                <a:schemeClr val="bg1"/>
              </a:solidFill>
              <a:round/>
              <a:headEnd/>
              <a:tailEnd/>
            </a:ln>
          </p:spPr>
          <p:txBody>
            <a:bodyPr wrap="none" anchor="ctr"/>
            <a:lstStyle/>
            <a:p>
              <a:pPr algn="r" rtl="1"/>
              <a:endParaRPr lang="fa-IR"/>
            </a:p>
          </p:txBody>
        </p:sp>
        <p:sp>
          <p:nvSpPr>
            <p:cNvPr id="19" name="Oval 18"/>
            <p:cNvSpPr>
              <a:spLocks noChangeArrowheads="1"/>
            </p:cNvSpPr>
            <p:nvPr/>
          </p:nvSpPr>
          <p:spPr bwMode="gray">
            <a:xfrm>
              <a:off x="2170" y="1915"/>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algn="r" rtl="1"/>
              <a:endParaRPr lang="fa-IR"/>
            </a:p>
          </p:txBody>
        </p:sp>
        <p:sp>
          <p:nvSpPr>
            <p:cNvPr id="20" name="Oval 19"/>
            <p:cNvSpPr>
              <a:spLocks noChangeArrowheads="1"/>
            </p:cNvSpPr>
            <p:nvPr/>
          </p:nvSpPr>
          <p:spPr bwMode="gray">
            <a:xfrm>
              <a:off x="2253" y="2000"/>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r" rtl="1" fontAlgn="auto">
                <a:spcBef>
                  <a:spcPts val="0"/>
                </a:spcBef>
                <a:spcAft>
                  <a:spcPts val="0"/>
                </a:spcAft>
                <a:defRPr/>
              </a:pPr>
              <a:endParaRPr lang="fa-IR">
                <a:latin typeface="+mn-lt"/>
                <a:cs typeface="+mn-cs"/>
              </a:endParaRPr>
            </a:p>
          </p:txBody>
        </p:sp>
        <p:sp>
          <p:nvSpPr>
            <p:cNvPr id="21" name="Oval 20"/>
            <p:cNvSpPr>
              <a:spLocks noChangeArrowheads="1"/>
            </p:cNvSpPr>
            <p:nvPr/>
          </p:nvSpPr>
          <p:spPr bwMode="gray">
            <a:xfrm>
              <a:off x="2254" y="2000"/>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pPr algn="r" rtl="1"/>
              <a:endParaRPr lang="fa-IR"/>
            </a:p>
          </p:txBody>
        </p:sp>
        <p:sp>
          <p:nvSpPr>
            <p:cNvPr id="22" name="Oval 21"/>
            <p:cNvSpPr>
              <a:spLocks noChangeArrowheads="1"/>
            </p:cNvSpPr>
            <p:nvPr/>
          </p:nvSpPr>
          <p:spPr bwMode="gray">
            <a:xfrm>
              <a:off x="2336" y="2083"/>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r" rtl="1" fontAlgn="auto">
                <a:spcBef>
                  <a:spcPts val="0"/>
                </a:spcBef>
                <a:spcAft>
                  <a:spcPts val="0"/>
                </a:spcAft>
                <a:defRPr/>
              </a:pPr>
              <a:endParaRPr lang="fa-IR">
                <a:latin typeface="+mn-lt"/>
                <a:cs typeface="+mn-cs"/>
              </a:endParaRPr>
            </a:p>
          </p:txBody>
        </p:sp>
        <p:sp>
          <p:nvSpPr>
            <p:cNvPr id="23" name="Oval 22"/>
            <p:cNvSpPr>
              <a:spLocks noChangeArrowheads="1"/>
            </p:cNvSpPr>
            <p:nvPr/>
          </p:nvSpPr>
          <p:spPr bwMode="gray">
            <a:xfrm>
              <a:off x="2337" y="2083"/>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pPr algn="r" rtl="1"/>
              <a:endParaRPr lang="fa-IR" dirty="0"/>
            </a:p>
          </p:txBody>
        </p:sp>
      </p:grpSp>
      <p:sp>
        <p:nvSpPr>
          <p:cNvPr id="25" name="Rectangle 24"/>
          <p:cNvSpPr/>
          <p:nvPr/>
        </p:nvSpPr>
        <p:spPr bwMode="auto">
          <a:xfrm>
            <a:off x="6876320" y="4437140"/>
            <a:ext cx="1512210" cy="3600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7" name="Straight Arrow Connector 26"/>
          <p:cNvCxnSpPr/>
          <p:nvPr/>
        </p:nvCxnSpPr>
        <p:spPr bwMode="auto">
          <a:xfrm>
            <a:off x="6300240" y="3645030"/>
            <a:ext cx="360050" cy="0"/>
          </a:xfrm>
          <a:prstGeom prst="straightConnector1">
            <a:avLst/>
          </a:prstGeom>
          <a:solidFill>
            <a:schemeClr val="accent1"/>
          </a:solidFill>
          <a:ln w="60325" cap="flat" cmpd="sng" algn="ctr">
            <a:solidFill>
              <a:schemeClr val="accent1">
                <a:lumMod val="75000"/>
              </a:schemeClr>
            </a:solidFill>
            <a:prstDash val="solid"/>
            <a:round/>
            <a:headEnd type="none" w="med" len="med"/>
            <a:tailEnd type="arrow"/>
          </a:ln>
          <a:effectLst/>
        </p:spPr>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mechanism</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136</a:t>
            </a:fld>
            <a:endParaRPr lang="en-US"/>
          </a:p>
        </p:txBody>
      </p:sp>
      <p:graphicFrame>
        <p:nvGraphicFramePr>
          <p:cNvPr id="5" name="Diagram 4"/>
          <p:cNvGraphicFramePr/>
          <p:nvPr/>
        </p:nvGraphicFramePr>
        <p:xfrm>
          <a:off x="611450" y="177277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4258" name="Picture 2" descr="E:\dr.hamzeh\slide evolutionary\themplate\pic\stick_figure_walking_reading_book_md_wm.gif"/>
          <p:cNvPicPr>
            <a:picLocks noChangeAspect="1" noChangeArrowheads="1" noCrop="1"/>
          </p:cNvPicPr>
          <p:nvPr/>
        </p:nvPicPr>
        <p:blipFill>
          <a:blip r:embed="rId7" cstate="print"/>
          <a:srcRect/>
          <a:stretch>
            <a:fillRect/>
          </a:stretch>
        </p:blipFill>
        <p:spPr bwMode="auto">
          <a:xfrm>
            <a:off x="6732300" y="1124680"/>
            <a:ext cx="2095500" cy="2095500"/>
          </a:xfrm>
          <a:prstGeom prst="rect">
            <a:avLst/>
          </a:prstGeom>
          <a:noFill/>
        </p:spPr>
      </p:pic>
      <p:sp>
        <p:nvSpPr>
          <p:cNvPr id="7" name="Rectangle 6"/>
          <p:cNvSpPr/>
          <p:nvPr/>
        </p:nvSpPr>
        <p:spPr bwMode="auto">
          <a:xfrm>
            <a:off x="6588280" y="2852920"/>
            <a:ext cx="2304320" cy="576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p:cNvSpPr/>
          <p:nvPr/>
        </p:nvSpPr>
        <p:spPr bwMode="auto">
          <a:xfrm>
            <a:off x="6588280" y="3573020"/>
            <a:ext cx="2088290" cy="7201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p:cNvSpPr/>
          <p:nvPr/>
        </p:nvSpPr>
        <p:spPr bwMode="auto">
          <a:xfrm>
            <a:off x="6588280" y="4437140"/>
            <a:ext cx="2088290" cy="7201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3" name="Elbow Connector 12"/>
          <p:cNvCxnSpPr>
            <a:endCxn id="8" idx="1"/>
          </p:cNvCxnSpPr>
          <p:nvPr/>
        </p:nvCxnSpPr>
        <p:spPr bwMode="auto">
          <a:xfrm flipV="1">
            <a:off x="5220090" y="3933070"/>
            <a:ext cx="1368190" cy="43206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5" name="Elbow Connector 14"/>
          <p:cNvCxnSpPr>
            <a:endCxn id="9" idx="1"/>
          </p:cNvCxnSpPr>
          <p:nvPr/>
        </p:nvCxnSpPr>
        <p:spPr bwMode="auto">
          <a:xfrm>
            <a:off x="5220090" y="4365130"/>
            <a:ext cx="1368190" cy="43206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8" name="Rectangle 17"/>
          <p:cNvSpPr/>
          <p:nvPr/>
        </p:nvSpPr>
        <p:spPr>
          <a:xfrm>
            <a:off x="6732300" y="3717040"/>
            <a:ext cx="1766830" cy="369332"/>
          </a:xfrm>
          <a:prstGeom prst="rect">
            <a:avLst/>
          </a:prstGeom>
        </p:spPr>
        <p:txBody>
          <a:bodyPr wrap="square">
            <a:spAutoFit/>
          </a:bodyPr>
          <a:lstStyle/>
          <a:p>
            <a:r>
              <a:rPr lang="en-GB" dirty="0"/>
              <a:t>Linear Ranking</a:t>
            </a:r>
            <a:endParaRPr lang="en-US" dirty="0"/>
          </a:p>
        </p:txBody>
      </p:sp>
      <p:sp>
        <p:nvSpPr>
          <p:cNvPr id="19" name="Rectangle 18"/>
          <p:cNvSpPr/>
          <p:nvPr/>
        </p:nvSpPr>
        <p:spPr>
          <a:xfrm>
            <a:off x="6908638" y="4437140"/>
            <a:ext cx="1479892" cy="646331"/>
          </a:xfrm>
          <a:prstGeom prst="rect">
            <a:avLst/>
          </a:prstGeom>
        </p:spPr>
        <p:txBody>
          <a:bodyPr wrap="square">
            <a:spAutoFit/>
          </a:bodyPr>
          <a:lstStyle/>
          <a:p>
            <a:pPr algn="ctr"/>
            <a:r>
              <a:rPr lang="en-GB" dirty="0"/>
              <a:t>Exponential </a:t>
            </a:r>
          </a:p>
          <a:p>
            <a:pPr algn="ctr"/>
            <a:r>
              <a:rPr lang="en-GB" dirty="0"/>
              <a:t>Ranking</a:t>
            </a:r>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Fitness-Proportionate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137</a:t>
            </a:fld>
            <a:endParaRPr lang="en-US"/>
          </a:p>
        </p:txBody>
      </p:sp>
      <p:pic>
        <p:nvPicPr>
          <p:cNvPr id="8194" name="Picture 2"/>
          <p:cNvPicPr>
            <a:picLocks noChangeAspect="1" noChangeArrowheads="1"/>
          </p:cNvPicPr>
          <p:nvPr/>
        </p:nvPicPr>
        <p:blipFill>
          <a:blip r:embed="rId2" cstate="print">
            <a:lum bright="-20000" contrast="30000"/>
          </a:blip>
          <a:srcRect/>
          <a:stretch>
            <a:fillRect/>
          </a:stretch>
        </p:blipFill>
        <p:spPr bwMode="auto">
          <a:xfrm>
            <a:off x="1785918" y="2214554"/>
            <a:ext cx="4493590" cy="1143008"/>
          </a:xfrm>
          <a:prstGeom prst="rect">
            <a:avLst/>
          </a:prstGeom>
          <a:noFill/>
          <a:ln w="9525">
            <a:noFill/>
            <a:miter lim="800000"/>
            <a:headEnd/>
            <a:tailEnd/>
          </a:ln>
          <a:effectLst/>
        </p:spPr>
      </p:pic>
      <p:sp>
        <p:nvSpPr>
          <p:cNvPr id="5" name="TextBox 4"/>
          <p:cNvSpPr txBox="1"/>
          <p:nvPr/>
        </p:nvSpPr>
        <p:spPr>
          <a:xfrm>
            <a:off x="1000100" y="1571612"/>
            <a:ext cx="5598007" cy="369332"/>
          </a:xfrm>
          <a:prstGeom prst="rect">
            <a:avLst/>
          </a:prstGeom>
          <a:noFill/>
        </p:spPr>
        <p:txBody>
          <a:bodyPr wrap="none" rtlCol="0">
            <a:spAutoFit/>
          </a:bodyPr>
          <a:lstStyle/>
          <a:p>
            <a:r>
              <a:rPr lang="en-US" dirty="0"/>
              <a:t>Expected value of an individual for being as a parent:</a:t>
            </a:r>
          </a:p>
        </p:txBody>
      </p:sp>
      <p:sp>
        <p:nvSpPr>
          <p:cNvPr id="6" name="TextBox 5"/>
          <p:cNvSpPr txBox="1"/>
          <p:nvPr/>
        </p:nvSpPr>
        <p:spPr>
          <a:xfrm>
            <a:off x="785786" y="4143380"/>
            <a:ext cx="256802" cy="369332"/>
          </a:xfrm>
          <a:prstGeom prst="rect">
            <a:avLst/>
          </a:prstGeom>
          <a:noFill/>
        </p:spPr>
        <p:txBody>
          <a:bodyPr wrap="none" rtlCol="0">
            <a:spAutoFit/>
          </a:bodyPr>
          <a:lstStyle/>
          <a:p>
            <a:r>
              <a:rPr lang="en-US" dirty="0"/>
              <a:t>:</a:t>
            </a:r>
          </a:p>
        </p:txBody>
      </p:sp>
      <p:graphicFrame>
        <p:nvGraphicFramePr>
          <p:cNvPr id="7" name="Diagram 6"/>
          <p:cNvGraphicFramePr/>
          <p:nvPr/>
        </p:nvGraphicFramePr>
        <p:xfrm>
          <a:off x="1643042" y="2794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print"/>
          <a:srcRect/>
          <a:stretch>
            <a:fillRect/>
          </a:stretch>
        </p:blipFill>
        <p:spPr bwMode="auto">
          <a:xfrm>
            <a:off x="5715008" y="2714620"/>
            <a:ext cx="2247900" cy="21717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GB" dirty="0"/>
              <a:t>Fitness-Proportionate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138</a:t>
            </a:fld>
            <a:endParaRPr lang="en-US"/>
          </a:p>
        </p:txBody>
      </p:sp>
      <p:cxnSp>
        <p:nvCxnSpPr>
          <p:cNvPr id="6" name="Straight Connector 5"/>
          <p:cNvCxnSpPr/>
          <p:nvPr/>
        </p:nvCxnSpPr>
        <p:spPr bwMode="auto">
          <a:xfrm rot="5400000">
            <a:off x="1893075" y="3750471"/>
            <a:ext cx="535785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7" name="Group 6"/>
          <p:cNvGrpSpPr/>
          <p:nvPr/>
        </p:nvGrpSpPr>
        <p:grpSpPr>
          <a:xfrm>
            <a:off x="857224" y="1000108"/>
            <a:ext cx="2539999" cy="1269999"/>
            <a:chOff x="3556000" y="666750"/>
            <a:chExt cx="2539999" cy="1269999"/>
          </a:xfrm>
        </p:grpSpPr>
        <p:sp>
          <p:nvSpPr>
            <p:cNvPr id="8" name="Rounded Rectangle 7"/>
            <p:cNvSpPr/>
            <p:nvPr/>
          </p:nvSpPr>
          <p:spPr>
            <a:xfrm>
              <a:off x="3556000" y="666750"/>
              <a:ext cx="2539999" cy="1269999"/>
            </a:xfrm>
            <a:prstGeom prst="roundRect">
              <a:avLst>
                <a:gd name="adj" fmla="val 10000"/>
              </a:avLst>
            </a:prstGeom>
            <a:solidFill>
              <a:srgbClr val="00B0F0"/>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9" name="Rounded Rectangle 4"/>
            <p:cNvSpPr/>
            <p:nvPr/>
          </p:nvSpPr>
          <p:spPr>
            <a:xfrm>
              <a:off x="3593197" y="703947"/>
              <a:ext cx="2465605" cy="11956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a:t>Roulete</a:t>
              </a:r>
              <a:r>
                <a:rPr lang="en-US" sz="2000" kern="1200" dirty="0"/>
                <a:t> wheel</a:t>
              </a:r>
            </a:p>
          </p:txBody>
        </p:sp>
      </p:grpSp>
      <p:grpSp>
        <p:nvGrpSpPr>
          <p:cNvPr id="10" name="Group 9"/>
          <p:cNvGrpSpPr/>
          <p:nvPr/>
        </p:nvGrpSpPr>
        <p:grpSpPr>
          <a:xfrm>
            <a:off x="5572132" y="1071546"/>
            <a:ext cx="2539999" cy="1269999"/>
            <a:chOff x="3556000" y="2127250"/>
            <a:chExt cx="2539999" cy="1269999"/>
          </a:xfrm>
        </p:grpSpPr>
        <p:sp>
          <p:nvSpPr>
            <p:cNvPr id="11" name="Rounded Rectangle 10"/>
            <p:cNvSpPr/>
            <p:nvPr/>
          </p:nvSpPr>
          <p:spPr>
            <a:xfrm>
              <a:off x="3556000" y="2127250"/>
              <a:ext cx="2539999" cy="1269999"/>
            </a:xfrm>
            <a:prstGeom prst="roundRect">
              <a:avLst>
                <a:gd name="adj" fmla="val 10000"/>
              </a:avLst>
            </a:prstGeom>
            <a:solidFill>
              <a:srgbClr val="495AD9"/>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12" name="Rounded Rectangle 4"/>
            <p:cNvSpPr/>
            <p:nvPr/>
          </p:nvSpPr>
          <p:spPr>
            <a:xfrm>
              <a:off x="3593197" y="2164447"/>
              <a:ext cx="2465605" cy="11956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t>SUS</a:t>
              </a:r>
            </a:p>
          </p:txBody>
        </p:sp>
      </p:grpSp>
      <p:cxnSp>
        <p:nvCxnSpPr>
          <p:cNvPr id="15" name="Straight Arrow Connector 14"/>
          <p:cNvCxnSpPr/>
          <p:nvPr/>
        </p:nvCxnSpPr>
        <p:spPr bwMode="auto">
          <a:xfrm>
            <a:off x="714348" y="3786190"/>
            <a:ext cx="500066" cy="1588"/>
          </a:xfrm>
          <a:prstGeom prst="straightConnector1">
            <a:avLst/>
          </a:prstGeom>
          <a:solidFill>
            <a:schemeClr val="accent1"/>
          </a:solidFill>
          <a:ln w="53975"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a:off x="5214942" y="3786190"/>
            <a:ext cx="500066" cy="1588"/>
          </a:xfrm>
          <a:prstGeom prst="straightConnector1">
            <a:avLst/>
          </a:prstGeom>
          <a:solidFill>
            <a:schemeClr val="accent1"/>
          </a:solidFill>
          <a:ln w="53975"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5400000" flipH="1" flipV="1">
            <a:off x="6466695" y="5106205"/>
            <a:ext cx="498478" cy="1588"/>
          </a:xfrm>
          <a:prstGeom prst="straightConnector1">
            <a:avLst/>
          </a:prstGeom>
          <a:solidFill>
            <a:schemeClr val="accent1"/>
          </a:solidFill>
          <a:ln w="5397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0800000" flipV="1">
            <a:off x="7715272" y="3000372"/>
            <a:ext cx="500066" cy="215902"/>
          </a:xfrm>
          <a:prstGeom prst="straightConnector1">
            <a:avLst/>
          </a:prstGeom>
          <a:solidFill>
            <a:schemeClr val="accent1"/>
          </a:solidFill>
          <a:ln w="53975" cap="flat" cmpd="sng" algn="ctr">
            <a:solidFill>
              <a:schemeClr val="tx1"/>
            </a:solidFill>
            <a:prstDash val="solid"/>
            <a:round/>
            <a:headEnd type="none" w="med" len="med"/>
            <a:tailEnd type="arrow"/>
          </a:ln>
          <a:effectLst/>
        </p:spPr>
      </p:cxnSp>
      <p:pic>
        <p:nvPicPr>
          <p:cNvPr id="2052" name="Picture 4"/>
          <p:cNvPicPr>
            <a:picLocks noChangeAspect="1" noChangeArrowheads="1"/>
          </p:cNvPicPr>
          <p:nvPr/>
        </p:nvPicPr>
        <p:blipFill>
          <a:blip r:embed="rId2" cstate="print"/>
          <a:srcRect/>
          <a:stretch>
            <a:fillRect/>
          </a:stretch>
        </p:blipFill>
        <p:spPr bwMode="auto">
          <a:xfrm>
            <a:off x="1643042" y="2786058"/>
            <a:ext cx="2247900" cy="2171700"/>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RWF</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139</a:t>
            </a:fld>
            <a:endParaRPr lang="en-US"/>
          </a:p>
        </p:txBody>
      </p:sp>
      <p:sp>
        <p:nvSpPr>
          <p:cNvPr id="4" name="TextBox 3"/>
          <p:cNvSpPr txBox="1"/>
          <p:nvPr/>
        </p:nvSpPr>
        <p:spPr>
          <a:xfrm>
            <a:off x="714348" y="1857364"/>
            <a:ext cx="5899372" cy="369332"/>
          </a:xfrm>
          <a:prstGeom prst="rect">
            <a:avLst/>
          </a:prstGeom>
          <a:noFill/>
        </p:spPr>
        <p:txBody>
          <a:bodyPr wrap="none" rtlCol="0">
            <a:spAutoFit/>
          </a:bodyPr>
          <a:lstStyle/>
          <a:p>
            <a:r>
              <a:rPr lang="en-US" dirty="0"/>
              <a:t>Chromosome 1 :		fitness=4	P(A)=4/10</a:t>
            </a:r>
          </a:p>
        </p:txBody>
      </p:sp>
      <p:sp>
        <p:nvSpPr>
          <p:cNvPr id="5" name="TextBox 4"/>
          <p:cNvSpPr txBox="1"/>
          <p:nvPr/>
        </p:nvSpPr>
        <p:spPr>
          <a:xfrm>
            <a:off x="714348" y="2273850"/>
            <a:ext cx="5886548" cy="369332"/>
          </a:xfrm>
          <a:prstGeom prst="rect">
            <a:avLst/>
          </a:prstGeom>
          <a:noFill/>
        </p:spPr>
        <p:txBody>
          <a:bodyPr wrap="none" rtlCol="0">
            <a:spAutoFit/>
          </a:bodyPr>
          <a:lstStyle/>
          <a:p>
            <a:r>
              <a:rPr lang="en-US" dirty="0"/>
              <a:t>Chromosome 2 :		fitness=5	P(B)=5/10</a:t>
            </a:r>
          </a:p>
        </p:txBody>
      </p:sp>
      <p:sp>
        <p:nvSpPr>
          <p:cNvPr id="6" name="TextBox 5"/>
          <p:cNvSpPr txBox="1"/>
          <p:nvPr/>
        </p:nvSpPr>
        <p:spPr>
          <a:xfrm>
            <a:off x="714348" y="2714620"/>
            <a:ext cx="5917004" cy="369332"/>
          </a:xfrm>
          <a:prstGeom prst="rect">
            <a:avLst/>
          </a:prstGeom>
          <a:noFill/>
        </p:spPr>
        <p:txBody>
          <a:bodyPr wrap="none" rtlCol="0">
            <a:spAutoFit/>
          </a:bodyPr>
          <a:lstStyle/>
          <a:p>
            <a:r>
              <a:rPr lang="en-US" dirty="0"/>
              <a:t>Chromosome 3 : 		fitness-=1	P(C) =1/10</a:t>
            </a:r>
          </a:p>
        </p:txBody>
      </p:sp>
      <p:cxnSp>
        <p:nvCxnSpPr>
          <p:cNvPr id="9" name="Straight Connector 8"/>
          <p:cNvCxnSpPr/>
          <p:nvPr/>
        </p:nvCxnSpPr>
        <p:spPr bwMode="auto">
          <a:xfrm>
            <a:off x="3643306" y="3286124"/>
            <a:ext cx="1000132" cy="1588"/>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10" name="TextBox 9"/>
          <p:cNvSpPr txBox="1"/>
          <p:nvPr/>
        </p:nvSpPr>
        <p:spPr>
          <a:xfrm>
            <a:off x="3643306" y="3429000"/>
            <a:ext cx="1040670" cy="369332"/>
          </a:xfrm>
          <a:prstGeom prst="rect">
            <a:avLst/>
          </a:prstGeom>
          <a:noFill/>
        </p:spPr>
        <p:txBody>
          <a:bodyPr wrap="none" rtlCol="0">
            <a:spAutoFit/>
          </a:bodyPr>
          <a:lstStyle/>
          <a:p>
            <a:r>
              <a:rPr lang="en-US" dirty="0"/>
              <a:t>Sum=10</a:t>
            </a:r>
          </a:p>
        </p:txBody>
      </p:sp>
      <p:sp>
        <p:nvSpPr>
          <p:cNvPr id="11" name="TextBox 10"/>
          <p:cNvSpPr txBox="1"/>
          <p:nvPr/>
        </p:nvSpPr>
        <p:spPr>
          <a:xfrm>
            <a:off x="642910" y="1357298"/>
            <a:ext cx="91082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Step1-</a:t>
            </a:r>
          </a:p>
        </p:txBody>
      </p:sp>
      <p:sp>
        <p:nvSpPr>
          <p:cNvPr id="12" name="TextBox 11"/>
          <p:cNvSpPr txBox="1"/>
          <p:nvPr/>
        </p:nvSpPr>
        <p:spPr>
          <a:xfrm>
            <a:off x="642910" y="3929066"/>
            <a:ext cx="94128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Step2-</a:t>
            </a:r>
          </a:p>
        </p:txBody>
      </p:sp>
      <p:sp>
        <p:nvSpPr>
          <p:cNvPr id="13" name="TextBox 12"/>
          <p:cNvSpPr txBox="1"/>
          <p:nvPr/>
        </p:nvSpPr>
        <p:spPr>
          <a:xfrm>
            <a:off x="357158" y="5715016"/>
            <a:ext cx="6662401" cy="646331"/>
          </a:xfrm>
          <a:prstGeom prst="rect">
            <a:avLst/>
          </a:prstGeom>
          <a:noFill/>
        </p:spPr>
        <p:txBody>
          <a:bodyPr wrap="none" rtlCol="0">
            <a:spAutoFit/>
          </a:bodyPr>
          <a:lstStyle/>
          <a:p>
            <a:r>
              <a:rPr lang="en-US" dirty="0"/>
              <a:t>Generate a random number between [0-1] for example .75  and </a:t>
            </a:r>
          </a:p>
          <a:p>
            <a:r>
              <a:rPr lang="en-US" dirty="0"/>
              <a:t>then try to find its corresponding chromosome</a:t>
            </a:r>
          </a:p>
        </p:txBody>
      </p:sp>
      <p:cxnSp>
        <p:nvCxnSpPr>
          <p:cNvPr id="15" name="Straight Connector 14"/>
          <p:cNvCxnSpPr/>
          <p:nvPr/>
        </p:nvCxnSpPr>
        <p:spPr bwMode="auto">
          <a:xfrm>
            <a:off x="1366863" y="4857760"/>
            <a:ext cx="6675120" cy="1588"/>
          </a:xfrm>
          <a:prstGeom prst="line">
            <a:avLst/>
          </a:prstGeom>
          <a:solidFill>
            <a:schemeClr val="accent1"/>
          </a:solidFill>
          <a:ln w="104775" cap="flat" cmpd="sng" algn="ctr">
            <a:solidFill>
              <a:schemeClr val="tx1"/>
            </a:solidFill>
            <a:prstDash val="solid"/>
            <a:round/>
            <a:headEnd type="none" w="med" len="med"/>
            <a:tailEnd type="none" w="med" len="med"/>
          </a:ln>
          <a:effectLst/>
        </p:spPr>
      </p:cxnSp>
      <p:sp>
        <p:nvSpPr>
          <p:cNvPr id="16" name="TextBox 15"/>
          <p:cNvSpPr txBox="1"/>
          <p:nvPr/>
        </p:nvSpPr>
        <p:spPr>
          <a:xfrm>
            <a:off x="1223987" y="4857760"/>
            <a:ext cx="325730" cy="369332"/>
          </a:xfrm>
          <a:prstGeom prst="rect">
            <a:avLst/>
          </a:prstGeom>
          <a:noFill/>
        </p:spPr>
        <p:txBody>
          <a:bodyPr wrap="none" rtlCol="0">
            <a:spAutoFit/>
          </a:bodyPr>
          <a:lstStyle/>
          <a:p>
            <a:r>
              <a:rPr lang="en-US" dirty="0"/>
              <a:t>0</a:t>
            </a:r>
          </a:p>
        </p:txBody>
      </p:sp>
      <p:sp>
        <p:nvSpPr>
          <p:cNvPr id="17" name="TextBox 16"/>
          <p:cNvSpPr txBox="1"/>
          <p:nvPr/>
        </p:nvSpPr>
        <p:spPr>
          <a:xfrm>
            <a:off x="7684867" y="4929198"/>
            <a:ext cx="284052" cy="369332"/>
          </a:xfrm>
          <a:prstGeom prst="rect">
            <a:avLst/>
          </a:prstGeom>
          <a:noFill/>
        </p:spPr>
        <p:txBody>
          <a:bodyPr wrap="none" rtlCol="0">
            <a:spAutoFit/>
          </a:bodyPr>
          <a:lstStyle/>
          <a:p>
            <a:r>
              <a:rPr lang="en-US" dirty="0"/>
              <a:t>1</a:t>
            </a:r>
          </a:p>
        </p:txBody>
      </p:sp>
      <p:cxnSp>
        <p:nvCxnSpPr>
          <p:cNvPr id="19" name="Straight Connector 18"/>
          <p:cNvCxnSpPr/>
          <p:nvPr/>
        </p:nvCxnSpPr>
        <p:spPr bwMode="auto">
          <a:xfrm rot="5400000">
            <a:off x="2617028" y="4892685"/>
            <a:ext cx="21431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5400000">
            <a:off x="6831076" y="4892685"/>
            <a:ext cx="21431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TextBox 20"/>
          <p:cNvSpPr txBox="1"/>
          <p:nvPr/>
        </p:nvSpPr>
        <p:spPr>
          <a:xfrm>
            <a:off x="2366995" y="4857760"/>
            <a:ext cx="518091" cy="369332"/>
          </a:xfrm>
          <a:prstGeom prst="rect">
            <a:avLst/>
          </a:prstGeom>
          <a:noFill/>
        </p:spPr>
        <p:txBody>
          <a:bodyPr wrap="none" rtlCol="0">
            <a:spAutoFit/>
          </a:bodyPr>
          <a:lstStyle/>
          <a:p>
            <a:r>
              <a:rPr lang="en-US" dirty="0"/>
              <a:t>0.4</a:t>
            </a:r>
          </a:p>
        </p:txBody>
      </p:sp>
      <p:sp>
        <p:nvSpPr>
          <p:cNvPr id="22" name="TextBox 21"/>
          <p:cNvSpPr txBox="1"/>
          <p:nvPr/>
        </p:nvSpPr>
        <p:spPr>
          <a:xfrm>
            <a:off x="6706688" y="4857760"/>
            <a:ext cx="518091" cy="369332"/>
          </a:xfrm>
          <a:prstGeom prst="rect">
            <a:avLst/>
          </a:prstGeom>
          <a:noFill/>
        </p:spPr>
        <p:txBody>
          <a:bodyPr wrap="none" rtlCol="0">
            <a:spAutoFit/>
          </a:bodyPr>
          <a:lstStyle/>
          <a:p>
            <a:r>
              <a:rPr lang="en-US" dirty="0"/>
              <a:t>0.9</a:t>
            </a:r>
          </a:p>
        </p:txBody>
      </p:sp>
      <p:sp>
        <p:nvSpPr>
          <p:cNvPr id="23" name="Left Brace 22"/>
          <p:cNvSpPr/>
          <p:nvPr/>
        </p:nvSpPr>
        <p:spPr bwMode="auto">
          <a:xfrm rot="5400000">
            <a:off x="1721704" y="3735376"/>
            <a:ext cx="684754" cy="1357887"/>
          </a:xfrm>
          <a:prstGeom prst="leftBrac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4" name="Left Brace 23"/>
          <p:cNvSpPr/>
          <p:nvPr/>
        </p:nvSpPr>
        <p:spPr bwMode="auto">
          <a:xfrm rot="16200000">
            <a:off x="4453511" y="3271313"/>
            <a:ext cx="684754" cy="4000525"/>
          </a:xfrm>
          <a:prstGeom prst="leftBrace">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Left Brace 24"/>
          <p:cNvSpPr/>
          <p:nvPr/>
        </p:nvSpPr>
        <p:spPr bwMode="auto">
          <a:xfrm rot="5400000">
            <a:off x="7096716" y="3914253"/>
            <a:ext cx="684754" cy="1000132"/>
          </a:xfrm>
          <a:prstGeom prst="leftBrace">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Rectangle 26"/>
          <p:cNvSpPr/>
          <p:nvPr/>
        </p:nvSpPr>
        <p:spPr>
          <a:xfrm>
            <a:off x="1384659" y="4500570"/>
            <a:ext cx="1410964" cy="307777"/>
          </a:xfrm>
          <a:prstGeom prst="rect">
            <a:avLst/>
          </a:prstGeom>
        </p:spPr>
        <p:txBody>
          <a:bodyPr wrap="none">
            <a:spAutoFit/>
          </a:bodyPr>
          <a:lstStyle/>
          <a:p>
            <a:r>
              <a:rPr lang="en-US" sz="1400" dirty="0"/>
              <a:t>Chromosome 1 </a:t>
            </a:r>
          </a:p>
        </p:txBody>
      </p:sp>
      <p:sp>
        <p:nvSpPr>
          <p:cNvPr id="28" name="Rectangle 27"/>
          <p:cNvSpPr/>
          <p:nvPr/>
        </p:nvSpPr>
        <p:spPr>
          <a:xfrm>
            <a:off x="3581441" y="4857760"/>
            <a:ext cx="1766830" cy="369332"/>
          </a:xfrm>
          <a:prstGeom prst="rect">
            <a:avLst/>
          </a:prstGeom>
        </p:spPr>
        <p:txBody>
          <a:bodyPr wrap="none">
            <a:spAutoFit/>
          </a:bodyPr>
          <a:lstStyle/>
          <a:p>
            <a:r>
              <a:rPr lang="en-US" dirty="0"/>
              <a:t>Chromosome 2</a:t>
            </a:r>
          </a:p>
        </p:txBody>
      </p:sp>
      <p:sp>
        <p:nvSpPr>
          <p:cNvPr id="29" name="Rectangle 28"/>
          <p:cNvSpPr/>
          <p:nvPr/>
        </p:nvSpPr>
        <p:spPr>
          <a:xfrm>
            <a:off x="6796151" y="4429132"/>
            <a:ext cx="1276311" cy="369332"/>
          </a:xfrm>
          <a:prstGeom prst="rect">
            <a:avLst/>
          </a:prstGeom>
        </p:spPr>
        <p:txBody>
          <a:bodyPr wrap="none">
            <a:spAutoFit/>
          </a:bodyPr>
          <a:lstStyle/>
          <a:p>
            <a:r>
              <a:rPr lang="en-US" sz="1200" dirty="0"/>
              <a:t>Chromosome 3</a:t>
            </a:r>
            <a:r>
              <a:rPr lang="en-US" dirty="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dirty="0"/>
              <a:t>The Concept of Natural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a:t>
            </a:fld>
            <a:endParaRPr lang="en-US"/>
          </a:p>
        </p:txBody>
      </p:sp>
      <p:sp>
        <p:nvSpPr>
          <p:cNvPr id="6" name="Rectangle 5"/>
          <p:cNvSpPr/>
          <p:nvPr/>
        </p:nvSpPr>
        <p:spPr>
          <a:xfrm>
            <a:off x="467430" y="1071801"/>
            <a:ext cx="8353160" cy="5632311"/>
          </a:xfrm>
          <a:prstGeom prst="rect">
            <a:avLst/>
          </a:prstGeom>
        </p:spPr>
        <p:txBody>
          <a:bodyPr wrap="square">
            <a:spAutoFit/>
          </a:bodyPr>
          <a:lstStyle/>
          <a:p>
            <a:pPr>
              <a:buClr>
                <a:srgbClr val="D7743D"/>
              </a:buClr>
              <a:buFont typeface="Wingdings" pitchFamily="2" charset="2"/>
              <a:buChar char="q"/>
            </a:pPr>
            <a:r>
              <a:rPr lang="en-US" altLang="de-DE" dirty="0"/>
              <a:t>   Limited number of resources</a:t>
            </a:r>
          </a:p>
          <a:p>
            <a:pPr>
              <a:buClr>
                <a:srgbClr val="D7743D"/>
              </a:buClr>
              <a:buFont typeface="Wingdings" pitchFamily="2" charset="2"/>
              <a:buChar char="q"/>
            </a:pPr>
            <a:r>
              <a:rPr lang="en-US" altLang="de-DE" dirty="0"/>
              <a:t>   Competition results in struggle for existence</a:t>
            </a:r>
          </a:p>
          <a:p>
            <a:pPr>
              <a:buClr>
                <a:srgbClr val="D7743D"/>
              </a:buClr>
              <a:buFont typeface="Wingdings" pitchFamily="2" charset="2"/>
              <a:buChar char="q"/>
            </a:pPr>
            <a:r>
              <a:rPr lang="en-US" altLang="de-DE" dirty="0"/>
              <a:t>   Success depends on fitness</a:t>
            </a:r>
          </a:p>
          <a:p>
            <a:pPr>
              <a:buClr>
                <a:srgbClr val="D7743D"/>
              </a:buClr>
              <a:buFont typeface="Wingdings" pitchFamily="2" charset="2"/>
              <a:buChar char="q"/>
            </a:pPr>
            <a:endParaRPr lang="en-US" altLang="de-DE" dirty="0"/>
          </a:p>
          <a:p>
            <a:pPr lvl="2">
              <a:buFont typeface="Wingdings" pitchFamily="2" charset="2"/>
              <a:buChar char="v"/>
            </a:pPr>
            <a:r>
              <a:rPr lang="en-US" altLang="de-DE" dirty="0"/>
              <a:t>  fitness of an individual:  how well-adapted an individual is to their                environment.  This is determined by their genes (blueprints for their physical and other characteristics).</a:t>
            </a:r>
          </a:p>
          <a:p>
            <a:pPr>
              <a:buClr>
                <a:srgbClr val="D7743D"/>
              </a:buClr>
              <a:buFont typeface="Wingdings" pitchFamily="2" charset="2"/>
              <a:buChar char="q"/>
            </a:pPr>
            <a:endParaRPr lang="en-US" altLang="de-DE" dirty="0"/>
          </a:p>
          <a:p>
            <a:pPr>
              <a:buClr>
                <a:srgbClr val="D7743D"/>
              </a:buClr>
              <a:buFont typeface="Wingdings" pitchFamily="2" charset="2"/>
              <a:buChar char="q"/>
            </a:pPr>
            <a:r>
              <a:rPr lang="en-US" altLang="de-DE" dirty="0"/>
              <a:t>   Successful individuals are able to reproduce and pass on their genes</a:t>
            </a:r>
          </a:p>
          <a:p>
            <a:pPr>
              <a:buClr>
                <a:srgbClr val="D7743D"/>
              </a:buClr>
            </a:pPr>
            <a:r>
              <a:rPr lang="en-US" altLang="de-DE" dirty="0"/>
              <a:t>	</a:t>
            </a:r>
          </a:p>
          <a:p>
            <a:pPr>
              <a:buClr>
                <a:srgbClr val="D7743D"/>
              </a:buClr>
            </a:pPr>
            <a:r>
              <a:rPr lang="en-US" altLang="de-DE" dirty="0"/>
              <a:t>	When changes occur </a:t>
            </a:r>
            <a:r>
              <a:rPr lang="en-US" altLang="de-DE" dirty="0">
                <a:solidFill>
                  <a:srgbClr val="D7743D"/>
                </a:solidFill>
              </a:rPr>
              <a:t>...</a:t>
            </a:r>
          </a:p>
          <a:p>
            <a:pPr>
              <a:buClr>
                <a:srgbClr val="D7743D"/>
              </a:buClr>
            </a:pPr>
            <a:endParaRPr lang="en-US" altLang="de-DE" dirty="0"/>
          </a:p>
          <a:p>
            <a:pPr>
              <a:buClr>
                <a:srgbClr val="D7743D"/>
              </a:buClr>
              <a:buFont typeface="Wingdings" pitchFamily="2" charset="2"/>
              <a:buChar char="q"/>
            </a:pPr>
            <a:r>
              <a:rPr lang="en-US" altLang="de-DE" dirty="0"/>
              <a:t>   Previously “fit” (well-adapted) individuals will no longer be best-suited for their environment</a:t>
            </a:r>
          </a:p>
          <a:p>
            <a:pPr>
              <a:buClr>
                <a:srgbClr val="D7743D"/>
              </a:buClr>
              <a:buFont typeface="Wingdings" pitchFamily="2" charset="2"/>
              <a:buChar char="q"/>
            </a:pPr>
            <a:r>
              <a:rPr lang="en-US" altLang="de-DE" dirty="0"/>
              <a:t>  Some members of the population will have genes that confer different characteristics than “the norm”.  Some of these characteristics can make them more “fit” in the changing environment.</a:t>
            </a:r>
          </a:p>
          <a:p>
            <a:pPr>
              <a:buClr>
                <a:srgbClr val="D7743D"/>
              </a:buClr>
              <a:buFont typeface="Wingdings" pitchFamily="2" charset="2"/>
              <a:buChar char="q"/>
            </a:pPr>
            <a:endParaRPr lang="en-US" altLang="de-DE" dirty="0"/>
          </a:p>
          <a:p>
            <a:pPr>
              <a:buClr>
                <a:srgbClr val="D7743D"/>
              </a:buClr>
              <a:buFont typeface="Wingdings" pitchFamily="2" charset="2"/>
              <a:buChar char="q"/>
            </a:pPr>
            <a:endParaRPr lang="en-US" altLang="de-DE" dirty="0"/>
          </a:p>
          <a:p>
            <a:pPr>
              <a:buClr>
                <a:srgbClr val="D7743D"/>
              </a:buClr>
              <a:buFont typeface="Wingdings" pitchFamily="2" charset="2"/>
              <a:buChar char="q"/>
            </a:pPr>
            <a:endParaRPr lang="en-US" altLang="de-DE"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SUS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140</a:t>
            </a:fld>
            <a:endParaRPr lang="en-US"/>
          </a:p>
        </p:txBody>
      </p:sp>
      <p:sp>
        <p:nvSpPr>
          <p:cNvPr id="4" name="TextBox 3"/>
          <p:cNvSpPr txBox="1"/>
          <p:nvPr/>
        </p:nvSpPr>
        <p:spPr>
          <a:xfrm>
            <a:off x="500034" y="1357298"/>
            <a:ext cx="3472425" cy="369332"/>
          </a:xfrm>
          <a:prstGeom prst="rect">
            <a:avLst/>
          </a:prstGeom>
          <a:noFill/>
        </p:spPr>
        <p:txBody>
          <a:bodyPr wrap="none" rtlCol="0">
            <a:spAutoFit/>
          </a:bodyPr>
          <a:lstStyle/>
          <a:p>
            <a:r>
              <a:rPr lang="en-US" dirty="0">
                <a:solidFill>
                  <a:srgbClr val="FF0000"/>
                </a:solidFill>
              </a:rPr>
              <a:t>Do not generate n random point</a:t>
            </a:r>
          </a:p>
        </p:txBody>
      </p:sp>
      <p:sp>
        <p:nvSpPr>
          <p:cNvPr id="5" name="TextBox 4"/>
          <p:cNvSpPr txBox="1"/>
          <p:nvPr/>
        </p:nvSpPr>
        <p:spPr>
          <a:xfrm>
            <a:off x="642910" y="2000240"/>
            <a:ext cx="7008650" cy="3139321"/>
          </a:xfrm>
          <a:prstGeom prst="rect">
            <a:avLst/>
          </a:prstGeom>
          <a:noFill/>
        </p:spPr>
        <p:txBody>
          <a:bodyPr wrap="none" rtlCol="0">
            <a:spAutoFit/>
          </a:bodyPr>
          <a:lstStyle/>
          <a:p>
            <a:r>
              <a:rPr lang="en-US" dirty="0"/>
              <a:t>The distance between all indicators are for example 0.1</a:t>
            </a:r>
          </a:p>
          <a:p>
            <a:r>
              <a:rPr lang="en-US" dirty="0"/>
              <a:t> as we spin the </a:t>
            </a:r>
            <a:r>
              <a:rPr lang="en-US" dirty="0" err="1"/>
              <a:t>roulete</a:t>
            </a:r>
            <a:r>
              <a:rPr lang="en-US" dirty="0"/>
              <a:t> wheel one time we have for example:</a:t>
            </a:r>
          </a:p>
          <a:p>
            <a:endParaRPr lang="en-US" dirty="0"/>
          </a:p>
          <a:p>
            <a:r>
              <a:rPr lang="en-US" dirty="0"/>
              <a:t>.01+.1=.11</a:t>
            </a:r>
          </a:p>
          <a:p>
            <a:r>
              <a:rPr lang="en-US" dirty="0"/>
              <a:t>.11+.1=.21</a:t>
            </a:r>
          </a:p>
          <a:p>
            <a:r>
              <a:rPr lang="en-US" dirty="0"/>
              <a:t>.21+.1=.31</a:t>
            </a:r>
          </a:p>
          <a:p>
            <a:r>
              <a:rPr lang="en-US" dirty="0"/>
              <a:t>,…..</a:t>
            </a:r>
          </a:p>
          <a:p>
            <a:endParaRPr lang="en-US" dirty="0"/>
          </a:p>
          <a:p>
            <a:endParaRPr lang="en-US" dirty="0"/>
          </a:p>
          <a:p>
            <a:r>
              <a:rPr lang="en-US" dirty="0"/>
              <a:t>And in this way we have n random number with constant distances</a:t>
            </a:r>
          </a:p>
          <a:p>
            <a:endParaRPr lang="en-US" dirty="0"/>
          </a:p>
        </p:txBody>
      </p:sp>
      <p:pic>
        <p:nvPicPr>
          <p:cNvPr id="10242" name="Picture 2" descr="H:\Computer Eng\PH.D thesis\Evo slides\pic\color_arrows_rotating_PA_md_wm.gif"/>
          <p:cNvPicPr>
            <a:picLocks noChangeAspect="1" noChangeArrowheads="1" noCrop="1"/>
          </p:cNvPicPr>
          <p:nvPr/>
        </p:nvPicPr>
        <p:blipFill>
          <a:blip r:embed="rId2" cstate="print"/>
          <a:srcRect/>
          <a:stretch>
            <a:fillRect/>
          </a:stretch>
        </p:blipFill>
        <p:spPr bwMode="auto">
          <a:xfrm>
            <a:off x="6572264" y="2428868"/>
            <a:ext cx="2095500" cy="2095500"/>
          </a:xfrm>
          <a:prstGeom prst="rect">
            <a:avLst/>
          </a:prstGeom>
          <a:noFill/>
        </p:spPr>
      </p:pic>
      <p:sp>
        <p:nvSpPr>
          <p:cNvPr id="7" name="Rectangle 6"/>
          <p:cNvSpPr/>
          <p:nvPr/>
        </p:nvSpPr>
        <p:spPr bwMode="auto">
          <a:xfrm>
            <a:off x="6858016" y="4143380"/>
            <a:ext cx="1714512"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243" name="Picture 3"/>
          <p:cNvPicPr>
            <a:picLocks noChangeAspect="1" noChangeArrowheads="1"/>
          </p:cNvPicPr>
          <p:nvPr/>
        </p:nvPicPr>
        <p:blipFill>
          <a:blip r:embed="rId3" cstate="print"/>
          <a:srcRect/>
          <a:stretch>
            <a:fillRect/>
          </a:stretch>
        </p:blipFill>
        <p:spPr bwMode="auto">
          <a:xfrm>
            <a:off x="1714480" y="5357826"/>
            <a:ext cx="4276725" cy="638175"/>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Fitness-Proportionate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141</a:t>
            </a:fld>
            <a:endParaRPr lang="en-US"/>
          </a:p>
        </p:txBody>
      </p:sp>
      <p:sp>
        <p:nvSpPr>
          <p:cNvPr id="4" name="Rectangle 3"/>
          <p:cNvSpPr/>
          <p:nvPr/>
        </p:nvSpPr>
        <p:spPr>
          <a:xfrm>
            <a:off x="500034" y="1214422"/>
            <a:ext cx="8143932" cy="2585323"/>
          </a:xfrm>
          <a:prstGeom prst="rect">
            <a:avLst/>
          </a:prstGeom>
        </p:spPr>
        <p:txBody>
          <a:bodyPr wrap="square">
            <a:spAutoFit/>
          </a:bodyPr>
          <a:lstStyle/>
          <a:p>
            <a:r>
              <a:rPr lang="en-GB" dirty="0"/>
              <a:t>Problems include:</a:t>
            </a:r>
          </a:p>
          <a:p>
            <a:endParaRPr lang="en-GB" dirty="0"/>
          </a:p>
          <a:p>
            <a:pPr lvl="1">
              <a:buBlip>
                <a:blip r:embed="rId2"/>
              </a:buBlip>
            </a:pPr>
            <a:r>
              <a:rPr lang="en-GB" dirty="0"/>
              <a:t>     One highly fit member can rapidly take over if rest of population is much less fit: Premature Convergence</a:t>
            </a:r>
          </a:p>
          <a:p>
            <a:pPr lvl="1">
              <a:buBlip>
                <a:blip r:embed="rId2"/>
              </a:buBlip>
            </a:pPr>
            <a:endParaRPr lang="en-GB" dirty="0"/>
          </a:p>
          <a:p>
            <a:pPr lvl="1">
              <a:buBlip>
                <a:blip r:embed="rId2"/>
              </a:buBlip>
            </a:pPr>
            <a:r>
              <a:rPr lang="en-GB" dirty="0"/>
              <a:t>At end of runs when </a:t>
            </a:r>
            <a:r>
              <a:rPr lang="en-GB" dirty="0" err="1"/>
              <a:t>fitnesses</a:t>
            </a:r>
            <a:r>
              <a:rPr lang="en-GB" dirty="0"/>
              <a:t> are similar, lose selection pressure </a:t>
            </a:r>
          </a:p>
          <a:p>
            <a:pPr lvl="1">
              <a:buBlip>
                <a:blip r:embed="rId2"/>
              </a:buBlip>
            </a:pPr>
            <a:endParaRPr lang="en-GB" dirty="0"/>
          </a:p>
          <a:p>
            <a:pPr lvl="1">
              <a:buBlip>
                <a:blip r:embed="rId2"/>
              </a:buBlip>
            </a:pPr>
            <a:r>
              <a:rPr lang="en-GB" dirty="0"/>
              <a:t> Highly susceptible to function transposition</a:t>
            </a:r>
          </a:p>
          <a:p>
            <a:pPr lvl="1"/>
            <a:endParaRPr lang="en-GB" dirty="0"/>
          </a:p>
        </p:txBody>
      </p:sp>
      <p:pic>
        <p:nvPicPr>
          <p:cNvPr id="3074" name="Picture 2" descr="H:\Computer Eng\PH.D thesis\Evo slides\pic\bar_graph_ladder_pc_md_wm.jpg"/>
          <p:cNvPicPr>
            <a:picLocks noChangeAspect="1" noChangeArrowheads="1"/>
          </p:cNvPicPr>
          <p:nvPr/>
        </p:nvPicPr>
        <p:blipFill>
          <a:blip r:embed="rId3" cstate="print"/>
          <a:srcRect/>
          <a:stretch>
            <a:fillRect/>
          </a:stretch>
        </p:blipFill>
        <p:spPr bwMode="auto">
          <a:xfrm>
            <a:off x="2428860" y="3643314"/>
            <a:ext cx="2857520" cy="2857520"/>
          </a:xfrm>
          <a:prstGeom prst="rect">
            <a:avLst/>
          </a:prstGeom>
          <a:noFill/>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 transposition for FPS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142</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025650" y="1700760"/>
            <a:ext cx="5143500" cy="4152900"/>
          </a:xfrm>
          <a:prstGeom prst="rect">
            <a:avLst/>
          </a:prstGeom>
          <a:noFill/>
          <a:ln w="9525">
            <a:noFill/>
            <a:miter lim="800000"/>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solution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143</a:t>
            </a:fld>
            <a:endParaRPr lang="en-US"/>
          </a:p>
        </p:txBody>
      </p:sp>
      <p:sp>
        <p:nvSpPr>
          <p:cNvPr id="6" name="AutoShape 5"/>
          <p:cNvSpPr>
            <a:spLocks noChangeArrowheads="1"/>
          </p:cNvSpPr>
          <p:nvPr/>
        </p:nvSpPr>
        <p:spPr bwMode="auto">
          <a:xfrm>
            <a:off x="527360" y="3021300"/>
            <a:ext cx="3468560" cy="3276600"/>
          </a:xfrm>
          <a:prstGeom prst="roundRect">
            <a:avLst>
              <a:gd name="adj" fmla="val 16667"/>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sp>
        <p:nvSpPr>
          <p:cNvPr id="7" name="Freeform 8"/>
          <p:cNvSpPr>
            <a:spLocks/>
          </p:cNvSpPr>
          <p:nvPr/>
        </p:nvSpPr>
        <p:spPr bwMode="gray">
          <a:xfrm rot="16200000">
            <a:off x="6770203" y="1872743"/>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495AD9"/>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sp>
        <p:nvSpPr>
          <p:cNvPr id="8" name="Freeform 10"/>
          <p:cNvSpPr>
            <a:spLocks/>
          </p:cNvSpPr>
          <p:nvPr/>
        </p:nvSpPr>
        <p:spPr bwMode="gray">
          <a:xfrm rot="5400000" flipH="1">
            <a:off x="1610829" y="1872744"/>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CC00CC"/>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grpSp>
        <p:nvGrpSpPr>
          <p:cNvPr id="3" name="Group 11"/>
          <p:cNvGrpSpPr>
            <a:grpSpLocks/>
          </p:cNvGrpSpPr>
          <p:nvPr/>
        </p:nvGrpSpPr>
        <p:grpSpPr bwMode="auto">
          <a:xfrm>
            <a:off x="2604606" y="1268701"/>
            <a:ext cx="3767644" cy="1412876"/>
            <a:chOff x="1997" y="1314"/>
            <a:chExt cx="1868" cy="890"/>
          </a:xfrm>
          <a:solidFill>
            <a:schemeClr val="accent3">
              <a:lumMod val="20000"/>
              <a:lumOff val="80000"/>
            </a:schemeClr>
          </a:solidFill>
        </p:grpSpPr>
        <p:sp>
          <p:nvSpPr>
            <p:cNvPr id="16" name="Oval 14"/>
            <p:cNvSpPr>
              <a:spLocks noChangeArrowheads="1"/>
            </p:cNvSpPr>
            <p:nvPr/>
          </p:nvSpPr>
          <p:spPr bwMode="gray">
            <a:xfrm>
              <a:off x="1997" y="1314"/>
              <a:ext cx="1868" cy="890"/>
            </a:xfrm>
            <a:prstGeom prst="ellipse">
              <a:avLst/>
            </a:prstGeom>
            <a:solidFill>
              <a:srgbClr val="F8C0F4"/>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r" rtl="1" fontAlgn="auto">
                <a:spcBef>
                  <a:spcPts val="0"/>
                </a:spcBef>
                <a:spcAft>
                  <a:spcPts val="0"/>
                </a:spcAft>
                <a:defRPr/>
              </a:pPr>
              <a:endParaRPr lang="fa-IR">
                <a:solidFill>
                  <a:srgbClr val="FFFF00"/>
                </a:solidFill>
                <a:latin typeface="+mn-lt"/>
                <a:cs typeface="+mn-cs"/>
              </a:endParaRPr>
            </a:p>
          </p:txBody>
        </p:sp>
        <p:sp>
          <p:nvSpPr>
            <p:cNvPr id="13" name="Oval 17"/>
            <p:cNvSpPr>
              <a:spLocks noChangeArrowheads="1"/>
            </p:cNvSpPr>
            <p:nvPr/>
          </p:nvSpPr>
          <p:spPr bwMode="gray">
            <a:xfrm>
              <a:off x="2125" y="1327"/>
              <a:ext cx="1569" cy="770"/>
            </a:xfrm>
            <a:prstGeom prst="ellipse">
              <a:avLst/>
            </a:prstGeom>
            <a:solidFill>
              <a:schemeClr val="accent1">
                <a:lumMod val="20000"/>
                <a:lumOff val="80000"/>
              </a:schemeClr>
            </a:solidFill>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algn="r" rtl="1" fontAlgn="auto">
                <a:spcBef>
                  <a:spcPts val="0"/>
                </a:spcBef>
                <a:spcAft>
                  <a:spcPts val="0"/>
                </a:spcAft>
                <a:defRPr/>
              </a:pPr>
              <a:endParaRPr lang="fa-IR">
                <a:solidFill>
                  <a:srgbClr val="FFFF00"/>
                </a:solidFill>
                <a:latin typeface="+mn-lt"/>
                <a:cs typeface="+mn-cs"/>
              </a:endParaRPr>
            </a:p>
          </p:txBody>
        </p:sp>
        <p:sp>
          <p:nvSpPr>
            <p:cNvPr id="14" name="Oval 18"/>
            <p:cNvSpPr>
              <a:spLocks noChangeArrowheads="1"/>
            </p:cNvSpPr>
            <p:nvPr/>
          </p:nvSpPr>
          <p:spPr bwMode="gray">
            <a:xfrm>
              <a:off x="2208" y="1344"/>
              <a:ext cx="1382" cy="624"/>
            </a:xfrm>
            <a:prstGeom prst="ellipse">
              <a:avLst/>
            </a:prstGeom>
            <a:grpFill/>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algn="r" rtl="1" fontAlgn="auto">
                <a:spcBef>
                  <a:spcPts val="0"/>
                </a:spcBef>
                <a:spcAft>
                  <a:spcPts val="0"/>
                </a:spcAft>
                <a:defRPr/>
              </a:pPr>
              <a:endParaRPr lang="fa-IR">
                <a:solidFill>
                  <a:srgbClr val="FFFF00"/>
                </a:solidFill>
                <a:latin typeface="+mn-lt"/>
                <a:cs typeface="+mn-cs"/>
              </a:endParaRPr>
            </a:p>
          </p:txBody>
        </p:sp>
      </p:grpSp>
      <p:sp>
        <p:nvSpPr>
          <p:cNvPr id="17" name="AutoShape 5"/>
          <p:cNvSpPr>
            <a:spLocks noChangeArrowheads="1"/>
          </p:cNvSpPr>
          <p:nvPr/>
        </p:nvSpPr>
        <p:spPr bwMode="auto">
          <a:xfrm>
            <a:off x="4572000" y="3097500"/>
            <a:ext cx="4032560" cy="3200400"/>
          </a:xfrm>
          <a:prstGeom prst="roundRect">
            <a:avLst>
              <a:gd name="adj" fmla="val 16667"/>
            </a:avLst>
          </a:prstGeom>
          <a:ln>
            <a:solidFill>
              <a:srgbClr val="CC00CC"/>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grpSp>
        <p:nvGrpSpPr>
          <p:cNvPr id="9" name="Group 17"/>
          <p:cNvGrpSpPr/>
          <p:nvPr/>
        </p:nvGrpSpPr>
        <p:grpSpPr>
          <a:xfrm>
            <a:off x="1136959" y="3191262"/>
            <a:ext cx="1741289" cy="592038"/>
            <a:chOff x="4898212" y="1902420"/>
            <a:chExt cx="1741289" cy="592038"/>
          </a:xfrm>
        </p:grpSpPr>
        <p:sp>
          <p:nvSpPr>
            <p:cNvPr id="19" name="Rounded Rectangle 18"/>
            <p:cNvSpPr/>
            <p:nvPr/>
          </p:nvSpPr>
          <p:spPr>
            <a:xfrm>
              <a:off x="4898212" y="1902420"/>
              <a:ext cx="1741289" cy="592038"/>
            </a:xfrm>
            <a:prstGeom prst="roundRect">
              <a:avLst>
                <a:gd name="adj" fmla="val 10000"/>
              </a:avLst>
            </a:prstGeom>
            <a:solidFill>
              <a:srgbClr val="EEEF46"/>
            </a:solidFill>
          </p:spPr>
          <p:style>
            <a:lnRef idx="2">
              <a:schemeClr val="lt1">
                <a:hueOff val="0"/>
                <a:satOff val="0"/>
                <a:lumOff val="0"/>
                <a:alphaOff val="0"/>
              </a:schemeClr>
            </a:lnRef>
            <a:fillRef idx="1">
              <a:schemeClr val="accent5">
                <a:hueOff val="-7947101"/>
                <a:satOff val="31849"/>
                <a:lumOff val="6902"/>
                <a:alphaOff val="0"/>
              </a:schemeClr>
            </a:fillRef>
            <a:effectRef idx="0">
              <a:schemeClr val="accent5">
                <a:hueOff val="-7947101"/>
                <a:satOff val="31849"/>
                <a:lumOff val="6902"/>
                <a:alphaOff val="0"/>
              </a:schemeClr>
            </a:effectRef>
            <a:fontRef idx="minor">
              <a:schemeClr val="lt1"/>
            </a:fontRef>
          </p:style>
        </p:sp>
        <p:sp>
          <p:nvSpPr>
            <p:cNvPr id="20" name="Rounded Rectangle 4"/>
            <p:cNvSpPr/>
            <p:nvPr/>
          </p:nvSpPr>
          <p:spPr>
            <a:xfrm>
              <a:off x="4915552" y="1919760"/>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endParaRPr lang="en-US" sz="2100" i="1" kern="1200" dirty="0"/>
            </a:p>
          </p:txBody>
        </p:sp>
      </p:grpSp>
      <p:grpSp>
        <p:nvGrpSpPr>
          <p:cNvPr id="10" name="Group 20"/>
          <p:cNvGrpSpPr/>
          <p:nvPr/>
        </p:nvGrpSpPr>
        <p:grpSpPr>
          <a:xfrm>
            <a:off x="5450248" y="3191262"/>
            <a:ext cx="2362202" cy="592038"/>
            <a:chOff x="4729700" y="3268662"/>
            <a:chExt cx="1741290" cy="592038"/>
          </a:xfrm>
        </p:grpSpPr>
        <p:sp>
          <p:nvSpPr>
            <p:cNvPr id="22" name="Rounded Rectangle 21"/>
            <p:cNvSpPr/>
            <p:nvPr/>
          </p:nvSpPr>
          <p:spPr>
            <a:xfrm>
              <a:off x="4729701" y="3268662"/>
              <a:ext cx="1741289" cy="592038"/>
            </a:xfrm>
            <a:prstGeom prst="roundRect">
              <a:avLst>
                <a:gd name="adj" fmla="val 10000"/>
              </a:avLst>
            </a:prstGeom>
            <a:solidFill>
              <a:srgbClr val="D46A81"/>
            </a:solid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23" name="Rounded Rectangle 4"/>
            <p:cNvSpPr/>
            <p:nvPr/>
          </p:nvSpPr>
          <p:spPr>
            <a:xfrm>
              <a:off x="4729700" y="3303342"/>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r>
                <a:rPr lang="en-GB" sz="2400" b="1" dirty="0">
                  <a:sym typeface="Symbol" pitchFamily="18" charset="2"/>
                </a:rPr>
                <a:t>Sigma Scaling</a:t>
              </a:r>
              <a:endParaRPr lang="en-US" sz="2400" b="1" i="1" kern="1200" dirty="0">
                <a:latin typeface="Times New Roman" pitchFamily="18" charset="0"/>
                <a:cs typeface="Times New Roman" pitchFamily="18" charset="0"/>
              </a:endParaRPr>
            </a:p>
          </p:txBody>
        </p:sp>
      </p:grpSp>
      <p:sp>
        <p:nvSpPr>
          <p:cNvPr id="24" name="Rectangle 23"/>
          <p:cNvSpPr/>
          <p:nvPr/>
        </p:nvSpPr>
        <p:spPr>
          <a:xfrm>
            <a:off x="1115520" y="3249900"/>
            <a:ext cx="1697839" cy="461665"/>
          </a:xfrm>
          <a:prstGeom prst="rect">
            <a:avLst/>
          </a:prstGeom>
          <a:solidFill>
            <a:srgbClr val="FFFF66"/>
          </a:solidFill>
        </p:spPr>
        <p:txBody>
          <a:bodyPr wrap="square">
            <a:spAutoFit/>
          </a:bodyPr>
          <a:lstStyle/>
          <a:p>
            <a:pPr algn="ctr"/>
            <a:r>
              <a:rPr lang="en-US" sz="2400" b="1" dirty="0">
                <a:solidFill>
                  <a:schemeClr val="tx1">
                    <a:lumMod val="85000"/>
                    <a:lumOff val="15000"/>
                  </a:schemeClr>
                </a:solidFill>
                <a:latin typeface="Times New Roman" pitchFamily="18" charset="0"/>
                <a:cs typeface="Times New Roman" pitchFamily="18" charset="0"/>
              </a:rPr>
              <a:t>windowing</a:t>
            </a:r>
          </a:p>
        </p:txBody>
      </p:sp>
      <p:sp>
        <p:nvSpPr>
          <p:cNvPr id="5" name="Rectangle 4"/>
          <p:cNvSpPr/>
          <p:nvPr/>
        </p:nvSpPr>
        <p:spPr>
          <a:xfrm>
            <a:off x="2843760" y="1630509"/>
            <a:ext cx="3096431" cy="646331"/>
          </a:xfrm>
          <a:prstGeom prst="rect">
            <a:avLst/>
          </a:prstGeom>
        </p:spPr>
        <p:txBody>
          <a:bodyPr wrap="square">
            <a:spAutoFit/>
          </a:bodyPr>
          <a:lstStyle/>
          <a:p>
            <a:pPr algn="ctr"/>
            <a:r>
              <a:rPr lang="en-GB" b="1" dirty="0"/>
              <a:t>can fix last two problems</a:t>
            </a:r>
          </a:p>
        </p:txBody>
      </p:sp>
      <p:sp>
        <p:nvSpPr>
          <p:cNvPr id="25" name="Rectangle 24"/>
          <p:cNvSpPr/>
          <p:nvPr/>
        </p:nvSpPr>
        <p:spPr>
          <a:xfrm>
            <a:off x="1187530" y="3995798"/>
            <a:ext cx="1596912" cy="369332"/>
          </a:xfrm>
          <a:prstGeom prst="rect">
            <a:avLst/>
          </a:prstGeom>
        </p:spPr>
        <p:txBody>
          <a:bodyPr wrap="none">
            <a:spAutoFit/>
          </a:bodyPr>
          <a:lstStyle/>
          <a:p>
            <a:r>
              <a:rPr lang="en-GB" i="1" dirty="0"/>
              <a:t>f’(</a:t>
            </a:r>
            <a:r>
              <a:rPr lang="en-GB" i="1" dirty="0" err="1"/>
              <a:t>i</a:t>
            </a:r>
            <a:r>
              <a:rPr lang="en-GB" i="1" dirty="0"/>
              <a:t>) = f(</a:t>
            </a:r>
            <a:r>
              <a:rPr lang="en-GB" i="1" dirty="0" err="1"/>
              <a:t>i</a:t>
            </a:r>
            <a:r>
              <a:rPr lang="en-GB" i="1" dirty="0"/>
              <a:t>) - </a:t>
            </a:r>
            <a:r>
              <a:rPr lang="en-GB" i="1" dirty="0">
                <a:sym typeface="Symbol" pitchFamily="18" charset="2"/>
              </a:rPr>
              <a:t> </a:t>
            </a:r>
            <a:r>
              <a:rPr lang="en-GB" i="1" baseline="30000" dirty="0">
                <a:sym typeface="Symbol" pitchFamily="18" charset="2"/>
              </a:rPr>
              <a:t>t </a:t>
            </a:r>
            <a:endParaRPr lang="en-US" dirty="0"/>
          </a:p>
        </p:txBody>
      </p:sp>
      <p:sp>
        <p:nvSpPr>
          <p:cNvPr id="26" name="Rectangle 25"/>
          <p:cNvSpPr/>
          <p:nvPr/>
        </p:nvSpPr>
        <p:spPr>
          <a:xfrm>
            <a:off x="-180660" y="4797190"/>
            <a:ext cx="3888540" cy="646331"/>
          </a:xfrm>
          <a:prstGeom prst="rect">
            <a:avLst/>
          </a:prstGeom>
        </p:spPr>
        <p:txBody>
          <a:bodyPr wrap="square">
            <a:spAutoFit/>
          </a:bodyPr>
          <a:lstStyle/>
          <a:p>
            <a:pPr lvl="2" algn="ctr"/>
            <a:r>
              <a:rPr lang="en-GB" dirty="0">
                <a:sym typeface="Symbol" pitchFamily="18" charset="2"/>
              </a:rPr>
              <a:t>where</a:t>
            </a:r>
            <a:r>
              <a:rPr lang="en-GB" i="1" dirty="0">
                <a:sym typeface="Symbol" pitchFamily="18" charset="2"/>
              </a:rPr>
              <a:t>  </a:t>
            </a:r>
            <a:r>
              <a:rPr lang="en-GB" dirty="0">
                <a:sym typeface="Symbol" pitchFamily="18" charset="2"/>
              </a:rPr>
              <a:t>is worst fitness in this </a:t>
            </a:r>
            <a:r>
              <a:rPr lang="en-US" dirty="0">
                <a:sym typeface="Symbol" pitchFamily="18" charset="2"/>
              </a:rPr>
              <a:t>(</a:t>
            </a:r>
            <a:r>
              <a:rPr lang="en-GB" dirty="0">
                <a:sym typeface="Symbol" pitchFamily="18" charset="2"/>
              </a:rPr>
              <a:t>last n</a:t>
            </a:r>
            <a:r>
              <a:rPr lang="en-US" dirty="0">
                <a:sym typeface="Symbol" pitchFamily="18" charset="2"/>
              </a:rPr>
              <a:t>)</a:t>
            </a:r>
            <a:r>
              <a:rPr lang="en-GB" dirty="0">
                <a:sym typeface="Symbol" pitchFamily="18" charset="2"/>
              </a:rPr>
              <a:t> generations</a:t>
            </a:r>
          </a:p>
        </p:txBody>
      </p:sp>
      <p:sp>
        <p:nvSpPr>
          <p:cNvPr id="27" name="Rectangle 26"/>
          <p:cNvSpPr/>
          <p:nvPr/>
        </p:nvSpPr>
        <p:spPr>
          <a:xfrm>
            <a:off x="4787614" y="3995798"/>
            <a:ext cx="3744936" cy="369332"/>
          </a:xfrm>
          <a:prstGeom prst="rect">
            <a:avLst/>
          </a:prstGeom>
        </p:spPr>
        <p:txBody>
          <a:bodyPr wrap="none">
            <a:spAutoFit/>
          </a:bodyPr>
          <a:lstStyle/>
          <a:p>
            <a:r>
              <a:rPr lang="en-GB" i="1" dirty="0">
                <a:sym typeface="Symbol" pitchFamily="18" charset="2"/>
              </a:rPr>
              <a:t>f’(</a:t>
            </a:r>
            <a:r>
              <a:rPr lang="en-GB" i="1" dirty="0" err="1">
                <a:sym typeface="Symbol" pitchFamily="18" charset="2"/>
              </a:rPr>
              <a:t>i</a:t>
            </a:r>
            <a:r>
              <a:rPr lang="en-GB" i="1" dirty="0">
                <a:sym typeface="Symbol" pitchFamily="18" charset="2"/>
              </a:rPr>
              <a:t>) = max</a:t>
            </a:r>
            <a:r>
              <a:rPr lang="en-GB" dirty="0">
                <a:sym typeface="Symbol" pitchFamily="18" charset="2"/>
              </a:rPr>
              <a:t>(</a:t>
            </a:r>
            <a:r>
              <a:rPr lang="en-GB" i="1" dirty="0">
                <a:sym typeface="Symbol" pitchFamily="18" charset="2"/>
              </a:rPr>
              <a:t> f(</a:t>
            </a:r>
            <a:r>
              <a:rPr lang="en-US" i="1" dirty="0" err="1">
                <a:sym typeface="Symbol" pitchFamily="18" charset="2"/>
              </a:rPr>
              <a:t>i</a:t>
            </a:r>
            <a:r>
              <a:rPr lang="en-GB" i="1" dirty="0">
                <a:sym typeface="Symbol" pitchFamily="18" charset="2"/>
              </a:rPr>
              <a:t>) – </a:t>
            </a:r>
            <a:r>
              <a:rPr lang="en-GB" dirty="0">
                <a:sym typeface="Symbol" pitchFamily="18" charset="2"/>
              </a:rPr>
              <a:t>(</a:t>
            </a:r>
            <a:r>
              <a:rPr lang="en-GB" i="1" dirty="0">
                <a:sym typeface="Symbol" pitchFamily="18" charset="2"/>
              </a:rPr>
              <a:t></a:t>
            </a:r>
            <a:r>
              <a:rPr lang="en-US" i="1" dirty="0">
                <a:sym typeface="Symbol" pitchFamily="18" charset="2"/>
              </a:rPr>
              <a:t> </a:t>
            </a:r>
            <a:r>
              <a:rPr lang="en-GB" i="1" dirty="0">
                <a:sym typeface="Symbol" pitchFamily="18" charset="2"/>
              </a:rPr>
              <a:t>f</a:t>
            </a:r>
            <a:r>
              <a:rPr lang="en-US" i="1" dirty="0">
                <a:sym typeface="Symbol" pitchFamily="18" charset="2"/>
              </a:rPr>
              <a:t> </a:t>
            </a:r>
            <a:r>
              <a:rPr lang="en-GB" i="1" dirty="0">
                <a:sym typeface="Symbol" pitchFamily="18" charset="2"/>
              </a:rPr>
              <a:t> - c</a:t>
            </a:r>
            <a:r>
              <a:rPr lang="en-US" i="1" dirty="0">
                <a:sym typeface="Symbol" pitchFamily="18" charset="2"/>
              </a:rPr>
              <a:t> </a:t>
            </a:r>
            <a:r>
              <a:rPr lang="en-GB" sz="1200" dirty="0">
                <a:cs typeface="Arial" pitchFamily="34" charset="0"/>
                <a:sym typeface="Symbol" pitchFamily="18" charset="2"/>
              </a:rPr>
              <a:t>•</a:t>
            </a:r>
            <a:r>
              <a:rPr lang="en-GB" i="1" dirty="0">
                <a:sym typeface="Symbol" pitchFamily="18" charset="2"/>
              </a:rPr>
              <a:t> </a:t>
            </a:r>
            <a:r>
              <a:rPr lang="en-GB" i="1" baseline="-25000" dirty="0">
                <a:sym typeface="Symbol" pitchFamily="18" charset="2"/>
              </a:rPr>
              <a:t>f </a:t>
            </a:r>
            <a:r>
              <a:rPr lang="en-GB" dirty="0">
                <a:sym typeface="Symbol" pitchFamily="18" charset="2"/>
              </a:rPr>
              <a:t>)</a:t>
            </a:r>
            <a:r>
              <a:rPr lang="en-GB" i="1" dirty="0">
                <a:sym typeface="Symbol" pitchFamily="18" charset="2"/>
              </a:rPr>
              <a:t>, 0.0</a:t>
            </a:r>
            <a:r>
              <a:rPr lang="en-GB" dirty="0">
                <a:sym typeface="Symbol" pitchFamily="18" charset="2"/>
              </a:rPr>
              <a:t>)</a:t>
            </a:r>
            <a:endParaRPr lang="en-US" dirty="0"/>
          </a:p>
        </p:txBody>
      </p:sp>
      <p:sp>
        <p:nvSpPr>
          <p:cNvPr id="28" name="Rectangle 27"/>
          <p:cNvSpPr/>
          <p:nvPr/>
        </p:nvSpPr>
        <p:spPr>
          <a:xfrm>
            <a:off x="3851900" y="1340710"/>
            <a:ext cx="1107996" cy="369332"/>
          </a:xfrm>
          <a:prstGeom prst="rect">
            <a:avLst/>
          </a:prstGeom>
        </p:spPr>
        <p:txBody>
          <a:bodyPr wrap="none">
            <a:spAutoFit/>
          </a:bodyPr>
          <a:lstStyle/>
          <a:p>
            <a:pPr algn="ctr"/>
            <a:r>
              <a:rPr lang="en-GB" b="1" dirty="0"/>
              <a:t>Scaling </a:t>
            </a:r>
          </a:p>
        </p:txBody>
      </p:sp>
      <p:sp>
        <p:nvSpPr>
          <p:cNvPr id="29" name="Rectangle 28"/>
          <p:cNvSpPr/>
          <p:nvPr/>
        </p:nvSpPr>
        <p:spPr>
          <a:xfrm>
            <a:off x="3923910" y="5085230"/>
            <a:ext cx="4456669" cy="369332"/>
          </a:xfrm>
          <a:prstGeom prst="rect">
            <a:avLst/>
          </a:prstGeom>
        </p:spPr>
        <p:txBody>
          <a:bodyPr wrap="none">
            <a:spAutoFit/>
          </a:bodyPr>
          <a:lstStyle/>
          <a:p>
            <a:pPr lvl="2"/>
            <a:r>
              <a:rPr lang="en-GB" dirty="0">
                <a:sym typeface="Symbol" pitchFamily="18" charset="2"/>
              </a:rPr>
              <a:t>where </a:t>
            </a:r>
            <a:r>
              <a:rPr lang="en-GB" i="1" dirty="0">
                <a:sym typeface="Symbol" pitchFamily="18" charset="2"/>
              </a:rPr>
              <a:t>c</a:t>
            </a:r>
            <a:r>
              <a:rPr lang="en-GB" dirty="0">
                <a:sym typeface="Symbol" pitchFamily="18" charset="2"/>
              </a:rPr>
              <a:t> is a constant, usually 2.0</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 transposition for FPS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144</a:t>
            </a:fld>
            <a:endParaRPr lang="en-US"/>
          </a:p>
        </p:txBody>
      </p:sp>
      <p:sp>
        <p:nvSpPr>
          <p:cNvPr id="4" name="TextBox 3"/>
          <p:cNvSpPr txBox="1"/>
          <p:nvPr/>
        </p:nvSpPr>
        <p:spPr>
          <a:xfrm>
            <a:off x="142844" y="1285860"/>
            <a:ext cx="8973610" cy="3693319"/>
          </a:xfrm>
          <a:prstGeom prst="rect">
            <a:avLst/>
          </a:prstGeom>
          <a:noFill/>
        </p:spPr>
        <p:txBody>
          <a:bodyPr wrap="none" rtlCol="0">
            <a:spAutoFit/>
          </a:bodyPr>
          <a:lstStyle/>
          <a:p>
            <a:pPr>
              <a:buBlip>
                <a:blip r:embed="rId2"/>
              </a:buBlip>
            </a:pPr>
            <a:r>
              <a:rPr lang="en-US" dirty="0"/>
              <a:t>  These two function are completely the same but one of them is the shifted version</a:t>
            </a:r>
          </a:p>
          <a:p>
            <a:r>
              <a:rPr lang="en-US" dirty="0"/>
              <a:t> of the other</a:t>
            </a:r>
          </a:p>
          <a:p>
            <a:endParaRPr lang="en-US" dirty="0"/>
          </a:p>
          <a:p>
            <a:r>
              <a:rPr lang="en-US" dirty="0"/>
              <a:t>If we use </a:t>
            </a:r>
            <a:r>
              <a:rPr lang="en-GB" dirty="0"/>
              <a:t>FPS the probability of each slice  will gain by : &lt;fitness(</a:t>
            </a:r>
            <a:r>
              <a:rPr lang="en-GB" dirty="0" err="1"/>
              <a:t>i</a:t>
            </a:r>
            <a:r>
              <a:rPr lang="en-GB" dirty="0"/>
              <a:t>)/total fitness&gt;</a:t>
            </a:r>
          </a:p>
          <a:p>
            <a:endParaRPr lang="en-GB" dirty="0"/>
          </a:p>
          <a:p>
            <a:r>
              <a:rPr lang="en-GB" dirty="0"/>
              <a:t>Although the search of these two function is the same, the chromosomes’ portion are</a:t>
            </a:r>
          </a:p>
          <a:p>
            <a:r>
              <a:rPr lang="en-GB" dirty="0"/>
              <a:t> different and so their result are different</a:t>
            </a:r>
          </a:p>
          <a:p>
            <a:endParaRPr lang="en-GB" dirty="0"/>
          </a:p>
          <a:p>
            <a:pPr>
              <a:buBlip>
                <a:blip r:embed="rId2"/>
              </a:buBlip>
            </a:pPr>
            <a:r>
              <a:rPr lang="en-GB" dirty="0"/>
              <a:t> one of the most highlighted problem of FPS is that it is sensitive to the function shift</a:t>
            </a:r>
          </a:p>
          <a:p>
            <a:pPr>
              <a:buBlip>
                <a:blip r:embed="rId2"/>
              </a:buBlip>
            </a:pPr>
            <a:endParaRPr lang="en-GB" dirty="0"/>
          </a:p>
          <a:p>
            <a:pPr>
              <a:buBlip>
                <a:blip r:embed="rId2"/>
              </a:buBlip>
            </a:pPr>
            <a:r>
              <a:rPr lang="en-GB" dirty="0"/>
              <a:t> the selection pressure is sensitive to the shift of the function</a:t>
            </a:r>
            <a:endParaRPr lang="en-US" dirty="0"/>
          </a:p>
          <a:p>
            <a:endParaRPr lang="en-US" dirty="0"/>
          </a:p>
          <a:p>
            <a:endParaRPr lang="en-US" dirty="0"/>
          </a:p>
        </p:txBody>
      </p:sp>
      <p:pic>
        <p:nvPicPr>
          <p:cNvPr id="4098" name="Picture 2" descr="H:\Computer Eng\PH.D thesis\Evo slides\pic\btl.jpg"/>
          <p:cNvPicPr>
            <a:picLocks noChangeAspect="1" noChangeArrowheads="1"/>
          </p:cNvPicPr>
          <p:nvPr/>
        </p:nvPicPr>
        <p:blipFill>
          <a:blip r:embed="rId3" cstate="print"/>
          <a:srcRect/>
          <a:stretch>
            <a:fillRect/>
          </a:stretch>
        </p:blipFill>
        <p:spPr bwMode="auto">
          <a:xfrm>
            <a:off x="6429388" y="4071942"/>
            <a:ext cx="2085975" cy="2190750"/>
          </a:xfrm>
          <a:prstGeom prst="rect">
            <a:avLst/>
          </a:prstGeom>
          <a:noFill/>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p:cNvPicPr>
            <a:picLocks noChangeAspect="1" noChangeArrowheads="1"/>
          </p:cNvPicPr>
          <p:nvPr/>
        </p:nvPicPr>
        <p:blipFill>
          <a:blip r:embed="rId2" cstate="print"/>
          <a:srcRect/>
          <a:stretch>
            <a:fillRect/>
          </a:stretch>
        </p:blipFill>
        <p:spPr bwMode="auto">
          <a:xfrm>
            <a:off x="1824038" y="1124680"/>
            <a:ext cx="5495925" cy="5229225"/>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Rank – Based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145</a:t>
            </a:fld>
            <a:endParaRPr lang="en-US"/>
          </a:p>
        </p:txBody>
      </p:sp>
      <p:sp>
        <p:nvSpPr>
          <p:cNvPr id="6" name="Rectangle 5"/>
          <p:cNvSpPr/>
          <p:nvPr/>
        </p:nvSpPr>
        <p:spPr>
          <a:xfrm>
            <a:off x="2114455" y="4500455"/>
            <a:ext cx="5121915" cy="584775"/>
          </a:xfrm>
          <a:prstGeom prst="rect">
            <a:avLst/>
          </a:prstGeom>
        </p:spPr>
        <p:txBody>
          <a:bodyPr wrap="none">
            <a:spAutoFit/>
          </a:bodyPr>
          <a:lstStyle/>
          <a:p>
            <a:r>
              <a:rPr lang="en-GB" sz="3200" b="1" dirty="0"/>
              <a:t>Rank – Based Selection</a:t>
            </a:r>
            <a:endParaRPr lang="en-US" sz="3200" b="1"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285720" y="5143512"/>
            <a:ext cx="4286280" cy="1071570"/>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ectangle 17"/>
          <p:cNvSpPr/>
          <p:nvPr/>
        </p:nvSpPr>
        <p:spPr bwMode="auto">
          <a:xfrm>
            <a:off x="4429124" y="3214686"/>
            <a:ext cx="4429156" cy="12144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Rounded Rectangle 18"/>
          <p:cNvSpPr/>
          <p:nvPr/>
        </p:nvSpPr>
        <p:spPr bwMode="auto">
          <a:xfrm>
            <a:off x="357158" y="1714488"/>
            <a:ext cx="4500594" cy="114300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a:t>Rank – Based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146</a:t>
            </a:fld>
            <a:endParaRPr lang="en-US"/>
          </a:p>
        </p:txBody>
      </p:sp>
      <p:sp>
        <p:nvSpPr>
          <p:cNvPr id="8" name="Rectangle 7"/>
          <p:cNvSpPr/>
          <p:nvPr/>
        </p:nvSpPr>
        <p:spPr>
          <a:xfrm>
            <a:off x="467430" y="1772770"/>
            <a:ext cx="4572000" cy="923330"/>
          </a:xfrm>
          <a:prstGeom prst="rect">
            <a:avLst/>
          </a:prstGeom>
        </p:spPr>
        <p:txBody>
          <a:bodyPr>
            <a:spAutoFit/>
          </a:bodyPr>
          <a:lstStyle/>
          <a:p>
            <a:r>
              <a:rPr lang="en-GB" dirty="0"/>
              <a:t>Attempt to remove problems of FPS by basing selection probabilities on </a:t>
            </a:r>
            <a:r>
              <a:rPr lang="en-GB" i="1" dirty="0"/>
              <a:t>relative</a:t>
            </a:r>
            <a:r>
              <a:rPr lang="en-GB" dirty="0"/>
              <a:t> rather than </a:t>
            </a:r>
            <a:r>
              <a:rPr lang="en-GB" i="1" dirty="0"/>
              <a:t>absolute</a:t>
            </a:r>
            <a:r>
              <a:rPr lang="en-GB" dirty="0"/>
              <a:t> fitness</a:t>
            </a:r>
          </a:p>
        </p:txBody>
      </p:sp>
      <p:sp>
        <p:nvSpPr>
          <p:cNvPr id="9" name="Rectangle 8"/>
          <p:cNvSpPr/>
          <p:nvPr/>
        </p:nvSpPr>
        <p:spPr>
          <a:xfrm>
            <a:off x="4572000" y="3357562"/>
            <a:ext cx="4572000" cy="923330"/>
          </a:xfrm>
          <a:prstGeom prst="rect">
            <a:avLst/>
          </a:prstGeom>
        </p:spPr>
        <p:txBody>
          <a:bodyPr>
            <a:spAutoFit/>
          </a:bodyPr>
          <a:lstStyle/>
          <a:p>
            <a:r>
              <a:rPr lang="en-GB" dirty="0"/>
              <a:t>Rank population according to fitness and then base selection probabilities on rank where fittest has rank </a:t>
            </a:r>
            <a:r>
              <a:rPr lang="en-GB" i="1" dirty="0">
                <a:sym typeface="Symbol" pitchFamily="18" charset="2"/>
              </a:rPr>
              <a:t> </a:t>
            </a:r>
            <a:r>
              <a:rPr lang="en-GB" dirty="0">
                <a:sym typeface="Symbol" pitchFamily="18" charset="2"/>
              </a:rPr>
              <a:t>and worst rank 1</a:t>
            </a:r>
            <a:endParaRPr lang="en-GB" dirty="0"/>
          </a:p>
        </p:txBody>
      </p:sp>
      <p:sp>
        <p:nvSpPr>
          <p:cNvPr id="10" name="Rectangle 9"/>
          <p:cNvSpPr/>
          <p:nvPr/>
        </p:nvSpPr>
        <p:spPr>
          <a:xfrm>
            <a:off x="251400" y="5170040"/>
            <a:ext cx="4572000" cy="923330"/>
          </a:xfrm>
          <a:prstGeom prst="rect">
            <a:avLst/>
          </a:prstGeom>
        </p:spPr>
        <p:txBody>
          <a:bodyPr>
            <a:spAutoFit/>
          </a:bodyPr>
          <a:lstStyle/>
          <a:p>
            <a:r>
              <a:rPr lang="en-GB" dirty="0"/>
              <a:t>This imposes a sorting overhead on the algorithm, but this is usually negligible compared to the </a:t>
            </a:r>
            <a:r>
              <a:rPr lang="en-US" dirty="0"/>
              <a:t>fitness </a:t>
            </a:r>
            <a:r>
              <a:rPr lang="en-GB" dirty="0"/>
              <a:t>evaluation time</a:t>
            </a:r>
          </a:p>
        </p:txBody>
      </p:sp>
      <p:pic>
        <p:nvPicPr>
          <p:cNvPr id="218115" name="Picture 3" descr="E:\dr.hamzeh\slide evolutionary\themplate\pic\rotating_gears_PA_md_wm.gif"/>
          <p:cNvPicPr>
            <a:picLocks noChangeAspect="1" noChangeArrowheads="1" noCrop="1"/>
          </p:cNvPicPr>
          <p:nvPr/>
        </p:nvPicPr>
        <p:blipFill>
          <a:blip r:embed="rId2" cstate="print"/>
          <a:srcRect/>
          <a:stretch>
            <a:fillRect/>
          </a:stretch>
        </p:blipFill>
        <p:spPr bwMode="auto">
          <a:xfrm>
            <a:off x="5715008" y="1071546"/>
            <a:ext cx="2095500" cy="2095500"/>
          </a:xfrm>
          <a:prstGeom prst="rect">
            <a:avLst/>
          </a:prstGeom>
          <a:noFill/>
        </p:spPr>
      </p:pic>
      <p:pic>
        <p:nvPicPr>
          <p:cNvPr id="21" name="Picture 2" descr="E:\dr.hamzeh\slide evolutionary\themplate\pic\running_in_gears_PA_md_wm.gif"/>
          <p:cNvPicPr>
            <a:picLocks noChangeAspect="1" noChangeArrowheads="1" noCrop="1"/>
          </p:cNvPicPr>
          <p:nvPr/>
        </p:nvPicPr>
        <p:blipFill>
          <a:blip r:embed="rId3" cstate="print"/>
          <a:srcRect/>
          <a:stretch>
            <a:fillRect/>
          </a:stretch>
        </p:blipFill>
        <p:spPr bwMode="auto">
          <a:xfrm>
            <a:off x="1285852" y="2952732"/>
            <a:ext cx="2000264" cy="2000264"/>
          </a:xfrm>
          <a:prstGeom prst="rect">
            <a:avLst/>
          </a:prstGeom>
          <a:noFill/>
        </p:spPr>
      </p:pic>
      <p:pic>
        <p:nvPicPr>
          <p:cNvPr id="22" name="Picture 4" descr="E:\dr.hamzeh\slide evolutionary\themplate\pic\running_on_gears_PA_md_wm.gif"/>
          <p:cNvPicPr>
            <a:picLocks noChangeAspect="1" noChangeArrowheads="1" noCrop="1"/>
          </p:cNvPicPr>
          <p:nvPr/>
        </p:nvPicPr>
        <p:blipFill>
          <a:blip r:embed="rId4" cstate="print"/>
          <a:srcRect/>
          <a:stretch>
            <a:fillRect/>
          </a:stretch>
        </p:blipFill>
        <p:spPr bwMode="auto">
          <a:xfrm>
            <a:off x="6000760" y="4786322"/>
            <a:ext cx="1571636" cy="1571636"/>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descr="E:\dr.hamzeh\slide evolutionary\themplate\pic\rusty_anchor_with_rope_md_wm.jpg"/>
          <p:cNvPicPr>
            <a:picLocks noChangeAspect="1" noChangeArrowheads="1"/>
          </p:cNvPicPr>
          <p:nvPr/>
        </p:nvPicPr>
        <p:blipFill>
          <a:blip r:embed="rId2" cstate="print"/>
          <a:srcRect/>
          <a:stretch>
            <a:fillRect/>
          </a:stretch>
        </p:blipFill>
        <p:spPr bwMode="auto">
          <a:xfrm>
            <a:off x="6531990" y="1628750"/>
            <a:ext cx="2360610" cy="2684020"/>
          </a:xfrm>
          <a:prstGeom prst="rect">
            <a:avLst/>
          </a:prstGeom>
          <a:noFill/>
        </p:spPr>
      </p:pic>
      <p:sp>
        <p:nvSpPr>
          <p:cNvPr id="19" name="Rectangle 18"/>
          <p:cNvSpPr/>
          <p:nvPr/>
        </p:nvSpPr>
        <p:spPr bwMode="auto">
          <a:xfrm>
            <a:off x="2071670" y="1142984"/>
            <a:ext cx="5000660" cy="121444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a:t>Linear Ranking</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147</a:t>
            </a:fld>
            <a:endParaRPr lang="en-US"/>
          </a:p>
        </p:txBody>
      </p:sp>
      <p:pic>
        <p:nvPicPr>
          <p:cNvPr id="5" name="Picture 4"/>
          <p:cNvPicPr>
            <a:picLocks noChangeAspect="1" noChangeArrowheads="1"/>
          </p:cNvPicPr>
          <p:nvPr/>
        </p:nvPicPr>
        <p:blipFill>
          <a:blip r:embed="rId3" cstate="print">
            <a:lum bright="-10000" contrast="20000"/>
          </a:blip>
          <a:srcRect/>
          <a:stretch>
            <a:fillRect/>
          </a:stretch>
        </p:blipFill>
        <p:spPr bwMode="auto">
          <a:xfrm>
            <a:off x="2123660" y="1268700"/>
            <a:ext cx="4419600" cy="1057275"/>
          </a:xfrm>
          <a:prstGeom prst="rect">
            <a:avLst/>
          </a:prstGeom>
          <a:noFill/>
          <a:ln w="9525">
            <a:noFill/>
            <a:miter lim="800000"/>
            <a:headEnd/>
            <a:tailEnd/>
          </a:ln>
        </p:spPr>
      </p:pic>
      <p:sp>
        <p:nvSpPr>
          <p:cNvPr id="6" name="Rectangle 5"/>
          <p:cNvSpPr/>
          <p:nvPr/>
        </p:nvSpPr>
        <p:spPr>
          <a:xfrm>
            <a:off x="323410" y="2686467"/>
            <a:ext cx="6912960" cy="1671227"/>
          </a:xfrm>
          <a:prstGeom prst="rect">
            <a:avLst/>
          </a:prstGeom>
        </p:spPr>
        <p:txBody>
          <a:bodyPr wrap="square">
            <a:spAutoFit/>
          </a:bodyPr>
          <a:lstStyle/>
          <a:p>
            <a:pPr>
              <a:lnSpc>
                <a:spcPct val="90000"/>
              </a:lnSpc>
              <a:buFont typeface="Wingdings" pitchFamily="2" charset="2"/>
              <a:buChar char="§"/>
            </a:pPr>
            <a:r>
              <a:rPr lang="fa-IR" sz="2400" dirty="0"/>
              <a:t>   </a:t>
            </a:r>
            <a:r>
              <a:rPr lang="en-GB" dirty="0"/>
              <a:t>Parameterised by factor s: 1.0 &lt; s </a:t>
            </a:r>
            <a:r>
              <a:rPr lang="en-GB" dirty="0">
                <a:sym typeface="Symbol" pitchFamily="18" charset="2"/>
              </a:rPr>
              <a:t> 2.0</a:t>
            </a:r>
            <a:endParaRPr lang="fa-IR" dirty="0">
              <a:sym typeface="Symbol" pitchFamily="18" charset="2"/>
            </a:endParaRPr>
          </a:p>
          <a:p>
            <a:pPr>
              <a:lnSpc>
                <a:spcPct val="90000"/>
              </a:lnSpc>
            </a:pPr>
            <a:endParaRPr lang="en-GB" dirty="0">
              <a:sym typeface="Symbol" pitchFamily="18" charset="2"/>
            </a:endParaRPr>
          </a:p>
          <a:p>
            <a:pPr lvl="1">
              <a:lnSpc>
                <a:spcPct val="90000"/>
              </a:lnSpc>
              <a:buFont typeface="Wingdings" pitchFamily="2" charset="2"/>
              <a:buChar char="ü"/>
            </a:pPr>
            <a:r>
              <a:rPr lang="fa-IR" dirty="0"/>
              <a:t>   </a:t>
            </a:r>
            <a:r>
              <a:rPr lang="en-GB" dirty="0"/>
              <a:t>measures advantage of best individual</a:t>
            </a:r>
          </a:p>
          <a:p>
            <a:pPr lvl="1">
              <a:lnSpc>
                <a:spcPct val="90000"/>
              </a:lnSpc>
              <a:buFont typeface="Wingdings" pitchFamily="2" charset="2"/>
              <a:buChar char="ü"/>
            </a:pPr>
            <a:r>
              <a:rPr lang="fa-IR" dirty="0"/>
              <a:t>    </a:t>
            </a:r>
            <a:r>
              <a:rPr lang="en-GB" dirty="0"/>
              <a:t>in SGA this is the number of children allotted to it</a:t>
            </a:r>
            <a:endParaRPr lang="fa-IR" dirty="0"/>
          </a:p>
          <a:p>
            <a:pPr lvl="1">
              <a:lnSpc>
                <a:spcPct val="90000"/>
              </a:lnSpc>
            </a:pPr>
            <a:r>
              <a:rPr lang="en-GB" dirty="0"/>
              <a:t> </a:t>
            </a:r>
          </a:p>
          <a:p>
            <a:pPr>
              <a:lnSpc>
                <a:spcPct val="90000"/>
              </a:lnSpc>
              <a:buFont typeface="Wingdings" pitchFamily="2" charset="2"/>
              <a:buChar char="§"/>
            </a:pPr>
            <a:r>
              <a:rPr lang="fa-IR" dirty="0"/>
              <a:t>   </a:t>
            </a:r>
            <a:r>
              <a:rPr lang="en-GB" dirty="0"/>
              <a:t>Simple 3 member example</a:t>
            </a:r>
          </a:p>
        </p:txBody>
      </p:sp>
      <p:pic>
        <p:nvPicPr>
          <p:cNvPr id="7" name="Picture 5"/>
          <p:cNvPicPr>
            <a:picLocks noChangeAspect="1" noChangeArrowheads="1"/>
          </p:cNvPicPr>
          <p:nvPr/>
        </p:nvPicPr>
        <p:blipFill>
          <a:blip r:embed="rId4" cstate="print">
            <a:lum bright="-10000" contrast="20000"/>
          </a:blip>
          <a:srcRect/>
          <a:stretch>
            <a:fillRect/>
          </a:stretch>
        </p:blipFill>
        <p:spPr bwMode="auto">
          <a:xfrm>
            <a:off x="971500" y="4581160"/>
            <a:ext cx="7115175" cy="1685925"/>
          </a:xfrm>
          <a:prstGeom prst="rect">
            <a:avLst/>
          </a:prstGeom>
          <a:noFill/>
          <a:ln w="9525">
            <a:noFill/>
            <a:miter lim="800000"/>
            <a:headEnd/>
            <a:tailEnd/>
          </a:ln>
        </p:spPr>
      </p:pic>
      <p:cxnSp>
        <p:nvCxnSpPr>
          <p:cNvPr id="11" name="Elbow Connector 10"/>
          <p:cNvCxnSpPr/>
          <p:nvPr/>
        </p:nvCxnSpPr>
        <p:spPr bwMode="auto">
          <a:xfrm rot="10800000" flipV="1">
            <a:off x="3714744" y="2214554"/>
            <a:ext cx="857256" cy="285752"/>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a:off x="2643174" y="2285992"/>
            <a:ext cx="1019831" cy="369332"/>
          </a:xfrm>
          <a:prstGeom prst="rect">
            <a:avLst/>
          </a:prstGeom>
          <a:noFill/>
        </p:spPr>
        <p:txBody>
          <a:bodyPr wrap="none" rtlCol="0">
            <a:spAutoFit/>
          </a:bodyPr>
          <a:lstStyle/>
          <a:p>
            <a:r>
              <a:rPr lang="en-US" dirty="0"/>
              <a:t>Pop size</a:t>
            </a:r>
          </a:p>
        </p:txBody>
      </p:sp>
      <p:cxnSp>
        <p:nvCxnSpPr>
          <p:cNvPr id="18" name="Elbow Connector 17"/>
          <p:cNvCxnSpPr/>
          <p:nvPr/>
        </p:nvCxnSpPr>
        <p:spPr bwMode="auto">
          <a:xfrm rot="10800000">
            <a:off x="1714480" y="1357299"/>
            <a:ext cx="3071834" cy="7143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500034" y="1142984"/>
            <a:ext cx="1247457" cy="646331"/>
          </a:xfrm>
          <a:prstGeom prst="rect">
            <a:avLst/>
          </a:prstGeom>
          <a:noFill/>
        </p:spPr>
        <p:txBody>
          <a:bodyPr wrap="none" rtlCol="0">
            <a:spAutoFit/>
          </a:bodyPr>
          <a:lstStyle/>
          <a:p>
            <a:pPr algn="ctr"/>
            <a:r>
              <a:rPr lang="en-US" dirty="0"/>
              <a:t>Control </a:t>
            </a:r>
          </a:p>
          <a:p>
            <a:r>
              <a:rPr lang="en-US" dirty="0"/>
              <a:t>parameter</a:t>
            </a:r>
          </a:p>
        </p:txBody>
      </p:sp>
      <p:cxnSp>
        <p:nvCxnSpPr>
          <p:cNvPr id="24" name="Elbow Connector 23"/>
          <p:cNvCxnSpPr/>
          <p:nvPr/>
        </p:nvCxnSpPr>
        <p:spPr bwMode="auto">
          <a:xfrm flipV="1">
            <a:off x="5572132" y="1214422"/>
            <a:ext cx="2000264" cy="35719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25" name="TextBox 24"/>
          <p:cNvSpPr txBox="1"/>
          <p:nvPr/>
        </p:nvSpPr>
        <p:spPr>
          <a:xfrm>
            <a:off x="7072330" y="1142984"/>
            <a:ext cx="1770036" cy="369332"/>
          </a:xfrm>
          <a:prstGeom prst="rect">
            <a:avLst/>
          </a:prstGeom>
          <a:noFill/>
        </p:spPr>
        <p:txBody>
          <a:bodyPr wrap="none" rtlCol="0">
            <a:spAutoFit/>
          </a:bodyPr>
          <a:lstStyle/>
          <a:p>
            <a:r>
              <a:rPr lang="en-US" dirty="0"/>
              <a:t>Individual rank</a:t>
            </a:r>
          </a:p>
        </p:txBody>
      </p:sp>
      <p:sp>
        <p:nvSpPr>
          <p:cNvPr id="26" name="TextBox 25"/>
          <p:cNvSpPr txBox="1"/>
          <p:nvPr/>
        </p:nvSpPr>
        <p:spPr>
          <a:xfrm>
            <a:off x="4857752" y="2500306"/>
            <a:ext cx="1875835" cy="369332"/>
          </a:xfrm>
          <a:prstGeom prst="rect">
            <a:avLst/>
          </a:prstGeom>
          <a:noFill/>
        </p:spPr>
        <p:txBody>
          <a:bodyPr wrap="none" rtlCol="0">
            <a:spAutoFit/>
          </a:bodyPr>
          <a:lstStyle/>
          <a:p>
            <a:r>
              <a:rPr lang="en-US" b="1" dirty="0"/>
              <a:t>0&lt;rank(</a:t>
            </a:r>
            <a:r>
              <a:rPr lang="en-US" b="1" dirty="0" err="1"/>
              <a:t>i</a:t>
            </a:r>
            <a:r>
              <a:rPr lang="en-US" b="1" dirty="0"/>
              <a:t>)&lt;µ-1</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Exponential Ranking</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148</a:t>
            </a:fld>
            <a:endParaRPr lang="en-US"/>
          </a:p>
        </p:txBody>
      </p:sp>
      <p:pic>
        <p:nvPicPr>
          <p:cNvPr id="5" name="Picture 4"/>
          <p:cNvPicPr>
            <a:picLocks noChangeAspect="1" noChangeArrowheads="1"/>
          </p:cNvPicPr>
          <p:nvPr/>
        </p:nvPicPr>
        <p:blipFill>
          <a:blip r:embed="rId2" cstate="print">
            <a:lum bright="-10000" contrast="20000"/>
          </a:blip>
          <a:srcRect/>
          <a:stretch>
            <a:fillRect/>
          </a:stretch>
        </p:blipFill>
        <p:spPr bwMode="auto">
          <a:xfrm>
            <a:off x="2566440" y="1268700"/>
            <a:ext cx="3733800" cy="1336675"/>
          </a:xfrm>
          <a:prstGeom prst="rect">
            <a:avLst/>
          </a:prstGeom>
          <a:noFill/>
          <a:ln w="9525">
            <a:noFill/>
            <a:miter lim="800000"/>
            <a:headEnd/>
            <a:tailEnd/>
          </a:ln>
        </p:spPr>
      </p:pic>
      <p:graphicFrame>
        <p:nvGraphicFramePr>
          <p:cNvPr id="7" name="Diagram 6"/>
          <p:cNvGraphicFramePr/>
          <p:nvPr/>
        </p:nvGraphicFramePr>
        <p:xfrm>
          <a:off x="539440" y="3212970"/>
          <a:ext cx="8065120" cy="2896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2211" name="Picture 3" descr="E:\dr.hamzeh\slide evolutionary\themplate\pic\stick_figure_reading_newspaper_md_wm.gif"/>
          <p:cNvPicPr>
            <a:picLocks noChangeAspect="1" noChangeArrowheads="1" noCrop="1"/>
          </p:cNvPicPr>
          <p:nvPr/>
        </p:nvPicPr>
        <p:blipFill>
          <a:blip r:embed="rId8" cstate="print"/>
          <a:srcRect/>
          <a:stretch>
            <a:fillRect/>
          </a:stretch>
        </p:blipFill>
        <p:spPr bwMode="auto">
          <a:xfrm>
            <a:off x="323410" y="1124680"/>
            <a:ext cx="2095500" cy="2095500"/>
          </a:xfrm>
          <a:prstGeom prst="rect">
            <a:avLst/>
          </a:prstGeom>
          <a:noFill/>
        </p:spPr>
      </p:pic>
      <p:sp>
        <p:nvSpPr>
          <p:cNvPr id="10" name="Rectangle 9"/>
          <p:cNvSpPr/>
          <p:nvPr/>
        </p:nvSpPr>
        <p:spPr bwMode="auto">
          <a:xfrm>
            <a:off x="539440" y="2924930"/>
            <a:ext cx="1656230" cy="21603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Computer Eng\PH.D thesis\Evo slides\pic\business_grey_stick_guy_blank_board_pc_md_wm.jpg"/>
          <p:cNvPicPr>
            <a:picLocks noChangeAspect="1" noChangeArrowheads="1"/>
          </p:cNvPicPr>
          <p:nvPr/>
        </p:nvPicPr>
        <p:blipFill>
          <a:blip r:embed="rId2" cstate="print"/>
          <a:srcRect/>
          <a:stretch>
            <a:fillRect/>
          </a:stretch>
        </p:blipFill>
        <p:spPr bwMode="auto">
          <a:xfrm>
            <a:off x="1285852" y="1071546"/>
            <a:ext cx="5826148" cy="5214974"/>
          </a:xfrm>
          <a:prstGeom prst="rect">
            <a:avLst/>
          </a:prstGeom>
          <a:noFill/>
        </p:spPr>
      </p:pic>
      <p:sp>
        <p:nvSpPr>
          <p:cNvPr id="2" name="Title 1"/>
          <p:cNvSpPr>
            <a:spLocks noGrp="1"/>
          </p:cNvSpPr>
          <p:nvPr>
            <p:ph type="title"/>
          </p:nvPr>
        </p:nvSpPr>
        <p:spPr/>
        <p:txBody>
          <a:bodyPr/>
          <a:lstStyle/>
          <a:p>
            <a:r>
              <a:rPr lang="en-US" dirty="0"/>
              <a:t>Problem of rank base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149</a:t>
            </a:fld>
            <a:endParaRPr lang="en-US"/>
          </a:p>
        </p:txBody>
      </p:sp>
      <p:sp>
        <p:nvSpPr>
          <p:cNvPr id="4" name="TextBox 3"/>
          <p:cNvSpPr txBox="1"/>
          <p:nvPr/>
        </p:nvSpPr>
        <p:spPr>
          <a:xfrm>
            <a:off x="1928794" y="3429000"/>
            <a:ext cx="4000528" cy="646331"/>
          </a:xfrm>
          <a:prstGeom prst="rect">
            <a:avLst/>
          </a:prstGeom>
          <a:noFill/>
        </p:spPr>
        <p:txBody>
          <a:bodyPr wrap="square" rtlCol="0">
            <a:spAutoFit/>
          </a:bodyPr>
          <a:lstStyle/>
          <a:p>
            <a:pPr algn="ctr"/>
            <a:r>
              <a:rPr lang="en-US" b="1" dirty="0"/>
              <a:t>Sorting overhead </a:t>
            </a:r>
            <a:r>
              <a:rPr lang="en-US" dirty="0"/>
              <a:t>is the main problem of rank based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90" y="417098"/>
            <a:ext cx="8229600" cy="563562"/>
          </a:xfrm>
        </p:spPr>
        <p:txBody>
          <a:bodyPr/>
          <a:lstStyle/>
          <a:p>
            <a:r>
              <a:rPr lang="en-US" altLang="de-DE" sz="2400" dirty="0"/>
              <a:t>Major operators of Genetic Change in Individuals</a:t>
            </a:r>
            <a:endParaRPr lang="en-US" sz="2400"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a:t>
            </a:fld>
            <a:endParaRPr lang="en-US"/>
          </a:p>
        </p:txBody>
      </p:sp>
      <p:graphicFrame>
        <p:nvGraphicFramePr>
          <p:cNvPr id="5" name="Diagram 4"/>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C:\WINDOWS\Desktop\533\meiosis1.gif"/>
          <p:cNvPicPr>
            <a:picLocks noChangeAspect="1" noChangeArrowheads="1"/>
          </p:cNvPicPr>
          <p:nvPr/>
        </p:nvPicPr>
        <p:blipFill>
          <a:blip r:embed="rId7" cstate="print"/>
          <a:srcRect/>
          <a:stretch>
            <a:fillRect/>
          </a:stretch>
        </p:blipFill>
        <p:spPr bwMode="auto">
          <a:xfrm>
            <a:off x="6012200" y="1052670"/>
            <a:ext cx="2638930" cy="2088290"/>
          </a:xfrm>
          <a:prstGeom prst="rect">
            <a:avLst/>
          </a:prstGeom>
          <a:noFill/>
          <a:ln w="9525">
            <a:noFill/>
            <a:miter lim="800000"/>
            <a:headEnd/>
            <a:tailEnd/>
          </a:ln>
          <a:effectLst/>
        </p:spPr>
      </p:pic>
      <p:pic>
        <p:nvPicPr>
          <p:cNvPr id="7" name="Picture 5" descr="missense"/>
          <p:cNvPicPr>
            <a:picLocks noGrp="1" noChangeAspect="1" noChangeArrowheads="1"/>
          </p:cNvPicPr>
          <p:nvPr>
            <p:ph sz="half" idx="4294967295"/>
          </p:nvPr>
        </p:nvPicPr>
        <p:blipFill>
          <a:blip r:embed="rId8" cstate="print"/>
          <a:srcRect/>
          <a:stretch>
            <a:fillRect/>
          </a:stretch>
        </p:blipFill>
        <p:spPr>
          <a:xfrm>
            <a:off x="683460" y="4653170"/>
            <a:ext cx="1765072" cy="1696830"/>
          </a:xfrm>
          <a:prstGeom prst="rect">
            <a:avLst/>
          </a:prstGeom>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5" name="Picture 3"/>
          <p:cNvPicPr>
            <a:picLocks noChangeAspect="1" noChangeArrowheads="1"/>
          </p:cNvPicPr>
          <p:nvPr/>
        </p:nvPicPr>
        <p:blipFill>
          <a:blip r:embed="rId2" cstate="print"/>
          <a:srcRect/>
          <a:stretch>
            <a:fillRect/>
          </a:stretch>
        </p:blipFill>
        <p:spPr bwMode="auto">
          <a:xfrm>
            <a:off x="1495425" y="1223963"/>
            <a:ext cx="6153150" cy="4410075"/>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Tournament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150</a:t>
            </a:fld>
            <a:endParaRPr lang="en-US"/>
          </a:p>
        </p:txBody>
      </p:sp>
      <p:sp>
        <p:nvSpPr>
          <p:cNvPr id="5" name="Rectangle 4"/>
          <p:cNvSpPr/>
          <p:nvPr/>
        </p:nvSpPr>
        <p:spPr>
          <a:xfrm>
            <a:off x="2627730" y="1916790"/>
            <a:ext cx="3714478" cy="461665"/>
          </a:xfrm>
          <a:prstGeom prst="rect">
            <a:avLst/>
          </a:prstGeom>
        </p:spPr>
        <p:txBody>
          <a:bodyPr wrap="none">
            <a:spAutoFit/>
          </a:bodyPr>
          <a:lstStyle/>
          <a:p>
            <a:r>
              <a:rPr lang="en-GB" sz="2400" b="1" dirty="0"/>
              <a:t>Tournament Selection</a:t>
            </a:r>
            <a:endParaRPr lang="en-US" sz="2400" b="1" dirty="0"/>
          </a:p>
        </p:txBody>
      </p:sp>
      <p:pic>
        <p:nvPicPr>
          <p:cNvPr id="223236" name="Picture 4"/>
          <p:cNvPicPr>
            <a:picLocks noChangeAspect="1" noChangeArrowheads="1"/>
          </p:cNvPicPr>
          <p:nvPr/>
        </p:nvPicPr>
        <p:blipFill>
          <a:blip r:embed="rId3" cstate="print"/>
          <a:srcRect/>
          <a:stretch>
            <a:fillRect/>
          </a:stretch>
        </p:blipFill>
        <p:spPr bwMode="auto">
          <a:xfrm>
            <a:off x="1328738" y="1023938"/>
            <a:ext cx="6486525" cy="4810125"/>
          </a:xfrm>
          <a:prstGeom prst="rect">
            <a:avLst/>
          </a:prstGeom>
          <a:noFill/>
          <a:ln w="9525">
            <a:noFill/>
            <a:miter lim="800000"/>
            <a:headEnd/>
            <a:tailEnd/>
          </a:ln>
        </p:spPr>
      </p:pic>
      <p:sp>
        <p:nvSpPr>
          <p:cNvPr id="9" name="Rectangle 8"/>
          <p:cNvSpPr/>
          <p:nvPr/>
        </p:nvSpPr>
        <p:spPr>
          <a:xfrm>
            <a:off x="2555720" y="1844780"/>
            <a:ext cx="3714478" cy="461665"/>
          </a:xfrm>
          <a:prstGeom prst="rect">
            <a:avLst/>
          </a:prstGeom>
        </p:spPr>
        <p:txBody>
          <a:bodyPr wrap="none">
            <a:spAutoFit/>
          </a:bodyPr>
          <a:lstStyle/>
          <a:p>
            <a:r>
              <a:rPr lang="en-GB" sz="2400" b="1" dirty="0"/>
              <a:t>Tournament Selection</a:t>
            </a:r>
            <a:endParaRPr lang="en-US" sz="2400" b="1" dirty="0"/>
          </a:p>
        </p:txBody>
      </p:sp>
      <p:pic>
        <p:nvPicPr>
          <p:cNvPr id="223237" name="Picture 5" descr="E:\dr.hamzeh\slide evolutionary\themplate\pic\we_are_number_one_md_wm.jpg"/>
          <p:cNvPicPr>
            <a:picLocks noChangeAspect="1" noChangeArrowheads="1"/>
          </p:cNvPicPr>
          <p:nvPr/>
        </p:nvPicPr>
        <p:blipFill>
          <a:blip r:embed="rId4" cstate="print"/>
          <a:srcRect/>
          <a:stretch>
            <a:fillRect/>
          </a:stretch>
        </p:blipFill>
        <p:spPr bwMode="auto">
          <a:xfrm>
            <a:off x="4067930" y="3429000"/>
            <a:ext cx="2323970" cy="2323970"/>
          </a:xfrm>
          <a:prstGeom prst="rect">
            <a:avLst/>
          </a:prstGeom>
          <a:noFill/>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Tournament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151</a:t>
            </a:fld>
            <a:endParaRPr lang="en-US"/>
          </a:p>
        </p:txBody>
      </p:sp>
      <p:sp>
        <p:nvSpPr>
          <p:cNvPr id="5" name="Rectangle 4"/>
          <p:cNvSpPr/>
          <p:nvPr/>
        </p:nvSpPr>
        <p:spPr>
          <a:xfrm>
            <a:off x="683460" y="1484730"/>
            <a:ext cx="7345020" cy="369332"/>
          </a:xfrm>
          <a:prstGeom prst="rect">
            <a:avLst/>
          </a:prstGeom>
        </p:spPr>
        <p:txBody>
          <a:bodyPr wrap="square">
            <a:spAutoFit/>
          </a:bodyPr>
          <a:lstStyle/>
          <a:p>
            <a:pPr>
              <a:buFont typeface="Wingdings" pitchFamily="2" charset="2"/>
              <a:buChar char="v"/>
            </a:pPr>
            <a:r>
              <a:rPr lang="en-GB" dirty="0"/>
              <a:t>    All methods above rely on global population statistics</a:t>
            </a:r>
          </a:p>
        </p:txBody>
      </p:sp>
      <p:sp>
        <p:nvSpPr>
          <p:cNvPr id="6" name="Rectangle 5"/>
          <p:cNvSpPr/>
          <p:nvPr/>
        </p:nvSpPr>
        <p:spPr>
          <a:xfrm>
            <a:off x="899490" y="1916790"/>
            <a:ext cx="7596420" cy="923330"/>
          </a:xfrm>
          <a:prstGeom prst="rect">
            <a:avLst/>
          </a:prstGeom>
        </p:spPr>
        <p:txBody>
          <a:bodyPr wrap="square">
            <a:spAutoFit/>
          </a:bodyPr>
          <a:lstStyle/>
          <a:p>
            <a:pPr lvl="1">
              <a:buFont typeface="Wingdings" pitchFamily="2" charset="2"/>
              <a:buChar char="§"/>
            </a:pPr>
            <a:r>
              <a:rPr lang="en-GB" dirty="0"/>
              <a:t>     Could be a bottleneck esp. on parallel machines</a:t>
            </a:r>
          </a:p>
          <a:p>
            <a:pPr lvl="1">
              <a:buFont typeface="Wingdings" pitchFamily="2" charset="2"/>
              <a:buChar char="§"/>
            </a:pPr>
            <a:r>
              <a:rPr lang="en-GB" dirty="0"/>
              <a:t>     Relies on presence of external fitness function which might not      	exist: e.g. evolving game players</a:t>
            </a:r>
          </a:p>
        </p:txBody>
      </p:sp>
      <p:sp>
        <p:nvSpPr>
          <p:cNvPr id="7" name="Rectangle 6"/>
          <p:cNvSpPr/>
          <p:nvPr/>
        </p:nvSpPr>
        <p:spPr>
          <a:xfrm>
            <a:off x="755470" y="4078849"/>
            <a:ext cx="2643672" cy="369332"/>
          </a:xfrm>
          <a:prstGeom prst="rect">
            <a:avLst/>
          </a:prstGeom>
        </p:spPr>
        <p:txBody>
          <a:bodyPr wrap="none">
            <a:spAutoFit/>
          </a:bodyPr>
          <a:lstStyle/>
          <a:p>
            <a:pPr>
              <a:buFont typeface="Wingdings" pitchFamily="2" charset="2"/>
              <a:buChar char="v"/>
            </a:pPr>
            <a:r>
              <a:rPr lang="en-GB" dirty="0"/>
              <a:t>   Informal Procedure:</a:t>
            </a:r>
            <a:endParaRPr lang="en-US" dirty="0"/>
          </a:p>
        </p:txBody>
      </p:sp>
      <p:sp>
        <p:nvSpPr>
          <p:cNvPr id="8" name="Rectangle 7"/>
          <p:cNvSpPr/>
          <p:nvPr/>
        </p:nvSpPr>
        <p:spPr>
          <a:xfrm>
            <a:off x="971500" y="4726939"/>
            <a:ext cx="6768940" cy="646331"/>
          </a:xfrm>
          <a:prstGeom prst="rect">
            <a:avLst/>
          </a:prstGeom>
        </p:spPr>
        <p:txBody>
          <a:bodyPr wrap="square">
            <a:spAutoFit/>
          </a:bodyPr>
          <a:lstStyle/>
          <a:p>
            <a:pPr lvl="1">
              <a:buFont typeface="Wingdings" pitchFamily="2" charset="2"/>
              <a:buChar char="§"/>
            </a:pPr>
            <a:r>
              <a:rPr lang="en-US" dirty="0"/>
              <a:t>      P</a:t>
            </a:r>
            <a:r>
              <a:rPr lang="en-GB" dirty="0" err="1"/>
              <a:t>ick</a:t>
            </a:r>
            <a:r>
              <a:rPr lang="en-GB" dirty="0"/>
              <a:t> </a:t>
            </a:r>
            <a:r>
              <a:rPr lang="en-GB" i="1" dirty="0"/>
              <a:t>k</a:t>
            </a:r>
            <a:r>
              <a:rPr lang="en-GB" dirty="0"/>
              <a:t> members  at random then select the best of these</a:t>
            </a:r>
          </a:p>
          <a:p>
            <a:pPr lvl="1">
              <a:buFont typeface="Wingdings" pitchFamily="2" charset="2"/>
              <a:buChar char="§"/>
            </a:pPr>
            <a:r>
              <a:rPr lang="en-GB" dirty="0"/>
              <a:t>      Repeat to select more </a:t>
            </a:r>
            <a:r>
              <a:rPr lang="en-US" dirty="0"/>
              <a:t>individual</a:t>
            </a:r>
            <a:r>
              <a:rPr lang="en-GB" dirty="0"/>
              <a:t>s</a:t>
            </a:r>
            <a:endParaRPr lang="en-US" dirty="0"/>
          </a:p>
        </p:txBody>
      </p:sp>
      <p:pic>
        <p:nvPicPr>
          <p:cNvPr id="225283" name="Picture 3"/>
          <p:cNvPicPr>
            <a:picLocks noChangeAspect="1" noChangeArrowheads="1"/>
          </p:cNvPicPr>
          <p:nvPr/>
        </p:nvPicPr>
        <p:blipFill>
          <a:blip r:embed="rId2" cstate="print"/>
          <a:srcRect/>
          <a:stretch>
            <a:fillRect/>
          </a:stretch>
        </p:blipFill>
        <p:spPr bwMode="auto">
          <a:xfrm>
            <a:off x="5736000" y="2564880"/>
            <a:ext cx="2076450" cy="2076450"/>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tournament selection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152</a:t>
            </a:fld>
            <a:endParaRPr lang="en-US"/>
          </a:p>
        </p:txBody>
      </p:sp>
      <p:sp>
        <p:nvSpPr>
          <p:cNvPr id="4" name="TextBox 3"/>
          <p:cNvSpPr txBox="1"/>
          <p:nvPr/>
        </p:nvSpPr>
        <p:spPr>
          <a:xfrm>
            <a:off x="500034" y="1357298"/>
            <a:ext cx="7215238" cy="3416320"/>
          </a:xfrm>
          <a:prstGeom prst="rect">
            <a:avLst/>
          </a:prstGeom>
          <a:noFill/>
        </p:spPr>
        <p:txBody>
          <a:bodyPr wrap="square" rtlCol="0">
            <a:spAutoFit/>
          </a:bodyPr>
          <a:lstStyle/>
          <a:p>
            <a:pPr>
              <a:buBlip>
                <a:blip r:embed="rId2"/>
              </a:buBlip>
            </a:pPr>
            <a:r>
              <a:rPr lang="en-US" dirty="0"/>
              <a:t>  No need to sort the population</a:t>
            </a:r>
          </a:p>
          <a:p>
            <a:pPr>
              <a:buBlip>
                <a:blip r:embed="rId2"/>
              </a:buBlip>
            </a:pPr>
            <a:endParaRPr lang="en-US" dirty="0"/>
          </a:p>
          <a:p>
            <a:pPr>
              <a:buBlip>
                <a:blip r:embed="rId2"/>
              </a:buBlip>
            </a:pPr>
            <a:r>
              <a:rPr lang="en-US" dirty="0"/>
              <a:t> The closeness of fitness of population members  have No effect</a:t>
            </a:r>
          </a:p>
          <a:p>
            <a:pPr>
              <a:buBlip>
                <a:blip r:embed="rId2"/>
              </a:buBlip>
            </a:pPr>
            <a:endParaRPr lang="en-US" dirty="0"/>
          </a:p>
          <a:p>
            <a:pPr>
              <a:buBlip>
                <a:blip r:embed="rId2"/>
              </a:buBlip>
            </a:pPr>
            <a:r>
              <a:rPr lang="en-US" dirty="0"/>
              <a:t> No sensitive to the shift of fitness function</a:t>
            </a:r>
          </a:p>
          <a:p>
            <a:pPr>
              <a:buBlip>
                <a:blip r:embed="rId2"/>
              </a:buBlip>
            </a:pPr>
            <a:endParaRPr lang="en-US" dirty="0"/>
          </a:p>
          <a:p>
            <a:pPr>
              <a:buBlip>
                <a:blip r:embed="rId2"/>
              </a:buBlip>
            </a:pPr>
            <a:r>
              <a:rPr lang="en-US" dirty="0"/>
              <a:t>The selection pressure is controlled by k</a:t>
            </a:r>
          </a:p>
          <a:p>
            <a:pPr>
              <a:buBlip>
                <a:blip r:embed="rId2"/>
              </a:buBlip>
            </a:pPr>
            <a:endParaRPr lang="en-US" dirty="0"/>
          </a:p>
          <a:p>
            <a:pPr>
              <a:buBlip>
                <a:blip r:embed="rId2"/>
              </a:buBlip>
            </a:pPr>
            <a:r>
              <a:rPr lang="en-US" dirty="0"/>
              <a:t>It can be implement in a parallel way</a:t>
            </a:r>
          </a:p>
          <a:p>
            <a:pPr>
              <a:buBlip>
                <a:blip r:embed="rId2"/>
              </a:buBlip>
            </a:pPr>
            <a:endParaRPr lang="en-US" dirty="0"/>
          </a:p>
          <a:p>
            <a:pPr>
              <a:buBlip>
                <a:blip r:embed="rId2"/>
              </a:buBlip>
            </a:pPr>
            <a:r>
              <a:rPr lang="en-US" dirty="0"/>
              <a:t>No need to have fitness function </a:t>
            </a:r>
          </a:p>
          <a:p>
            <a:r>
              <a:rPr lang="en-US" dirty="0"/>
              <a:t> </a:t>
            </a:r>
          </a:p>
        </p:txBody>
      </p:sp>
      <p:pic>
        <p:nvPicPr>
          <p:cNvPr id="6147" name="Picture 3" descr="H:\Computer Eng\PH.D thesis\Evo slides\pic\golden_dollar_parachute_md_wm.jpg"/>
          <p:cNvPicPr>
            <a:picLocks noChangeAspect="1" noChangeArrowheads="1"/>
          </p:cNvPicPr>
          <p:nvPr/>
        </p:nvPicPr>
        <p:blipFill>
          <a:blip r:embed="rId3" cstate="print"/>
          <a:srcRect/>
          <a:stretch>
            <a:fillRect/>
          </a:stretch>
        </p:blipFill>
        <p:spPr bwMode="auto">
          <a:xfrm>
            <a:off x="5429256" y="2643182"/>
            <a:ext cx="3325818" cy="3325818"/>
          </a:xfrm>
          <a:prstGeom prst="rect">
            <a:avLst/>
          </a:prstGeom>
          <a:noFill/>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Survivor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153</a:t>
            </a:fld>
            <a:endParaRPr lang="en-US"/>
          </a:p>
        </p:txBody>
      </p:sp>
      <p:pic>
        <p:nvPicPr>
          <p:cNvPr id="5" name="Picture 2"/>
          <p:cNvPicPr>
            <a:picLocks noChangeAspect="1" noChangeArrowheads="1"/>
          </p:cNvPicPr>
          <p:nvPr/>
        </p:nvPicPr>
        <p:blipFill>
          <a:blip r:embed="rId2" cstate="print"/>
          <a:srcRect/>
          <a:stretch>
            <a:fillRect/>
          </a:stretch>
        </p:blipFill>
        <p:spPr bwMode="auto">
          <a:xfrm>
            <a:off x="2090738" y="1119188"/>
            <a:ext cx="4962525" cy="4619625"/>
          </a:xfrm>
          <a:prstGeom prst="rect">
            <a:avLst/>
          </a:prstGeom>
          <a:noFill/>
          <a:ln w="9525">
            <a:noFill/>
            <a:miter lim="800000"/>
            <a:headEnd/>
            <a:tailEnd/>
          </a:ln>
        </p:spPr>
      </p:pic>
      <p:sp>
        <p:nvSpPr>
          <p:cNvPr id="6" name="TextBox 5"/>
          <p:cNvSpPr txBox="1"/>
          <p:nvPr/>
        </p:nvSpPr>
        <p:spPr>
          <a:xfrm rot="21166945">
            <a:off x="2823185" y="1548601"/>
            <a:ext cx="3472425" cy="2585323"/>
          </a:xfrm>
          <a:prstGeom prst="rect">
            <a:avLst/>
          </a:prstGeom>
          <a:noFill/>
        </p:spPr>
        <p:txBody>
          <a:bodyPr wrap="square" rtlCol="0">
            <a:spAutoFit/>
          </a:bodyPr>
          <a:lstStyle/>
          <a:p>
            <a:endParaRPr lang="en-US" sz="5400" b="1" dirty="0"/>
          </a:p>
          <a:p>
            <a:r>
              <a:rPr lang="en-GB" sz="5400" b="1" dirty="0"/>
              <a:t>Survivor Selection</a:t>
            </a:r>
            <a:endParaRPr lang="en-US" sz="5400" b="1"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Survivor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154</a:t>
            </a:fld>
            <a:endParaRPr lang="en-US"/>
          </a:p>
        </p:txBody>
      </p:sp>
      <p:graphicFrame>
        <p:nvGraphicFramePr>
          <p:cNvPr id="6" name="Diagram 5"/>
          <p:cNvGraphicFramePr/>
          <p:nvPr/>
        </p:nvGraphicFramePr>
        <p:xfrm>
          <a:off x="323410" y="620610"/>
          <a:ext cx="8425170" cy="5184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Elitism OR GENITOR: a</a:t>
            </a:r>
            <a:r>
              <a:rPr lang="en-US" dirty="0"/>
              <a:t>.</a:t>
            </a:r>
            <a:r>
              <a:rPr lang="en-GB" dirty="0"/>
              <a:t>k</a:t>
            </a:r>
            <a:r>
              <a:rPr lang="en-US" dirty="0"/>
              <a:t>.</a:t>
            </a:r>
            <a:r>
              <a:rPr lang="en-GB" dirty="0"/>
              <a:t>a</a:t>
            </a:r>
            <a:r>
              <a:rPr lang="en-US" dirty="0"/>
              <a:t>.</a:t>
            </a:r>
            <a:r>
              <a:rPr lang="en-GB" dirty="0"/>
              <a:t> “delete-worst</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155</a:t>
            </a:fld>
            <a:endParaRPr lang="en-US"/>
          </a:p>
        </p:txBody>
      </p:sp>
      <p:graphicFrame>
        <p:nvGraphicFramePr>
          <p:cNvPr id="5" name="Content Placeholder 9"/>
          <p:cNvGraphicFramePr>
            <a:graphicFrameLocks noGrp="1"/>
          </p:cNvGraphicFramePr>
          <p:nvPr>
            <p:ph idx="4294967295"/>
            <p:extLst>
              <p:ext uri="{D42A27DB-BD31-4B8C-83A1-F6EECF244321}">
                <p14:modId xmlns:p14="http://schemas.microsoft.com/office/powerpoint/2010/main" val="684945391"/>
              </p:ext>
            </p:extLst>
          </p:nvPr>
        </p:nvGraphicFramePr>
        <p:xfrm>
          <a:off x="467430" y="1340710"/>
          <a:ext cx="8077200" cy="504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graphicEl>
                                              <a:dgm id="{0F6A2BCD-B37F-43E0-934C-CDB5B8B558C2}"/>
                                            </p:graphicEl>
                                          </p:spTgt>
                                        </p:tgtEl>
                                        <p:attrNameLst>
                                          <p:attrName>style.visibility</p:attrName>
                                        </p:attrNameLst>
                                      </p:cBhvr>
                                      <p:to>
                                        <p:strVal val="visible"/>
                                      </p:to>
                                    </p:set>
                                    <p:animEffect transition="in" filter="fade">
                                      <p:cBhvr>
                                        <p:cTn id="7" dur="1000"/>
                                        <p:tgtEl>
                                          <p:spTgt spid="5">
                                            <p:graphicEl>
                                              <a:dgm id="{0F6A2BCD-B37F-43E0-934C-CDB5B8B558C2}"/>
                                            </p:graphicEl>
                                          </p:spTgt>
                                        </p:tgtEl>
                                      </p:cBhvr>
                                    </p:animEffect>
                                    <p:anim calcmode="lin" valueType="num">
                                      <p:cBhvr>
                                        <p:cTn id="8" dur="1000" fill="hold"/>
                                        <p:tgtEl>
                                          <p:spTgt spid="5">
                                            <p:graphicEl>
                                              <a:dgm id="{0F6A2BCD-B37F-43E0-934C-CDB5B8B558C2}"/>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0F6A2BCD-B37F-43E0-934C-CDB5B8B558C2}"/>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77F5A3AA-78F2-4B6A-8235-254DCD473FA3}"/>
                                            </p:graphicEl>
                                          </p:spTgt>
                                        </p:tgtEl>
                                        <p:attrNameLst>
                                          <p:attrName>style.visibility</p:attrName>
                                        </p:attrNameLst>
                                      </p:cBhvr>
                                      <p:to>
                                        <p:strVal val="visible"/>
                                      </p:to>
                                    </p:set>
                                    <p:animEffect transition="in" filter="fade">
                                      <p:cBhvr>
                                        <p:cTn id="12" dur="1000"/>
                                        <p:tgtEl>
                                          <p:spTgt spid="5">
                                            <p:graphicEl>
                                              <a:dgm id="{77F5A3AA-78F2-4B6A-8235-254DCD473FA3}"/>
                                            </p:graphicEl>
                                          </p:spTgt>
                                        </p:tgtEl>
                                      </p:cBhvr>
                                    </p:animEffect>
                                    <p:anim calcmode="lin" valueType="num">
                                      <p:cBhvr>
                                        <p:cTn id="13" dur="1000" fill="hold"/>
                                        <p:tgtEl>
                                          <p:spTgt spid="5">
                                            <p:graphicEl>
                                              <a:dgm id="{77F5A3AA-78F2-4B6A-8235-254DCD473FA3}"/>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77F5A3AA-78F2-4B6A-8235-254DCD473FA3}"/>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graphicEl>
                                              <a:dgm id="{805F342B-88F4-47AD-B1F2-6508BEFFEE51}"/>
                                            </p:graphicEl>
                                          </p:spTgt>
                                        </p:tgtEl>
                                        <p:attrNameLst>
                                          <p:attrName>style.visibility</p:attrName>
                                        </p:attrNameLst>
                                      </p:cBhvr>
                                      <p:to>
                                        <p:strVal val="visible"/>
                                      </p:to>
                                    </p:set>
                                    <p:animEffect transition="in" filter="fade">
                                      <p:cBhvr>
                                        <p:cTn id="17" dur="1000"/>
                                        <p:tgtEl>
                                          <p:spTgt spid="5">
                                            <p:graphicEl>
                                              <a:dgm id="{805F342B-88F4-47AD-B1F2-6508BEFFEE51}"/>
                                            </p:graphicEl>
                                          </p:spTgt>
                                        </p:tgtEl>
                                      </p:cBhvr>
                                    </p:animEffect>
                                    <p:anim calcmode="lin" valueType="num">
                                      <p:cBhvr>
                                        <p:cTn id="18" dur="1000" fill="hold"/>
                                        <p:tgtEl>
                                          <p:spTgt spid="5">
                                            <p:graphicEl>
                                              <a:dgm id="{805F342B-88F4-47AD-B1F2-6508BEFFEE51}"/>
                                            </p:graphicEl>
                                          </p:spTgt>
                                        </p:tgtEl>
                                        <p:attrNameLst>
                                          <p:attrName>ppt_x</p:attrName>
                                        </p:attrNameLst>
                                      </p:cBhvr>
                                      <p:tavLst>
                                        <p:tav tm="0">
                                          <p:val>
                                            <p:strVal val="#ppt_x"/>
                                          </p:val>
                                        </p:tav>
                                        <p:tav tm="100000">
                                          <p:val>
                                            <p:strVal val="#ppt_x"/>
                                          </p:val>
                                        </p:tav>
                                      </p:tavLst>
                                    </p:anim>
                                    <p:anim calcmode="lin" valueType="num">
                                      <p:cBhvr>
                                        <p:cTn id="19" dur="1000" fill="hold"/>
                                        <p:tgtEl>
                                          <p:spTgt spid="5">
                                            <p:graphicEl>
                                              <a:dgm id="{805F342B-88F4-47AD-B1F2-6508BEFFEE51}"/>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graphicEl>
                                              <a:dgm id="{815E54BA-E21B-4C9C-B7F2-39FE7E44958C}"/>
                                            </p:graphicEl>
                                          </p:spTgt>
                                        </p:tgtEl>
                                        <p:attrNameLst>
                                          <p:attrName>style.visibility</p:attrName>
                                        </p:attrNameLst>
                                      </p:cBhvr>
                                      <p:to>
                                        <p:strVal val="visible"/>
                                      </p:to>
                                    </p:set>
                                    <p:animEffect transition="in" filter="fade">
                                      <p:cBhvr>
                                        <p:cTn id="22" dur="1000"/>
                                        <p:tgtEl>
                                          <p:spTgt spid="5">
                                            <p:graphicEl>
                                              <a:dgm id="{815E54BA-E21B-4C9C-B7F2-39FE7E44958C}"/>
                                            </p:graphicEl>
                                          </p:spTgt>
                                        </p:tgtEl>
                                      </p:cBhvr>
                                    </p:animEffect>
                                    <p:anim calcmode="lin" valueType="num">
                                      <p:cBhvr>
                                        <p:cTn id="23" dur="1000" fill="hold"/>
                                        <p:tgtEl>
                                          <p:spTgt spid="5">
                                            <p:graphicEl>
                                              <a:dgm id="{815E54BA-E21B-4C9C-B7F2-39FE7E44958C}"/>
                                            </p:graphicEl>
                                          </p:spTgt>
                                        </p:tgtEl>
                                        <p:attrNameLst>
                                          <p:attrName>ppt_x</p:attrName>
                                        </p:attrNameLst>
                                      </p:cBhvr>
                                      <p:tavLst>
                                        <p:tav tm="0">
                                          <p:val>
                                            <p:strVal val="#ppt_x"/>
                                          </p:val>
                                        </p:tav>
                                        <p:tav tm="100000">
                                          <p:val>
                                            <p:strVal val="#ppt_x"/>
                                          </p:val>
                                        </p:tav>
                                      </p:tavLst>
                                    </p:anim>
                                    <p:anim calcmode="lin" valueType="num">
                                      <p:cBhvr>
                                        <p:cTn id="24" dur="1000" fill="hold"/>
                                        <p:tgtEl>
                                          <p:spTgt spid="5">
                                            <p:graphicEl>
                                              <a:dgm id="{815E54BA-E21B-4C9C-B7F2-39FE7E44958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#11</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156</a:t>
            </a:fld>
            <a:endParaRPr lang="en-US"/>
          </a:p>
        </p:txBody>
      </p:sp>
    </p:spTree>
    <p:extLst>
      <p:ext uri="{BB962C8B-B14F-4D97-AF65-F5344CB8AC3E}">
        <p14:creationId xmlns:p14="http://schemas.microsoft.com/office/powerpoint/2010/main" val="28614895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Problems are HARD for GA?</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157</a:t>
            </a:fld>
            <a:endParaRPr lang="en-US"/>
          </a:p>
        </p:txBody>
      </p:sp>
      <p:graphicFrame>
        <p:nvGraphicFramePr>
          <p:cNvPr id="6" name="Diagram 5"/>
          <p:cNvGraphicFramePr/>
          <p:nvPr>
            <p:extLst>
              <p:ext uri="{D42A27DB-BD31-4B8C-83A1-F6EECF244321}">
                <p14:modId xmlns:p14="http://schemas.microsoft.com/office/powerpoint/2010/main" val="3885949263"/>
              </p:ext>
            </p:extLst>
          </p:nvPr>
        </p:nvGraphicFramePr>
        <p:xfrm>
          <a:off x="1691600" y="1772770"/>
          <a:ext cx="5893232" cy="41012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1426" name="Picture 2" descr="E:\dr.hamzeh\slide evolutionary\themplate\pic\stick_figure_despair_pc_md_wm.jpg"/>
          <p:cNvPicPr>
            <a:picLocks noChangeAspect="1" noChangeArrowheads="1"/>
          </p:cNvPicPr>
          <p:nvPr/>
        </p:nvPicPr>
        <p:blipFill>
          <a:blip r:embed="rId7" cstate="print"/>
          <a:srcRect/>
          <a:stretch>
            <a:fillRect/>
          </a:stretch>
        </p:blipFill>
        <p:spPr bwMode="auto">
          <a:xfrm>
            <a:off x="467430" y="4797190"/>
            <a:ext cx="1747890" cy="17478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Problems are HARD for GA?</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158</a:t>
            </a:fld>
            <a:endParaRPr lang="en-US"/>
          </a:p>
        </p:txBody>
      </p:sp>
      <p:sp>
        <p:nvSpPr>
          <p:cNvPr id="5" name="Rectangle 4"/>
          <p:cNvSpPr/>
          <p:nvPr/>
        </p:nvSpPr>
        <p:spPr>
          <a:xfrm>
            <a:off x="395420" y="2204830"/>
            <a:ext cx="5616780" cy="646331"/>
          </a:xfrm>
          <a:prstGeom prst="rect">
            <a:avLst/>
          </a:prstGeom>
        </p:spPr>
        <p:txBody>
          <a:bodyPr wrap="square">
            <a:spAutoFit/>
          </a:bodyPr>
          <a:lstStyle/>
          <a:p>
            <a:r>
              <a:rPr lang="en-US" b="1" dirty="0">
                <a:solidFill>
                  <a:schemeClr val="accent3">
                    <a:lumMod val="75000"/>
                  </a:schemeClr>
                </a:solidFill>
              </a:rPr>
              <a:t>The Royal Road for Genetic Algorithms: Fitness Landscape and GA Performance</a:t>
            </a:r>
          </a:p>
        </p:txBody>
      </p:sp>
      <p:sp>
        <p:nvSpPr>
          <p:cNvPr id="7" name="Rectangle 6"/>
          <p:cNvSpPr/>
          <p:nvPr/>
        </p:nvSpPr>
        <p:spPr>
          <a:xfrm>
            <a:off x="2051650" y="3140960"/>
            <a:ext cx="2232310" cy="923330"/>
          </a:xfrm>
          <a:prstGeom prst="rect">
            <a:avLst/>
          </a:prstGeom>
        </p:spPr>
        <p:txBody>
          <a:bodyPr wrap="square">
            <a:spAutoFit/>
          </a:bodyPr>
          <a:lstStyle/>
          <a:p>
            <a:r>
              <a:rPr lang="en-US" dirty="0"/>
              <a:t>Melanie Mitchell</a:t>
            </a:r>
          </a:p>
          <a:p>
            <a:r>
              <a:rPr lang="en-US" dirty="0"/>
              <a:t>Stephanie Forrest</a:t>
            </a:r>
          </a:p>
          <a:p>
            <a:r>
              <a:rPr lang="en-US" dirty="0"/>
              <a:t>John. H. Holland</a:t>
            </a:r>
          </a:p>
        </p:txBody>
      </p:sp>
      <p:pic>
        <p:nvPicPr>
          <p:cNvPr id="232451" name="Picture 3"/>
          <p:cNvPicPr>
            <a:picLocks noChangeAspect="1" noChangeArrowheads="1"/>
          </p:cNvPicPr>
          <p:nvPr/>
        </p:nvPicPr>
        <p:blipFill>
          <a:blip r:embed="rId2" cstate="print">
            <a:lum bright="10000" contrast="-20000"/>
          </a:blip>
          <a:srcRect/>
          <a:stretch>
            <a:fillRect/>
          </a:stretch>
        </p:blipFill>
        <p:spPr bwMode="auto">
          <a:xfrm>
            <a:off x="6084210" y="2132820"/>
            <a:ext cx="2541259" cy="3508245"/>
          </a:xfrm>
          <a:prstGeom prst="rect">
            <a:avLst/>
          </a:prstGeom>
          <a:noFill/>
          <a:ln w="9525">
            <a:noFill/>
            <a:miter lim="800000"/>
            <a:headEnd/>
            <a:tailEnd/>
          </a:ln>
        </p:spPr>
      </p:pic>
      <p:cxnSp>
        <p:nvCxnSpPr>
          <p:cNvPr id="11" name="Straight Connector 10"/>
          <p:cNvCxnSpPr/>
          <p:nvPr/>
        </p:nvCxnSpPr>
        <p:spPr bwMode="auto">
          <a:xfrm>
            <a:off x="467430" y="2132820"/>
            <a:ext cx="5120640" cy="0"/>
          </a:xfrm>
          <a:prstGeom prst="line">
            <a:avLst/>
          </a:prstGeom>
          <a:solidFill>
            <a:schemeClr val="accent1"/>
          </a:solidFill>
          <a:ln w="53975" cap="flat" cmpd="sng" algn="ctr">
            <a:solidFill>
              <a:schemeClr val="accent6"/>
            </a:solidFill>
            <a:prstDash val="solid"/>
            <a:round/>
            <a:headEnd type="none" w="med" len="med"/>
            <a:tailEnd type="none" w="med" len="med"/>
          </a:ln>
          <a:effectLst/>
        </p:spPr>
      </p:cxnSp>
      <p:cxnSp>
        <p:nvCxnSpPr>
          <p:cNvPr id="13" name="Straight Connector 12"/>
          <p:cNvCxnSpPr/>
          <p:nvPr/>
        </p:nvCxnSpPr>
        <p:spPr bwMode="auto">
          <a:xfrm>
            <a:off x="467430" y="2924930"/>
            <a:ext cx="5120640" cy="0"/>
          </a:xfrm>
          <a:prstGeom prst="line">
            <a:avLst/>
          </a:prstGeom>
          <a:solidFill>
            <a:schemeClr val="accent1"/>
          </a:solidFill>
          <a:ln w="53975" cap="flat" cmpd="sng" algn="ctr">
            <a:solidFill>
              <a:schemeClr val="accent6"/>
            </a:solidFill>
            <a:prstDash val="solid"/>
            <a:round/>
            <a:headEnd type="none" w="med" len="med"/>
            <a:tailEnd type="none" w="med" len="med"/>
          </a:ln>
          <a:effectLst/>
        </p:spPr>
      </p:cxn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principal GA theories?</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159</a:t>
            </a:fld>
            <a:endParaRPr lang="en-US"/>
          </a:p>
        </p:txBody>
      </p:sp>
      <p:sp>
        <p:nvSpPr>
          <p:cNvPr id="6" name="AutoShape 5"/>
          <p:cNvSpPr>
            <a:spLocks noChangeArrowheads="1"/>
          </p:cNvSpPr>
          <p:nvPr/>
        </p:nvSpPr>
        <p:spPr bwMode="auto">
          <a:xfrm>
            <a:off x="527360" y="3021300"/>
            <a:ext cx="3468560" cy="1775890"/>
          </a:xfrm>
          <a:prstGeom prst="roundRect">
            <a:avLst>
              <a:gd name="adj" fmla="val 16667"/>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sp>
        <p:nvSpPr>
          <p:cNvPr id="7" name="Freeform 8"/>
          <p:cNvSpPr>
            <a:spLocks/>
          </p:cNvSpPr>
          <p:nvPr/>
        </p:nvSpPr>
        <p:spPr bwMode="gray">
          <a:xfrm rot="16200000">
            <a:off x="6770203" y="1872743"/>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495AD9"/>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sp>
        <p:nvSpPr>
          <p:cNvPr id="8" name="Freeform 10"/>
          <p:cNvSpPr>
            <a:spLocks/>
          </p:cNvSpPr>
          <p:nvPr/>
        </p:nvSpPr>
        <p:spPr bwMode="gray">
          <a:xfrm rot="5400000" flipH="1">
            <a:off x="1610829" y="1872744"/>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CC00CC"/>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grpSp>
        <p:nvGrpSpPr>
          <p:cNvPr id="3" name="Group 11"/>
          <p:cNvGrpSpPr>
            <a:grpSpLocks/>
          </p:cNvGrpSpPr>
          <p:nvPr/>
        </p:nvGrpSpPr>
        <p:grpSpPr bwMode="auto">
          <a:xfrm>
            <a:off x="2604606" y="1268701"/>
            <a:ext cx="3767644" cy="1412876"/>
            <a:chOff x="1997" y="1314"/>
            <a:chExt cx="1868" cy="890"/>
          </a:xfrm>
          <a:solidFill>
            <a:schemeClr val="accent3">
              <a:lumMod val="20000"/>
              <a:lumOff val="80000"/>
            </a:schemeClr>
          </a:solidFill>
        </p:grpSpPr>
        <p:sp>
          <p:nvSpPr>
            <p:cNvPr id="16" name="Oval 14"/>
            <p:cNvSpPr>
              <a:spLocks noChangeArrowheads="1"/>
            </p:cNvSpPr>
            <p:nvPr/>
          </p:nvSpPr>
          <p:spPr bwMode="gray">
            <a:xfrm>
              <a:off x="1997" y="1314"/>
              <a:ext cx="1868" cy="890"/>
            </a:xfrm>
            <a:prstGeom prst="ellipse">
              <a:avLst/>
            </a:prstGeom>
            <a:solidFill>
              <a:srgbClr val="F8C0F4"/>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r" rtl="1" fontAlgn="auto">
                <a:spcBef>
                  <a:spcPts val="0"/>
                </a:spcBef>
                <a:spcAft>
                  <a:spcPts val="0"/>
                </a:spcAft>
                <a:defRPr/>
              </a:pPr>
              <a:endParaRPr lang="fa-IR">
                <a:solidFill>
                  <a:srgbClr val="FFFF00"/>
                </a:solidFill>
                <a:latin typeface="+mn-lt"/>
                <a:cs typeface="+mn-cs"/>
              </a:endParaRPr>
            </a:p>
          </p:txBody>
        </p:sp>
        <p:sp>
          <p:nvSpPr>
            <p:cNvPr id="13" name="Oval 17"/>
            <p:cNvSpPr>
              <a:spLocks noChangeArrowheads="1"/>
            </p:cNvSpPr>
            <p:nvPr/>
          </p:nvSpPr>
          <p:spPr bwMode="gray">
            <a:xfrm>
              <a:off x="2125" y="1327"/>
              <a:ext cx="1569" cy="770"/>
            </a:xfrm>
            <a:prstGeom prst="ellipse">
              <a:avLst/>
            </a:prstGeom>
            <a:solidFill>
              <a:schemeClr val="accent1">
                <a:lumMod val="20000"/>
                <a:lumOff val="80000"/>
              </a:schemeClr>
            </a:solidFill>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algn="r" rtl="1" fontAlgn="auto">
                <a:spcBef>
                  <a:spcPts val="0"/>
                </a:spcBef>
                <a:spcAft>
                  <a:spcPts val="0"/>
                </a:spcAft>
                <a:defRPr/>
              </a:pPr>
              <a:endParaRPr lang="fa-IR">
                <a:solidFill>
                  <a:srgbClr val="FFFF00"/>
                </a:solidFill>
                <a:latin typeface="+mn-lt"/>
                <a:cs typeface="+mn-cs"/>
              </a:endParaRPr>
            </a:p>
          </p:txBody>
        </p:sp>
        <p:sp>
          <p:nvSpPr>
            <p:cNvPr id="14" name="Oval 18"/>
            <p:cNvSpPr>
              <a:spLocks noChangeArrowheads="1"/>
            </p:cNvSpPr>
            <p:nvPr/>
          </p:nvSpPr>
          <p:spPr bwMode="gray">
            <a:xfrm>
              <a:off x="2208" y="1344"/>
              <a:ext cx="1382" cy="624"/>
            </a:xfrm>
            <a:prstGeom prst="ellipse">
              <a:avLst/>
            </a:prstGeom>
            <a:grpFill/>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algn="r" rtl="1" fontAlgn="auto">
                <a:spcBef>
                  <a:spcPts val="0"/>
                </a:spcBef>
                <a:spcAft>
                  <a:spcPts val="0"/>
                </a:spcAft>
                <a:defRPr/>
              </a:pPr>
              <a:endParaRPr lang="fa-IR">
                <a:solidFill>
                  <a:srgbClr val="FFFF00"/>
                </a:solidFill>
                <a:latin typeface="+mn-lt"/>
                <a:cs typeface="+mn-cs"/>
              </a:endParaRPr>
            </a:p>
          </p:txBody>
        </p:sp>
      </p:grpSp>
      <p:sp>
        <p:nvSpPr>
          <p:cNvPr id="17" name="AutoShape 5"/>
          <p:cNvSpPr>
            <a:spLocks noChangeArrowheads="1"/>
          </p:cNvSpPr>
          <p:nvPr/>
        </p:nvSpPr>
        <p:spPr bwMode="auto">
          <a:xfrm>
            <a:off x="4572000" y="3097500"/>
            <a:ext cx="4032560" cy="1699690"/>
          </a:xfrm>
          <a:prstGeom prst="roundRect">
            <a:avLst>
              <a:gd name="adj" fmla="val 16667"/>
            </a:avLst>
          </a:prstGeom>
          <a:ln>
            <a:solidFill>
              <a:srgbClr val="CC00CC"/>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grpSp>
        <p:nvGrpSpPr>
          <p:cNvPr id="9" name="Group 17"/>
          <p:cNvGrpSpPr/>
          <p:nvPr/>
        </p:nvGrpSpPr>
        <p:grpSpPr>
          <a:xfrm>
            <a:off x="971500" y="3356990"/>
            <a:ext cx="2066851" cy="792110"/>
            <a:chOff x="4898212" y="1902420"/>
            <a:chExt cx="1741289" cy="592038"/>
          </a:xfrm>
        </p:grpSpPr>
        <p:sp>
          <p:nvSpPr>
            <p:cNvPr id="19" name="Rounded Rectangle 18"/>
            <p:cNvSpPr/>
            <p:nvPr/>
          </p:nvSpPr>
          <p:spPr>
            <a:xfrm>
              <a:off x="4898212" y="1902420"/>
              <a:ext cx="1741289" cy="592038"/>
            </a:xfrm>
            <a:prstGeom prst="roundRect">
              <a:avLst>
                <a:gd name="adj" fmla="val 10000"/>
              </a:avLst>
            </a:prstGeom>
            <a:solidFill>
              <a:srgbClr val="EEEF46"/>
            </a:solidFill>
          </p:spPr>
          <p:style>
            <a:lnRef idx="2">
              <a:schemeClr val="lt1">
                <a:hueOff val="0"/>
                <a:satOff val="0"/>
                <a:lumOff val="0"/>
                <a:alphaOff val="0"/>
              </a:schemeClr>
            </a:lnRef>
            <a:fillRef idx="1">
              <a:schemeClr val="accent5">
                <a:hueOff val="-7947101"/>
                <a:satOff val="31849"/>
                <a:lumOff val="6902"/>
                <a:alphaOff val="0"/>
              </a:schemeClr>
            </a:fillRef>
            <a:effectRef idx="0">
              <a:schemeClr val="accent5">
                <a:hueOff val="-7947101"/>
                <a:satOff val="31849"/>
                <a:lumOff val="6902"/>
                <a:alphaOff val="0"/>
              </a:schemeClr>
            </a:effectRef>
            <a:fontRef idx="minor">
              <a:schemeClr val="lt1"/>
            </a:fontRef>
          </p:style>
        </p:sp>
        <p:sp>
          <p:nvSpPr>
            <p:cNvPr id="20" name="Rounded Rectangle 4"/>
            <p:cNvSpPr/>
            <p:nvPr/>
          </p:nvSpPr>
          <p:spPr>
            <a:xfrm>
              <a:off x="4915552" y="1919760"/>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endParaRPr lang="en-US" sz="2100" i="1" kern="1200" dirty="0"/>
            </a:p>
          </p:txBody>
        </p:sp>
      </p:grpSp>
      <p:sp>
        <p:nvSpPr>
          <p:cNvPr id="24" name="Rectangle 23"/>
          <p:cNvSpPr/>
          <p:nvPr/>
        </p:nvSpPr>
        <p:spPr>
          <a:xfrm>
            <a:off x="1187530" y="3534133"/>
            <a:ext cx="2160300" cy="830997"/>
          </a:xfrm>
          <a:prstGeom prst="rect">
            <a:avLst/>
          </a:prstGeom>
          <a:solidFill>
            <a:srgbClr val="FFFF66"/>
          </a:solidFill>
        </p:spPr>
        <p:txBody>
          <a:bodyPr wrap="square">
            <a:spAutoFit/>
          </a:bodyPr>
          <a:lstStyle/>
          <a:p>
            <a:pPr algn="ctr"/>
            <a:r>
              <a:rPr lang="en-US" sz="2400" dirty="0"/>
              <a:t>Schema Theory</a:t>
            </a:r>
          </a:p>
        </p:txBody>
      </p:sp>
      <p:sp>
        <p:nvSpPr>
          <p:cNvPr id="28" name="Rectangle 27"/>
          <p:cNvSpPr/>
          <p:nvPr/>
        </p:nvSpPr>
        <p:spPr>
          <a:xfrm>
            <a:off x="3039980" y="1619468"/>
            <a:ext cx="2731838" cy="369332"/>
          </a:xfrm>
          <a:prstGeom prst="rect">
            <a:avLst/>
          </a:prstGeom>
        </p:spPr>
        <p:txBody>
          <a:bodyPr wrap="none">
            <a:spAutoFit/>
          </a:bodyPr>
          <a:lstStyle/>
          <a:p>
            <a:pPr algn="ctr"/>
            <a:r>
              <a:rPr lang="en-US" b="1" dirty="0"/>
              <a:t>principal GA theories</a:t>
            </a:r>
            <a:endParaRPr lang="en-GB" b="1" dirty="0"/>
          </a:p>
        </p:txBody>
      </p:sp>
      <p:grpSp>
        <p:nvGrpSpPr>
          <p:cNvPr id="30" name="Group 17"/>
          <p:cNvGrpSpPr/>
          <p:nvPr/>
        </p:nvGrpSpPr>
        <p:grpSpPr>
          <a:xfrm>
            <a:off x="5004060" y="3356990"/>
            <a:ext cx="2808390" cy="792110"/>
            <a:chOff x="4898212" y="1902420"/>
            <a:chExt cx="1741289" cy="592038"/>
          </a:xfrm>
          <a:solidFill>
            <a:srgbClr val="F8C0F4"/>
          </a:solidFill>
        </p:grpSpPr>
        <p:sp>
          <p:nvSpPr>
            <p:cNvPr id="31" name="Rounded Rectangle 30"/>
            <p:cNvSpPr/>
            <p:nvPr/>
          </p:nvSpPr>
          <p:spPr>
            <a:xfrm>
              <a:off x="4898212" y="1902420"/>
              <a:ext cx="1741289" cy="592038"/>
            </a:xfrm>
            <a:prstGeom prst="roundRect">
              <a:avLst>
                <a:gd name="adj" fmla="val 10000"/>
              </a:avLst>
            </a:prstGeom>
            <a:grpFill/>
            <a:ln>
              <a:solidFill>
                <a:srgbClr val="F8C0F4"/>
              </a:solidFill>
            </a:ln>
          </p:spPr>
          <p:style>
            <a:lnRef idx="2">
              <a:schemeClr val="lt1">
                <a:hueOff val="0"/>
                <a:satOff val="0"/>
                <a:lumOff val="0"/>
                <a:alphaOff val="0"/>
              </a:schemeClr>
            </a:lnRef>
            <a:fillRef idx="1">
              <a:schemeClr val="accent5">
                <a:hueOff val="-7947101"/>
                <a:satOff val="31849"/>
                <a:lumOff val="6902"/>
                <a:alphaOff val="0"/>
              </a:schemeClr>
            </a:fillRef>
            <a:effectRef idx="0">
              <a:schemeClr val="accent5">
                <a:hueOff val="-7947101"/>
                <a:satOff val="31849"/>
                <a:lumOff val="6902"/>
                <a:alphaOff val="0"/>
              </a:schemeClr>
            </a:effectRef>
            <a:fontRef idx="minor">
              <a:schemeClr val="lt1"/>
            </a:fontRef>
          </p:style>
        </p:sp>
        <p:sp>
          <p:nvSpPr>
            <p:cNvPr id="32" name="Rounded Rectangle 4"/>
            <p:cNvSpPr/>
            <p:nvPr/>
          </p:nvSpPr>
          <p:spPr>
            <a:xfrm>
              <a:off x="4915552" y="1919760"/>
              <a:ext cx="1706609" cy="557358"/>
            </a:xfrm>
            <a:prstGeom prst="rect">
              <a:avLst/>
            </a:prstGeom>
            <a:grpFill/>
            <a:ln>
              <a:solidFill>
                <a:srgbClr val="F8C0F4"/>
              </a:solidFill>
            </a:ln>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endParaRPr lang="en-US" sz="2100" i="1" kern="1200" dirty="0"/>
            </a:p>
          </p:txBody>
        </p:sp>
      </p:grpSp>
      <p:grpSp>
        <p:nvGrpSpPr>
          <p:cNvPr id="10" name="Group 20"/>
          <p:cNvGrpSpPr/>
          <p:nvPr/>
        </p:nvGrpSpPr>
        <p:grpSpPr>
          <a:xfrm>
            <a:off x="5306230" y="3479302"/>
            <a:ext cx="2578230" cy="957838"/>
            <a:chOff x="4667113" y="3268662"/>
            <a:chExt cx="1741289" cy="592038"/>
          </a:xfrm>
        </p:grpSpPr>
        <p:sp>
          <p:nvSpPr>
            <p:cNvPr id="22" name="Rounded Rectangle 21"/>
            <p:cNvSpPr/>
            <p:nvPr/>
          </p:nvSpPr>
          <p:spPr>
            <a:xfrm>
              <a:off x="4667113" y="3268662"/>
              <a:ext cx="1741289" cy="592038"/>
            </a:xfrm>
            <a:prstGeom prst="roundRect">
              <a:avLst>
                <a:gd name="adj" fmla="val 10000"/>
              </a:avLst>
            </a:prstGeom>
            <a:solidFill>
              <a:srgbClr val="D46A81"/>
            </a:solid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23" name="Rounded Rectangle 4"/>
            <p:cNvSpPr/>
            <p:nvPr/>
          </p:nvSpPr>
          <p:spPr>
            <a:xfrm>
              <a:off x="4667113" y="3282080"/>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algn="ctr"/>
              <a:r>
                <a:rPr lang="en-US" sz="2400" b="1" dirty="0"/>
                <a:t>Building Block Theory</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dirty="0"/>
              <a:t>Evolution vs. adaptation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a:t>
            </a:fld>
            <a:endParaRPr lang="en-US"/>
          </a:p>
        </p:txBody>
      </p:sp>
      <p:graphicFrame>
        <p:nvGraphicFramePr>
          <p:cNvPr id="6" name="Diagram 5"/>
          <p:cNvGraphicFramePr/>
          <p:nvPr/>
        </p:nvGraphicFramePr>
        <p:xfrm>
          <a:off x="428596" y="1071546"/>
          <a:ext cx="8072494" cy="5000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Computer Eng\PH.D thesis\Evo slides\pic\figure_xray_md_wm.jpg"/>
          <p:cNvPicPr>
            <a:picLocks noChangeAspect="1" noChangeArrowheads="1"/>
          </p:cNvPicPr>
          <p:nvPr/>
        </p:nvPicPr>
        <p:blipFill>
          <a:blip r:embed="rId2" cstate="print"/>
          <a:srcRect/>
          <a:stretch>
            <a:fillRect/>
          </a:stretch>
        </p:blipFill>
        <p:spPr bwMode="auto">
          <a:xfrm>
            <a:off x="6429388" y="3929066"/>
            <a:ext cx="2397124" cy="2397124"/>
          </a:xfrm>
          <a:prstGeom prst="rect">
            <a:avLst/>
          </a:prstGeom>
          <a:noFill/>
        </p:spPr>
      </p:pic>
      <p:sp>
        <p:nvSpPr>
          <p:cNvPr id="2" name="Title 1"/>
          <p:cNvSpPr>
            <a:spLocks noGrp="1"/>
          </p:cNvSpPr>
          <p:nvPr>
            <p:ph type="title"/>
          </p:nvPr>
        </p:nvSpPr>
        <p:spPr/>
        <p:txBody>
          <a:bodyPr/>
          <a:lstStyle/>
          <a:p>
            <a:r>
              <a:rPr lang="en-GB" dirty="0"/>
              <a:t>Why Bother with Theory?</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160</a:t>
            </a:fld>
            <a:endParaRPr lang="en-US"/>
          </a:p>
        </p:txBody>
      </p:sp>
      <p:sp>
        <p:nvSpPr>
          <p:cNvPr id="4" name="Rectangle 3"/>
          <p:cNvSpPr/>
          <p:nvPr/>
        </p:nvSpPr>
        <p:spPr>
          <a:xfrm>
            <a:off x="571472" y="1428736"/>
            <a:ext cx="8072494" cy="3416320"/>
          </a:xfrm>
          <a:prstGeom prst="rect">
            <a:avLst/>
          </a:prstGeom>
        </p:spPr>
        <p:txBody>
          <a:bodyPr wrap="square">
            <a:spAutoFit/>
          </a:bodyPr>
          <a:lstStyle/>
          <a:p>
            <a:pPr>
              <a:buBlip>
                <a:blip r:embed="rId3"/>
              </a:buBlip>
            </a:pPr>
            <a:r>
              <a:rPr lang="en-GB" dirty="0"/>
              <a:t>  Might provide performance guarantees</a:t>
            </a:r>
          </a:p>
          <a:p>
            <a:pPr>
              <a:buBlip>
                <a:blip r:embed="rId3"/>
              </a:buBlip>
            </a:pPr>
            <a:endParaRPr lang="en-GB" dirty="0"/>
          </a:p>
          <a:p>
            <a:pPr lvl="1"/>
            <a:r>
              <a:rPr lang="en-GB" dirty="0"/>
              <a:t>Convergence to the global optimum can be guaranteed providing certain conditions hold</a:t>
            </a:r>
          </a:p>
          <a:p>
            <a:pPr lvl="1"/>
            <a:endParaRPr lang="en-GB" dirty="0"/>
          </a:p>
          <a:p>
            <a:pPr>
              <a:buBlip>
                <a:blip r:embed="rId3"/>
              </a:buBlip>
            </a:pPr>
            <a:r>
              <a:rPr lang="en-GB" dirty="0"/>
              <a:t>  Might aid better algorithm design</a:t>
            </a:r>
          </a:p>
          <a:p>
            <a:pPr>
              <a:buBlip>
                <a:blip r:embed="rId3"/>
              </a:buBlip>
            </a:pPr>
            <a:endParaRPr lang="en-GB" dirty="0"/>
          </a:p>
          <a:p>
            <a:pPr lvl="1"/>
            <a:r>
              <a:rPr lang="en-GB" dirty="0"/>
              <a:t>Increased understanding can be gained about operator interplay etc.</a:t>
            </a:r>
          </a:p>
          <a:p>
            <a:pPr lvl="1"/>
            <a:endParaRPr lang="en-GB" dirty="0"/>
          </a:p>
          <a:p>
            <a:pPr lvl="1"/>
            <a:endParaRPr lang="en-GB" dirty="0"/>
          </a:p>
          <a:p>
            <a:pPr>
              <a:buBlip>
                <a:blip r:embed="rId3"/>
              </a:buBlip>
            </a:pPr>
            <a:r>
              <a:rPr lang="en-GB" dirty="0"/>
              <a:t>  Mathematical Models of EAs also inform theoretical biologists </a:t>
            </a:r>
          </a:p>
          <a:p>
            <a:r>
              <a:rPr lang="en-GB" dirty="0"/>
              <a:t>	Because you never know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Computer Eng\PH.D thesis\Evo slides\pic\finding_your_way_compass_md_wm.jpg"/>
          <p:cNvPicPr>
            <a:picLocks noChangeAspect="1" noChangeArrowheads="1"/>
          </p:cNvPicPr>
          <p:nvPr/>
        </p:nvPicPr>
        <p:blipFill>
          <a:blip r:embed="rId2" cstate="print"/>
          <a:srcRect/>
          <a:stretch>
            <a:fillRect/>
          </a:stretch>
        </p:blipFill>
        <p:spPr bwMode="auto">
          <a:xfrm>
            <a:off x="6072198" y="2603512"/>
            <a:ext cx="2325686" cy="2325686"/>
          </a:xfrm>
          <a:prstGeom prst="rect">
            <a:avLst/>
          </a:prstGeom>
          <a:noFill/>
        </p:spPr>
      </p:pic>
      <p:sp>
        <p:nvSpPr>
          <p:cNvPr id="4" name="Rectangle 3"/>
          <p:cNvSpPr/>
          <p:nvPr/>
        </p:nvSpPr>
        <p:spPr>
          <a:xfrm>
            <a:off x="571472" y="1262139"/>
            <a:ext cx="7929618" cy="3970318"/>
          </a:xfrm>
          <a:prstGeom prst="rect">
            <a:avLst/>
          </a:prstGeom>
        </p:spPr>
        <p:txBody>
          <a:bodyPr wrap="square">
            <a:spAutoFit/>
          </a:bodyPr>
          <a:lstStyle/>
          <a:p>
            <a:pPr>
              <a:buBlip>
                <a:blip r:embed="rId3"/>
              </a:buBlip>
            </a:pPr>
            <a:r>
              <a:rPr lang="en-GB" dirty="0"/>
              <a:t>   EAs are vast, complex dynamical systems with many degrees of freedom</a:t>
            </a:r>
          </a:p>
          <a:p>
            <a:pPr>
              <a:buBlip>
                <a:blip r:embed="rId3"/>
              </a:buBlip>
            </a:pPr>
            <a:endParaRPr lang="en-GB" dirty="0"/>
          </a:p>
          <a:p>
            <a:pPr>
              <a:buBlip>
                <a:blip r:embed="rId3"/>
              </a:buBlip>
            </a:pPr>
            <a:r>
              <a:rPr lang="en-GB" dirty="0"/>
              <a:t>   The type of problems for which they do well, are precisely those it is hard to model</a:t>
            </a:r>
          </a:p>
          <a:p>
            <a:pPr>
              <a:buBlip>
                <a:blip r:embed="rId3"/>
              </a:buBlip>
            </a:pPr>
            <a:endParaRPr lang="en-GB" dirty="0"/>
          </a:p>
          <a:p>
            <a:pPr>
              <a:buBlip>
                <a:blip r:embed="rId3"/>
              </a:buBlip>
            </a:pPr>
            <a:endParaRPr lang="en-GB" dirty="0"/>
          </a:p>
          <a:p>
            <a:pPr>
              <a:buBlip>
                <a:blip r:embed="rId3"/>
              </a:buBlip>
            </a:pPr>
            <a:r>
              <a:rPr lang="en-GB" dirty="0"/>
              <a:t>   The degree of randomness involved means</a:t>
            </a:r>
          </a:p>
          <a:p>
            <a:pPr lvl="1"/>
            <a:r>
              <a:rPr lang="en-GB" dirty="0"/>
              <a:t>stochastic analysis techniques must be used</a:t>
            </a:r>
          </a:p>
          <a:p>
            <a:pPr lvl="1"/>
            <a:r>
              <a:rPr lang="en-GB" dirty="0"/>
              <a:t>Results tend to describe average behaviour</a:t>
            </a:r>
          </a:p>
          <a:p>
            <a:pPr>
              <a:buBlip>
                <a:blip r:embed="rId3"/>
              </a:buBlip>
            </a:pPr>
            <a:endParaRPr lang="en-GB" dirty="0"/>
          </a:p>
          <a:p>
            <a:pPr>
              <a:buBlip>
                <a:blip r:embed="rId3"/>
              </a:buBlip>
            </a:pPr>
            <a:r>
              <a:rPr lang="en-GB" dirty="0"/>
              <a:t>  After 100 years of work in theoretical biology, they are still using fairly crude models of very simple systems ….</a:t>
            </a:r>
          </a:p>
          <a:p>
            <a:pPr>
              <a:buBlip>
                <a:blip r:embed="rId3"/>
              </a:buBlip>
            </a:pPr>
            <a:endParaRPr lang="en-GB" dirty="0"/>
          </a:p>
          <a:p>
            <a:endParaRPr lang="en-GB" dirty="0"/>
          </a:p>
        </p:txBody>
      </p:sp>
      <p:sp>
        <p:nvSpPr>
          <p:cNvPr id="2" name="Title 1"/>
          <p:cNvSpPr>
            <a:spLocks noGrp="1"/>
          </p:cNvSpPr>
          <p:nvPr>
            <p:ph type="title"/>
          </p:nvPr>
        </p:nvSpPr>
        <p:spPr/>
        <p:txBody>
          <a:bodyPr/>
          <a:lstStyle/>
          <a:p>
            <a:r>
              <a:rPr lang="en-GB" dirty="0"/>
              <a:t>Problems with Theory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161</a:t>
            </a:fld>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Computer Eng\PH.D thesis\Evo slides\pic\key_insert_lock_money_puzzle_pc_md_wm.jpg"/>
          <p:cNvPicPr>
            <a:picLocks noChangeAspect="1" noChangeArrowheads="1"/>
          </p:cNvPicPr>
          <p:nvPr/>
        </p:nvPicPr>
        <p:blipFill>
          <a:blip r:embed="rId2" cstate="print"/>
          <a:srcRect/>
          <a:stretch>
            <a:fillRect/>
          </a:stretch>
        </p:blipFill>
        <p:spPr bwMode="auto">
          <a:xfrm>
            <a:off x="6357950" y="2714620"/>
            <a:ext cx="2468562" cy="2468562"/>
          </a:xfrm>
          <a:prstGeom prst="rect">
            <a:avLst/>
          </a:prstGeom>
          <a:noFill/>
        </p:spPr>
      </p:pic>
      <p:sp>
        <p:nvSpPr>
          <p:cNvPr id="4" name="Rectangle 3"/>
          <p:cNvSpPr/>
          <p:nvPr/>
        </p:nvSpPr>
        <p:spPr>
          <a:xfrm>
            <a:off x="428596" y="1071546"/>
            <a:ext cx="8358246" cy="5509200"/>
          </a:xfrm>
          <a:prstGeom prst="rect">
            <a:avLst/>
          </a:prstGeom>
        </p:spPr>
        <p:txBody>
          <a:bodyPr wrap="square">
            <a:spAutoFit/>
          </a:bodyPr>
          <a:lstStyle/>
          <a:p>
            <a:pPr>
              <a:buBlip>
                <a:blip r:embed="rId3"/>
              </a:buBlip>
            </a:pPr>
            <a:r>
              <a:rPr lang="en-GB" dirty="0"/>
              <a:t> A schema (</a:t>
            </a:r>
            <a:r>
              <a:rPr lang="en-GB" i="1" dirty="0"/>
              <a:t>pl.</a:t>
            </a:r>
            <a:r>
              <a:rPr lang="en-GB" dirty="0"/>
              <a:t> schemata) is a string in a ternary alphabet ( 0,1 # = “don’t care”) representing a </a:t>
            </a:r>
            <a:r>
              <a:rPr lang="en-GB" dirty="0" err="1"/>
              <a:t>hyperplane</a:t>
            </a:r>
            <a:r>
              <a:rPr lang="en-GB" dirty="0"/>
              <a:t> within the solution space.</a:t>
            </a:r>
          </a:p>
          <a:p>
            <a:pPr>
              <a:buBlip>
                <a:blip r:embed="rId3"/>
              </a:buBlip>
            </a:pPr>
            <a:r>
              <a:rPr lang="en-GB" dirty="0"/>
              <a:t>E.g.</a:t>
            </a:r>
          </a:p>
          <a:p>
            <a:pPr>
              <a:buBlip>
                <a:blip r:embed="rId3"/>
              </a:buBlip>
            </a:pPr>
            <a:endParaRPr lang="en-GB" dirty="0"/>
          </a:p>
          <a:p>
            <a:pPr>
              <a:buBlip>
                <a:blip r:embed="rId3"/>
              </a:buBlip>
            </a:pPr>
            <a:endParaRPr lang="en-GB" dirty="0"/>
          </a:p>
          <a:p>
            <a:pPr lvl="1">
              <a:buFont typeface="Wingdings" pitchFamily="2" charset="2"/>
              <a:buChar char="Ø"/>
            </a:pPr>
            <a:r>
              <a:rPr lang="en-GB" dirty="0"/>
              <a:t>This means all chromosomes that:</a:t>
            </a:r>
          </a:p>
          <a:p>
            <a:pPr lvl="1">
              <a:buFont typeface="Wingdings" pitchFamily="2" charset="2"/>
              <a:buChar char="Ø"/>
            </a:pPr>
            <a:endParaRPr lang="en-GB" sz="1000" dirty="0"/>
          </a:p>
          <a:p>
            <a:pPr lvl="1"/>
            <a:r>
              <a:rPr lang="en-GB" dirty="0"/>
              <a:t>First bit=0	             fifth and sixth bit is not important</a:t>
            </a:r>
          </a:p>
          <a:p>
            <a:pPr lvl="1"/>
            <a:r>
              <a:rPr lang="en-GB" dirty="0"/>
              <a:t>Second bit=0              seventh bit=1</a:t>
            </a:r>
          </a:p>
          <a:p>
            <a:pPr lvl="1"/>
            <a:r>
              <a:rPr lang="en-GB" dirty="0"/>
              <a:t>Third bit=0	            eighth and ninth bit is not important</a:t>
            </a:r>
          </a:p>
          <a:p>
            <a:pPr lvl="1"/>
            <a:r>
              <a:rPr lang="en-GB" dirty="0"/>
              <a:t>Fourth bit=1</a:t>
            </a:r>
          </a:p>
          <a:p>
            <a:pPr lvl="1"/>
            <a:endParaRPr lang="en-GB" dirty="0"/>
          </a:p>
          <a:p>
            <a:pPr>
              <a:buBlip>
                <a:blip r:embed="rId3"/>
              </a:buBlip>
            </a:pPr>
            <a:r>
              <a:rPr lang="en-GB" dirty="0"/>
              <a:t>E.g.</a:t>
            </a:r>
          </a:p>
          <a:p>
            <a:pPr>
              <a:buBlip>
                <a:blip r:embed="rId3"/>
              </a:buBlip>
            </a:pPr>
            <a:endParaRPr lang="en-GB" sz="1600" dirty="0"/>
          </a:p>
          <a:p>
            <a:pPr lvl="1">
              <a:buFont typeface="Wingdings" pitchFamily="2" charset="2"/>
              <a:buChar char="Ø"/>
            </a:pPr>
            <a:r>
              <a:rPr lang="en-GB" dirty="0"/>
              <a:t>This means all chromosomes that:</a:t>
            </a:r>
          </a:p>
          <a:p>
            <a:r>
              <a:rPr lang="en-GB" dirty="0"/>
              <a:t>       		 the two first bits are not important	</a:t>
            </a:r>
          </a:p>
          <a:p>
            <a:r>
              <a:rPr lang="en-GB" dirty="0"/>
              <a:t>        		 the third bit =1</a:t>
            </a:r>
          </a:p>
          <a:p>
            <a:r>
              <a:rPr lang="en-GB" dirty="0"/>
              <a:t>         		 the two following bit  are not important 	</a:t>
            </a:r>
          </a:p>
          <a:p>
            <a:r>
              <a:rPr lang="en-GB" dirty="0"/>
              <a:t>          	  	 the sixth bit=0</a:t>
            </a:r>
          </a:p>
          <a:p>
            <a:r>
              <a:rPr lang="en-GB" dirty="0"/>
              <a:t>          	 	 the two following bit  are not important</a:t>
            </a:r>
          </a:p>
        </p:txBody>
      </p:sp>
      <p:sp>
        <p:nvSpPr>
          <p:cNvPr id="2" name="Title 1"/>
          <p:cNvSpPr>
            <a:spLocks noGrp="1"/>
          </p:cNvSpPr>
          <p:nvPr>
            <p:ph type="title"/>
          </p:nvPr>
        </p:nvSpPr>
        <p:spPr/>
        <p:txBody>
          <a:bodyPr/>
          <a:lstStyle/>
          <a:p>
            <a:r>
              <a:rPr lang="en-GB" dirty="0"/>
              <a:t>Holland’s Schema Theorem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162</a:t>
            </a:fld>
            <a:endParaRPr lang="en-US"/>
          </a:p>
        </p:txBody>
      </p:sp>
      <p:graphicFrame>
        <p:nvGraphicFramePr>
          <p:cNvPr id="7" name="Table 6"/>
          <p:cNvGraphicFramePr>
            <a:graphicFrameLocks noGrp="1"/>
          </p:cNvGraphicFramePr>
          <p:nvPr/>
        </p:nvGraphicFramePr>
        <p:xfrm>
          <a:off x="1357290" y="1785926"/>
          <a:ext cx="3143270" cy="518160"/>
        </p:xfrm>
        <a:graphic>
          <a:graphicData uri="http://schemas.openxmlformats.org/drawingml/2006/table">
            <a:tbl>
              <a:tblPr firstRow="1" bandRow="1">
                <a:tableStyleId>{5940675A-B579-460E-94D1-54222C63F5DA}</a:tableStyleId>
              </a:tblPr>
              <a:tblGrid>
                <a:gridCol w="3143270">
                  <a:extLst>
                    <a:ext uri="{9D8B030D-6E8A-4147-A177-3AD203B41FA5}">
                      <a16:colId xmlns:a16="http://schemas.microsoft.com/office/drawing/2014/main" val="20000"/>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2800" b="1" dirty="0">
                          <a:solidFill>
                            <a:srgbClr val="495AD9"/>
                          </a:solidFill>
                        </a:rPr>
                        <a:t>0001# #1# #0#</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1357290" y="4143380"/>
          <a:ext cx="2357452" cy="518160"/>
        </p:xfrm>
        <a:graphic>
          <a:graphicData uri="http://schemas.openxmlformats.org/drawingml/2006/table">
            <a:tbl>
              <a:tblPr firstRow="1" bandRow="1">
                <a:tableStyleId>{5940675A-B579-460E-94D1-54222C63F5DA}</a:tableStyleId>
              </a:tblPr>
              <a:tblGrid>
                <a:gridCol w="2357452">
                  <a:extLst>
                    <a:ext uri="{9D8B030D-6E8A-4147-A177-3AD203B41FA5}">
                      <a16:colId xmlns:a16="http://schemas.microsoft.com/office/drawing/2014/main" val="20000"/>
                    </a:ext>
                  </a:extLst>
                </a:gridCol>
              </a:tblGrid>
              <a:tr h="44672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2800" b="1" dirty="0">
                          <a:solidFill>
                            <a:srgbClr val="495AD9"/>
                          </a:solidFill>
                        </a:rPr>
                        <a:t>##1##0##</a:t>
                      </a: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Holland’s Schema Theorem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163</a:t>
            </a:fld>
            <a:endParaRPr lang="en-US"/>
          </a:p>
        </p:txBody>
      </p:sp>
      <p:sp>
        <p:nvSpPr>
          <p:cNvPr id="4" name="Rectangle 3"/>
          <p:cNvSpPr/>
          <p:nvPr/>
        </p:nvSpPr>
        <p:spPr>
          <a:xfrm>
            <a:off x="428596" y="1214422"/>
            <a:ext cx="6143668" cy="1200329"/>
          </a:xfrm>
          <a:prstGeom prst="rect">
            <a:avLst/>
          </a:prstGeom>
        </p:spPr>
        <p:txBody>
          <a:bodyPr wrap="square">
            <a:spAutoFit/>
          </a:bodyPr>
          <a:lstStyle/>
          <a:p>
            <a:pPr>
              <a:buBlip>
                <a:blip r:embed="rId2"/>
              </a:buBlip>
            </a:pPr>
            <a:r>
              <a:rPr lang="en-GB" dirty="0"/>
              <a:t>Two values can be used to describe schemata,</a:t>
            </a:r>
          </a:p>
          <a:p>
            <a:pPr lvl="1">
              <a:buFont typeface="Wingdings" pitchFamily="2" charset="2"/>
              <a:buChar char="Ø"/>
            </a:pPr>
            <a:r>
              <a:rPr lang="en-GB" dirty="0"/>
              <a:t> 	the </a:t>
            </a:r>
            <a:r>
              <a:rPr lang="en-GB" b="1" i="1" dirty="0"/>
              <a:t>Order</a:t>
            </a:r>
            <a:r>
              <a:rPr lang="en-GB" dirty="0"/>
              <a:t> (number of defined positions) = 6,2</a:t>
            </a:r>
          </a:p>
          <a:p>
            <a:pPr lvl="1">
              <a:buFont typeface="Wingdings" pitchFamily="2" charset="2"/>
              <a:buChar char="Ø"/>
            </a:pPr>
            <a:r>
              <a:rPr lang="en-GB" dirty="0"/>
              <a:t>     the </a:t>
            </a:r>
            <a:r>
              <a:rPr lang="en-GB" b="1" i="1" dirty="0"/>
              <a:t>Defining Length</a:t>
            </a:r>
            <a:r>
              <a:rPr lang="en-GB" dirty="0"/>
              <a:t> - length of sub-string between outmost defined positions = 9, 3</a:t>
            </a:r>
          </a:p>
        </p:txBody>
      </p:sp>
      <p:graphicFrame>
        <p:nvGraphicFramePr>
          <p:cNvPr id="6" name="Diagram 5"/>
          <p:cNvGraphicFramePr/>
          <p:nvPr/>
        </p:nvGraphicFramePr>
        <p:xfrm>
          <a:off x="857224" y="2714620"/>
          <a:ext cx="5143536" cy="3349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H:\Computer Eng\PH.D thesis\Evo slides\pic\stick_figure_dollar_shoulder_anim_md_wm.gif"/>
          <p:cNvPicPr>
            <a:picLocks noChangeAspect="1" noChangeArrowheads="1" noCrop="1"/>
          </p:cNvPicPr>
          <p:nvPr/>
        </p:nvPicPr>
        <p:blipFill>
          <a:blip r:embed="rId8" cstate="print"/>
          <a:srcRect/>
          <a:stretch>
            <a:fillRect/>
          </a:stretch>
        </p:blipFill>
        <p:spPr bwMode="auto">
          <a:xfrm>
            <a:off x="6357950" y="2357430"/>
            <a:ext cx="2095500" cy="2095500"/>
          </a:xfrm>
          <a:prstGeom prst="rect">
            <a:avLst/>
          </a:prstGeom>
          <a:noFill/>
        </p:spPr>
      </p:pic>
      <p:sp>
        <p:nvSpPr>
          <p:cNvPr id="8" name="Rectangle 7"/>
          <p:cNvSpPr/>
          <p:nvPr/>
        </p:nvSpPr>
        <p:spPr bwMode="auto">
          <a:xfrm>
            <a:off x="6286512" y="4143380"/>
            <a:ext cx="2214578"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p:cNvPicPr>
            <a:picLocks noChangeAspect="1" noChangeArrowheads="1"/>
          </p:cNvPicPr>
          <p:nvPr/>
        </p:nvPicPr>
        <p:blipFill>
          <a:blip r:embed="rId2" cstate="print"/>
          <a:srcRect/>
          <a:stretch>
            <a:fillRect/>
          </a:stretch>
        </p:blipFill>
        <p:spPr bwMode="auto">
          <a:xfrm>
            <a:off x="1571604" y="4572008"/>
            <a:ext cx="4214842" cy="944706"/>
          </a:xfrm>
          <a:prstGeom prst="rect">
            <a:avLst/>
          </a:prstGeom>
          <a:noFill/>
          <a:ln w="9525">
            <a:noFill/>
            <a:miter lim="800000"/>
            <a:headEnd/>
            <a:tailEnd/>
          </a:ln>
          <a:effectLst/>
        </p:spPr>
      </p:pic>
      <p:sp>
        <p:nvSpPr>
          <p:cNvPr id="11" name="Rectangle 10"/>
          <p:cNvSpPr/>
          <p:nvPr/>
        </p:nvSpPr>
        <p:spPr>
          <a:xfrm>
            <a:off x="571472" y="4380564"/>
            <a:ext cx="7858180" cy="1477328"/>
          </a:xfrm>
          <a:prstGeom prst="rect">
            <a:avLst/>
          </a:prstGeom>
        </p:spPr>
        <p:txBody>
          <a:bodyPr wrap="square">
            <a:spAutoFit/>
          </a:bodyPr>
          <a:lstStyle/>
          <a:p>
            <a:pPr>
              <a:buBlip>
                <a:blip r:embed="rId3"/>
              </a:buBlip>
            </a:pPr>
            <a:r>
              <a:rPr lang="en-GB" dirty="0"/>
              <a:t>   With Fitness Proportionate Selection</a:t>
            </a:r>
          </a:p>
          <a:p>
            <a:r>
              <a:rPr lang="en-GB" dirty="0"/>
              <a:t> </a:t>
            </a:r>
            <a:endParaRPr lang="en-GB" i="1" dirty="0">
              <a:sym typeface="Symbol" pitchFamily="18" charset="2"/>
            </a:endParaRPr>
          </a:p>
          <a:p>
            <a:endParaRPr lang="en-GB" i="1" dirty="0">
              <a:sym typeface="Symbol" pitchFamily="18" charset="2"/>
            </a:endParaRPr>
          </a:p>
          <a:p>
            <a:r>
              <a:rPr lang="en-GB" dirty="0">
                <a:sym typeface="Symbol" pitchFamily="18" charset="2"/>
              </a:rPr>
              <a:t> therefore proportion in next parent pool is:</a:t>
            </a:r>
          </a:p>
          <a:p>
            <a:r>
              <a:rPr lang="en-GB" dirty="0">
                <a:sym typeface="Symbol" pitchFamily="18" charset="2"/>
              </a:rPr>
              <a:t>    </a:t>
            </a:r>
            <a:endParaRPr lang="en-GB" i="1" dirty="0">
              <a:sym typeface="Symbol" pitchFamily="18" charset="2"/>
            </a:endParaRPr>
          </a:p>
        </p:txBody>
      </p:sp>
      <p:pic>
        <p:nvPicPr>
          <p:cNvPr id="5127" name="Picture 7"/>
          <p:cNvPicPr>
            <a:picLocks noChangeAspect="1" noChangeArrowheads="1"/>
          </p:cNvPicPr>
          <p:nvPr/>
        </p:nvPicPr>
        <p:blipFill>
          <a:blip r:embed="rId4" cstate="print"/>
          <a:srcRect/>
          <a:stretch>
            <a:fillRect/>
          </a:stretch>
        </p:blipFill>
        <p:spPr bwMode="auto">
          <a:xfrm>
            <a:off x="1214414" y="5572140"/>
            <a:ext cx="4163028" cy="900114"/>
          </a:xfrm>
          <a:prstGeom prst="rect">
            <a:avLst/>
          </a:prstGeom>
          <a:noFill/>
          <a:ln w="9525">
            <a:noFill/>
            <a:miter lim="800000"/>
            <a:headEnd/>
            <a:tailEnd/>
          </a:ln>
          <a:effectLst/>
        </p:spPr>
      </p:pic>
      <p:sp>
        <p:nvSpPr>
          <p:cNvPr id="16" name="Left Brace 15"/>
          <p:cNvSpPr/>
          <p:nvPr/>
        </p:nvSpPr>
        <p:spPr bwMode="auto">
          <a:xfrm>
            <a:off x="785786" y="2428868"/>
            <a:ext cx="642942" cy="1785950"/>
          </a:xfrm>
          <a:prstGeom prst="leftBrac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a:t>Schema Fitness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164</a:t>
            </a:fld>
            <a:endParaRPr lang="en-US"/>
          </a:p>
        </p:txBody>
      </p:sp>
      <p:sp>
        <p:nvSpPr>
          <p:cNvPr id="4" name="TextBox 3"/>
          <p:cNvSpPr txBox="1"/>
          <p:nvPr/>
        </p:nvSpPr>
        <p:spPr>
          <a:xfrm>
            <a:off x="714348" y="1500174"/>
            <a:ext cx="8001056" cy="1200329"/>
          </a:xfrm>
          <a:prstGeom prst="rect">
            <a:avLst/>
          </a:prstGeom>
          <a:noFill/>
        </p:spPr>
        <p:txBody>
          <a:bodyPr wrap="square" rtlCol="0">
            <a:spAutoFit/>
          </a:bodyPr>
          <a:lstStyle/>
          <a:p>
            <a:pPr>
              <a:buBlip>
                <a:blip r:embed="rId5"/>
              </a:buBlip>
            </a:pPr>
            <a:r>
              <a:rPr lang="en-GB" dirty="0"/>
              <a:t>  The true “fitness” of a schema </a:t>
            </a:r>
            <a:r>
              <a:rPr lang="en-GB" i="1" dirty="0"/>
              <a:t>H</a:t>
            </a:r>
            <a:r>
              <a:rPr lang="en-GB" dirty="0"/>
              <a:t> is taken by averaging over all possible values in the “don’t care” positions,  but this is effectively sampled by the population, giving an estimated fitness </a:t>
            </a:r>
            <a:r>
              <a:rPr lang="en-GB" i="1" dirty="0"/>
              <a:t>f(H)</a:t>
            </a:r>
          </a:p>
          <a:p>
            <a:endParaRPr lang="en-GB" i="1" dirty="0"/>
          </a:p>
        </p:txBody>
      </p:sp>
      <p:cxnSp>
        <p:nvCxnSpPr>
          <p:cNvPr id="6" name="Straight Arrow Connector 5"/>
          <p:cNvCxnSpPr/>
          <p:nvPr/>
        </p:nvCxnSpPr>
        <p:spPr bwMode="auto">
          <a:xfrm>
            <a:off x="1577124" y="2786058"/>
            <a:ext cx="500066" cy="1588"/>
          </a:xfrm>
          <a:prstGeom prst="straightConnector1">
            <a:avLst/>
          </a:prstGeom>
          <a:solidFill>
            <a:schemeClr val="accent1"/>
          </a:solidFill>
          <a:ln w="31750" cap="flat" cmpd="sng" algn="ctr">
            <a:solidFill>
              <a:srgbClr val="008E40"/>
            </a:solidFill>
            <a:prstDash val="solid"/>
            <a:round/>
            <a:headEnd type="none" w="med" len="med"/>
            <a:tailEnd type="arrow"/>
          </a:ln>
          <a:effectLst/>
        </p:spPr>
      </p:cxnSp>
      <p:sp>
        <p:nvSpPr>
          <p:cNvPr id="7" name="Rectangle 6"/>
          <p:cNvSpPr/>
          <p:nvPr/>
        </p:nvSpPr>
        <p:spPr>
          <a:xfrm>
            <a:off x="2148628" y="2571744"/>
            <a:ext cx="1184940" cy="369332"/>
          </a:xfrm>
          <a:prstGeom prst="rect">
            <a:avLst/>
          </a:prstGeom>
        </p:spPr>
        <p:txBody>
          <a:bodyPr wrap="none">
            <a:spAutoFit/>
          </a:bodyPr>
          <a:lstStyle/>
          <a:p>
            <a:r>
              <a:rPr lang="en-GB" dirty="0"/>
              <a:t>a schema </a:t>
            </a:r>
            <a:endParaRPr lang="en-US" dirty="0"/>
          </a:p>
        </p:txBody>
      </p:sp>
      <p:sp>
        <p:nvSpPr>
          <p:cNvPr id="8" name="Rectangle 7"/>
          <p:cNvSpPr/>
          <p:nvPr/>
        </p:nvSpPr>
        <p:spPr>
          <a:xfrm>
            <a:off x="1148496" y="3071810"/>
            <a:ext cx="620683" cy="369332"/>
          </a:xfrm>
          <a:prstGeom prst="rect">
            <a:avLst/>
          </a:prstGeom>
        </p:spPr>
        <p:txBody>
          <a:bodyPr wrap="none">
            <a:spAutoFit/>
          </a:bodyPr>
          <a:lstStyle/>
          <a:p>
            <a:r>
              <a:rPr lang="en-GB" i="1" dirty="0"/>
              <a:t>f(H)</a:t>
            </a:r>
            <a:endParaRPr lang="en-US" dirty="0"/>
          </a:p>
        </p:txBody>
      </p:sp>
      <p:cxnSp>
        <p:nvCxnSpPr>
          <p:cNvPr id="9" name="Straight Arrow Connector 8"/>
          <p:cNvCxnSpPr/>
          <p:nvPr/>
        </p:nvCxnSpPr>
        <p:spPr bwMode="auto">
          <a:xfrm>
            <a:off x="1791438" y="3286124"/>
            <a:ext cx="500066" cy="1588"/>
          </a:xfrm>
          <a:prstGeom prst="straightConnector1">
            <a:avLst/>
          </a:prstGeom>
          <a:solidFill>
            <a:schemeClr val="accent1"/>
          </a:solidFill>
          <a:ln w="31750" cap="flat" cmpd="sng" algn="ctr">
            <a:solidFill>
              <a:srgbClr val="008E40"/>
            </a:solidFill>
            <a:prstDash val="solid"/>
            <a:round/>
            <a:headEnd type="none" w="med" len="med"/>
            <a:tailEnd type="arrow"/>
          </a:ln>
          <a:effectLst/>
        </p:spPr>
      </p:cxnSp>
      <p:sp>
        <p:nvSpPr>
          <p:cNvPr id="10" name="Rectangle 9"/>
          <p:cNvSpPr/>
          <p:nvPr/>
        </p:nvSpPr>
        <p:spPr>
          <a:xfrm>
            <a:off x="2434380" y="3071810"/>
            <a:ext cx="1734770" cy="369332"/>
          </a:xfrm>
          <a:prstGeom prst="rect">
            <a:avLst/>
          </a:prstGeom>
        </p:spPr>
        <p:txBody>
          <a:bodyPr wrap="none">
            <a:spAutoFit/>
          </a:bodyPr>
          <a:lstStyle/>
          <a:p>
            <a:r>
              <a:rPr lang="en-GB" dirty="0"/>
              <a:t>Average fitness</a:t>
            </a:r>
            <a:endParaRPr lang="en-US" dirty="0"/>
          </a:p>
        </p:txBody>
      </p:sp>
      <p:sp>
        <p:nvSpPr>
          <p:cNvPr id="12" name="Rectangle 11"/>
          <p:cNvSpPr/>
          <p:nvPr/>
        </p:nvSpPr>
        <p:spPr>
          <a:xfrm>
            <a:off x="1148496" y="3714752"/>
            <a:ext cx="824265" cy="369332"/>
          </a:xfrm>
          <a:prstGeom prst="rect">
            <a:avLst/>
          </a:prstGeom>
        </p:spPr>
        <p:txBody>
          <a:bodyPr wrap="none">
            <a:spAutoFit/>
          </a:bodyPr>
          <a:lstStyle/>
          <a:p>
            <a:r>
              <a:rPr lang="en-GB" i="1" dirty="0"/>
              <a:t>n(</a:t>
            </a:r>
            <a:r>
              <a:rPr lang="en-GB" i="1" dirty="0" err="1"/>
              <a:t>H,t</a:t>
            </a:r>
            <a:r>
              <a:rPr lang="en-GB" i="1" dirty="0"/>
              <a:t>)</a:t>
            </a:r>
            <a:endParaRPr lang="en-US" dirty="0"/>
          </a:p>
        </p:txBody>
      </p:sp>
      <p:cxnSp>
        <p:nvCxnSpPr>
          <p:cNvPr id="13" name="Straight Arrow Connector 12"/>
          <p:cNvCxnSpPr/>
          <p:nvPr/>
        </p:nvCxnSpPr>
        <p:spPr bwMode="auto">
          <a:xfrm>
            <a:off x="2005752" y="3929066"/>
            <a:ext cx="500066" cy="1588"/>
          </a:xfrm>
          <a:prstGeom prst="straightConnector1">
            <a:avLst/>
          </a:prstGeom>
          <a:solidFill>
            <a:schemeClr val="accent1"/>
          </a:solidFill>
          <a:ln w="31750" cap="flat" cmpd="sng" algn="ctr">
            <a:solidFill>
              <a:srgbClr val="008E40"/>
            </a:solidFill>
            <a:prstDash val="solid"/>
            <a:round/>
            <a:headEnd type="none" w="med" len="med"/>
            <a:tailEnd type="arrow"/>
          </a:ln>
          <a:effectLst/>
        </p:spPr>
      </p:cxnSp>
      <p:sp>
        <p:nvSpPr>
          <p:cNvPr id="14" name="Rectangle 13"/>
          <p:cNvSpPr/>
          <p:nvPr/>
        </p:nvSpPr>
        <p:spPr>
          <a:xfrm>
            <a:off x="2648694" y="3714752"/>
            <a:ext cx="5638082" cy="369332"/>
          </a:xfrm>
          <a:prstGeom prst="rect">
            <a:avLst/>
          </a:prstGeom>
        </p:spPr>
        <p:txBody>
          <a:bodyPr wrap="none">
            <a:spAutoFit/>
          </a:bodyPr>
          <a:lstStyle/>
          <a:p>
            <a:r>
              <a:rPr lang="en-GB" dirty="0"/>
              <a:t>Number of members belong to a schema in iteration t</a:t>
            </a:r>
            <a:endParaRPr lang="en-US" dirty="0"/>
          </a:p>
        </p:txBody>
      </p:sp>
      <p:sp>
        <p:nvSpPr>
          <p:cNvPr id="15" name="Rectangle 14"/>
          <p:cNvSpPr/>
          <p:nvPr/>
        </p:nvSpPr>
        <p:spPr>
          <a:xfrm>
            <a:off x="1204906" y="2571744"/>
            <a:ext cx="372218" cy="369332"/>
          </a:xfrm>
          <a:prstGeom prst="rect">
            <a:avLst/>
          </a:prstGeom>
        </p:spPr>
        <p:txBody>
          <a:bodyPr wrap="none">
            <a:spAutoFit/>
          </a:bodyPr>
          <a:lstStyle/>
          <a:p>
            <a:r>
              <a:rPr lang="en-GB" i="1" dirty="0"/>
              <a:t>H</a:t>
            </a:r>
          </a:p>
        </p:txBody>
      </p:sp>
      <p:sp>
        <p:nvSpPr>
          <p:cNvPr id="51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H:\Computer Eng\PH.D thesis\Evo slides\pic\stick_figure_holding_exclamation_mark_md_wm.jpg"/>
          <p:cNvPicPr>
            <a:picLocks noChangeAspect="1" noChangeArrowheads="1"/>
          </p:cNvPicPr>
          <p:nvPr/>
        </p:nvPicPr>
        <p:blipFill>
          <a:blip r:embed="rId2" cstate="print"/>
          <a:srcRect/>
          <a:stretch>
            <a:fillRect/>
          </a:stretch>
        </p:blipFill>
        <p:spPr bwMode="auto">
          <a:xfrm>
            <a:off x="174612" y="1071546"/>
            <a:ext cx="2468562" cy="2468562"/>
          </a:xfrm>
          <a:prstGeom prst="rect">
            <a:avLst/>
          </a:prstGeom>
          <a:noFill/>
        </p:spPr>
      </p:pic>
      <p:sp>
        <p:nvSpPr>
          <p:cNvPr id="2" name="Title 1"/>
          <p:cNvSpPr>
            <a:spLocks noGrp="1"/>
          </p:cNvSpPr>
          <p:nvPr>
            <p:ph type="title"/>
          </p:nvPr>
        </p:nvSpPr>
        <p:spPr/>
        <p:txBody>
          <a:bodyPr/>
          <a:lstStyle/>
          <a:p>
            <a:r>
              <a:rPr lang="en-US" dirty="0"/>
              <a:t>Question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165</a:t>
            </a:fld>
            <a:endParaRPr lang="en-US"/>
          </a:p>
        </p:txBody>
      </p:sp>
      <p:sp>
        <p:nvSpPr>
          <p:cNvPr id="4" name="TextBox 3"/>
          <p:cNvSpPr txBox="1"/>
          <p:nvPr/>
        </p:nvSpPr>
        <p:spPr>
          <a:xfrm>
            <a:off x="1928794" y="1571612"/>
            <a:ext cx="5799986" cy="646331"/>
          </a:xfrm>
          <a:prstGeom prst="rect">
            <a:avLst/>
          </a:prstGeom>
          <a:noFill/>
        </p:spPr>
        <p:txBody>
          <a:bodyPr wrap="none" rtlCol="0">
            <a:spAutoFit/>
          </a:bodyPr>
          <a:lstStyle/>
          <a:p>
            <a:pPr algn="ctr"/>
            <a:r>
              <a:rPr lang="en-US" b="1" dirty="0"/>
              <a:t>Which schemas have the Growth potential? </a:t>
            </a:r>
          </a:p>
          <a:p>
            <a:pPr algn="ctr"/>
            <a:r>
              <a:rPr lang="en-US" b="1" dirty="0"/>
              <a:t>Have more potential to increase their members</a:t>
            </a:r>
          </a:p>
        </p:txBody>
      </p:sp>
      <p:sp>
        <p:nvSpPr>
          <p:cNvPr id="6" name="TextBox 5"/>
          <p:cNvSpPr txBox="1"/>
          <p:nvPr/>
        </p:nvSpPr>
        <p:spPr>
          <a:xfrm>
            <a:off x="500034" y="3357562"/>
            <a:ext cx="8550739" cy="646331"/>
          </a:xfrm>
          <a:prstGeom prst="rect">
            <a:avLst/>
          </a:prstGeom>
          <a:noFill/>
        </p:spPr>
        <p:txBody>
          <a:bodyPr wrap="none" rtlCol="0">
            <a:spAutoFit/>
          </a:bodyPr>
          <a:lstStyle/>
          <a:p>
            <a:pPr algn="ctr"/>
            <a:r>
              <a:rPr lang="en-US" b="1" dirty="0">
                <a:solidFill>
                  <a:srgbClr val="0070C0"/>
                </a:solidFill>
              </a:rPr>
              <a:t>In GA we are looking for the schema of solutions not the exact solution</a:t>
            </a:r>
          </a:p>
          <a:p>
            <a:pPr algn="ctr"/>
            <a:endParaRPr lang="en-US" b="1" dirty="0">
              <a:solidFill>
                <a:srgbClr val="0070C0"/>
              </a:solidFill>
            </a:endParaRPr>
          </a:p>
        </p:txBody>
      </p:sp>
      <p:sp>
        <p:nvSpPr>
          <p:cNvPr id="7" name="TextBox 6"/>
          <p:cNvSpPr txBox="1"/>
          <p:nvPr/>
        </p:nvSpPr>
        <p:spPr>
          <a:xfrm>
            <a:off x="357159" y="4214818"/>
            <a:ext cx="8572560" cy="1477328"/>
          </a:xfrm>
          <a:prstGeom prst="rect">
            <a:avLst/>
          </a:prstGeom>
          <a:noFill/>
        </p:spPr>
        <p:txBody>
          <a:bodyPr wrap="square" rtlCol="0">
            <a:spAutoFit/>
          </a:bodyPr>
          <a:lstStyle/>
          <a:p>
            <a:r>
              <a:rPr lang="en-US" b="1" dirty="0"/>
              <a:t>but</a:t>
            </a:r>
          </a:p>
          <a:p>
            <a:endParaRPr lang="en-US" dirty="0"/>
          </a:p>
          <a:p>
            <a:pPr algn="ctr"/>
            <a:r>
              <a:rPr lang="en-US" i="1" dirty="0"/>
              <a:t>The answer of this question is depend on other aspects in regard to evolutionary operators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166</a:t>
            </a:fld>
            <a:endParaRPr lang="en-US"/>
          </a:p>
        </p:txBody>
      </p:sp>
      <p:sp>
        <p:nvSpPr>
          <p:cNvPr id="4" name="TextBox 3"/>
          <p:cNvSpPr txBox="1"/>
          <p:nvPr/>
        </p:nvSpPr>
        <p:spPr>
          <a:xfrm>
            <a:off x="571472" y="1357298"/>
            <a:ext cx="8066632" cy="923330"/>
          </a:xfrm>
          <a:prstGeom prst="rect">
            <a:avLst/>
          </a:prstGeom>
          <a:noFill/>
        </p:spPr>
        <p:txBody>
          <a:bodyPr wrap="none" rtlCol="0">
            <a:spAutoFit/>
          </a:bodyPr>
          <a:lstStyle/>
          <a:p>
            <a:r>
              <a:rPr lang="en-US" dirty="0"/>
              <a:t>Suppose we apply 1-point cross over on parents. For this action one parent</a:t>
            </a:r>
          </a:p>
          <a:p>
            <a:r>
              <a:rPr lang="en-US" dirty="0"/>
              <a:t> selects from the current schema but the other one doesn’t. in what condition </a:t>
            </a:r>
          </a:p>
          <a:p>
            <a:r>
              <a:rPr lang="en-US" dirty="0"/>
              <a:t>their offspring belongs to the schema of  the first parent ??</a:t>
            </a:r>
          </a:p>
        </p:txBody>
      </p:sp>
      <p:pic>
        <p:nvPicPr>
          <p:cNvPr id="287746" name="Picture 2" descr="H:\Computer Eng\PH.D thesis\Evo slides\pic\stick_figure_searching_for_answers_md_wm.jpg"/>
          <p:cNvPicPr>
            <a:picLocks noChangeAspect="1" noChangeArrowheads="1"/>
          </p:cNvPicPr>
          <p:nvPr/>
        </p:nvPicPr>
        <p:blipFill>
          <a:blip r:embed="rId2" cstate="print"/>
          <a:srcRect/>
          <a:stretch>
            <a:fillRect/>
          </a:stretch>
        </p:blipFill>
        <p:spPr bwMode="auto">
          <a:xfrm>
            <a:off x="1000100" y="2714620"/>
            <a:ext cx="2825752" cy="2825752"/>
          </a:xfrm>
          <a:prstGeom prst="rect">
            <a:avLst/>
          </a:prstGeom>
          <a:noFill/>
        </p:spPr>
      </p:pic>
      <p:sp>
        <p:nvSpPr>
          <p:cNvPr id="6" name="TextBox 5"/>
          <p:cNvSpPr txBox="1"/>
          <p:nvPr/>
        </p:nvSpPr>
        <p:spPr>
          <a:xfrm>
            <a:off x="3929058" y="2928934"/>
            <a:ext cx="4358886" cy="923330"/>
          </a:xfrm>
          <a:prstGeom prst="rect">
            <a:avLst/>
          </a:prstGeom>
          <a:noFill/>
        </p:spPr>
        <p:txBody>
          <a:bodyPr wrap="none" rtlCol="0">
            <a:spAutoFit/>
          </a:bodyPr>
          <a:lstStyle/>
          <a:p>
            <a:r>
              <a:rPr lang="en-US" dirty="0"/>
              <a:t>In the case that the cut point doesn’t</a:t>
            </a:r>
          </a:p>
          <a:p>
            <a:r>
              <a:rPr lang="en-US" dirty="0"/>
              <a:t> appear in defining length of that schema</a:t>
            </a:r>
          </a:p>
          <a:p>
            <a:endParaRPr lang="en-US" dirty="0"/>
          </a:p>
        </p:txBody>
      </p:sp>
      <p:sp>
        <p:nvSpPr>
          <p:cNvPr id="7" name="Rectangle 6"/>
          <p:cNvSpPr/>
          <p:nvPr/>
        </p:nvSpPr>
        <p:spPr>
          <a:xfrm>
            <a:off x="4714876" y="3714752"/>
            <a:ext cx="1678665" cy="523220"/>
          </a:xfrm>
          <a:prstGeom prst="rect">
            <a:avLst/>
          </a:prstGeom>
        </p:spPr>
        <p:txBody>
          <a:bodyPr wrap="none">
            <a:spAutoFit/>
          </a:bodyPr>
          <a:lstStyle/>
          <a:p>
            <a:r>
              <a:rPr lang="en-US" sz="2800" dirty="0"/>
              <a:t>1#000#0</a:t>
            </a:r>
          </a:p>
        </p:txBody>
      </p:sp>
      <p:sp>
        <p:nvSpPr>
          <p:cNvPr id="8" name="Left Brace 7"/>
          <p:cNvSpPr/>
          <p:nvPr/>
        </p:nvSpPr>
        <p:spPr bwMode="auto">
          <a:xfrm rot="16200000">
            <a:off x="5429256" y="3786190"/>
            <a:ext cx="285752" cy="1143008"/>
          </a:xfrm>
          <a:prstGeom prst="leftBrace">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p:nvSpPr>
        <p:spPr>
          <a:xfrm>
            <a:off x="4786314" y="4572008"/>
            <a:ext cx="1787669" cy="369332"/>
          </a:xfrm>
          <a:prstGeom prst="rect">
            <a:avLst/>
          </a:prstGeom>
        </p:spPr>
        <p:txBody>
          <a:bodyPr wrap="none">
            <a:spAutoFit/>
          </a:bodyPr>
          <a:lstStyle/>
          <a:p>
            <a:r>
              <a:rPr lang="en-US" dirty="0"/>
              <a:t>defining length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amond(in)">
                                      <p:cBhvr>
                                        <p:cTn id="10" dur="2000"/>
                                        <p:tgtEl>
                                          <p:spTgt spid="7"/>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amond(in)">
                                      <p:cBhvr>
                                        <p:cTn id="13" dur="2000"/>
                                        <p:tgtEl>
                                          <p:spTgt spid="8"/>
                                        </p:tgtEl>
                                      </p:cBhvr>
                                    </p:animEffec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0"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05566" y="1500174"/>
            <a:ext cx="7818166" cy="646331"/>
          </a:xfrm>
          <a:prstGeom prst="rect">
            <a:avLst/>
          </a:prstGeom>
          <a:noFill/>
        </p:spPr>
        <p:txBody>
          <a:bodyPr wrap="none" rtlCol="0">
            <a:spAutoFit/>
          </a:bodyPr>
          <a:lstStyle/>
          <a:p>
            <a:r>
              <a:rPr lang="en-US" b="1" dirty="0">
                <a:solidFill>
                  <a:srgbClr val="0070C0"/>
                </a:solidFill>
              </a:rPr>
              <a:t>The probability that the cut point </a:t>
            </a:r>
            <a:r>
              <a:rPr lang="en-US" b="1" dirty="0" err="1">
                <a:solidFill>
                  <a:srgbClr val="0070C0"/>
                </a:solidFill>
              </a:rPr>
              <a:t>apear</a:t>
            </a:r>
            <a:r>
              <a:rPr lang="en-US" b="1" dirty="0">
                <a:solidFill>
                  <a:srgbClr val="0070C0"/>
                </a:solidFill>
              </a:rPr>
              <a:t> out of defining length in </a:t>
            </a:r>
          </a:p>
          <a:p>
            <a:r>
              <a:rPr lang="en-US" b="1" dirty="0">
                <a:solidFill>
                  <a:srgbClr val="0070C0"/>
                </a:solidFill>
              </a:rPr>
              <a:t>1-point x-over:</a:t>
            </a:r>
          </a:p>
        </p:txBody>
      </p:sp>
      <p:sp>
        <p:nvSpPr>
          <p:cNvPr id="2" name="Title 1"/>
          <p:cNvSpPr>
            <a:spLocks noGrp="1"/>
          </p:cNvSpPr>
          <p:nvPr>
            <p:ph type="title"/>
          </p:nvPr>
        </p:nvSpPr>
        <p:spPr/>
        <p:txBody>
          <a:bodyPr/>
          <a:lstStyle/>
          <a:p>
            <a:r>
              <a:rPr lang="en-GB" dirty="0"/>
              <a:t>Schema Disruption II- </a:t>
            </a:r>
            <a:r>
              <a:rPr lang="en-GB" dirty="0" err="1"/>
              <a:t>xover</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167</a:t>
            </a:fld>
            <a:endParaRPr lang="en-US"/>
          </a:p>
        </p:txBody>
      </p:sp>
      <p:pic>
        <p:nvPicPr>
          <p:cNvPr id="288771" name="Picture 3"/>
          <p:cNvPicPr>
            <a:picLocks noChangeAspect="1" noChangeArrowheads="1"/>
          </p:cNvPicPr>
          <p:nvPr/>
        </p:nvPicPr>
        <p:blipFill>
          <a:blip r:embed="rId2" cstate="print"/>
          <a:srcRect/>
          <a:stretch>
            <a:fillRect/>
          </a:stretch>
        </p:blipFill>
        <p:spPr bwMode="auto">
          <a:xfrm>
            <a:off x="500034" y="2366963"/>
            <a:ext cx="2571768" cy="1146719"/>
          </a:xfrm>
          <a:prstGeom prst="rect">
            <a:avLst/>
          </a:prstGeom>
          <a:noFill/>
          <a:ln w="9525">
            <a:noFill/>
            <a:miter lim="800000"/>
            <a:headEnd/>
            <a:tailEnd/>
          </a:ln>
          <a:effectLst/>
        </p:spPr>
      </p:pic>
      <p:pic>
        <p:nvPicPr>
          <p:cNvPr id="288772" name="Picture 4"/>
          <p:cNvPicPr>
            <a:picLocks noChangeAspect="1" noChangeArrowheads="1"/>
          </p:cNvPicPr>
          <p:nvPr/>
        </p:nvPicPr>
        <p:blipFill>
          <a:blip r:embed="rId3" cstate="print"/>
          <a:srcRect/>
          <a:stretch>
            <a:fillRect/>
          </a:stretch>
        </p:blipFill>
        <p:spPr bwMode="auto">
          <a:xfrm>
            <a:off x="3143240" y="3295657"/>
            <a:ext cx="5543550" cy="457200"/>
          </a:xfrm>
          <a:prstGeom prst="rect">
            <a:avLst/>
          </a:prstGeom>
          <a:noFill/>
          <a:ln w="9525">
            <a:noFill/>
            <a:miter lim="800000"/>
            <a:headEnd/>
            <a:tailEnd/>
          </a:ln>
          <a:effectLst/>
        </p:spPr>
      </p:pic>
      <p:pic>
        <p:nvPicPr>
          <p:cNvPr id="288773" name="Picture 5"/>
          <p:cNvPicPr>
            <a:picLocks noChangeAspect="1" noChangeArrowheads="1"/>
          </p:cNvPicPr>
          <p:nvPr/>
        </p:nvPicPr>
        <p:blipFill>
          <a:blip r:embed="rId4" cstate="print"/>
          <a:srcRect/>
          <a:stretch>
            <a:fillRect/>
          </a:stretch>
        </p:blipFill>
        <p:spPr bwMode="auto">
          <a:xfrm>
            <a:off x="3571868" y="2224087"/>
            <a:ext cx="2724150" cy="323850"/>
          </a:xfrm>
          <a:prstGeom prst="rect">
            <a:avLst/>
          </a:prstGeom>
          <a:noFill/>
          <a:ln w="9525">
            <a:noFill/>
            <a:miter lim="800000"/>
            <a:headEnd/>
            <a:tailEnd/>
          </a:ln>
          <a:effectLst/>
        </p:spPr>
      </p:pic>
      <p:cxnSp>
        <p:nvCxnSpPr>
          <p:cNvPr id="9" name="Straight Arrow Connector 8"/>
          <p:cNvCxnSpPr/>
          <p:nvPr/>
        </p:nvCxnSpPr>
        <p:spPr bwMode="auto">
          <a:xfrm flipV="1">
            <a:off x="2714612" y="2500306"/>
            <a:ext cx="785818" cy="14287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endCxn id="288772" idx="1"/>
          </p:cNvCxnSpPr>
          <p:nvPr/>
        </p:nvCxnSpPr>
        <p:spPr bwMode="auto">
          <a:xfrm>
            <a:off x="2714612" y="3295657"/>
            <a:ext cx="428628" cy="2286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8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8776" name="Picture 8"/>
          <p:cNvPicPr>
            <a:picLocks noChangeAspect="1" noChangeArrowheads="1"/>
          </p:cNvPicPr>
          <p:nvPr/>
        </p:nvPicPr>
        <p:blipFill>
          <a:blip r:embed="rId5" cstate="print"/>
          <a:srcRect/>
          <a:stretch>
            <a:fillRect/>
          </a:stretch>
        </p:blipFill>
        <p:spPr bwMode="auto">
          <a:xfrm>
            <a:off x="857224" y="5038741"/>
            <a:ext cx="2107309" cy="890589"/>
          </a:xfrm>
          <a:prstGeom prst="rect">
            <a:avLst/>
          </a:prstGeom>
          <a:noFill/>
          <a:ln w="9525">
            <a:noFill/>
            <a:miter lim="800000"/>
            <a:headEnd/>
            <a:tailEnd/>
          </a:ln>
          <a:effectLst/>
        </p:spPr>
      </p:pic>
      <p:pic>
        <p:nvPicPr>
          <p:cNvPr id="288777" name="Picture 9"/>
          <p:cNvPicPr>
            <a:picLocks noChangeAspect="1" noChangeArrowheads="1"/>
          </p:cNvPicPr>
          <p:nvPr/>
        </p:nvPicPr>
        <p:blipFill>
          <a:blip r:embed="rId6" cstate="print"/>
          <a:srcRect/>
          <a:stretch>
            <a:fillRect/>
          </a:stretch>
        </p:blipFill>
        <p:spPr bwMode="auto">
          <a:xfrm>
            <a:off x="3786182" y="5395931"/>
            <a:ext cx="3219450" cy="409575"/>
          </a:xfrm>
          <a:prstGeom prst="rect">
            <a:avLst/>
          </a:prstGeom>
          <a:noFill/>
          <a:ln w="9525">
            <a:noFill/>
            <a:miter lim="800000"/>
            <a:headEnd/>
            <a:tailEnd/>
          </a:ln>
          <a:effectLst/>
        </p:spPr>
      </p:pic>
      <p:sp>
        <p:nvSpPr>
          <p:cNvPr id="16" name="TextBox 15"/>
          <p:cNvSpPr txBox="1"/>
          <p:nvPr/>
        </p:nvSpPr>
        <p:spPr>
          <a:xfrm>
            <a:off x="714348" y="4202676"/>
            <a:ext cx="5966698" cy="369332"/>
          </a:xfrm>
          <a:prstGeom prst="rect">
            <a:avLst/>
          </a:prstGeom>
          <a:noFill/>
        </p:spPr>
        <p:txBody>
          <a:bodyPr wrap="none" rtlCol="0">
            <a:spAutoFit/>
          </a:bodyPr>
          <a:lstStyle/>
          <a:p>
            <a:r>
              <a:rPr lang="en-US" b="1" dirty="0">
                <a:solidFill>
                  <a:srgbClr val="0070C0"/>
                </a:solidFill>
              </a:rPr>
              <a:t>The probability of survival with regard to x-over:</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Schema Disruption II- 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168</a:t>
            </a:fld>
            <a:endParaRPr lang="en-US"/>
          </a:p>
        </p:txBody>
      </p:sp>
      <p:sp>
        <p:nvSpPr>
          <p:cNvPr id="4" name="Rectangle 3"/>
          <p:cNvSpPr/>
          <p:nvPr/>
        </p:nvSpPr>
        <p:spPr>
          <a:xfrm>
            <a:off x="714348" y="1571612"/>
            <a:ext cx="6858048" cy="369332"/>
          </a:xfrm>
          <a:prstGeom prst="rect">
            <a:avLst/>
          </a:prstGeom>
        </p:spPr>
        <p:txBody>
          <a:bodyPr wrap="square">
            <a:spAutoFit/>
          </a:bodyPr>
          <a:lstStyle/>
          <a:p>
            <a:r>
              <a:rPr lang="en-US" b="1" dirty="0">
                <a:solidFill>
                  <a:srgbClr val="0070C0"/>
                </a:solidFill>
              </a:rPr>
              <a:t>The probability of survival with regard to mutation:</a:t>
            </a:r>
          </a:p>
        </p:txBody>
      </p:sp>
      <p:pic>
        <p:nvPicPr>
          <p:cNvPr id="293890" name="Picture 2"/>
          <p:cNvPicPr>
            <a:picLocks noChangeAspect="1" noChangeArrowheads="1"/>
          </p:cNvPicPr>
          <p:nvPr/>
        </p:nvPicPr>
        <p:blipFill>
          <a:blip r:embed="rId2" cstate="print"/>
          <a:srcRect/>
          <a:stretch>
            <a:fillRect/>
          </a:stretch>
        </p:blipFill>
        <p:spPr bwMode="auto">
          <a:xfrm>
            <a:off x="1285852" y="2000240"/>
            <a:ext cx="5264537" cy="771527"/>
          </a:xfrm>
          <a:prstGeom prst="rect">
            <a:avLst/>
          </a:prstGeom>
          <a:noFill/>
          <a:ln w="9525">
            <a:noFill/>
            <a:miter lim="800000"/>
            <a:headEnd/>
            <a:tailEnd/>
          </a:ln>
          <a:effectLst/>
        </p:spPr>
      </p:pic>
      <p:sp>
        <p:nvSpPr>
          <p:cNvPr id="6" name="Rectangle 5"/>
          <p:cNvSpPr/>
          <p:nvPr/>
        </p:nvSpPr>
        <p:spPr>
          <a:xfrm>
            <a:off x="1071538" y="3286124"/>
            <a:ext cx="2829621" cy="369332"/>
          </a:xfrm>
          <a:prstGeom prst="rect">
            <a:avLst/>
          </a:prstGeom>
        </p:spPr>
        <p:txBody>
          <a:bodyPr wrap="none">
            <a:spAutoFit/>
          </a:bodyPr>
          <a:lstStyle/>
          <a:p>
            <a:r>
              <a:rPr lang="en-US" b="1" dirty="0">
                <a:solidFill>
                  <a:srgbClr val="0070C0"/>
                </a:solidFill>
              </a:rPr>
              <a:t>Which we extend it to:</a:t>
            </a:r>
            <a:endParaRPr lang="en-US" dirty="0"/>
          </a:p>
        </p:txBody>
      </p:sp>
      <p:pic>
        <p:nvPicPr>
          <p:cNvPr id="293891" name="Picture 3"/>
          <p:cNvPicPr>
            <a:picLocks noChangeAspect="1" noChangeArrowheads="1"/>
          </p:cNvPicPr>
          <p:nvPr/>
        </p:nvPicPr>
        <p:blipFill>
          <a:blip r:embed="rId3" cstate="print"/>
          <a:srcRect/>
          <a:stretch>
            <a:fillRect/>
          </a:stretch>
        </p:blipFill>
        <p:spPr bwMode="auto">
          <a:xfrm>
            <a:off x="1571603" y="4092995"/>
            <a:ext cx="4500595" cy="783811"/>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915" name="Picture 3" descr="H:\Computer Eng\PH.D thesis\Evo slides\pic\stick_figure_standing_brilliant_idea_md_wm.gif"/>
          <p:cNvPicPr>
            <a:picLocks noChangeAspect="1" noChangeArrowheads="1" noCrop="1"/>
          </p:cNvPicPr>
          <p:nvPr/>
        </p:nvPicPr>
        <p:blipFill>
          <a:blip r:embed="rId2" cstate="print"/>
          <a:srcRect/>
          <a:stretch>
            <a:fillRect/>
          </a:stretch>
        </p:blipFill>
        <p:spPr bwMode="auto">
          <a:xfrm>
            <a:off x="6572264" y="4214818"/>
            <a:ext cx="2095500" cy="2095500"/>
          </a:xfrm>
          <a:prstGeom prst="rect">
            <a:avLst/>
          </a:prstGeom>
          <a:noFill/>
        </p:spPr>
      </p:pic>
      <p:sp>
        <p:nvSpPr>
          <p:cNvPr id="2" name="Title 1"/>
          <p:cNvSpPr>
            <a:spLocks noGrp="1"/>
          </p:cNvSpPr>
          <p:nvPr>
            <p:ph type="title"/>
          </p:nvPr>
        </p:nvSpPr>
        <p:spPr/>
        <p:txBody>
          <a:bodyPr/>
          <a:lstStyle/>
          <a:p>
            <a:r>
              <a:rPr lang="en-GB" dirty="0"/>
              <a:t>The Schema Theorem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169</a:t>
            </a:fld>
            <a:endParaRPr lang="en-US"/>
          </a:p>
        </p:txBody>
      </p:sp>
      <p:sp>
        <p:nvSpPr>
          <p:cNvPr id="4" name="Rectangle 3"/>
          <p:cNvSpPr/>
          <p:nvPr/>
        </p:nvSpPr>
        <p:spPr>
          <a:xfrm>
            <a:off x="357158" y="1285860"/>
            <a:ext cx="8358246" cy="369332"/>
          </a:xfrm>
          <a:prstGeom prst="rect">
            <a:avLst/>
          </a:prstGeom>
        </p:spPr>
        <p:txBody>
          <a:bodyPr wrap="square">
            <a:spAutoFit/>
          </a:bodyPr>
          <a:lstStyle/>
          <a:p>
            <a:pPr>
              <a:buBlip>
                <a:blip r:embed="rId3"/>
              </a:buBlip>
            </a:pPr>
            <a:r>
              <a:rPr lang="en-GB" dirty="0"/>
              <a:t> Put together, the proportion of a schema </a:t>
            </a:r>
            <a:r>
              <a:rPr lang="en-GB" i="1" dirty="0"/>
              <a:t>H</a:t>
            </a:r>
            <a:r>
              <a:rPr lang="en-GB" dirty="0"/>
              <a:t> in successive generations varies as:</a:t>
            </a:r>
            <a:endParaRPr lang="en-US" dirty="0"/>
          </a:p>
        </p:txBody>
      </p:sp>
      <p:pic>
        <p:nvPicPr>
          <p:cNvPr id="294914" name="Picture 2"/>
          <p:cNvPicPr>
            <a:picLocks noChangeAspect="1" noChangeArrowheads="1"/>
          </p:cNvPicPr>
          <p:nvPr/>
        </p:nvPicPr>
        <p:blipFill>
          <a:blip r:embed="rId4" cstate="print">
            <a:lum contrast="20000"/>
          </a:blip>
          <a:srcRect/>
          <a:stretch>
            <a:fillRect/>
          </a:stretch>
        </p:blipFill>
        <p:spPr bwMode="auto">
          <a:xfrm>
            <a:off x="714348" y="1928802"/>
            <a:ext cx="7658631" cy="838201"/>
          </a:xfrm>
          <a:prstGeom prst="rect">
            <a:avLst/>
          </a:prstGeom>
          <a:noFill/>
          <a:ln w="9525">
            <a:noFill/>
            <a:miter lim="800000"/>
            <a:headEnd/>
            <a:tailEnd/>
          </a:ln>
          <a:effectLst/>
        </p:spPr>
      </p:pic>
      <p:sp>
        <p:nvSpPr>
          <p:cNvPr id="7" name="Left Brace 6"/>
          <p:cNvSpPr/>
          <p:nvPr/>
        </p:nvSpPr>
        <p:spPr bwMode="auto">
          <a:xfrm rot="16200000">
            <a:off x="2964645" y="2321711"/>
            <a:ext cx="500066" cy="1714512"/>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Left Brace 7"/>
          <p:cNvSpPr/>
          <p:nvPr/>
        </p:nvSpPr>
        <p:spPr bwMode="auto">
          <a:xfrm rot="16200000">
            <a:off x="5036347" y="2321711"/>
            <a:ext cx="500066" cy="1714512"/>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Left Brace 8"/>
          <p:cNvSpPr/>
          <p:nvPr/>
        </p:nvSpPr>
        <p:spPr bwMode="auto">
          <a:xfrm rot="16200000">
            <a:off x="7179487" y="2259797"/>
            <a:ext cx="500066" cy="1714512"/>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TextBox 9"/>
          <p:cNvSpPr txBox="1"/>
          <p:nvPr/>
        </p:nvSpPr>
        <p:spPr>
          <a:xfrm>
            <a:off x="6500826" y="3357562"/>
            <a:ext cx="2214578" cy="923330"/>
          </a:xfrm>
          <a:prstGeom prst="rect">
            <a:avLst/>
          </a:prstGeom>
          <a:noFill/>
        </p:spPr>
        <p:txBody>
          <a:bodyPr wrap="square" rtlCol="0">
            <a:spAutoFit/>
          </a:bodyPr>
          <a:lstStyle/>
          <a:p>
            <a:pPr algn="ctr"/>
            <a:r>
              <a:rPr lang="en-US" dirty="0"/>
              <a:t>Probability of survive with regard to mutation</a:t>
            </a:r>
          </a:p>
        </p:txBody>
      </p:sp>
      <p:sp>
        <p:nvSpPr>
          <p:cNvPr id="11" name="TextBox 10"/>
          <p:cNvSpPr txBox="1"/>
          <p:nvPr/>
        </p:nvSpPr>
        <p:spPr>
          <a:xfrm>
            <a:off x="4429124" y="3429000"/>
            <a:ext cx="2000915" cy="923330"/>
          </a:xfrm>
          <a:prstGeom prst="rect">
            <a:avLst/>
          </a:prstGeom>
          <a:noFill/>
        </p:spPr>
        <p:txBody>
          <a:bodyPr wrap="square" rtlCol="0">
            <a:spAutoFit/>
          </a:bodyPr>
          <a:lstStyle/>
          <a:p>
            <a:pPr algn="ctr"/>
            <a:r>
              <a:rPr lang="en-US" dirty="0"/>
              <a:t>Probability of survive with regard to x-over</a:t>
            </a:r>
          </a:p>
        </p:txBody>
      </p:sp>
      <p:sp>
        <p:nvSpPr>
          <p:cNvPr id="12" name="TextBox 11"/>
          <p:cNvSpPr txBox="1"/>
          <p:nvPr/>
        </p:nvSpPr>
        <p:spPr>
          <a:xfrm>
            <a:off x="2071670" y="3500438"/>
            <a:ext cx="2143791" cy="923330"/>
          </a:xfrm>
          <a:prstGeom prst="rect">
            <a:avLst/>
          </a:prstGeom>
          <a:noFill/>
        </p:spPr>
        <p:txBody>
          <a:bodyPr wrap="square" rtlCol="0">
            <a:spAutoFit/>
          </a:bodyPr>
          <a:lstStyle/>
          <a:p>
            <a:pPr algn="ctr"/>
            <a:r>
              <a:rPr lang="en-US" dirty="0"/>
              <a:t>Probability of survive with regard to selection</a:t>
            </a:r>
          </a:p>
        </p:txBody>
      </p:sp>
      <p:sp>
        <p:nvSpPr>
          <p:cNvPr id="13" name="TextBox 12"/>
          <p:cNvSpPr txBox="1"/>
          <p:nvPr/>
        </p:nvSpPr>
        <p:spPr>
          <a:xfrm>
            <a:off x="785786" y="5286388"/>
            <a:ext cx="7024680" cy="923330"/>
          </a:xfrm>
          <a:prstGeom prst="rect">
            <a:avLst/>
          </a:prstGeom>
          <a:noFill/>
        </p:spPr>
        <p:txBody>
          <a:bodyPr wrap="none" rtlCol="0">
            <a:spAutoFit/>
          </a:bodyPr>
          <a:lstStyle/>
          <a:p>
            <a:r>
              <a:rPr lang="en-US" dirty="0"/>
              <a:t>&lt;f&gt; : the average of fitness</a:t>
            </a:r>
          </a:p>
          <a:p>
            <a:r>
              <a:rPr lang="en-US" dirty="0"/>
              <a:t>f(H): the fitness of </a:t>
            </a:r>
            <a:r>
              <a:rPr lang="en-US" i="1" dirty="0"/>
              <a:t>H</a:t>
            </a:r>
            <a:r>
              <a:rPr lang="en-US" dirty="0"/>
              <a:t> in iteration </a:t>
            </a:r>
            <a:r>
              <a:rPr lang="en-US" i="1" dirty="0"/>
              <a:t>t</a:t>
            </a:r>
          </a:p>
          <a:p>
            <a:r>
              <a:rPr lang="en-US" i="1" dirty="0"/>
              <a:t>m(</a:t>
            </a:r>
            <a:r>
              <a:rPr lang="en-US" i="1" dirty="0" err="1"/>
              <a:t>H,t</a:t>
            </a:r>
            <a:r>
              <a:rPr lang="en-US" i="1" dirty="0"/>
              <a:t>): </a:t>
            </a:r>
            <a:r>
              <a:rPr lang="en-US" dirty="0"/>
              <a:t>the ratio of members that obey the schema </a:t>
            </a:r>
            <a:r>
              <a:rPr lang="en-US" i="1" dirty="0"/>
              <a:t>H</a:t>
            </a:r>
            <a:r>
              <a:rPr lang="en-US" dirty="0"/>
              <a:t> in iteration </a:t>
            </a:r>
            <a:r>
              <a:rPr lang="en-US" i="1" dirty="0"/>
              <a:t>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Religion</a:t>
            </a:r>
            <a:r>
              <a:rPr lang="fa-IR" dirty="0"/>
              <a:t> </a:t>
            </a:r>
            <a:r>
              <a:rPr lang="en-US" dirty="0"/>
              <a:t>beliefs and Darwinian theory   </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17</a:t>
            </a:fld>
            <a:endParaRPr lang="en-US"/>
          </a:p>
        </p:txBody>
      </p:sp>
      <p:pic>
        <p:nvPicPr>
          <p:cNvPr id="5" name="Picture 2"/>
          <p:cNvPicPr>
            <a:picLocks noChangeAspect="1" noChangeArrowheads="1"/>
          </p:cNvPicPr>
          <p:nvPr/>
        </p:nvPicPr>
        <p:blipFill>
          <a:blip r:embed="rId2" cstate="print"/>
          <a:srcRect/>
          <a:stretch>
            <a:fillRect/>
          </a:stretch>
        </p:blipFill>
        <p:spPr bwMode="auto">
          <a:xfrm>
            <a:off x="1907630" y="4173103"/>
            <a:ext cx="1728240" cy="2352327"/>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6156220" y="3645030"/>
            <a:ext cx="1800250" cy="2740942"/>
          </a:xfrm>
          <a:prstGeom prst="rect">
            <a:avLst/>
          </a:prstGeom>
          <a:noFill/>
          <a:ln w="9525">
            <a:noFill/>
            <a:miter lim="800000"/>
            <a:headEnd/>
            <a:tailEnd/>
          </a:ln>
        </p:spPr>
      </p:pic>
      <p:sp>
        <p:nvSpPr>
          <p:cNvPr id="7" name="Rectangle 6"/>
          <p:cNvSpPr/>
          <p:nvPr/>
        </p:nvSpPr>
        <p:spPr>
          <a:xfrm>
            <a:off x="395420" y="1052670"/>
            <a:ext cx="8748580" cy="2862322"/>
          </a:xfrm>
          <a:prstGeom prst="rect">
            <a:avLst/>
          </a:prstGeom>
        </p:spPr>
        <p:txBody>
          <a:bodyPr wrap="square">
            <a:spAutoFit/>
          </a:bodyPr>
          <a:lstStyle/>
          <a:p>
            <a:r>
              <a:rPr lang="en-US" b="1" dirty="0"/>
              <a:t>Darwinian evolution theory:</a:t>
            </a:r>
          </a:p>
          <a:p>
            <a:endParaRPr lang="en-US" b="1" dirty="0"/>
          </a:p>
          <a:p>
            <a:pPr>
              <a:buClr>
                <a:schemeClr val="accent1">
                  <a:lumMod val="75000"/>
                </a:schemeClr>
              </a:buClr>
              <a:buFont typeface="Wingdings" pitchFamily="2" charset="2"/>
              <a:buChar char="v"/>
            </a:pPr>
            <a:r>
              <a:rPr lang="en-US" dirty="0"/>
              <a:t> Darwin’s theory of evolution offers an explanation of the biological diversity and its underlying mechanism </a:t>
            </a:r>
          </a:p>
          <a:p>
            <a:pPr>
              <a:buClr>
                <a:schemeClr val="accent1">
                  <a:lumMod val="75000"/>
                </a:schemeClr>
              </a:buClr>
              <a:buFont typeface="Wingdings" pitchFamily="2" charset="2"/>
              <a:buChar char="v"/>
            </a:pPr>
            <a:endParaRPr lang="en-US" dirty="0"/>
          </a:p>
          <a:p>
            <a:pPr>
              <a:buClr>
                <a:schemeClr val="accent1">
                  <a:lumMod val="75000"/>
                </a:schemeClr>
              </a:buClr>
              <a:buFont typeface="Wingdings" pitchFamily="2" charset="2"/>
              <a:buChar char="v"/>
            </a:pPr>
            <a:r>
              <a:rPr lang="en-US" dirty="0"/>
              <a:t> given an environment that can host only a limited number of individuals and the basic instinct of individuals  to reproduce, selection becomes inevitable if the population size  is not to grow exponentially.</a:t>
            </a:r>
          </a:p>
          <a:p>
            <a:pPr>
              <a:buClr>
                <a:schemeClr val="accent1">
                  <a:lumMod val="75000"/>
                </a:schemeClr>
              </a:buClr>
              <a:buFont typeface="Wingdings" pitchFamily="2" charset="2"/>
              <a:buChar char="v"/>
            </a:pPr>
            <a:endParaRPr lang="en-US" dirty="0"/>
          </a:p>
          <a:p>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9" name="Picture 3" descr="H:\Computer Eng\PH.D thesis\Evo slides\pic\what_a_great_idea_md_wm.jpg"/>
          <p:cNvPicPr>
            <a:picLocks noChangeAspect="1" noChangeArrowheads="1"/>
          </p:cNvPicPr>
          <p:nvPr/>
        </p:nvPicPr>
        <p:blipFill>
          <a:blip r:embed="rId2" cstate="print"/>
          <a:srcRect/>
          <a:stretch>
            <a:fillRect/>
          </a:stretch>
        </p:blipFill>
        <p:spPr bwMode="auto">
          <a:xfrm>
            <a:off x="5103834" y="1960570"/>
            <a:ext cx="3683008" cy="3683008"/>
          </a:xfrm>
          <a:prstGeom prst="rect">
            <a:avLst/>
          </a:prstGeom>
          <a:noFill/>
        </p:spPr>
      </p:pic>
      <p:sp>
        <p:nvSpPr>
          <p:cNvPr id="2" name="Title 1"/>
          <p:cNvSpPr>
            <a:spLocks noGrp="1"/>
          </p:cNvSpPr>
          <p:nvPr>
            <p:ph type="title"/>
          </p:nvPr>
        </p:nvSpPr>
        <p:spPr/>
        <p:txBody>
          <a:bodyPr/>
          <a:lstStyle/>
          <a:p>
            <a:r>
              <a:rPr lang="en-US" dirty="0"/>
              <a:t>Question </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170</a:t>
            </a:fld>
            <a:endParaRPr lang="en-US"/>
          </a:p>
        </p:txBody>
      </p:sp>
      <p:sp>
        <p:nvSpPr>
          <p:cNvPr id="4" name="TextBox 3"/>
          <p:cNvSpPr txBox="1"/>
          <p:nvPr/>
        </p:nvSpPr>
        <p:spPr>
          <a:xfrm>
            <a:off x="285720" y="2071678"/>
            <a:ext cx="5099473" cy="400110"/>
          </a:xfrm>
          <a:prstGeom prst="rect">
            <a:avLst/>
          </a:prstGeom>
          <a:noFill/>
        </p:spPr>
        <p:txBody>
          <a:bodyPr wrap="none" rtlCol="0">
            <a:spAutoFit/>
          </a:bodyPr>
          <a:lstStyle/>
          <a:p>
            <a:r>
              <a:rPr lang="en-US" sz="2000" b="1" dirty="0"/>
              <a:t>Why we use the          for this formula</a:t>
            </a:r>
            <a:r>
              <a:rPr lang="en-US" dirty="0"/>
              <a:t>?</a:t>
            </a:r>
          </a:p>
        </p:txBody>
      </p:sp>
      <p:pic>
        <p:nvPicPr>
          <p:cNvPr id="295938" name="Picture 2"/>
          <p:cNvPicPr>
            <a:picLocks noChangeAspect="1" noChangeArrowheads="1"/>
          </p:cNvPicPr>
          <p:nvPr/>
        </p:nvPicPr>
        <p:blipFill>
          <a:blip r:embed="rId3" cstate="print"/>
          <a:srcRect/>
          <a:stretch>
            <a:fillRect/>
          </a:stretch>
        </p:blipFill>
        <p:spPr bwMode="auto">
          <a:xfrm>
            <a:off x="2571736" y="2143116"/>
            <a:ext cx="214314" cy="398012"/>
          </a:xfrm>
          <a:prstGeom prst="rect">
            <a:avLst/>
          </a:prstGeom>
          <a:noFill/>
          <a:ln w="9525">
            <a:noFill/>
            <a:miter lim="800000"/>
            <a:headEnd/>
            <a:tailEnd/>
          </a:ln>
          <a:effectLst/>
        </p:spPr>
      </p:pic>
      <p:sp>
        <p:nvSpPr>
          <p:cNvPr id="7" name="TextBox 6"/>
          <p:cNvSpPr txBox="1"/>
          <p:nvPr/>
        </p:nvSpPr>
        <p:spPr>
          <a:xfrm>
            <a:off x="285720" y="2857496"/>
            <a:ext cx="5295039" cy="2308324"/>
          </a:xfrm>
          <a:prstGeom prst="rect">
            <a:avLst/>
          </a:prstGeom>
          <a:noFill/>
        </p:spPr>
        <p:txBody>
          <a:bodyPr wrap="none" rtlCol="0">
            <a:spAutoFit/>
          </a:bodyPr>
          <a:lstStyle/>
          <a:p>
            <a:r>
              <a:rPr lang="en-US" dirty="0"/>
              <a:t>Since many break point cases will happen.</a:t>
            </a:r>
          </a:p>
          <a:p>
            <a:r>
              <a:rPr lang="en-US" dirty="0"/>
              <a:t>For example 2 parent which are not belong to </a:t>
            </a:r>
          </a:p>
          <a:p>
            <a:r>
              <a:rPr lang="en-US" dirty="0"/>
              <a:t>Current schema will have x-over and produce</a:t>
            </a:r>
          </a:p>
          <a:p>
            <a:r>
              <a:rPr lang="en-US" dirty="0"/>
              <a:t>An offspring which belong to that schema.</a:t>
            </a:r>
          </a:p>
          <a:p>
            <a:endParaRPr lang="en-US" dirty="0"/>
          </a:p>
          <a:p>
            <a:r>
              <a:rPr lang="en-US" dirty="0"/>
              <a:t>Or may be one chromosome is not belong to this </a:t>
            </a:r>
          </a:p>
          <a:p>
            <a:r>
              <a:rPr lang="en-US" dirty="0"/>
              <a:t>Schema but after a mutation that chromosome</a:t>
            </a:r>
          </a:p>
          <a:p>
            <a:r>
              <a:rPr lang="en-US" dirty="0"/>
              <a:t> become a member of that schema</a:t>
            </a:r>
          </a:p>
        </p:txBody>
      </p:sp>
      <p:pic>
        <p:nvPicPr>
          <p:cNvPr id="8" name="Picture 2"/>
          <p:cNvPicPr>
            <a:picLocks noChangeAspect="1" noChangeArrowheads="1"/>
          </p:cNvPicPr>
          <p:nvPr/>
        </p:nvPicPr>
        <p:blipFill>
          <a:blip r:embed="rId4" cstate="print">
            <a:lum contrast="20000"/>
          </a:blip>
          <a:srcRect/>
          <a:stretch>
            <a:fillRect/>
          </a:stretch>
        </p:blipFill>
        <p:spPr bwMode="auto">
          <a:xfrm>
            <a:off x="714348" y="1019163"/>
            <a:ext cx="7658631" cy="83820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62" name="Picture 2" descr="H:\Computer Eng\PH.D thesis\Evo slides\pic\student_answer_md_wm.gif"/>
          <p:cNvPicPr>
            <a:picLocks noChangeAspect="1" noChangeArrowheads="1" noCrop="1"/>
          </p:cNvPicPr>
          <p:nvPr/>
        </p:nvPicPr>
        <p:blipFill>
          <a:blip r:embed="rId2" cstate="print"/>
          <a:srcRect/>
          <a:stretch>
            <a:fillRect/>
          </a:stretch>
        </p:blipFill>
        <p:spPr bwMode="auto">
          <a:xfrm>
            <a:off x="6715140" y="1833566"/>
            <a:ext cx="2095500" cy="2095500"/>
          </a:xfrm>
          <a:prstGeom prst="rect">
            <a:avLst/>
          </a:prstGeom>
          <a:noFill/>
        </p:spPr>
      </p:pic>
      <p:sp>
        <p:nvSpPr>
          <p:cNvPr id="2" name="Title 1"/>
          <p:cNvSpPr>
            <a:spLocks noGrp="1"/>
          </p:cNvSpPr>
          <p:nvPr>
            <p:ph type="title"/>
          </p:nvPr>
        </p:nvSpPr>
        <p:spPr/>
        <p:txBody>
          <a:bodyPr/>
          <a:lstStyle/>
          <a:p>
            <a:r>
              <a:rPr lang="en-US" dirty="0"/>
              <a:t>Question </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171</a:t>
            </a:fld>
            <a:endParaRPr lang="en-US"/>
          </a:p>
        </p:txBody>
      </p:sp>
      <p:sp>
        <p:nvSpPr>
          <p:cNvPr id="4" name="TextBox 3"/>
          <p:cNvSpPr txBox="1"/>
          <p:nvPr/>
        </p:nvSpPr>
        <p:spPr>
          <a:xfrm>
            <a:off x="571472" y="1916660"/>
            <a:ext cx="6745757" cy="369332"/>
          </a:xfrm>
          <a:prstGeom prst="rect">
            <a:avLst/>
          </a:prstGeom>
          <a:noFill/>
        </p:spPr>
        <p:txBody>
          <a:bodyPr wrap="none" rtlCol="0">
            <a:spAutoFit/>
          </a:bodyPr>
          <a:lstStyle/>
          <a:p>
            <a:r>
              <a:rPr lang="en-US" b="1" dirty="0"/>
              <a:t>In what conditions schema </a:t>
            </a:r>
            <a:r>
              <a:rPr lang="en-GB" b="1" dirty="0"/>
              <a:t>increase its representation?</a:t>
            </a:r>
            <a:endParaRPr lang="en-US" b="1" dirty="0"/>
          </a:p>
        </p:txBody>
      </p:sp>
      <p:sp>
        <p:nvSpPr>
          <p:cNvPr id="6" name="Rectangle 5"/>
          <p:cNvSpPr/>
          <p:nvPr/>
        </p:nvSpPr>
        <p:spPr bwMode="auto">
          <a:xfrm>
            <a:off x="6572264" y="3571876"/>
            <a:ext cx="2214578"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714348" y="2571744"/>
            <a:ext cx="6143028" cy="923330"/>
          </a:xfrm>
          <a:prstGeom prst="rect">
            <a:avLst/>
          </a:prstGeom>
          <a:noFill/>
        </p:spPr>
        <p:txBody>
          <a:bodyPr wrap="none" rtlCol="0">
            <a:spAutoFit/>
          </a:bodyPr>
          <a:lstStyle/>
          <a:p>
            <a:r>
              <a:rPr lang="en-US" dirty="0"/>
              <a:t>What ever the result of multiplying of the three terms</a:t>
            </a:r>
          </a:p>
          <a:p>
            <a:r>
              <a:rPr lang="en-US" dirty="0"/>
              <a:t>(selection*cross over*mutation) become a smaller number</a:t>
            </a:r>
          </a:p>
          <a:p>
            <a:r>
              <a:rPr lang="en-US" dirty="0"/>
              <a:t>,the growth of the optimal schema is slower. </a:t>
            </a:r>
          </a:p>
        </p:txBody>
      </p:sp>
      <p:sp>
        <p:nvSpPr>
          <p:cNvPr id="8" name="TextBox 7"/>
          <p:cNvSpPr txBox="1"/>
          <p:nvPr/>
        </p:nvSpPr>
        <p:spPr>
          <a:xfrm>
            <a:off x="683763" y="3929066"/>
            <a:ext cx="7616188" cy="369332"/>
          </a:xfrm>
          <a:prstGeom prst="rect">
            <a:avLst/>
          </a:prstGeom>
          <a:noFill/>
        </p:spPr>
        <p:txBody>
          <a:bodyPr wrap="none" rtlCol="0">
            <a:spAutoFit/>
          </a:bodyPr>
          <a:lstStyle/>
          <a:p>
            <a:r>
              <a:rPr lang="en-GB" b="1" dirty="0"/>
              <a:t>what is the Increasing of schema’s representation depends on?</a:t>
            </a:r>
            <a:endParaRPr lang="en-US" b="1" dirty="0"/>
          </a:p>
        </p:txBody>
      </p:sp>
      <p:sp>
        <p:nvSpPr>
          <p:cNvPr id="9" name="TextBox 8"/>
          <p:cNvSpPr txBox="1"/>
          <p:nvPr/>
        </p:nvSpPr>
        <p:spPr>
          <a:xfrm>
            <a:off x="785786" y="4643446"/>
            <a:ext cx="1426994" cy="369332"/>
          </a:xfrm>
          <a:prstGeom prst="rect">
            <a:avLst/>
          </a:prstGeom>
          <a:noFill/>
        </p:spPr>
        <p:txBody>
          <a:bodyPr wrap="none" rtlCol="0">
            <a:spAutoFit/>
          </a:bodyPr>
          <a:lstStyle/>
          <a:p>
            <a:r>
              <a:rPr lang="en-US" dirty="0"/>
              <a:t>The ratio of </a:t>
            </a:r>
          </a:p>
        </p:txBody>
      </p:sp>
      <p:pic>
        <p:nvPicPr>
          <p:cNvPr id="296963" name="Picture 3"/>
          <p:cNvPicPr>
            <a:picLocks noChangeAspect="1" noChangeArrowheads="1"/>
          </p:cNvPicPr>
          <p:nvPr/>
        </p:nvPicPr>
        <p:blipFill>
          <a:blip r:embed="rId3" cstate="print"/>
          <a:srcRect/>
          <a:stretch>
            <a:fillRect/>
          </a:stretch>
        </p:blipFill>
        <p:spPr bwMode="auto">
          <a:xfrm>
            <a:off x="2214546" y="4500570"/>
            <a:ext cx="609600" cy="762000"/>
          </a:xfrm>
          <a:prstGeom prst="rect">
            <a:avLst/>
          </a:prstGeom>
          <a:noFill/>
          <a:ln w="9525">
            <a:noFill/>
            <a:miter lim="800000"/>
            <a:headEnd/>
            <a:tailEnd/>
          </a:ln>
          <a:effectLst/>
        </p:spPr>
      </p:pic>
      <p:sp>
        <p:nvSpPr>
          <p:cNvPr id="11" name="TextBox 10"/>
          <p:cNvSpPr txBox="1"/>
          <p:nvPr/>
        </p:nvSpPr>
        <p:spPr>
          <a:xfrm>
            <a:off x="3000364" y="4500570"/>
            <a:ext cx="5786478" cy="646331"/>
          </a:xfrm>
          <a:prstGeom prst="rect">
            <a:avLst/>
          </a:prstGeom>
          <a:noFill/>
        </p:spPr>
        <p:txBody>
          <a:bodyPr wrap="square" rtlCol="0">
            <a:spAutoFit/>
          </a:bodyPr>
          <a:lstStyle/>
          <a:p>
            <a:pPr algn="ctr"/>
            <a:r>
              <a:rPr lang="en-US" dirty="0">
                <a:solidFill>
                  <a:srgbClr val="0070C0"/>
                </a:solidFill>
              </a:rPr>
              <a:t>This is the weakness of selection that deeply depends on fitness</a:t>
            </a:r>
          </a:p>
        </p:txBody>
      </p:sp>
      <p:pic>
        <p:nvPicPr>
          <p:cNvPr id="12" name="Picture 2"/>
          <p:cNvPicPr>
            <a:picLocks noChangeAspect="1" noChangeArrowheads="1"/>
          </p:cNvPicPr>
          <p:nvPr/>
        </p:nvPicPr>
        <p:blipFill>
          <a:blip r:embed="rId4" cstate="print">
            <a:lum contrast="20000"/>
          </a:blip>
          <a:srcRect/>
          <a:stretch>
            <a:fillRect/>
          </a:stretch>
        </p:blipFill>
        <p:spPr bwMode="auto">
          <a:xfrm>
            <a:off x="714348" y="1000108"/>
            <a:ext cx="7658631" cy="83820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amond(in)">
                                      <p:cBhvr>
                                        <p:cTn id="12" dur="2000"/>
                                        <p:tgtEl>
                                          <p:spTgt spid="9"/>
                                        </p:tgtEl>
                                      </p:cBhvr>
                                    </p:animEffect>
                                  </p:childTnLst>
                                </p:cTn>
                              </p:par>
                              <p:par>
                                <p:cTn id="13" presetID="4" presetClass="entr" presetSubtype="16" fill="hold" nodeType="withEffect">
                                  <p:stCondLst>
                                    <p:cond delay="0"/>
                                  </p:stCondLst>
                                  <p:childTnLst>
                                    <p:set>
                                      <p:cBhvr>
                                        <p:cTn id="14" dur="1" fill="hold">
                                          <p:stCondLst>
                                            <p:cond delay="0"/>
                                          </p:stCondLst>
                                        </p:cTn>
                                        <p:tgtEl>
                                          <p:spTgt spid="296963"/>
                                        </p:tgtEl>
                                        <p:attrNameLst>
                                          <p:attrName>style.visibility</p:attrName>
                                        </p:attrNameLst>
                                      </p:cBhvr>
                                      <p:to>
                                        <p:strVal val="visible"/>
                                      </p:to>
                                    </p:set>
                                    <p:animEffect transition="in" filter="box(in)">
                                      <p:cBhvr>
                                        <p:cTn id="15" dur="500"/>
                                        <p:tgtEl>
                                          <p:spTgt spid="296963"/>
                                        </p:tgtEl>
                                      </p:cBhvr>
                                    </p:animEffect>
                                  </p:childTnLst>
                                </p:cTn>
                              </p:par>
                              <p:par>
                                <p:cTn id="16" presetID="4" presetClass="entr" presetSubtype="16" fill="hold"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box(in)">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Implications 1: Operator Bias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172</a:t>
            </a:fld>
            <a:endParaRPr lang="en-US"/>
          </a:p>
        </p:txBody>
      </p:sp>
      <p:sp>
        <p:nvSpPr>
          <p:cNvPr id="4" name="Rectangle 3"/>
          <p:cNvSpPr txBox="1">
            <a:spLocks noChangeArrowheads="1"/>
          </p:cNvSpPr>
          <p:nvPr/>
        </p:nvSpPr>
        <p:spPr>
          <a:xfrm>
            <a:off x="500034" y="1285860"/>
            <a:ext cx="8001000" cy="4876800"/>
          </a:xfrm>
          <a:prstGeom prst="rect">
            <a:avLst/>
          </a:prstGeom>
        </p:spPr>
        <p:txBody>
          <a:bodyPr/>
          <a:lstStyle/>
          <a:p>
            <a:pPr marL="342900" marR="0" lvl="0" indent="-342900" algn="l" defTabSz="914400" rtl="0" eaLnBrk="1" fontAlgn="base" latinLnBrk="0" hangingPunct="1">
              <a:lnSpc>
                <a:spcPct val="110000"/>
              </a:lnSpc>
              <a:spcBef>
                <a:spcPct val="20000"/>
              </a:spcBef>
              <a:spcAft>
                <a:spcPct val="0"/>
              </a:spcAft>
              <a:buClr>
                <a:srgbClr val="682A00"/>
              </a:buClr>
              <a:buSzTx/>
              <a:buBlip>
                <a:blip r:embed="rId2"/>
              </a:buBlip>
              <a:tabLst/>
              <a:defRPr/>
            </a:pPr>
            <a:r>
              <a:rPr kumimoji="0" lang="en-GB" sz="2000" b="0" i="0" u="none" strike="noStrike" kern="0" cap="none" spc="0" normalizeH="0" baseline="0" noProof="0" dirty="0">
                <a:ln>
                  <a:noFill/>
                </a:ln>
                <a:effectLst/>
                <a:uLnTx/>
                <a:uFillTx/>
                <a:latin typeface="+mj-lt"/>
                <a:ea typeface="+mn-ea"/>
                <a:cs typeface="+mn-cs"/>
              </a:rPr>
              <a:t>One Point Crossover </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j-lt"/>
              </a:rPr>
              <a:t> less likely to disrupt schemata which have </a:t>
            </a:r>
            <a:r>
              <a:rPr kumimoji="0" lang="en-GB" b="1" i="0" u="none" strike="noStrike" kern="0" cap="none" spc="0" normalizeH="0" baseline="0" noProof="0" dirty="0">
                <a:ln>
                  <a:noFill/>
                </a:ln>
                <a:effectLst/>
                <a:uLnTx/>
                <a:uFillTx/>
                <a:latin typeface="+mj-lt"/>
              </a:rPr>
              <a:t>short</a:t>
            </a:r>
            <a:r>
              <a:rPr kumimoji="0" lang="en-GB" b="0" i="0" u="none" strike="noStrike" kern="0" cap="none" spc="0" normalizeH="0" baseline="0" noProof="0" dirty="0">
                <a:ln>
                  <a:noFill/>
                </a:ln>
                <a:effectLst/>
                <a:uLnTx/>
                <a:uFillTx/>
                <a:latin typeface="+mj-lt"/>
              </a:rPr>
              <a:t> defining lengths relative to their order, as it will tend to keep together adjacent genes</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j-lt"/>
              </a:rPr>
              <a:t>this is an example of </a:t>
            </a:r>
            <a:r>
              <a:rPr kumimoji="0" lang="en-GB" b="1" i="1" u="none" strike="noStrike" kern="0" cap="none" spc="0" normalizeH="0" baseline="0" noProof="0" dirty="0">
                <a:ln>
                  <a:noFill/>
                </a:ln>
                <a:effectLst/>
                <a:uLnTx/>
                <a:uFillTx/>
                <a:latin typeface="+mj-lt"/>
              </a:rPr>
              <a:t>Positional Bias</a:t>
            </a:r>
          </a:p>
          <a:p>
            <a:pPr marL="342900" marR="0" lvl="0" indent="-342900" algn="l" defTabSz="914400" rtl="0" eaLnBrk="1" fontAlgn="base" latinLnBrk="0" hangingPunct="1">
              <a:lnSpc>
                <a:spcPct val="110000"/>
              </a:lnSpc>
              <a:spcBef>
                <a:spcPct val="20000"/>
              </a:spcBef>
              <a:spcAft>
                <a:spcPct val="0"/>
              </a:spcAft>
              <a:buClr>
                <a:srgbClr val="682A00"/>
              </a:buClr>
              <a:buSzTx/>
              <a:buBlip>
                <a:blip r:embed="rId2"/>
              </a:buBlip>
              <a:tabLst/>
              <a:defRPr/>
            </a:pPr>
            <a:r>
              <a:rPr kumimoji="0" lang="en-GB" sz="2000" b="0" i="0" u="none" strike="noStrike" kern="0" cap="none" spc="0" normalizeH="0" baseline="0" noProof="0" dirty="0">
                <a:ln>
                  <a:noFill/>
                </a:ln>
                <a:effectLst/>
                <a:uLnTx/>
                <a:uFillTx/>
                <a:latin typeface="+mj-lt"/>
                <a:ea typeface="+mn-ea"/>
                <a:cs typeface="+mn-cs"/>
              </a:rPr>
              <a:t>Uniform Crossover </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j-lt"/>
              </a:rPr>
              <a:t>No positional bias since choices independent</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j-lt"/>
              </a:rPr>
              <a:t>BUT is far more likely to pick 50% of the bits from each parent,  less likely to pick (say) 90% from one</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j-lt"/>
              </a:rPr>
              <a:t>this is called </a:t>
            </a:r>
            <a:r>
              <a:rPr kumimoji="0" lang="en-GB" b="1" i="1" u="none" strike="noStrike" kern="0" cap="none" spc="0" normalizeH="0" baseline="0" noProof="0" dirty="0">
                <a:ln>
                  <a:noFill/>
                </a:ln>
                <a:effectLst/>
                <a:uLnTx/>
                <a:uFillTx/>
                <a:latin typeface="+mj-lt"/>
              </a:rPr>
              <a:t>Distributional Bias</a:t>
            </a:r>
          </a:p>
          <a:p>
            <a:pPr marL="342900" marR="0" lvl="0" indent="-342900" algn="l" defTabSz="914400" rtl="0" eaLnBrk="1" fontAlgn="base" latinLnBrk="0" hangingPunct="1">
              <a:lnSpc>
                <a:spcPct val="110000"/>
              </a:lnSpc>
              <a:spcBef>
                <a:spcPct val="20000"/>
              </a:spcBef>
              <a:spcAft>
                <a:spcPct val="0"/>
              </a:spcAft>
              <a:buClr>
                <a:srgbClr val="682A00"/>
              </a:buClr>
              <a:buSzTx/>
              <a:buBlip>
                <a:blip r:embed="rId2"/>
              </a:buBlip>
              <a:tabLst/>
              <a:defRPr/>
            </a:pPr>
            <a:r>
              <a:rPr kumimoji="0" lang="en-GB" sz="2000" b="0" i="0" u="none" strike="noStrike" kern="0" cap="none" spc="0" normalizeH="0" baseline="0" noProof="0" dirty="0">
                <a:ln>
                  <a:noFill/>
                </a:ln>
                <a:effectLst/>
                <a:uLnTx/>
                <a:uFillTx/>
                <a:latin typeface="+mj-lt"/>
                <a:ea typeface="+mn-ea"/>
                <a:cs typeface="+mn-cs"/>
              </a:rPr>
              <a:t>Mutation </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j-lt"/>
              </a:rPr>
              <a:t>also shows</a:t>
            </a:r>
            <a:r>
              <a:rPr kumimoji="0" lang="en-GB" sz="2400" b="0" i="0" u="none" strike="noStrike" kern="0" cap="none" spc="0" normalizeH="0" baseline="0" noProof="0" dirty="0">
                <a:ln>
                  <a:noFill/>
                </a:ln>
                <a:effectLst/>
                <a:uLnTx/>
                <a:uFillTx/>
                <a:latin typeface="+mj-lt"/>
              </a:rPr>
              <a:t> </a:t>
            </a:r>
            <a:r>
              <a:rPr kumimoji="0" lang="en-GB" b="0" i="0" u="none" strike="noStrike" kern="0" cap="none" spc="0" normalizeH="0" baseline="0" noProof="0" dirty="0">
                <a:ln>
                  <a:noFill/>
                </a:ln>
                <a:effectLst/>
                <a:uLnTx/>
                <a:uFillTx/>
                <a:latin typeface="+mj-lt"/>
              </a:rPr>
              <a:t>Distributional Bias, but not Positional</a:t>
            </a:r>
          </a:p>
        </p:txBody>
      </p:sp>
      <p:pic>
        <p:nvPicPr>
          <p:cNvPr id="297986" name="Picture 2" descr="H:\Computer Eng\PH.D thesis\Evo slides\pic\stick_figure_walk_blindfold_md_wm.gif"/>
          <p:cNvPicPr>
            <a:picLocks noChangeAspect="1" noChangeArrowheads="1" noCrop="1"/>
          </p:cNvPicPr>
          <p:nvPr/>
        </p:nvPicPr>
        <p:blipFill>
          <a:blip r:embed="rId3" cstate="print"/>
          <a:srcRect/>
          <a:stretch>
            <a:fillRect/>
          </a:stretch>
        </p:blipFill>
        <p:spPr bwMode="auto">
          <a:xfrm>
            <a:off x="6500826" y="4143380"/>
            <a:ext cx="2095500" cy="2095500"/>
          </a:xfrm>
          <a:prstGeom prst="rect">
            <a:avLst/>
          </a:prstGeom>
          <a:noFill/>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y labtop akharin roozaye vista\cmp-D-\Clipart\pic\city_downtown_buildings_md_wm.jpg"/>
          <p:cNvPicPr>
            <a:picLocks noChangeAspect="1" noChangeArrowheads="1"/>
          </p:cNvPicPr>
          <p:nvPr/>
        </p:nvPicPr>
        <p:blipFill>
          <a:blip r:embed="rId2" cstate="print"/>
          <a:srcRect/>
          <a:stretch>
            <a:fillRect/>
          </a:stretch>
        </p:blipFill>
        <p:spPr bwMode="auto">
          <a:xfrm>
            <a:off x="6746908" y="1103314"/>
            <a:ext cx="2111372" cy="2111372"/>
          </a:xfrm>
          <a:prstGeom prst="rect">
            <a:avLst/>
          </a:prstGeom>
          <a:noFill/>
        </p:spPr>
      </p:pic>
      <p:graphicFrame>
        <p:nvGraphicFramePr>
          <p:cNvPr id="11" name="Diagram 10"/>
          <p:cNvGraphicFramePr/>
          <p:nvPr/>
        </p:nvGraphicFramePr>
        <p:xfrm>
          <a:off x="1071538" y="20716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Building Block Theory</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173</a:t>
            </a:fld>
            <a:endParaRPr lang="en-US"/>
          </a:p>
        </p:txBody>
      </p:sp>
      <p:sp>
        <p:nvSpPr>
          <p:cNvPr id="9" name="Rectangle 8"/>
          <p:cNvSpPr/>
          <p:nvPr/>
        </p:nvSpPr>
        <p:spPr>
          <a:xfrm>
            <a:off x="2285984" y="2571744"/>
            <a:ext cx="4305987" cy="523220"/>
          </a:xfrm>
          <a:prstGeom prst="rect">
            <a:avLst/>
          </a:prstGeom>
        </p:spPr>
        <p:txBody>
          <a:bodyPr wrap="none">
            <a:spAutoFit/>
          </a:bodyPr>
          <a:lstStyle/>
          <a:p>
            <a:r>
              <a:rPr lang="en-US" sz="2800" b="1" dirty="0"/>
              <a:t>Building Block Theory</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5724160" y="4077090"/>
            <a:ext cx="2088290" cy="864120"/>
          </a:xfrm>
          <a:prstGeom prst="roundRect">
            <a:avLst/>
          </a:prstGeom>
          <a:solidFill>
            <a:schemeClr val="bg1"/>
          </a:solidFill>
          <a:ln w="952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Rounded Rectangle 24"/>
          <p:cNvSpPr/>
          <p:nvPr/>
        </p:nvSpPr>
        <p:spPr bwMode="auto">
          <a:xfrm>
            <a:off x="5724160" y="3068950"/>
            <a:ext cx="2016280" cy="792110"/>
          </a:xfrm>
          <a:prstGeom prst="roundRect">
            <a:avLst/>
          </a:prstGeom>
          <a:solidFill>
            <a:schemeClr val="bg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Rectangle 23"/>
          <p:cNvSpPr/>
          <p:nvPr/>
        </p:nvSpPr>
        <p:spPr bwMode="auto">
          <a:xfrm>
            <a:off x="6012200" y="2132820"/>
            <a:ext cx="1728240" cy="720100"/>
          </a:xfrm>
          <a:prstGeom prst="rect">
            <a:avLst/>
          </a:prstGeom>
          <a:solidFill>
            <a:schemeClr val="bg1"/>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What are effective features?</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174</a:t>
            </a:fld>
            <a:endParaRPr lang="en-US"/>
          </a:p>
        </p:txBody>
      </p:sp>
      <p:sp>
        <p:nvSpPr>
          <p:cNvPr id="5" name="Rectangle 4"/>
          <p:cNvSpPr/>
          <p:nvPr/>
        </p:nvSpPr>
        <p:spPr>
          <a:xfrm>
            <a:off x="899490" y="1196690"/>
            <a:ext cx="5760800" cy="646331"/>
          </a:xfrm>
          <a:prstGeom prst="rect">
            <a:avLst/>
          </a:prstGeom>
        </p:spPr>
        <p:txBody>
          <a:bodyPr wrap="square">
            <a:spAutoFit/>
          </a:bodyPr>
          <a:lstStyle/>
          <a:p>
            <a:r>
              <a:rPr lang="en-US" dirty="0"/>
              <a:t>Known effective fitness landscape’s  features which can make a particular problem hard or easy for GA?</a:t>
            </a:r>
          </a:p>
        </p:txBody>
      </p:sp>
      <p:sp>
        <p:nvSpPr>
          <p:cNvPr id="6" name="Circular Arrow 5"/>
          <p:cNvSpPr/>
          <p:nvPr/>
        </p:nvSpPr>
        <p:spPr>
          <a:xfrm>
            <a:off x="1406639" y="1844780"/>
            <a:ext cx="1825942" cy="1826220"/>
          </a:xfrm>
          <a:prstGeom prst="circularArrow">
            <a:avLst>
              <a:gd name="adj1" fmla="val 10980"/>
              <a:gd name="adj2" fmla="val 1142322"/>
              <a:gd name="adj3" fmla="val 4500000"/>
              <a:gd name="adj4" fmla="val 10800000"/>
              <a:gd name="adj5" fmla="val 1250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Shape 6"/>
          <p:cNvSpPr/>
          <p:nvPr/>
        </p:nvSpPr>
        <p:spPr>
          <a:xfrm>
            <a:off x="899490" y="2894079"/>
            <a:ext cx="1825942" cy="1826220"/>
          </a:xfrm>
          <a:prstGeom prst="leftCircularArrow">
            <a:avLst>
              <a:gd name="adj1" fmla="val 10980"/>
              <a:gd name="adj2" fmla="val 1142322"/>
              <a:gd name="adj3" fmla="val 6300000"/>
              <a:gd name="adj4" fmla="val 18900000"/>
              <a:gd name="adj5" fmla="val 1250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8103780"/>
              <a:satOff val="16667"/>
              <a:lumOff val="-1274"/>
              <a:alphaOff val="0"/>
            </a:schemeClr>
          </a:fillRef>
          <a:effectRef idx="2">
            <a:schemeClr val="accent2">
              <a:hueOff val="-8103780"/>
              <a:satOff val="16667"/>
              <a:lumOff val="-1274"/>
              <a:alphaOff val="0"/>
            </a:schemeClr>
          </a:effectRef>
          <a:fontRef idx="minor">
            <a:schemeClr val="lt1"/>
          </a:fontRef>
        </p:style>
      </p:sp>
      <p:sp>
        <p:nvSpPr>
          <p:cNvPr id="8" name="Block Arc 7"/>
          <p:cNvSpPr/>
          <p:nvPr/>
        </p:nvSpPr>
        <p:spPr>
          <a:xfrm>
            <a:off x="1536598" y="4068944"/>
            <a:ext cx="1568767" cy="1664375"/>
          </a:xfrm>
          <a:prstGeom prst="blockArc">
            <a:avLst>
              <a:gd name="adj1" fmla="val 13500000"/>
              <a:gd name="adj2" fmla="val 10800000"/>
              <a:gd name="adj3" fmla="val 1274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16207560"/>
              <a:satOff val="33334"/>
              <a:lumOff val="-2549"/>
              <a:alphaOff val="0"/>
            </a:schemeClr>
          </a:fillRef>
          <a:effectRef idx="2">
            <a:schemeClr val="accent2">
              <a:hueOff val="-16207560"/>
              <a:satOff val="33334"/>
              <a:lumOff val="-2549"/>
              <a:alphaOff val="0"/>
            </a:schemeClr>
          </a:effectRef>
          <a:fontRef idx="minor">
            <a:schemeClr val="lt1"/>
          </a:fontRef>
        </p:style>
      </p:sp>
      <p:sp>
        <p:nvSpPr>
          <p:cNvPr id="9" name="TextBox 8"/>
          <p:cNvSpPr txBox="1"/>
          <p:nvPr/>
        </p:nvSpPr>
        <p:spPr>
          <a:xfrm>
            <a:off x="1259540" y="2420860"/>
            <a:ext cx="2160300" cy="369332"/>
          </a:xfrm>
          <a:prstGeom prst="rect">
            <a:avLst/>
          </a:prstGeom>
          <a:noFill/>
        </p:spPr>
        <p:txBody>
          <a:bodyPr wrap="square" rtlCol="0">
            <a:spAutoFit/>
          </a:bodyPr>
          <a:lstStyle/>
          <a:p>
            <a:pPr lvl="1"/>
            <a:r>
              <a:rPr lang="en-US" dirty="0"/>
              <a:t>Deception</a:t>
            </a:r>
          </a:p>
        </p:txBody>
      </p:sp>
      <p:sp>
        <p:nvSpPr>
          <p:cNvPr id="10" name="TextBox 9"/>
          <p:cNvSpPr txBox="1"/>
          <p:nvPr/>
        </p:nvSpPr>
        <p:spPr>
          <a:xfrm>
            <a:off x="827480" y="3429000"/>
            <a:ext cx="1915499" cy="646331"/>
          </a:xfrm>
          <a:prstGeom prst="rect">
            <a:avLst/>
          </a:prstGeom>
          <a:noFill/>
        </p:spPr>
        <p:txBody>
          <a:bodyPr wrap="square" rtlCol="0">
            <a:spAutoFit/>
          </a:bodyPr>
          <a:lstStyle/>
          <a:p>
            <a:pPr lvl="1"/>
            <a:r>
              <a:rPr lang="en-US" dirty="0"/>
              <a:t>Sampling Error</a:t>
            </a:r>
          </a:p>
        </p:txBody>
      </p:sp>
      <p:sp>
        <p:nvSpPr>
          <p:cNvPr id="11" name="Rectangle 10"/>
          <p:cNvSpPr/>
          <p:nvPr/>
        </p:nvSpPr>
        <p:spPr>
          <a:xfrm>
            <a:off x="1187530" y="4549496"/>
            <a:ext cx="2232310" cy="646331"/>
          </a:xfrm>
          <a:prstGeom prst="rect">
            <a:avLst/>
          </a:prstGeom>
        </p:spPr>
        <p:txBody>
          <a:bodyPr wrap="square">
            <a:spAutoFit/>
          </a:bodyPr>
          <a:lstStyle/>
          <a:p>
            <a:pPr lvl="1"/>
            <a:r>
              <a:rPr lang="en-US" dirty="0"/>
              <a:t>Number of Local Optima</a:t>
            </a:r>
          </a:p>
        </p:txBody>
      </p:sp>
      <p:sp>
        <p:nvSpPr>
          <p:cNvPr id="14" name="Line 13"/>
          <p:cNvSpPr>
            <a:spLocks noChangeShapeType="1"/>
          </p:cNvSpPr>
          <p:nvPr/>
        </p:nvSpPr>
        <p:spPr bwMode="auto">
          <a:xfrm flipV="1">
            <a:off x="3347830" y="2708900"/>
            <a:ext cx="1800250" cy="393570"/>
          </a:xfrm>
          <a:prstGeom prst="line">
            <a:avLst/>
          </a:prstGeom>
          <a:noFill/>
          <a:ln w="57150" cap="rnd">
            <a:solidFill>
              <a:srgbClr val="80808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Chevron 14"/>
          <p:cNvSpPr/>
          <p:nvPr/>
        </p:nvSpPr>
        <p:spPr>
          <a:xfrm rot="21061632">
            <a:off x="5053340" y="2310534"/>
            <a:ext cx="484632" cy="669964"/>
          </a:xfrm>
          <a:prstGeom prst="chevron">
            <a:avLst/>
          </a:prstGeom>
          <a:solidFill>
            <a:schemeClr val="bg2">
              <a:lumMod val="75000"/>
            </a:schemeClr>
          </a:soli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lgn="ctr"/>
            <a:endParaRPr lang="en-US" altLang="zh-CN" sz="2400" kern="0" dirty="0" err="1">
              <a:solidFill>
                <a:schemeClr val="bg1"/>
              </a:solidFill>
              <a:ea typeface="宋体" charset="-122"/>
            </a:endParaRPr>
          </a:p>
        </p:txBody>
      </p:sp>
      <p:sp>
        <p:nvSpPr>
          <p:cNvPr id="16" name="Rectangle 15"/>
          <p:cNvSpPr/>
          <p:nvPr/>
        </p:nvSpPr>
        <p:spPr>
          <a:xfrm flipH="1">
            <a:off x="5220090" y="2149610"/>
            <a:ext cx="3096429" cy="707886"/>
          </a:xfrm>
          <a:prstGeom prst="rect">
            <a:avLst/>
          </a:prstGeom>
        </p:spPr>
        <p:txBody>
          <a:bodyPr wrap="square">
            <a:spAutoFit/>
          </a:bodyPr>
          <a:lstStyle/>
          <a:p>
            <a:pPr lvl="2"/>
            <a:r>
              <a:rPr lang="en-US" sz="2000" dirty="0"/>
              <a:t>Deceptive Functions</a:t>
            </a:r>
          </a:p>
        </p:txBody>
      </p:sp>
      <p:sp>
        <p:nvSpPr>
          <p:cNvPr id="17" name="Line 13"/>
          <p:cNvSpPr>
            <a:spLocks noChangeShapeType="1"/>
          </p:cNvSpPr>
          <p:nvPr/>
        </p:nvSpPr>
        <p:spPr bwMode="auto">
          <a:xfrm flipV="1">
            <a:off x="2915770" y="3539500"/>
            <a:ext cx="1800250" cy="393570"/>
          </a:xfrm>
          <a:prstGeom prst="line">
            <a:avLst/>
          </a:prstGeom>
          <a:noFill/>
          <a:ln w="57150" cap="rnd">
            <a:solidFill>
              <a:srgbClr val="80808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Chevron 17"/>
          <p:cNvSpPr/>
          <p:nvPr/>
        </p:nvSpPr>
        <p:spPr>
          <a:xfrm rot="21061632">
            <a:off x="4693291" y="3157402"/>
            <a:ext cx="484632" cy="669964"/>
          </a:xfrm>
          <a:prstGeom prst="chevron">
            <a:avLst/>
          </a:prstGeom>
          <a:solidFill>
            <a:schemeClr val="bg2">
              <a:lumMod val="75000"/>
            </a:schemeClr>
          </a:soli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lgn="ctr"/>
            <a:endParaRPr lang="en-US" altLang="zh-CN" sz="2400" kern="0" dirty="0" err="1">
              <a:solidFill>
                <a:schemeClr val="bg1"/>
              </a:solidFill>
              <a:ea typeface="宋体" charset="-122"/>
            </a:endParaRPr>
          </a:p>
        </p:txBody>
      </p:sp>
      <p:sp>
        <p:nvSpPr>
          <p:cNvPr id="19" name="Rectangle 18"/>
          <p:cNvSpPr/>
          <p:nvPr/>
        </p:nvSpPr>
        <p:spPr>
          <a:xfrm>
            <a:off x="4860134" y="3078304"/>
            <a:ext cx="2808296" cy="707886"/>
          </a:xfrm>
          <a:prstGeom prst="rect">
            <a:avLst/>
          </a:prstGeom>
        </p:spPr>
        <p:txBody>
          <a:bodyPr wrap="square">
            <a:spAutoFit/>
          </a:bodyPr>
          <a:lstStyle/>
          <a:p>
            <a:pPr lvl="2" algn="ctr"/>
            <a:r>
              <a:rPr lang="en-US" sz="2000" dirty="0"/>
              <a:t>Premature convergence</a:t>
            </a:r>
          </a:p>
        </p:txBody>
      </p:sp>
      <p:sp>
        <p:nvSpPr>
          <p:cNvPr id="20" name="Line 13"/>
          <p:cNvSpPr>
            <a:spLocks noChangeShapeType="1"/>
          </p:cNvSpPr>
          <p:nvPr/>
        </p:nvSpPr>
        <p:spPr bwMode="auto">
          <a:xfrm flipV="1">
            <a:off x="3203810" y="4437140"/>
            <a:ext cx="1800250" cy="393570"/>
          </a:xfrm>
          <a:prstGeom prst="line">
            <a:avLst/>
          </a:prstGeom>
          <a:noFill/>
          <a:ln w="57150" cap="rnd">
            <a:solidFill>
              <a:srgbClr val="80808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Chevron 20"/>
          <p:cNvSpPr/>
          <p:nvPr/>
        </p:nvSpPr>
        <p:spPr>
          <a:xfrm rot="21061632">
            <a:off x="4845691" y="4093532"/>
            <a:ext cx="484632" cy="669964"/>
          </a:xfrm>
          <a:prstGeom prst="chevron">
            <a:avLst/>
          </a:prstGeom>
          <a:solidFill>
            <a:schemeClr val="bg2">
              <a:lumMod val="75000"/>
            </a:schemeClr>
          </a:soli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lgn="ctr"/>
            <a:endParaRPr lang="en-US" altLang="zh-CN" sz="2400" kern="0" dirty="0" err="1">
              <a:solidFill>
                <a:schemeClr val="bg1"/>
              </a:solidFill>
              <a:ea typeface="宋体" charset="-122"/>
            </a:endParaRPr>
          </a:p>
        </p:txBody>
      </p:sp>
      <p:sp>
        <p:nvSpPr>
          <p:cNvPr id="22" name="Rectangle 21"/>
          <p:cNvSpPr/>
          <p:nvPr/>
        </p:nvSpPr>
        <p:spPr>
          <a:xfrm>
            <a:off x="4572000" y="4149874"/>
            <a:ext cx="3600499" cy="707886"/>
          </a:xfrm>
          <a:prstGeom prst="rect">
            <a:avLst/>
          </a:prstGeom>
        </p:spPr>
        <p:txBody>
          <a:bodyPr wrap="square">
            <a:spAutoFit/>
          </a:bodyPr>
          <a:lstStyle/>
          <a:p>
            <a:pPr lvl="2" algn="ctr"/>
            <a:r>
              <a:rPr lang="en-US" sz="2000" dirty="0"/>
              <a:t>Multi optimal landscape</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5" name="Picture 3" descr="H:\Computer Eng\PH.D thesis\Evo slides\pic\Stick_Figure_holding_target_PA_md_wm.gif"/>
          <p:cNvPicPr>
            <a:picLocks noChangeAspect="1" noChangeArrowheads="1" noCrop="1"/>
          </p:cNvPicPr>
          <p:nvPr/>
        </p:nvPicPr>
        <p:blipFill>
          <a:blip r:embed="rId2" cstate="print"/>
          <a:srcRect/>
          <a:stretch>
            <a:fillRect/>
          </a:stretch>
        </p:blipFill>
        <p:spPr bwMode="auto">
          <a:xfrm>
            <a:off x="6858016" y="3929066"/>
            <a:ext cx="2095500" cy="2095500"/>
          </a:xfrm>
          <a:prstGeom prst="rect">
            <a:avLst/>
          </a:prstGeom>
          <a:noFill/>
        </p:spPr>
      </p:pic>
      <p:sp>
        <p:nvSpPr>
          <p:cNvPr id="2" name="Title 1"/>
          <p:cNvSpPr>
            <a:spLocks noGrp="1"/>
          </p:cNvSpPr>
          <p:nvPr>
            <p:ph type="title"/>
          </p:nvPr>
        </p:nvSpPr>
        <p:spPr/>
        <p:txBody>
          <a:bodyPr/>
          <a:lstStyle/>
          <a:p>
            <a:r>
              <a:rPr lang="en-GB" dirty="0"/>
              <a:t>Deception and Walsh Transforms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175</a:t>
            </a:fld>
            <a:endParaRPr lang="en-US"/>
          </a:p>
        </p:txBody>
      </p:sp>
      <p:sp>
        <p:nvSpPr>
          <p:cNvPr id="4" name="Rectangle 3"/>
          <p:cNvSpPr txBox="1">
            <a:spLocks noChangeArrowheads="1"/>
          </p:cNvSpPr>
          <p:nvPr/>
        </p:nvSpPr>
        <p:spPr>
          <a:xfrm>
            <a:off x="428596" y="1142984"/>
            <a:ext cx="8001000" cy="49530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a:ln>
                  <a:noFill/>
                </a:ln>
                <a:effectLst/>
                <a:uLnTx/>
                <a:uFillTx/>
                <a:latin typeface="+mj-lt"/>
                <a:ea typeface="+mn-ea"/>
                <a:cs typeface="+mn-cs"/>
              </a:rPr>
              <a:t>Simple function of </a:t>
            </a:r>
            <a:r>
              <a:rPr kumimoji="0" lang="en-GB" sz="2000" b="0" i="0" u="none" strike="noStrike" kern="0" cap="none" spc="0" normalizeH="0" baseline="0" noProof="0" dirty="0" err="1">
                <a:ln>
                  <a:noFill/>
                </a:ln>
                <a:effectLst/>
                <a:uLnTx/>
                <a:uFillTx/>
                <a:latin typeface="+mj-lt"/>
                <a:ea typeface="+mn-ea"/>
                <a:cs typeface="+mn-cs"/>
              </a:rPr>
              <a:t>Unitation</a:t>
            </a:r>
            <a:r>
              <a:rPr kumimoji="0" lang="en-GB" sz="2000" b="0" i="0" u="none" strike="noStrike" kern="0" cap="none" spc="0" normalizeH="0" baseline="0" noProof="0" dirty="0">
                <a:ln>
                  <a:noFill/>
                </a:ln>
                <a:effectLst/>
                <a:uLnTx/>
                <a:uFillTx/>
                <a:latin typeface="+mj-lt"/>
                <a:ea typeface="+mn-ea"/>
                <a:cs typeface="+mn-cs"/>
              </a:rPr>
              <a:t>  </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lang="en-GB" sz="2000" kern="0" dirty="0">
              <a:latin typeface="+mj-lt"/>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a:ln>
                  <a:noFill/>
                </a:ln>
                <a:effectLst/>
                <a:uLnTx/>
                <a:uFillTx/>
                <a:latin typeface="+mj-lt"/>
                <a:ea typeface="+mn-ea"/>
                <a:cs typeface="+mn-cs"/>
              </a:rPr>
              <a:t>Much analysis has concentrated on Walsh Transforms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j-lt"/>
              </a:rPr>
              <a:t>Similar to Fourier transform in continuous domain</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j-lt"/>
              </a:rPr>
              <a:t>Natural link between schema and Walsh partitions</a:t>
            </a:r>
          </a:p>
        </p:txBody>
      </p:sp>
      <p:graphicFrame>
        <p:nvGraphicFramePr>
          <p:cNvPr id="5" name="Object 16"/>
          <p:cNvGraphicFramePr>
            <a:graphicFrameLocks noChangeAspect="1"/>
          </p:cNvGraphicFramePr>
          <p:nvPr/>
        </p:nvGraphicFramePr>
        <p:xfrm>
          <a:off x="5656263" y="2101850"/>
          <a:ext cx="2740025" cy="1004888"/>
        </p:xfrm>
        <a:graphic>
          <a:graphicData uri="http://schemas.openxmlformats.org/presentationml/2006/ole">
            <mc:AlternateContent xmlns:mc="http://schemas.openxmlformats.org/markup-compatibility/2006">
              <mc:Choice xmlns:v="urn:schemas-microsoft-com:vml" Requires="v">
                <p:oleObj name="Equation" r:id="rId3" imgW="1688760" imgH="457200" progId="Equation.3">
                  <p:embed/>
                </p:oleObj>
              </mc:Choice>
              <mc:Fallback>
                <p:oleObj name="Equation" r:id="rId3" imgW="1688760" imgH="4572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263" y="2101850"/>
                        <a:ext cx="2740025" cy="1004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5"/>
          <p:cNvSpPr>
            <a:spLocks noChangeShapeType="1"/>
          </p:cNvSpPr>
          <p:nvPr/>
        </p:nvSpPr>
        <p:spPr bwMode="auto">
          <a:xfrm>
            <a:off x="1785938" y="3509965"/>
            <a:ext cx="31877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7" name="Line 6"/>
          <p:cNvSpPr>
            <a:spLocks noChangeShapeType="1"/>
          </p:cNvSpPr>
          <p:nvPr/>
        </p:nvSpPr>
        <p:spPr bwMode="auto">
          <a:xfrm flipV="1">
            <a:off x="4932363" y="2063753"/>
            <a:ext cx="0" cy="14462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8" name="Line 7"/>
          <p:cNvSpPr>
            <a:spLocks noChangeShapeType="1"/>
          </p:cNvSpPr>
          <p:nvPr/>
        </p:nvSpPr>
        <p:spPr bwMode="auto">
          <a:xfrm>
            <a:off x="1792288" y="1955803"/>
            <a:ext cx="777875" cy="1554162"/>
          </a:xfrm>
          <a:prstGeom prst="line">
            <a:avLst/>
          </a:prstGeom>
          <a:noFill/>
          <a:ln w="38100">
            <a:solidFill>
              <a:srgbClr val="C00000"/>
            </a:solidFill>
            <a:round/>
            <a:headEnd type="none" w="sm" len="sm"/>
            <a:tailEnd type="none" w="sm" len="sm"/>
          </a:ln>
        </p:spPr>
        <p:txBody>
          <a:bodyPr wrap="none" anchor="ctr"/>
          <a:lstStyle/>
          <a:p>
            <a:endParaRPr lang="en-US"/>
          </a:p>
        </p:txBody>
      </p:sp>
      <p:sp>
        <p:nvSpPr>
          <p:cNvPr id="9" name="Line 8"/>
          <p:cNvSpPr>
            <a:spLocks noChangeShapeType="1"/>
          </p:cNvSpPr>
          <p:nvPr/>
        </p:nvSpPr>
        <p:spPr bwMode="auto">
          <a:xfrm flipV="1">
            <a:off x="2555875" y="2557465"/>
            <a:ext cx="2379663" cy="955675"/>
          </a:xfrm>
          <a:prstGeom prst="line">
            <a:avLst/>
          </a:prstGeom>
          <a:noFill/>
          <a:ln w="38100">
            <a:solidFill>
              <a:srgbClr val="C00000"/>
            </a:solidFill>
            <a:round/>
            <a:headEnd type="none" w="sm" len="sm"/>
            <a:tailEnd type="none" w="sm" len="sm"/>
          </a:ln>
        </p:spPr>
        <p:txBody>
          <a:bodyPr wrap="none" anchor="ctr"/>
          <a:lstStyle/>
          <a:p>
            <a:endParaRPr lang="en-US"/>
          </a:p>
        </p:txBody>
      </p:sp>
      <p:sp>
        <p:nvSpPr>
          <p:cNvPr id="10" name="Text Box 9"/>
          <p:cNvSpPr txBox="1">
            <a:spLocks noChangeArrowheads="1"/>
          </p:cNvSpPr>
          <p:nvPr/>
        </p:nvSpPr>
        <p:spPr bwMode="auto">
          <a:xfrm>
            <a:off x="1711325" y="3508378"/>
            <a:ext cx="242888" cy="336550"/>
          </a:xfrm>
          <a:prstGeom prst="rect">
            <a:avLst/>
          </a:prstGeom>
          <a:noFill/>
          <a:ln w="12700">
            <a:noFill/>
            <a:miter lim="800000"/>
            <a:headEnd type="none" w="sm" len="sm"/>
            <a:tailEnd type="none" w="sm" len="sm"/>
          </a:ln>
        </p:spPr>
        <p:txBody>
          <a:bodyPr>
            <a:spAutoFit/>
          </a:bodyPr>
          <a:lstStyle/>
          <a:p>
            <a:pPr eaLnBrk="0" hangingPunct="0"/>
            <a:r>
              <a:rPr lang="en-GB" sz="1600"/>
              <a:t>4</a:t>
            </a:r>
          </a:p>
        </p:txBody>
      </p:sp>
      <p:sp>
        <p:nvSpPr>
          <p:cNvPr id="11" name="Text Box 10"/>
          <p:cNvSpPr txBox="1">
            <a:spLocks noChangeArrowheads="1"/>
          </p:cNvSpPr>
          <p:nvPr/>
        </p:nvSpPr>
        <p:spPr bwMode="auto">
          <a:xfrm>
            <a:off x="2473325" y="3521078"/>
            <a:ext cx="285750" cy="336550"/>
          </a:xfrm>
          <a:prstGeom prst="rect">
            <a:avLst/>
          </a:prstGeom>
          <a:noFill/>
          <a:ln w="12700">
            <a:noFill/>
            <a:miter lim="800000"/>
            <a:headEnd type="none" w="sm" len="sm"/>
            <a:tailEnd type="none" w="sm" len="sm"/>
          </a:ln>
        </p:spPr>
        <p:txBody>
          <a:bodyPr wrap="none">
            <a:spAutoFit/>
          </a:bodyPr>
          <a:lstStyle/>
          <a:p>
            <a:pPr eaLnBrk="0" hangingPunct="0"/>
            <a:r>
              <a:rPr lang="en-GB" sz="1600"/>
              <a:t>3</a:t>
            </a:r>
          </a:p>
        </p:txBody>
      </p:sp>
      <p:sp>
        <p:nvSpPr>
          <p:cNvPr id="12" name="Text Box 11"/>
          <p:cNvSpPr txBox="1">
            <a:spLocks noChangeArrowheads="1"/>
          </p:cNvSpPr>
          <p:nvPr/>
        </p:nvSpPr>
        <p:spPr bwMode="auto">
          <a:xfrm>
            <a:off x="4862513" y="3459165"/>
            <a:ext cx="242887" cy="336550"/>
          </a:xfrm>
          <a:prstGeom prst="rect">
            <a:avLst/>
          </a:prstGeom>
          <a:noFill/>
          <a:ln w="12700">
            <a:noFill/>
            <a:miter lim="800000"/>
            <a:headEnd type="none" w="sm" len="sm"/>
            <a:tailEnd type="none" w="sm" len="sm"/>
          </a:ln>
        </p:spPr>
        <p:txBody>
          <a:bodyPr>
            <a:spAutoFit/>
          </a:bodyPr>
          <a:lstStyle/>
          <a:p>
            <a:pPr eaLnBrk="0" hangingPunct="0"/>
            <a:r>
              <a:rPr lang="en-GB" sz="1600"/>
              <a:t>0</a:t>
            </a:r>
          </a:p>
        </p:txBody>
      </p:sp>
      <p:sp>
        <p:nvSpPr>
          <p:cNvPr id="13" name="Text Box 12"/>
          <p:cNvSpPr txBox="1">
            <a:spLocks noChangeArrowheads="1"/>
          </p:cNvSpPr>
          <p:nvPr/>
        </p:nvSpPr>
        <p:spPr bwMode="auto">
          <a:xfrm>
            <a:off x="1392238" y="2455865"/>
            <a:ext cx="438150" cy="336550"/>
          </a:xfrm>
          <a:prstGeom prst="rect">
            <a:avLst/>
          </a:prstGeom>
          <a:noFill/>
          <a:ln w="12700">
            <a:noFill/>
            <a:miter lim="800000"/>
            <a:headEnd type="none" w="sm" len="sm"/>
            <a:tailEnd type="none" w="sm" len="sm"/>
          </a:ln>
        </p:spPr>
        <p:txBody>
          <a:bodyPr wrap="none">
            <a:spAutoFit/>
          </a:bodyPr>
          <a:lstStyle/>
          <a:p>
            <a:pPr eaLnBrk="0" hangingPunct="0"/>
            <a:r>
              <a:rPr lang="en-GB" sz="1600"/>
              <a:t>0.6</a:t>
            </a:r>
          </a:p>
        </p:txBody>
      </p:sp>
      <p:sp>
        <p:nvSpPr>
          <p:cNvPr id="14" name="Text Box 13"/>
          <p:cNvSpPr txBox="1">
            <a:spLocks noChangeArrowheads="1"/>
          </p:cNvSpPr>
          <p:nvPr/>
        </p:nvSpPr>
        <p:spPr bwMode="auto">
          <a:xfrm>
            <a:off x="1371600" y="1814515"/>
            <a:ext cx="438150" cy="336550"/>
          </a:xfrm>
          <a:prstGeom prst="rect">
            <a:avLst/>
          </a:prstGeom>
          <a:noFill/>
          <a:ln w="12700">
            <a:noFill/>
            <a:miter lim="800000"/>
            <a:headEnd type="none" w="sm" len="sm"/>
            <a:tailEnd type="none" w="sm" len="sm"/>
          </a:ln>
        </p:spPr>
        <p:txBody>
          <a:bodyPr wrap="none">
            <a:spAutoFit/>
          </a:bodyPr>
          <a:lstStyle/>
          <a:p>
            <a:pPr eaLnBrk="0" hangingPunct="0"/>
            <a:r>
              <a:rPr lang="en-GB" sz="1600"/>
              <a:t>1.0</a:t>
            </a:r>
          </a:p>
        </p:txBody>
      </p:sp>
      <p:sp>
        <p:nvSpPr>
          <p:cNvPr id="15" name="Text Box 14"/>
          <p:cNvSpPr txBox="1">
            <a:spLocks noChangeArrowheads="1"/>
          </p:cNvSpPr>
          <p:nvPr/>
        </p:nvSpPr>
        <p:spPr bwMode="auto">
          <a:xfrm>
            <a:off x="3241675" y="3502028"/>
            <a:ext cx="285750" cy="336550"/>
          </a:xfrm>
          <a:prstGeom prst="rect">
            <a:avLst/>
          </a:prstGeom>
          <a:noFill/>
          <a:ln w="12700">
            <a:noFill/>
            <a:miter lim="800000"/>
            <a:headEnd type="none" w="sm" len="sm"/>
            <a:tailEnd type="none" w="sm" len="sm"/>
          </a:ln>
        </p:spPr>
        <p:txBody>
          <a:bodyPr wrap="none">
            <a:spAutoFit/>
          </a:bodyPr>
          <a:lstStyle/>
          <a:p>
            <a:pPr eaLnBrk="0" hangingPunct="0"/>
            <a:r>
              <a:rPr lang="en-GB" sz="1600"/>
              <a:t>2</a:t>
            </a:r>
          </a:p>
        </p:txBody>
      </p:sp>
      <p:sp>
        <p:nvSpPr>
          <p:cNvPr id="16" name="Text Box 15"/>
          <p:cNvSpPr txBox="1">
            <a:spLocks noChangeArrowheads="1"/>
          </p:cNvSpPr>
          <p:nvPr/>
        </p:nvSpPr>
        <p:spPr bwMode="auto">
          <a:xfrm>
            <a:off x="4037013" y="3495678"/>
            <a:ext cx="241300" cy="336550"/>
          </a:xfrm>
          <a:prstGeom prst="rect">
            <a:avLst/>
          </a:prstGeom>
          <a:noFill/>
          <a:ln w="12700">
            <a:noFill/>
            <a:miter lim="800000"/>
            <a:headEnd type="none" w="sm" len="sm"/>
            <a:tailEnd type="none" w="sm" len="sm"/>
          </a:ln>
        </p:spPr>
        <p:txBody>
          <a:bodyPr>
            <a:spAutoFit/>
          </a:bodyPr>
          <a:lstStyle/>
          <a:p>
            <a:pPr eaLnBrk="0" hangingPunct="0"/>
            <a:r>
              <a:rPr lang="en-GB" sz="1600"/>
              <a:t>1</a:t>
            </a:r>
          </a:p>
        </p:txBody>
      </p:sp>
      <p:sp>
        <p:nvSpPr>
          <p:cNvPr id="17" name="Text Box 17"/>
          <p:cNvSpPr txBox="1">
            <a:spLocks noChangeArrowheads="1"/>
          </p:cNvSpPr>
          <p:nvPr/>
        </p:nvSpPr>
        <p:spPr bwMode="auto">
          <a:xfrm>
            <a:off x="785786" y="2214554"/>
            <a:ext cx="568325" cy="336550"/>
          </a:xfrm>
          <a:prstGeom prst="rect">
            <a:avLst/>
          </a:prstGeom>
          <a:noFill/>
          <a:ln w="12700">
            <a:noFill/>
            <a:miter lim="800000"/>
            <a:headEnd type="none" w="sm" len="sm"/>
            <a:tailEnd type="none" w="sm" len="sm"/>
          </a:ln>
        </p:spPr>
        <p:txBody>
          <a:bodyPr wrap="none">
            <a:spAutoFit/>
          </a:bodyPr>
          <a:lstStyle/>
          <a:p>
            <a:pPr eaLnBrk="0" hangingPunct="0"/>
            <a:r>
              <a:rPr lang="en-GB" sz="1600" b="1" i="1" dirty="0"/>
              <a:t>F(u)</a:t>
            </a:r>
          </a:p>
        </p:txBody>
      </p:sp>
      <p:sp>
        <p:nvSpPr>
          <p:cNvPr id="18" name="Text Box 18"/>
          <p:cNvSpPr txBox="1">
            <a:spLocks noChangeArrowheads="1"/>
          </p:cNvSpPr>
          <p:nvPr/>
        </p:nvSpPr>
        <p:spPr bwMode="auto">
          <a:xfrm>
            <a:off x="1584325" y="3365503"/>
            <a:ext cx="285750" cy="336550"/>
          </a:xfrm>
          <a:prstGeom prst="rect">
            <a:avLst/>
          </a:prstGeom>
          <a:noFill/>
          <a:ln w="12700">
            <a:noFill/>
            <a:miter lim="800000"/>
            <a:headEnd type="none" w="sm" len="sm"/>
            <a:tailEnd type="none" w="sm" len="sm"/>
          </a:ln>
        </p:spPr>
        <p:txBody>
          <a:bodyPr wrap="none">
            <a:spAutoFit/>
          </a:bodyPr>
          <a:lstStyle/>
          <a:p>
            <a:pPr eaLnBrk="0" hangingPunct="0"/>
            <a:r>
              <a:rPr lang="en-GB" sz="1600"/>
              <a:t>0</a:t>
            </a:r>
          </a:p>
        </p:txBody>
      </p:sp>
      <p:sp>
        <p:nvSpPr>
          <p:cNvPr id="19" name="Line 4"/>
          <p:cNvSpPr>
            <a:spLocks noChangeShapeType="1"/>
          </p:cNvSpPr>
          <p:nvPr/>
        </p:nvSpPr>
        <p:spPr bwMode="auto">
          <a:xfrm flipV="1">
            <a:off x="1785918" y="1724026"/>
            <a:ext cx="0" cy="1847850"/>
          </a:xfrm>
          <a:prstGeom prst="line">
            <a:avLst/>
          </a:prstGeom>
          <a:noFill/>
          <a:ln w="12700">
            <a:solidFill>
              <a:schemeClr val="tx1"/>
            </a:solidFill>
            <a:round/>
            <a:headEnd type="none" w="sm" len="sm"/>
            <a:tailEnd type="triangle" w="sm" len="sm"/>
          </a:ln>
        </p:spPr>
        <p:txBody>
          <a:bodyPr wrap="none" anchor="ctr"/>
          <a:lstStyle/>
          <a:p>
            <a:endParaRPr lang="en-US"/>
          </a:p>
        </p:txBody>
      </p:sp>
      <p:sp>
        <p:nvSpPr>
          <p:cNvPr id="20" name="Text Box 19"/>
          <p:cNvSpPr txBox="1">
            <a:spLocks noChangeArrowheads="1"/>
          </p:cNvSpPr>
          <p:nvPr/>
        </p:nvSpPr>
        <p:spPr bwMode="auto">
          <a:xfrm>
            <a:off x="2889250" y="3929066"/>
            <a:ext cx="296863" cy="336550"/>
          </a:xfrm>
          <a:prstGeom prst="rect">
            <a:avLst/>
          </a:prstGeom>
          <a:noFill/>
          <a:ln w="12700">
            <a:noFill/>
            <a:miter lim="800000"/>
            <a:headEnd type="none" w="sm" len="sm"/>
            <a:tailEnd type="none" w="sm" len="sm"/>
          </a:ln>
        </p:spPr>
        <p:txBody>
          <a:bodyPr wrap="none">
            <a:spAutoFit/>
          </a:bodyPr>
          <a:lstStyle/>
          <a:p>
            <a:pPr eaLnBrk="0" hangingPunct="0"/>
            <a:r>
              <a:rPr lang="en-GB" sz="1600" b="1" i="1" dirty="0"/>
              <a:t>u</a:t>
            </a:r>
            <a:endParaRPr lang="en-GB" sz="16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0" name="Picture 2" descr="H:\Computer Eng\PH.D thesis\Evo slides\pic\stick_figure_rapelling_md_wm.jpg"/>
          <p:cNvPicPr>
            <a:picLocks noChangeAspect="1" noChangeArrowheads="1"/>
          </p:cNvPicPr>
          <p:nvPr/>
        </p:nvPicPr>
        <p:blipFill>
          <a:blip r:embed="rId2" cstate="print"/>
          <a:srcRect/>
          <a:stretch>
            <a:fillRect/>
          </a:stretch>
        </p:blipFill>
        <p:spPr bwMode="auto">
          <a:xfrm>
            <a:off x="6715140" y="1857364"/>
            <a:ext cx="2214578" cy="3214710"/>
          </a:xfrm>
          <a:prstGeom prst="rect">
            <a:avLst/>
          </a:prstGeom>
          <a:noFill/>
        </p:spPr>
      </p:pic>
      <p:sp>
        <p:nvSpPr>
          <p:cNvPr id="4" name="Rectangle 3"/>
          <p:cNvSpPr txBox="1">
            <a:spLocks noChangeArrowheads="1"/>
          </p:cNvSpPr>
          <p:nvPr/>
        </p:nvSpPr>
        <p:spPr>
          <a:xfrm>
            <a:off x="500034" y="1142984"/>
            <a:ext cx="8001000" cy="49530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a:ln>
                  <a:noFill/>
                </a:ln>
                <a:effectLst/>
                <a:uLnTx/>
                <a:uFillTx/>
                <a:latin typeface="+mj-lt"/>
                <a:ea typeface="+mn-ea"/>
                <a:cs typeface="+mn-cs"/>
              </a:rPr>
              <a:t>Closely related to the Schema Theorem is the “Building Block Hypothesis” (Goldberg  1989)</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a:ln>
                  <a:noFill/>
                </a:ln>
                <a:effectLst/>
                <a:uLnTx/>
                <a:uFillTx/>
                <a:latin typeface="+mj-lt"/>
                <a:ea typeface="+mn-ea"/>
                <a:cs typeface="+mn-cs"/>
              </a:rPr>
              <a:t>This suggests that Genetic Algorithms work by discovering and exploiting “building blocks” - groups of closely interacting genes - and then successively combining these (via crossover) to produce successively larger building blocks until the problem is solved.</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b="0" i="0" u="none" strike="noStrike" kern="0" cap="none" spc="0" normalizeH="0" baseline="0" noProof="0" dirty="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a:ln>
                  <a:noFill/>
                </a:ln>
                <a:effectLst/>
                <a:uLnTx/>
                <a:uFillTx/>
                <a:latin typeface="+mj-lt"/>
                <a:ea typeface="+mn-ea"/>
                <a:cs typeface="+mn-cs"/>
              </a:rPr>
              <a:t>Has motivated study of </a:t>
            </a:r>
            <a:r>
              <a:rPr kumimoji="0" lang="en-GB" b="1" i="1" u="none" strike="noStrike" kern="0" cap="none" spc="0" normalizeH="0" baseline="0" noProof="0" dirty="0">
                <a:ln>
                  <a:noFill/>
                </a:ln>
                <a:effectLst/>
                <a:uLnTx/>
                <a:uFillTx/>
                <a:latin typeface="+mj-lt"/>
                <a:ea typeface="+mn-ea"/>
                <a:cs typeface="+mn-cs"/>
              </a:rPr>
              <a:t>Deceptive </a:t>
            </a:r>
            <a:r>
              <a:rPr kumimoji="0" lang="en-GB" b="0" i="0" u="none" strike="noStrike" kern="0" cap="none" spc="0" normalizeH="0" baseline="0" noProof="0" dirty="0">
                <a:ln>
                  <a:noFill/>
                </a:ln>
                <a:effectLst/>
                <a:uLnTx/>
                <a:uFillTx/>
                <a:latin typeface="+mj-lt"/>
                <a:ea typeface="+mn-ea"/>
                <a:cs typeface="+mn-cs"/>
              </a:rPr>
              <a:t> problems</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sz="2000" b="0" i="0" u="none" strike="noStrike" kern="0" cap="none" spc="0" normalizeH="0" baseline="0" noProof="0" dirty="0">
                <a:ln>
                  <a:noFill/>
                </a:ln>
                <a:effectLst/>
                <a:uLnTx/>
                <a:uFillTx/>
                <a:latin typeface="+mj-lt"/>
              </a:rPr>
              <a:t>Based on the notion that the lower order schemata within a partition lead the search in the opposite direction to the global optimum</a:t>
            </a:r>
          </a:p>
          <a:p>
            <a:pPr marL="1143000" marR="0" lvl="2" indent="-228600" algn="l" defTabSz="914400" rtl="0" eaLnBrk="1" fontAlgn="base" latinLnBrk="0" hangingPunct="1">
              <a:lnSpc>
                <a:spcPct val="90000"/>
              </a:lnSpc>
              <a:spcBef>
                <a:spcPct val="20000"/>
              </a:spcBef>
              <a:spcAft>
                <a:spcPct val="0"/>
              </a:spcAft>
              <a:buClr>
                <a:srgbClr val="E55C00"/>
              </a:buClr>
              <a:buSzTx/>
              <a:buFontTx/>
              <a:buChar char="•"/>
              <a:tabLst/>
              <a:defRPr/>
            </a:pPr>
            <a:r>
              <a:rPr kumimoji="0" lang="en-GB" b="0" i="0" u="none" strike="noStrike" kern="0" cap="none" spc="0" normalizeH="0" baseline="0" noProof="0" dirty="0">
                <a:ln>
                  <a:noFill/>
                </a:ln>
                <a:effectLst/>
                <a:uLnTx/>
                <a:uFillTx/>
                <a:latin typeface="+mj-lt"/>
              </a:rPr>
              <a:t> i.e. for a </a:t>
            </a:r>
            <a:r>
              <a:rPr kumimoji="0" lang="en-GB" b="0" i="1" u="none" strike="noStrike" kern="0" cap="none" spc="0" normalizeH="0" baseline="0" noProof="0" dirty="0">
                <a:ln>
                  <a:noFill/>
                </a:ln>
                <a:effectLst/>
                <a:uLnTx/>
                <a:uFillTx/>
                <a:latin typeface="+mj-lt"/>
              </a:rPr>
              <a:t>k</a:t>
            </a:r>
            <a:r>
              <a:rPr kumimoji="0" lang="en-GB" b="0" i="0" u="none" strike="noStrike" kern="0" cap="none" spc="0" normalizeH="0" baseline="0" noProof="0" dirty="0">
                <a:ln>
                  <a:noFill/>
                </a:ln>
                <a:effectLst/>
                <a:uLnTx/>
                <a:uFillTx/>
                <a:latin typeface="+mj-lt"/>
              </a:rPr>
              <a:t>-bit partition there are dominant </a:t>
            </a:r>
            <a:r>
              <a:rPr kumimoji="0" lang="en-GB" b="0" i="0" u="none" strike="noStrike" kern="0" cap="none" spc="0" normalizeH="0" baseline="0" noProof="0" dirty="0" err="1">
                <a:ln>
                  <a:noFill/>
                </a:ln>
                <a:effectLst/>
                <a:uLnTx/>
                <a:uFillTx/>
                <a:latin typeface="+mj-lt"/>
              </a:rPr>
              <a:t>epistatic</a:t>
            </a:r>
            <a:r>
              <a:rPr kumimoji="0" lang="en-GB" b="0" i="0" u="none" strike="noStrike" kern="0" cap="none" spc="0" normalizeH="0" baseline="0" noProof="0" dirty="0">
                <a:ln>
                  <a:noFill/>
                </a:ln>
                <a:effectLst/>
                <a:uLnTx/>
                <a:uFillTx/>
                <a:latin typeface="+mj-lt"/>
              </a:rPr>
              <a:t> interactions  of order </a:t>
            </a:r>
            <a:r>
              <a:rPr kumimoji="0" lang="en-GB" b="0" i="1" u="none" strike="noStrike" kern="0" cap="none" spc="0" normalizeH="0" baseline="0" noProof="0" dirty="0">
                <a:ln>
                  <a:noFill/>
                </a:ln>
                <a:effectLst/>
                <a:uLnTx/>
                <a:uFillTx/>
                <a:latin typeface="+mj-lt"/>
              </a:rPr>
              <a:t>k-1</a:t>
            </a:r>
            <a:endParaRPr kumimoji="0" lang="en-GB" sz="1400" b="0" i="0" u="none" strike="noStrike" kern="0" cap="none" spc="0" normalizeH="0" baseline="0" noProof="0" dirty="0">
              <a:ln>
                <a:noFill/>
              </a:ln>
              <a:effectLst/>
              <a:uLnTx/>
              <a:uFillTx/>
              <a:latin typeface="+mj-lt"/>
            </a:endParaRPr>
          </a:p>
        </p:txBody>
      </p:sp>
      <p:sp>
        <p:nvSpPr>
          <p:cNvPr id="2" name="Title 1"/>
          <p:cNvSpPr>
            <a:spLocks noGrp="1"/>
          </p:cNvSpPr>
          <p:nvPr>
            <p:ph type="title"/>
          </p:nvPr>
        </p:nvSpPr>
        <p:spPr/>
        <p:txBody>
          <a:bodyPr/>
          <a:lstStyle/>
          <a:p>
            <a:r>
              <a:rPr lang="en-GB" dirty="0"/>
              <a:t>Implications 2:The Building Block Hypothesis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176</a:t>
            </a:fld>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Criticisms of the Schema Theorem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177</a:t>
            </a:fld>
            <a:endParaRPr lang="en-US"/>
          </a:p>
        </p:txBody>
      </p:sp>
      <p:sp>
        <p:nvSpPr>
          <p:cNvPr id="4" name="Rectangle 3"/>
          <p:cNvSpPr txBox="1">
            <a:spLocks noChangeArrowheads="1"/>
          </p:cNvSpPr>
          <p:nvPr/>
        </p:nvSpPr>
        <p:spPr>
          <a:xfrm>
            <a:off x="428596" y="1142984"/>
            <a:ext cx="8001000" cy="49530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7030A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rPr>
              <a:t>It presents an inequality that does not take into account the constructive effects of crossover and mutation</a:t>
            </a:r>
          </a:p>
          <a:p>
            <a:pPr marL="742950" marR="0" lvl="1" indent="-285750" algn="l" defTabSz="914400" rtl="0" eaLnBrk="1" fontAlgn="base" latinLnBrk="0" hangingPunct="1">
              <a:lnSpc>
                <a:spcPct val="100000"/>
              </a:lnSpc>
              <a:spcBef>
                <a:spcPct val="20000"/>
              </a:spcBef>
              <a:spcAft>
                <a:spcPct val="0"/>
              </a:spcAft>
              <a:buClr>
                <a:srgbClr val="7030A0"/>
              </a:buClr>
              <a:buSzTx/>
              <a:buFont typeface="Wingdings" pitchFamily="2" charset="2"/>
              <a:buChar char="§"/>
              <a:tabLst/>
              <a:defRPr/>
            </a:pPr>
            <a:r>
              <a:rPr kumimoji="0" lang="en-GB" b="0" i="0" u="none" strike="noStrike" kern="0" cap="none" spc="0" normalizeH="0" baseline="0" noProof="0" dirty="0">
                <a:ln>
                  <a:noFill/>
                </a:ln>
                <a:effectLst/>
                <a:uLnTx/>
                <a:uFillTx/>
                <a:latin typeface="+mn-lt"/>
              </a:rPr>
              <a:t>Exact versions have been derived</a:t>
            </a:r>
          </a:p>
          <a:p>
            <a:pPr marL="742950" marR="0" lvl="1" indent="-285750" algn="l" defTabSz="914400" rtl="0" eaLnBrk="1" fontAlgn="base" latinLnBrk="0" hangingPunct="1">
              <a:lnSpc>
                <a:spcPct val="100000"/>
              </a:lnSpc>
              <a:spcBef>
                <a:spcPct val="20000"/>
              </a:spcBef>
              <a:spcAft>
                <a:spcPct val="0"/>
              </a:spcAft>
              <a:buClr>
                <a:srgbClr val="7030A0"/>
              </a:buClr>
              <a:buSzTx/>
              <a:buFont typeface="Wingdings" pitchFamily="2" charset="2"/>
              <a:buChar char="§"/>
              <a:tabLst/>
              <a:defRPr/>
            </a:pPr>
            <a:r>
              <a:rPr kumimoji="0" lang="en-GB" b="0" i="0" u="none" strike="noStrike" kern="0" cap="none" spc="0" normalizeH="0" baseline="0" noProof="0" dirty="0">
                <a:ln>
                  <a:noFill/>
                </a:ln>
                <a:effectLst/>
                <a:uLnTx/>
                <a:uFillTx/>
                <a:latin typeface="+mn-lt"/>
              </a:rPr>
              <a:t>Have links to Price’s theorem in biology</a:t>
            </a:r>
          </a:p>
          <a:p>
            <a:pPr marL="742950" marR="0" lvl="1" indent="-285750" algn="l" defTabSz="914400" rtl="0" eaLnBrk="1" fontAlgn="base" latinLnBrk="0" hangingPunct="1">
              <a:lnSpc>
                <a:spcPct val="100000"/>
              </a:lnSpc>
              <a:spcBef>
                <a:spcPct val="20000"/>
              </a:spcBef>
              <a:spcAft>
                <a:spcPct val="0"/>
              </a:spcAft>
              <a:buClr>
                <a:srgbClr val="7030A0"/>
              </a:buClr>
              <a:buSzTx/>
              <a:buFont typeface="Wingdings" pitchFamily="2" charset="2"/>
              <a:buChar char="§"/>
              <a:tabLst/>
              <a:defRPr/>
            </a:pPr>
            <a:endParaRPr kumimoji="0" lang="en-GB" b="0" i="0" u="none" strike="noStrike" kern="0" cap="none" spc="0" normalizeH="0" baseline="0" noProof="0" dirty="0">
              <a:ln>
                <a:noFill/>
              </a:ln>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rgbClr val="7030A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rPr>
              <a:t>Because the mean population fitness, and the estimated fitness of a schema will vary from generation to generation, it says </a:t>
            </a:r>
            <a:r>
              <a:rPr kumimoji="0" lang="en-GB" sz="2000" b="1" i="1" u="none" strike="noStrike" kern="0" cap="none" spc="0" normalizeH="0" baseline="0" noProof="0" dirty="0">
                <a:ln>
                  <a:noFill/>
                </a:ln>
                <a:effectLst/>
                <a:uLnTx/>
                <a:uFillTx/>
                <a:latin typeface="+mn-lt"/>
                <a:ea typeface="+mn-ea"/>
                <a:cs typeface="+mn-cs"/>
              </a:rPr>
              <a:t>nothing</a:t>
            </a:r>
            <a:r>
              <a:rPr kumimoji="0" lang="en-GB" sz="2000" b="0" i="0" u="none" strike="noStrike" kern="0" cap="none" spc="0" normalizeH="0" baseline="0" noProof="0" dirty="0">
                <a:ln>
                  <a:noFill/>
                </a:ln>
                <a:effectLst/>
                <a:uLnTx/>
                <a:uFillTx/>
                <a:latin typeface="+mn-lt"/>
                <a:ea typeface="+mn-ea"/>
                <a:cs typeface="+mn-cs"/>
              </a:rPr>
              <a:t> about gen. t+2 etc.</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7030A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rPr>
              <a:t>“Royal Road” problems constructed to be GA-easy based on schema theorem turned out to be better solved by random mutation hill-climbers</a:t>
            </a:r>
          </a:p>
          <a:p>
            <a:pPr marL="342900" marR="0" lvl="0" indent="-342900" algn="l" defTabSz="914400" rtl="0" eaLnBrk="1" fontAlgn="base" latinLnBrk="0" hangingPunct="1">
              <a:lnSpc>
                <a:spcPct val="100000"/>
              </a:lnSpc>
              <a:spcBef>
                <a:spcPct val="20000"/>
              </a:spcBef>
              <a:spcAft>
                <a:spcPct val="0"/>
              </a:spcAft>
              <a:buClr>
                <a:srgbClr val="7030A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7030A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rPr>
              <a:t>BUT it remains a useful conceptual tool and has historical importance</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#12</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178</a:t>
            </a:fld>
            <a:endParaRPr lang="en-US"/>
          </a:p>
        </p:txBody>
      </p:sp>
    </p:spTree>
    <p:extLst>
      <p:ext uri="{BB962C8B-B14F-4D97-AF65-F5344CB8AC3E}">
        <p14:creationId xmlns:p14="http://schemas.microsoft.com/office/powerpoint/2010/main" val="30974359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Left Arrow 18"/>
          <p:cNvSpPr/>
          <p:nvPr/>
        </p:nvSpPr>
        <p:spPr>
          <a:xfrm rot="17042458">
            <a:off x="2679992" y="3708658"/>
            <a:ext cx="579438" cy="381000"/>
          </a:xfrm>
          <a:prstGeom prst="leftArrow">
            <a:avLst/>
          </a:prstGeom>
          <a:solidFill>
            <a:srgbClr val="DC7B1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DC7B1A"/>
              </a:solidFill>
            </a:endParaRPr>
          </a:p>
        </p:txBody>
      </p:sp>
      <p:sp>
        <p:nvSpPr>
          <p:cNvPr id="18" name="Left Arrow 17"/>
          <p:cNvSpPr/>
          <p:nvPr/>
        </p:nvSpPr>
        <p:spPr>
          <a:xfrm rot="18640060">
            <a:off x="2020159" y="3582396"/>
            <a:ext cx="579438" cy="381000"/>
          </a:xfrm>
          <a:prstGeom prst="leftArrow">
            <a:avLst/>
          </a:prstGeom>
          <a:solidFill>
            <a:srgbClr val="DC7B1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DC7B1A"/>
              </a:solidFill>
            </a:endParaRPr>
          </a:p>
        </p:txBody>
      </p:sp>
      <p:sp>
        <p:nvSpPr>
          <p:cNvPr id="12" name="Left Arrow 11"/>
          <p:cNvSpPr/>
          <p:nvPr/>
        </p:nvSpPr>
        <p:spPr>
          <a:xfrm>
            <a:off x="1920860" y="3009900"/>
            <a:ext cx="579438" cy="381000"/>
          </a:xfrm>
          <a:prstGeom prst="leftArrow">
            <a:avLst/>
          </a:prstGeom>
          <a:solidFill>
            <a:srgbClr val="DC7B1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DC7B1A"/>
              </a:solidFill>
            </a:endParaRPr>
          </a:p>
        </p:txBody>
      </p:sp>
      <p:sp>
        <p:nvSpPr>
          <p:cNvPr id="2" name="Title 1"/>
          <p:cNvSpPr>
            <a:spLocks noGrp="1"/>
          </p:cNvSpPr>
          <p:nvPr>
            <p:ph type="title"/>
          </p:nvPr>
        </p:nvSpPr>
        <p:spPr/>
        <p:txBody>
          <a:bodyPr/>
          <a:lstStyle/>
          <a:p>
            <a:r>
              <a:rPr lang="en-US" dirty="0"/>
              <a:t>Defining Test Functions to examine ST and BB theorems</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179</a:t>
            </a:fld>
            <a:endParaRPr lang="en-US"/>
          </a:p>
        </p:txBody>
      </p:sp>
      <p:sp>
        <p:nvSpPr>
          <p:cNvPr id="7" name="Rectangle 6"/>
          <p:cNvSpPr/>
          <p:nvPr/>
        </p:nvSpPr>
        <p:spPr>
          <a:xfrm rot="5400000">
            <a:off x="4392915" y="-535319"/>
            <a:ext cx="69063" cy="4568677"/>
          </a:xfrm>
          <a:prstGeom prst="rect">
            <a:avLst/>
          </a:prstGeom>
          <a:ln>
            <a:noFill/>
          </a:ln>
          <a:effectLst>
            <a:outerShdw blurRad="50800" dist="38100" dir="5400000" algn="t" rotWithShape="0">
              <a:prstClr val="black">
                <a:alpha val="40000"/>
              </a:prstClr>
            </a:outerShdw>
          </a:effectLst>
          <a:scene3d>
            <a:camera prst="orthographicFront"/>
            <a:lightRig rig="contrasting"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8" name="Diagram 7"/>
          <p:cNvGraphicFramePr/>
          <p:nvPr/>
        </p:nvGraphicFramePr>
        <p:xfrm>
          <a:off x="2438400" y="2042840"/>
          <a:ext cx="4343400" cy="1670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Oval 8"/>
          <p:cNvSpPr/>
          <p:nvPr/>
        </p:nvSpPr>
        <p:spPr>
          <a:xfrm>
            <a:off x="7415213" y="2514600"/>
            <a:ext cx="1362075" cy="1371600"/>
          </a:xfrm>
          <a:prstGeom prst="ellipse">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fa-IR" b="1" dirty="0">
              <a:solidFill>
                <a:schemeClr val="accent3">
                  <a:lumMod val="60000"/>
                  <a:lumOff val="40000"/>
                </a:schemeClr>
              </a:solidFill>
              <a:cs typeface="B Kamran" panose="00000400000000000000" pitchFamily="2" charset="-78"/>
            </a:endParaRPr>
          </a:p>
        </p:txBody>
      </p:sp>
      <p:sp>
        <p:nvSpPr>
          <p:cNvPr id="10" name="Oval 9"/>
          <p:cNvSpPr/>
          <p:nvPr/>
        </p:nvSpPr>
        <p:spPr>
          <a:xfrm>
            <a:off x="357158" y="2428868"/>
            <a:ext cx="1571636" cy="1500198"/>
          </a:xfrm>
          <a:prstGeom prst="ellipse">
            <a:avLst/>
          </a:prstGeom>
          <a:solidFill>
            <a:srgbClr val="495A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anchor="ctr"/>
          <a:lstStyle/>
          <a:p>
            <a:pPr lvl="1"/>
            <a:endParaRPr lang="en-US" sz="1000" dirty="0"/>
          </a:p>
        </p:txBody>
      </p:sp>
      <p:sp>
        <p:nvSpPr>
          <p:cNvPr id="11" name="Right Arrow 10"/>
          <p:cNvSpPr/>
          <p:nvPr/>
        </p:nvSpPr>
        <p:spPr>
          <a:xfrm>
            <a:off x="6781800" y="3051175"/>
            <a:ext cx="609600" cy="377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p:cNvSpPr/>
          <p:nvPr/>
        </p:nvSpPr>
        <p:spPr>
          <a:xfrm>
            <a:off x="357157" y="3857628"/>
            <a:ext cx="2000265" cy="1857388"/>
          </a:xfrm>
          <a:prstGeom prst="ellipse">
            <a:avLst/>
          </a:prstGeom>
          <a:solidFill>
            <a:srgbClr val="495A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rtl="1" eaLnBrk="1" fontAlgn="auto" hangingPunct="1">
              <a:spcBef>
                <a:spcPts val="0"/>
              </a:spcBef>
              <a:spcAft>
                <a:spcPts val="0"/>
              </a:spcAft>
              <a:defRPr/>
            </a:pPr>
            <a:endParaRPr lang="fa-IR" b="1" dirty="0">
              <a:solidFill>
                <a:schemeClr val="accent3">
                  <a:lumMod val="60000"/>
                  <a:lumOff val="40000"/>
                </a:schemeClr>
              </a:solidFill>
              <a:cs typeface="B Kamran" panose="00000400000000000000" pitchFamily="2" charset="-78"/>
            </a:endParaRPr>
          </a:p>
        </p:txBody>
      </p:sp>
      <p:sp>
        <p:nvSpPr>
          <p:cNvPr id="22" name="Oval 21"/>
          <p:cNvSpPr/>
          <p:nvPr/>
        </p:nvSpPr>
        <p:spPr>
          <a:xfrm>
            <a:off x="2357422" y="4143380"/>
            <a:ext cx="1714512" cy="1577976"/>
          </a:xfrm>
          <a:prstGeom prst="ellipse">
            <a:avLst/>
          </a:prstGeom>
          <a:solidFill>
            <a:srgbClr val="495A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rtl="1" eaLnBrk="1" fontAlgn="auto" hangingPunct="1">
              <a:spcBef>
                <a:spcPts val="0"/>
              </a:spcBef>
              <a:spcAft>
                <a:spcPts val="0"/>
              </a:spcAft>
              <a:defRPr/>
            </a:pPr>
            <a:endParaRPr lang="fa-IR" b="1" dirty="0">
              <a:solidFill>
                <a:schemeClr val="accent3">
                  <a:lumMod val="60000"/>
                  <a:lumOff val="40000"/>
                </a:schemeClr>
              </a:solidFill>
              <a:cs typeface="B Kamran" panose="00000400000000000000" pitchFamily="2" charset="-78"/>
            </a:endParaRPr>
          </a:p>
        </p:txBody>
      </p:sp>
      <p:sp>
        <p:nvSpPr>
          <p:cNvPr id="24" name="Right Arrow 23"/>
          <p:cNvSpPr/>
          <p:nvPr/>
        </p:nvSpPr>
        <p:spPr>
          <a:xfrm rot="2852136">
            <a:off x="6643702" y="3714752"/>
            <a:ext cx="609600" cy="377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p:cNvSpPr/>
          <p:nvPr/>
        </p:nvSpPr>
        <p:spPr>
          <a:xfrm>
            <a:off x="6643702" y="4057664"/>
            <a:ext cx="1647827" cy="1657352"/>
          </a:xfrm>
          <a:prstGeom prst="ellipse">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r>
              <a:rPr lang="en-US" b="1" dirty="0">
                <a:solidFill>
                  <a:schemeClr val="accent3">
                    <a:lumMod val="60000"/>
                    <a:lumOff val="40000"/>
                  </a:schemeClr>
                </a:solidFill>
                <a:cs typeface="B Kamran" panose="00000400000000000000" pitchFamily="2" charset="-78"/>
              </a:rPr>
              <a:t>z</a:t>
            </a:r>
            <a:endParaRPr lang="fa-IR" b="1" dirty="0">
              <a:solidFill>
                <a:schemeClr val="accent3">
                  <a:lumMod val="60000"/>
                  <a:lumOff val="40000"/>
                </a:schemeClr>
              </a:solidFill>
              <a:cs typeface="B Kamran" panose="00000400000000000000" pitchFamily="2" charset="-78"/>
            </a:endParaRPr>
          </a:p>
        </p:txBody>
      </p:sp>
      <p:sp>
        <p:nvSpPr>
          <p:cNvPr id="26" name="Rectangle 25"/>
          <p:cNvSpPr/>
          <p:nvPr/>
        </p:nvSpPr>
        <p:spPr>
          <a:xfrm>
            <a:off x="-71438" y="2643182"/>
            <a:ext cx="2000232" cy="923330"/>
          </a:xfrm>
          <a:prstGeom prst="rect">
            <a:avLst/>
          </a:prstGeom>
        </p:spPr>
        <p:txBody>
          <a:bodyPr wrap="square">
            <a:spAutoFit/>
          </a:bodyPr>
          <a:lstStyle/>
          <a:p>
            <a:pPr lvl="1"/>
            <a:r>
              <a:rPr lang="en-US" dirty="0">
                <a:solidFill>
                  <a:schemeClr val="bg1"/>
                </a:solidFill>
              </a:rPr>
              <a:t>Degree of hierarchy of landscape</a:t>
            </a:r>
          </a:p>
        </p:txBody>
      </p:sp>
      <p:sp>
        <p:nvSpPr>
          <p:cNvPr id="27" name="Rectangle 26"/>
          <p:cNvSpPr/>
          <p:nvPr/>
        </p:nvSpPr>
        <p:spPr>
          <a:xfrm>
            <a:off x="71438" y="4034387"/>
            <a:ext cx="2643174" cy="1323439"/>
          </a:xfrm>
          <a:prstGeom prst="rect">
            <a:avLst/>
          </a:prstGeom>
        </p:spPr>
        <p:txBody>
          <a:bodyPr wrap="square">
            <a:spAutoFit/>
          </a:bodyPr>
          <a:lstStyle/>
          <a:p>
            <a:pPr lvl="1"/>
            <a:r>
              <a:rPr lang="en-US" sz="2000" dirty="0">
                <a:solidFill>
                  <a:schemeClr val="bg1"/>
                </a:solidFill>
              </a:rPr>
              <a:t>Existing of intermediate solutions “</a:t>
            </a:r>
            <a:r>
              <a:rPr lang="en-US" dirty="0">
                <a:solidFill>
                  <a:schemeClr val="bg1"/>
                </a:solidFill>
              </a:rPr>
              <a:t>stepping stones</a:t>
            </a:r>
            <a:r>
              <a:rPr lang="en-US" sz="2000" dirty="0">
                <a:solidFill>
                  <a:schemeClr val="bg1"/>
                </a:solidFill>
              </a:rPr>
              <a:t>”</a:t>
            </a:r>
          </a:p>
        </p:txBody>
      </p:sp>
      <p:sp>
        <p:nvSpPr>
          <p:cNvPr id="28" name="Rectangle 27"/>
          <p:cNvSpPr/>
          <p:nvPr/>
        </p:nvSpPr>
        <p:spPr>
          <a:xfrm>
            <a:off x="2214546" y="4429132"/>
            <a:ext cx="2357454" cy="923330"/>
          </a:xfrm>
          <a:prstGeom prst="rect">
            <a:avLst/>
          </a:prstGeom>
        </p:spPr>
        <p:txBody>
          <a:bodyPr wrap="square">
            <a:spAutoFit/>
          </a:bodyPr>
          <a:lstStyle/>
          <a:p>
            <a:pPr lvl="1"/>
            <a:r>
              <a:rPr lang="en-US" dirty="0">
                <a:solidFill>
                  <a:schemeClr val="bg1"/>
                </a:solidFill>
              </a:rPr>
              <a:t>Degree of isolation of</a:t>
            </a:r>
          </a:p>
          <a:p>
            <a:pPr lvl="1"/>
            <a:r>
              <a:rPr lang="en-US" dirty="0">
                <a:solidFill>
                  <a:schemeClr val="bg1"/>
                </a:solidFill>
              </a:rPr>
              <a:t> fit schemas</a:t>
            </a:r>
          </a:p>
        </p:txBody>
      </p:sp>
      <p:sp>
        <p:nvSpPr>
          <p:cNvPr id="29" name="Rectangle 28"/>
          <p:cNvSpPr/>
          <p:nvPr/>
        </p:nvSpPr>
        <p:spPr>
          <a:xfrm>
            <a:off x="6929453" y="2643182"/>
            <a:ext cx="1857389" cy="923330"/>
          </a:xfrm>
          <a:prstGeom prst="rect">
            <a:avLst/>
          </a:prstGeom>
        </p:spPr>
        <p:txBody>
          <a:bodyPr wrap="square">
            <a:spAutoFit/>
          </a:bodyPr>
          <a:lstStyle/>
          <a:p>
            <a:pPr lvl="1" algn="ctr"/>
            <a:r>
              <a:rPr lang="en-US" b="1" dirty="0"/>
              <a:t>Royal Road Function</a:t>
            </a:r>
          </a:p>
        </p:txBody>
      </p:sp>
      <p:sp>
        <p:nvSpPr>
          <p:cNvPr id="30" name="Rectangle 29"/>
          <p:cNvSpPr/>
          <p:nvPr/>
        </p:nvSpPr>
        <p:spPr>
          <a:xfrm>
            <a:off x="6143636" y="4500570"/>
            <a:ext cx="3500462" cy="707886"/>
          </a:xfrm>
          <a:prstGeom prst="rect">
            <a:avLst/>
          </a:prstGeom>
        </p:spPr>
        <p:txBody>
          <a:bodyPr wrap="square">
            <a:spAutoFit/>
          </a:bodyPr>
          <a:lstStyle/>
          <a:p>
            <a:pPr lvl="1"/>
            <a:r>
              <a:rPr lang="en-US" sz="2000" b="1" dirty="0"/>
              <a:t>S= {s</a:t>
            </a:r>
            <a:r>
              <a:rPr lang="en-US" sz="2000" b="1" baseline="-25000" dirty="0"/>
              <a:t>1</a:t>
            </a:r>
            <a:r>
              <a:rPr lang="en-US" sz="2000" b="1" dirty="0"/>
              <a:t>,…,</a:t>
            </a:r>
            <a:r>
              <a:rPr lang="en-US" sz="2000" b="1" dirty="0" err="1"/>
              <a:t>s</a:t>
            </a:r>
            <a:r>
              <a:rPr lang="en-US" sz="2000" b="1" baseline="-25000" dirty="0" err="1"/>
              <a:t>n</a:t>
            </a:r>
            <a:r>
              <a:rPr lang="en-US" sz="2000" b="1" dirty="0"/>
              <a:t>} </a:t>
            </a:r>
          </a:p>
          <a:p>
            <a:pPr lvl="1"/>
            <a:r>
              <a:rPr lang="en-US" sz="2000" b="1" dirty="0"/>
              <a:t>where n=2</a:t>
            </a:r>
            <a:r>
              <a:rPr lang="en-US" sz="2000" b="1" baseline="30000" dirty="0"/>
              <a:t>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style.rotation</p:attrName>
                                        </p:attrNameLst>
                                      </p:cBhvr>
                                      <p:tavLst>
                                        <p:tav tm="0">
                                          <p:val>
                                            <p:fltVal val="90"/>
                                          </p:val>
                                        </p:tav>
                                        <p:tav tm="100000">
                                          <p:val>
                                            <p:fltVal val="0"/>
                                          </p:val>
                                        </p:tav>
                                      </p:tavLst>
                                    </p:anim>
                                    <p:animEffect transition="in" filter="fade">
                                      <p:cBhvr>
                                        <p:cTn id="14" dur="1000"/>
                                        <p:tgtEl>
                                          <p:spTgt spid="12"/>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childTnLst>
                          </p:cTn>
                        </p:par>
                        <p:par>
                          <p:cTn id="21" fill="hold">
                            <p:stCondLst>
                              <p:cond delay="1500"/>
                            </p:stCondLst>
                            <p:childTnLst>
                              <p:par>
                                <p:cTn id="22" presetID="31"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 calcmode="lin" valueType="num">
                                      <p:cBhvr>
                                        <p:cTn id="26" dur="1000" fill="hold"/>
                                        <p:tgtEl>
                                          <p:spTgt spid="18"/>
                                        </p:tgtEl>
                                        <p:attrNameLst>
                                          <p:attrName>style.rotation</p:attrName>
                                        </p:attrNameLst>
                                      </p:cBhvr>
                                      <p:tavLst>
                                        <p:tav tm="0">
                                          <p:val>
                                            <p:fltVal val="90"/>
                                          </p:val>
                                        </p:tav>
                                        <p:tav tm="100000">
                                          <p:val>
                                            <p:fltVal val="0"/>
                                          </p:val>
                                        </p:tav>
                                      </p:tavLst>
                                    </p:anim>
                                    <p:animEffect transition="in" filter="fade">
                                      <p:cBhvr>
                                        <p:cTn id="27" dur="1000"/>
                                        <p:tgtEl>
                                          <p:spTgt spid="18"/>
                                        </p:tgtEl>
                                      </p:cBhvr>
                                    </p:animEffect>
                                  </p:childTnLst>
                                </p:cTn>
                              </p:par>
                            </p:childTnLst>
                          </p:cTn>
                        </p:par>
                        <p:par>
                          <p:cTn id="28" fill="hold">
                            <p:stCondLst>
                              <p:cond delay="2500"/>
                            </p:stCondLst>
                            <p:childTnLst>
                              <p:par>
                                <p:cTn id="29" presetID="31"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ppt_w</p:attrName>
                                        </p:attrNameLst>
                                      </p:cBhvr>
                                      <p:tavLst>
                                        <p:tav tm="0">
                                          <p:val>
                                            <p:fltVal val="0"/>
                                          </p:val>
                                        </p:tav>
                                        <p:tav tm="100000">
                                          <p:val>
                                            <p:strVal val="#ppt_w"/>
                                          </p:val>
                                        </p:tav>
                                      </p:tavLst>
                                    </p:anim>
                                    <p:anim calcmode="lin" valueType="num">
                                      <p:cBhvr>
                                        <p:cTn id="32" dur="1000" fill="hold"/>
                                        <p:tgtEl>
                                          <p:spTgt spid="19"/>
                                        </p:tgtEl>
                                        <p:attrNameLst>
                                          <p:attrName>ppt_h</p:attrName>
                                        </p:attrNameLst>
                                      </p:cBhvr>
                                      <p:tavLst>
                                        <p:tav tm="0">
                                          <p:val>
                                            <p:fltVal val="0"/>
                                          </p:val>
                                        </p:tav>
                                        <p:tav tm="100000">
                                          <p:val>
                                            <p:strVal val="#ppt_h"/>
                                          </p:val>
                                        </p:tav>
                                      </p:tavLst>
                                    </p:anim>
                                    <p:anim calcmode="lin" valueType="num">
                                      <p:cBhvr>
                                        <p:cTn id="33" dur="1000" fill="hold"/>
                                        <p:tgtEl>
                                          <p:spTgt spid="19"/>
                                        </p:tgtEl>
                                        <p:attrNameLst>
                                          <p:attrName>style.rotation</p:attrName>
                                        </p:attrNameLst>
                                      </p:cBhvr>
                                      <p:tavLst>
                                        <p:tav tm="0">
                                          <p:val>
                                            <p:fltVal val="90"/>
                                          </p:val>
                                        </p:tav>
                                        <p:tav tm="100000">
                                          <p:val>
                                            <p:fltVal val="0"/>
                                          </p:val>
                                        </p:tav>
                                      </p:tavLst>
                                    </p:anim>
                                    <p:animEffect transition="in" filter="fade">
                                      <p:cBhvr>
                                        <p:cTn id="34" dur="1000"/>
                                        <p:tgtEl>
                                          <p:spTgt spid="1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fltVal val="0"/>
                                          </p:val>
                                        </p:tav>
                                        <p:tav tm="100000">
                                          <p:val>
                                            <p:strVal val="#ppt_w"/>
                                          </p:val>
                                        </p:tav>
                                      </p:tavLst>
                                    </p:anim>
                                    <p:anim calcmode="lin" valueType="num">
                                      <p:cBhvr>
                                        <p:cTn id="38" dur="1000" fill="hold"/>
                                        <p:tgtEl>
                                          <p:spTgt spid="21"/>
                                        </p:tgtEl>
                                        <p:attrNameLst>
                                          <p:attrName>ppt_h</p:attrName>
                                        </p:attrNameLst>
                                      </p:cBhvr>
                                      <p:tavLst>
                                        <p:tav tm="0">
                                          <p:val>
                                            <p:fltVal val="0"/>
                                          </p:val>
                                        </p:tav>
                                        <p:tav tm="100000">
                                          <p:val>
                                            <p:strVal val="#ppt_h"/>
                                          </p:val>
                                        </p:tav>
                                      </p:tavLst>
                                    </p:anim>
                                    <p:anim calcmode="lin" valueType="num">
                                      <p:cBhvr>
                                        <p:cTn id="39" dur="1000" fill="hold"/>
                                        <p:tgtEl>
                                          <p:spTgt spid="21"/>
                                        </p:tgtEl>
                                        <p:attrNameLst>
                                          <p:attrName>style.rotation</p:attrName>
                                        </p:attrNameLst>
                                      </p:cBhvr>
                                      <p:tavLst>
                                        <p:tav tm="0">
                                          <p:val>
                                            <p:fltVal val="90"/>
                                          </p:val>
                                        </p:tav>
                                        <p:tav tm="100000">
                                          <p:val>
                                            <p:fltVal val="0"/>
                                          </p:val>
                                        </p:tav>
                                      </p:tavLst>
                                    </p:anim>
                                    <p:animEffect transition="in" filter="fade">
                                      <p:cBhvr>
                                        <p:cTn id="40" dur="1000"/>
                                        <p:tgtEl>
                                          <p:spTgt spid="21"/>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1000" fill="hold"/>
                                        <p:tgtEl>
                                          <p:spTgt spid="22"/>
                                        </p:tgtEl>
                                        <p:attrNameLst>
                                          <p:attrName>ppt_w</p:attrName>
                                        </p:attrNameLst>
                                      </p:cBhvr>
                                      <p:tavLst>
                                        <p:tav tm="0">
                                          <p:val>
                                            <p:fltVal val="0"/>
                                          </p:val>
                                        </p:tav>
                                        <p:tav tm="100000">
                                          <p:val>
                                            <p:strVal val="#ppt_w"/>
                                          </p:val>
                                        </p:tav>
                                      </p:tavLst>
                                    </p:anim>
                                    <p:anim calcmode="lin" valueType="num">
                                      <p:cBhvr>
                                        <p:cTn id="44" dur="1000" fill="hold"/>
                                        <p:tgtEl>
                                          <p:spTgt spid="22"/>
                                        </p:tgtEl>
                                        <p:attrNameLst>
                                          <p:attrName>ppt_h</p:attrName>
                                        </p:attrNameLst>
                                      </p:cBhvr>
                                      <p:tavLst>
                                        <p:tav tm="0">
                                          <p:val>
                                            <p:fltVal val="0"/>
                                          </p:val>
                                        </p:tav>
                                        <p:tav tm="100000">
                                          <p:val>
                                            <p:strVal val="#ppt_h"/>
                                          </p:val>
                                        </p:tav>
                                      </p:tavLst>
                                    </p:anim>
                                    <p:anim calcmode="lin" valueType="num">
                                      <p:cBhvr>
                                        <p:cTn id="45" dur="1000" fill="hold"/>
                                        <p:tgtEl>
                                          <p:spTgt spid="22"/>
                                        </p:tgtEl>
                                        <p:attrNameLst>
                                          <p:attrName>style.rotation</p:attrName>
                                        </p:attrNameLst>
                                      </p:cBhvr>
                                      <p:tavLst>
                                        <p:tav tm="0">
                                          <p:val>
                                            <p:fltVal val="90"/>
                                          </p:val>
                                        </p:tav>
                                        <p:tav tm="100000">
                                          <p:val>
                                            <p:fltVal val="0"/>
                                          </p:val>
                                        </p:tav>
                                      </p:tavLst>
                                    </p:anim>
                                    <p:animEffect transition="in" filter="fade">
                                      <p:cBhvr>
                                        <p:cTn id="46" dur="1000"/>
                                        <p:tgtEl>
                                          <p:spTgt spid="22"/>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1000" fill="hold"/>
                                        <p:tgtEl>
                                          <p:spTgt spid="24"/>
                                        </p:tgtEl>
                                        <p:attrNameLst>
                                          <p:attrName>ppt_w</p:attrName>
                                        </p:attrNameLst>
                                      </p:cBhvr>
                                      <p:tavLst>
                                        <p:tav tm="0">
                                          <p:val>
                                            <p:fltVal val="0"/>
                                          </p:val>
                                        </p:tav>
                                        <p:tav tm="100000">
                                          <p:val>
                                            <p:strVal val="#ppt_w"/>
                                          </p:val>
                                        </p:tav>
                                      </p:tavLst>
                                    </p:anim>
                                    <p:anim calcmode="lin" valueType="num">
                                      <p:cBhvr>
                                        <p:cTn id="50" dur="1000" fill="hold"/>
                                        <p:tgtEl>
                                          <p:spTgt spid="24"/>
                                        </p:tgtEl>
                                        <p:attrNameLst>
                                          <p:attrName>ppt_h</p:attrName>
                                        </p:attrNameLst>
                                      </p:cBhvr>
                                      <p:tavLst>
                                        <p:tav tm="0">
                                          <p:val>
                                            <p:fltVal val="0"/>
                                          </p:val>
                                        </p:tav>
                                        <p:tav tm="100000">
                                          <p:val>
                                            <p:strVal val="#ppt_h"/>
                                          </p:val>
                                        </p:tav>
                                      </p:tavLst>
                                    </p:anim>
                                    <p:anim calcmode="lin" valueType="num">
                                      <p:cBhvr>
                                        <p:cTn id="51" dur="1000" fill="hold"/>
                                        <p:tgtEl>
                                          <p:spTgt spid="24"/>
                                        </p:tgtEl>
                                        <p:attrNameLst>
                                          <p:attrName>style.rotation</p:attrName>
                                        </p:attrNameLst>
                                      </p:cBhvr>
                                      <p:tavLst>
                                        <p:tav tm="0">
                                          <p:val>
                                            <p:fltVal val="90"/>
                                          </p:val>
                                        </p:tav>
                                        <p:tav tm="100000">
                                          <p:val>
                                            <p:fltVal val="0"/>
                                          </p:val>
                                        </p:tav>
                                      </p:tavLst>
                                    </p:anim>
                                    <p:animEffect transition="in" filter="fade">
                                      <p:cBhvr>
                                        <p:cTn id="52" dur="1000"/>
                                        <p:tgtEl>
                                          <p:spTgt spid="2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childTnLst>
                          </p:cTn>
                        </p:par>
                        <p:par>
                          <p:cTn id="59" fill="hold">
                            <p:stCondLst>
                              <p:cond delay="3500"/>
                            </p:stCondLst>
                            <p:childTnLst>
                              <p:par>
                                <p:cTn id="60" presetID="31" presetClass="entr" presetSubtype="0"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1000" fill="hold"/>
                                        <p:tgtEl>
                                          <p:spTgt spid="9"/>
                                        </p:tgtEl>
                                        <p:attrNameLst>
                                          <p:attrName>ppt_w</p:attrName>
                                        </p:attrNameLst>
                                      </p:cBhvr>
                                      <p:tavLst>
                                        <p:tav tm="0">
                                          <p:val>
                                            <p:fltVal val="0"/>
                                          </p:val>
                                        </p:tav>
                                        <p:tav tm="100000">
                                          <p:val>
                                            <p:strVal val="#ppt_w"/>
                                          </p:val>
                                        </p:tav>
                                      </p:tavLst>
                                    </p:anim>
                                    <p:anim calcmode="lin" valueType="num">
                                      <p:cBhvr>
                                        <p:cTn id="63" dur="1000" fill="hold"/>
                                        <p:tgtEl>
                                          <p:spTgt spid="9"/>
                                        </p:tgtEl>
                                        <p:attrNameLst>
                                          <p:attrName>ppt_h</p:attrName>
                                        </p:attrNameLst>
                                      </p:cBhvr>
                                      <p:tavLst>
                                        <p:tav tm="0">
                                          <p:val>
                                            <p:fltVal val="0"/>
                                          </p:val>
                                        </p:tav>
                                        <p:tav tm="100000">
                                          <p:val>
                                            <p:strVal val="#ppt_h"/>
                                          </p:val>
                                        </p:tav>
                                      </p:tavLst>
                                    </p:anim>
                                    <p:anim calcmode="lin" valueType="num">
                                      <p:cBhvr>
                                        <p:cTn id="64" dur="1000" fill="hold"/>
                                        <p:tgtEl>
                                          <p:spTgt spid="9"/>
                                        </p:tgtEl>
                                        <p:attrNameLst>
                                          <p:attrName>style.rotation</p:attrName>
                                        </p:attrNameLst>
                                      </p:cBhvr>
                                      <p:tavLst>
                                        <p:tav tm="0">
                                          <p:val>
                                            <p:fltVal val="90"/>
                                          </p:val>
                                        </p:tav>
                                        <p:tav tm="100000">
                                          <p:val>
                                            <p:fltVal val="0"/>
                                          </p:val>
                                        </p:tav>
                                      </p:tavLst>
                                    </p:anim>
                                    <p:animEffect transition="in" filter="fade">
                                      <p:cBhvr>
                                        <p:cTn id="65" dur="1000"/>
                                        <p:tgtEl>
                                          <p:spTgt spid="9"/>
                                        </p:tgtEl>
                                      </p:cBhvr>
                                    </p:animEffect>
                                  </p:childTnLst>
                                </p:cTn>
                              </p:par>
                            </p:childTnLst>
                          </p:cTn>
                        </p:par>
                        <p:par>
                          <p:cTn id="66" fill="hold">
                            <p:stCondLst>
                              <p:cond delay="4500"/>
                            </p:stCondLst>
                            <p:childTnLst>
                              <p:par>
                                <p:cTn id="67" presetID="31" presetClass="entr" presetSubtype="0"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1000" fill="hold"/>
                                        <p:tgtEl>
                                          <p:spTgt spid="25"/>
                                        </p:tgtEl>
                                        <p:attrNameLst>
                                          <p:attrName>ppt_w</p:attrName>
                                        </p:attrNameLst>
                                      </p:cBhvr>
                                      <p:tavLst>
                                        <p:tav tm="0">
                                          <p:val>
                                            <p:fltVal val="0"/>
                                          </p:val>
                                        </p:tav>
                                        <p:tav tm="100000">
                                          <p:val>
                                            <p:strVal val="#ppt_w"/>
                                          </p:val>
                                        </p:tav>
                                      </p:tavLst>
                                    </p:anim>
                                    <p:anim calcmode="lin" valueType="num">
                                      <p:cBhvr>
                                        <p:cTn id="70" dur="1000" fill="hold"/>
                                        <p:tgtEl>
                                          <p:spTgt spid="25"/>
                                        </p:tgtEl>
                                        <p:attrNameLst>
                                          <p:attrName>ppt_h</p:attrName>
                                        </p:attrNameLst>
                                      </p:cBhvr>
                                      <p:tavLst>
                                        <p:tav tm="0">
                                          <p:val>
                                            <p:fltVal val="0"/>
                                          </p:val>
                                        </p:tav>
                                        <p:tav tm="100000">
                                          <p:val>
                                            <p:strVal val="#ppt_h"/>
                                          </p:val>
                                        </p:tav>
                                      </p:tavLst>
                                    </p:anim>
                                    <p:anim calcmode="lin" valueType="num">
                                      <p:cBhvr>
                                        <p:cTn id="71" dur="1000" fill="hold"/>
                                        <p:tgtEl>
                                          <p:spTgt spid="25"/>
                                        </p:tgtEl>
                                        <p:attrNameLst>
                                          <p:attrName>style.rotation</p:attrName>
                                        </p:attrNameLst>
                                      </p:cBhvr>
                                      <p:tavLst>
                                        <p:tav tm="0">
                                          <p:val>
                                            <p:fltVal val="90"/>
                                          </p:val>
                                        </p:tav>
                                        <p:tav tm="100000">
                                          <p:val>
                                            <p:fltVal val="0"/>
                                          </p:val>
                                        </p:tav>
                                      </p:tavLst>
                                    </p:anim>
                                    <p:animEffect transition="in" filter="fade">
                                      <p:cBhvr>
                                        <p:cTn id="7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12" grpId="0" animBg="1"/>
      <p:bldGraphic spid="8" grpId="0">
        <p:bldAsOne/>
      </p:bldGraphic>
      <p:bldP spid="9" grpId="0" animBg="1"/>
      <p:bldP spid="10" grpId="0" animBg="1"/>
      <p:bldP spid="11" grpId="0" animBg="1"/>
      <p:bldP spid="21" grpId="0" animBg="1"/>
      <p:bldP spid="22" grpId="0" animBg="1"/>
      <p:bldP spid="24"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brain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18</a:t>
            </a:fld>
            <a:endParaRPr lang="en-US"/>
          </a:p>
        </p:txBody>
      </p:sp>
      <p:sp>
        <p:nvSpPr>
          <p:cNvPr id="5" name="TextBox 4"/>
          <p:cNvSpPr txBox="1"/>
          <p:nvPr/>
        </p:nvSpPr>
        <p:spPr>
          <a:xfrm>
            <a:off x="395420" y="1268700"/>
            <a:ext cx="8748580" cy="6555641"/>
          </a:xfrm>
          <a:prstGeom prst="rect">
            <a:avLst/>
          </a:prstGeom>
          <a:noFill/>
        </p:spPr>
        <p:txBody>
          <a:bodyPr wrap="square" rtlCol="0">
            <a:spAutoFit/>
          </a:bodyPr>
          <a:lstStyle/>
          <a:p>
            <a:pPr>
              <a:buClr>
                <a:schemeClr val="accent1">
                  <a:lumMod val="75000"/>
                </a:schemeClr>
              </a:buClr>
              <a:buFont typeface="Wingdings" pitchFamily="2" charset="2"/>
              <a:buChar char="q"/>
            </a:pPr>
            <a:r>
              <a:rPr lang="en-US" dirty="0"/>
              <a:t>     Brain is the best solution finder in nature</a:t>
            </a:r>
          </a:p>
          <a:p>
            <a:endParaRPr lang="en-US" dirty="0"/>
          </a:p>
          <a:p>
            <a:endParaRPr lang="en-US" dirty="0"/>
          </a:p>
          <a:p>
            <a:pPr>
              <a:buClr>
                <a:schemeClr val="accent1">
                  <a:lumMod val="75000"/>
                </a:schemeClr>
              </a:buClr>
              <a:buFont typeface="Wingdings" pitchFamily="2" charset="2"/>
              <a:buChar char="q"/>
            </a:pPr>
            <a:r>
              <a:rPr lang="en-US" dirty="0"/>
              <a:t>     Approaches that try to implement human brain  are :</a:t>
            </a:r>
          </a:p>
          <a:p>
            <a:pPr lvl="2">
              <a:buClr>
                <a:schemeClr val="accent1">
                  <a:lumMod val="75000"/>
                </a:schemeClr>
              </a:buClr>
              <a:buFont typeface="Wingdings" pitchFamily="2" charset="2"/>
              <a:buChar char="q"/>
            </a:pPr>
            <a:endParaRPr lang="en-US" sz="2400" dirty="0"/>
          </a:p>
          <a:p>
            <a:pPr lvl="2">
              <a:buClr>
                <a:schemeClr val="accent1">
                  <a:lumMod val="75000"/>
                </a:schemeClr>
              </a:buClr>
              <a:buFont typeface="Wingdings" pitchFamily="2" charset="2"/>
              <a:buChar char="Ø"/>
            </a:pPr>
            <a:r>
              <a:rPr lang="en-US" dirty="0"/>
              <a:t>Neural Network (NN)</a:t>
            </a:r>
          </a:p>
          <a:p>
            <a:pPr lvl="2">
              <a:buClr>
                <a:schemeClr val="accent1">
                  <a:lumMod val="75000"/>
                </a:schemeClr>
              </a:buClr>
              <a:buFont typeface="Wingdings" pitchFamily="2" charset="2"/>
              <a:buChar char="Ø"/>
            </a:pPr>
            <a:r>
              <a:rPr lang="en-US" dirty="0"/>
              <a:t>Evolutionary Computing (EC)</a:t>
            </a:r>
          </a:p>
          <a:p>
            <a:pPr>
              <a:buClr>
                <a:srgbClr val="D7743D"/>
              </a:buClr>
              <a:buFont typeface="Wingdings" pitchFamily="2" charset="2"/>
              <a:buChar char="q"/>
            </a:pPr>
            <a:endParaRPr lang="en-US" dirty="0"/>
          </a:p>
          <a:p>
            <a:pPr>
              <a:buClr>
                <a:srgbClr val="D7743D"/>
              </a:buClr>
              <a:buFont typeface="Wingdings" pitchFamily="2" charset="2"/>
              <a:buChar char="q"/>
            </a:pPr>
            <a:endParaRPr lang="en-US" dirty="0"/>
          </a:p>
          <a:p>
            <a:pPr>
              <a:buClr>
                <a:srgbClr val="D7743D"/>
              </a:buClr>
              <a:buFont typeface="Wingdings" pitchFamily="2" charset="2"/>
              <a:buChar char="q"/>
            </a:pPr>
            <a:r>
              <a:rPr lang="en-US" dirty="0"/>
              <a:t>   Evolutionary approaches  utilize three main operator</a:t>
            </a:r>
          </a:p>
          <a:p>
            <a:pPr>
              <a:buClr>
                <a:srgbClr val="D7743D"/>
              </a:buClr>
              <a:buFont typeface="Wingdings" pitchFamily="2" charset="2"/>
              <a:buChar char="q"/>
            </a:pPr>
            <a:endParaRPr lang="en-US" dirty="0"/>
          </a:p>
          <a:p>
            <a:pPr>
              <a:buClr>
                <a:srgbClr val="D7743D"/>
              </a:buClr>
              <a:buFont typeface="Wingdings" pitchFamily="2" charset="2"/>
              <a:buChar char="q"/>
            </a:pPr>
            <a:endParaRPr lang="en-US" dirty="0"/>
          </a:p>
          <a:p>
            <a:pPr>
              <a:buClr>
                <a:srgbClr val="D7743D"/>
              </a:buClr>
              <a:buFont typeface="Wingdings" pitchFamily="2" charset="2"/>
              <a:buChar char="q"/>
            </a:pPr>
            <a:endParaRPr lang="en-US" dirty="0"/>
          </a:p>
          <a:p>
            <a:pPr>
              <a:buClr>
                <a:srgbClr val="D7743D"/>
              </a:buClr>
              <a:buFont typeface="Wingdings" pitchFamily="2" charset="2"/>
              <a:buChar char="q"/>
            </a:pPr>
            <a:endParaRPr lang="en-US" dirty="0"/>
          </a:p>
          <a:p>
            <a:pPr>
              <a:buClr>
                <a:srgbClr val="D7743D"/>
              </a:buClr>
              <a:buFont typeface="Wingdings" pitchFamily="2" charset="2"/>
              <a:buChar char="q"/>
            </a:pPr>
            <a:r>
              <a:rPr lang="en-US" dirty="0"/>
              <a:t> Each approach use these three operator is classified as a bio-inspired approach</a:t>
            </a:r>
          </a:p>
          <a:p>
            <a:pPr>
              <a:buClr>
                <a:srgbClr val="D7743D"/>
              </a:buClr>
              <a:buFont typeface="Wingdings" pitchFamily="2" charset="2"/>
              <a:buChar char="q"/>
            </a:pPr>
            <a:endParaRPr lang="en-US" dirty="0"/>
          </a:p>
          <a:p>
            <a:pPr>
              <a:buClr>
                <a:srgbClr val="D7743D"/>
              </a:buClr>
            </a:pPr>
            <a:endParaRPr lang="en-US" dirty="0"/>
          </a:p>
          <a:p>
            <a:pPr>
              <a:buClr>
                <a:srgbClr val="D7743D"/>
              </a:buClr>
            </a:pPr>
            <a:endParaRPr lang="en-US" dirty="0"/>
          </a:p>
          <a:p>
            <a:pPr>
              <a:buClr>
                <a:srgbClr val="D7743D"/>
              </a:buClr>
              <a:buFont typeface="Wingdings" pitchFamily="2" charset="2"/>
              <a:buChar char="q"/>
            </a:pPr>
            <a:endParaRPr lang="en-US" dirty="0"/>
          </a:p>
          <a:p>
            <a:endParaRPr lang="en-US" dirty="0"/>
          </a:p>
          <a:p>
            <a:endParaRPr lang="en-US" dirty="0"/>
          </a:p>
          <a:p>
            <a:endParaRPr lang="en-US" dirty="0"/>
          </a:p>
          <a:p>
            <a:endParaRPr lang="en-US" dirty="0"/>
          </a:p>
        </p:txBody>
      </p:sp>
      <p:cxnSp>
        <p:nvCxnSpPr>
          <p:cNvPr id="7" name="Straight Arrow Connector 6"/>
          <p:cNvCxnSpPr/>
          <p:nvPr/>
        </p:nvCxnSpPr>
        <p:spPr bwMode="auto">
          <a:xfrm>
            <a:off x="5012070" y="3006222"/>
            <a:ext cx="856110" cy="0"/>
          </a:xfrm>
          <a:prstGeom prst="straightConnector1">
            <a:avLst/>
          </a:prstGeom>
          <a:solidFill>
            <a:schemeClr val="accent1"/>
          </a:solidFill>
          <a:ln w="76200" cap="flat" cmpd="sng" algn="ctr">
            <a:solidFill>
              <a:schemeClr val="accent3">
                <a:lumMod val="60000"/>
                <a:lumOff val="40000"/>
              </a:schemeClr>
            </a:solidFill>
            <a:prstDash val="solid"/>
            <a:round/>
            <a:headEnd type="none" w="med" len="med"/>
            <a:tailEnd type="arrow"/>
          </a:ln>
          <a:effectLst/>
        </p:spPr>
      </p:cxnSp>
      <p:sp>
        <p:nvSpPr>
          <p:cNvPr id="8" name="Rectangle 7"/>
          <p:cNvSpPr/>
          <p:nvPr/>
        </p:nvSpPr>
        <p:spPr>
          <a:xfrm>
            <a:off x="6064481" y="2780910"/>
            <a:ext cx="1963999" cy="369332"/>
          </a:xfrm>
          <a:prstGeom prst="rect">
            <a:avLst/>
          </a:prstGeom>
        </p:spPr>
        <p:txBody>
          <a:bodyPr wrap="none">
            <a:spAutoFit/>
          </a:bodyPr>
          <a:lstStyle/>
          <a:p>
            <a:r>
              <a:rPr lang="en-US" dirty="0"/>
              <a:t>Strong optimizer </a:t>
            </a:r>
          </a:p>
        </p:txBody>
      </p:sp>
      <p:sp>
        <p:nvSpPr>
          <p:cNvPr id="10" name="Left Brace 9"/>
          <p:cNvSpPr/>
          <p:nvPr/>
        </p:nvSpPr>
        <p:spPr bwMode="auto">
          <a:xfrm>
            <a:off x="6300240" y="3522740"/>
            <a:ext cx="182880" cy="914400"/>
          </a:xfrm>
          <a:prstGeom prst="leftBrace">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Rectangle 10"/>
          <p:cNvSpPr/>
          <p:nvPr/>
        </p:nvSpPr>
        <p:spPr>
          <a:xfrm>
            <a:off x="6372250" y="3573020"/>
            <a:ext cx="915635" cy="307777"/>
          </a:xfrm>
          <a:prstGeom prst="rect">
            <a:avLst/>
          </a:prstGeom>
        </p:spPr>
        <p:txBody>
          <a:bodyPr wrap="none">
            <a:spAutoFit/>
          </a:bodyPr>
          <a:lstStyle/>
          <a:p>
            <a:r>
              <a:rPr lang="en-US" sz="1400" dirty="0"/>
              <a:t>mutation</a:t>
            </a:r>
          </a:p>
        </p:txBody>
      </p:sp>
      <p:sp>
        <p:nvSpPr>
          <p:cNvPr id="12" name="Rectangle 11"/>
          <p:cNvSpPr/>
          <p:nvPr/>
        </p:nvSpPr>
        <p:spPr>
          <a:xfrm>
            <a:off x="6392745" y="3841323"/>
            <a:ext cx="726481" cy="307777"/>
          </a:xfrm>
          <a:prstGeom prst="rect">
            <a:avLst/>
          </a:prstGeom>
        </p:spPr>
        <p:txBody>
          <a:bodyPr wrap="none">
            <a:spAutoFit/>
          </a:bodyPr>
          <a:lstStyle/>
          <a:p>
            <a:r>
              <a:rPr lang="en-US" sz="1400" dirty="0"/>
              <a:t>X-over</a:t>
            </a:r>
          </a:p>
        </p:txBody>
      </p:sp>
      <p:sp>
        <p:nvSpPr>
          <p:cNvPr id="13" name="Rectangle 12"/>
          <p:cNvSpPr/>
          <p:nvPr/>
        </p:nvSpPr>
        <p:spPr>
          <a:xfrm>
            <a:off x="6372250" y="4077090"/>
            <a:ext cx="885179" cy="307777"/>
          </a:xfrm>
          <a:prstGeom prst="rect">
            <a:avLst/>
          </a:prstGeom>
        </p:spPr>
        <p:txBody>
          <a:bodyPr wrap="none">
            <a:spAutoFit/>
          </a:bodyPr>
          <a:lstStyle/>
          <a:p>
            <a:r>
              <a:rPr lang="en-US" sz="1400" dirty="0"/>
              <a:t>selection</a:t>
            </a:r>
          </a:p>
        </p:txBody>
      </p:sp>
      <p:pic>
        <p:nvPicPr>
          <p:cNvPr id="510977" name="Picture 1" descr="H:\Computer Eng\PH.D thesis\Evo slides\pic\open_head_yen_md_wm.jpg"/>
          <p:cNvPicPr>
            <a:picLocks noChangeAspect="1" noChangeArrowheads="1"/>
          </p:cNvPicPr>
          <p:nvPr/>
        </p:nvPicPr>
        <p:blipFill>
          <a:blip r:embed="rId2" cstate="print"/>
          <a:srcRect/>
          <a:stretch>
            <a:fillRect/>
          </a:stretch>
        </p:blipFill>
        <p:spPr bwMode="auto">
          <a:xfrm>
            <a:off x="6461156" y="214290"/>
            <a:ext cx="2397124" cy="2397124"/>
          </a:xfrm>
          <a:prstGeom prst="rect">
            <a:avLst/>
          </a:prstGeom>
          <a:noFill/>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of Royal Road Function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180</a:t>
            </a:fld>
            <a:endParaRPr lang="en-US"/>
          </a:p>
        </p:txBody>
      </p:sp>
      <p:pic>
        <p:nvPicPr>
          <p:cNvPr id="5" name="Picture 2"/>
          <p:cNvPicPr>
            <a:picLocks noGrp="1" noChangeAspect="1" noChangeArrowheads="1"/>
          </p:cNvPicPr>
          <p:nvPr>
            <p:ph sz="quarter" idx="4294967295"/>
          </p:nvPr>
        </p:nvPicPr>
        <p:blipFill>
          <a:blip r:embed="rId2" cstate="print">
            <a:lum bright="-20000" contrast="40000"/>
          </a:blip>
          <a:srcRect/>
          <a:stretch>
            <a:fillRect/>
          </a:stretch>
        </p:blipFill>
        <p:spPr bwMode="auto">
          <a:xfrm>
            <a:off x="1214414" y="1214422"/>
            <a:ext cx="7500990" cy="4542188"/>
          </a:xfrm>
          <a:prstGeom prst="rect">
            <a:avLst/>
          </a:prstGeom>
          <a:noFill/>
          <a:ln w="9525">
            <a:noFill/>
            <a:miter lim="800000"/>
            <a:headEnd/>
            <a:tailEnd/>
          </a:ln>
          <a:effectLst/>
        </p:spPr>
      </p:pic>
      <p:sp>
        <p:nvSpPr>
          <p:cNvPr id="6" name="Rectangle 5"/>
          <p:cNvSpPr/>
          <p:nvPr/>
        </p:nvSpPr>
        <p:spPr>
          <a:xfrm rot="19523201">
            <a:off x="-9200" y="1577714"/>
            <a:ext cx="2903359" cy="369332"/>
          </a:xfrm>
          <a:prstGeom prst="rect">
            <a:avLst/>
          </a:prstGeom>
        </p:spPr>
        <p:txBody>
          <a:bodyPr wrap="none">
            <a:spAutoFit/>
          </a:bodyPr>
          <a:lstStyle/>
          <a:p>
            <a:r>
              <a:rPr lang="en-US" dirty="0"/>
              <a:t>RR 64 with 4 level Schema</a:t>
            </a:r>
          </a:p>
        </p:txBody>
      </p:sp>
      <p:sp>
        <p:nvSpPr>
          <p:cNvPr id="7" name="Rectangle 6"/>
          <p:cNvSpPr/>
          <p:nvPr/>
        </p:nvSpPr>
        <p:spPr>
          <a:xfrm>
            <a:off x="785786" y="6215082"/>
            <a:ext cx="6215090" cy="369332"/>
          </a:xfrm>
          <a:prstGeom prst="rect">
            <a:avLst/>
          </a:prstGeom>
        </p:spPr>
        <p:txBody>
          <a:bodyPr wrap="square">
            <a:spAutoFit/>
          </a:bodyPr>
          <a:lstStyle/>
          <a:p>
            <a:r>
              <a:rPr lang="en-US" dirty="0"/>
              <a:t>Optimum fitness :  8*8 + 4*16 + 2*32 + 64 = 256</a:t>
            </a:r>
          </a:p>
        </p:txBody>
      </p:sp>
      <p:sp>
        <p:nvSpPr>
          <p:cNvPr id="8" name="TextBox 7"/>
          <p:cNvSpPr txBox="1"/>
          <p:nvPr/>
        </p:nvSpPr>
        <p:spPr>
          <a:xfrm rot="19429362">
            <a:off x="54479" y="1354451"/>
            <a:ext cx="2047355" cy="369332"/>
          </a:xfrm>
          <a:prstGeom prst="rect">
            <a:avLst/>
          </a:prstGeom>
          <a:noFill/>
        </p:spPr>
        <p:txBody>
          <a:bodyPr wrap="none" rtlCol="0">
            <a:spAutoFit/>
          </a:bodyPr>
          <a:lstStyle/>
          <a:p>
            <a:r>
              <a:rPr lang="en-US" dirty="0"/>
              <a:t>One-max problem</a:t>
            </a:r>
          </a:p>
        </p:txBody>
      </p:sp>
      <p:sp>
        <p:nvSpPr>
          <p:cNvPr id="9" name="TextBox 8"/>
          <p:cNvSpPr txBox="1"/>
          <p:nvPr/>
        </p:nvSpPr>
        <p:spPr>
          <a:xfrm>
            <a:off x="785786" y="5643578"/>
            <a:ext cx="6538970" cy="923330"/>
          </a:xfrm>
          <a:prstGeom prst="rect">
            <a:avLst/>
          </a:prstGeom>
          <a:noFill/>
        </p:spPr>
        <p:txBody>
          <a:bodyPr wrap="none" rtlCol="0">
            <a:spAutoFit/>
          </a:bodyPr>
          <a:lstStyle/>
          <a:p>
            <a:r>
              <a:rPr lang="en-US" dirty="0"/>
              <a:t>The fitness will count eight if eight “1” come beside each other.</a:t>
            </a:r>
          </a:p>
          <a:p>
            <a:r>
              <a:rPr lang="en-US" dirty="0"/>
              <a:t>Fitness will count 16 if-&gt;sixteen “1” come beside each other</a:t>
            </a:r>
          </a:p>
          <a:p>
            <a:endParaRPr 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Royal Road is for GA?</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181</a:t>
            </a:fld>
            <a:endParaRPr lang="en-US"/>
          </a:p>
        </p:txBody>
      </p:sp>
      <p:sp>
        <p:nvSpPr>
          <p:cNvPr id="8" name="Rectangle 7"/>
          <p:cNvSpPr/>
          <p:nvPr/>
        </p:nvSpPr>
        <p:spPr>
          <a:xfrm rot="5400000">
            <a:off x="7432766" y="3149742"/>
            <a:ext cx="2286017" cy="707886"/>
          </a:xfrm>
          <a:prstGeom prst="rect">
            <a:avLst/>
          </a:prstGeom>
        </p:spPr>
        <p:txBody>
          <a:bodyPr wrap="square">
            <a:spAutoFit/>
          </a:bodyPr>
          <a:lstStyle/>
          <a:p>
            <a:pPr algn="ctr"/>
            <a:r>
              <a:rPr lang="en-US" sz="2000" b="1" dirty="0"/>
              <a:t>RR Characteristics </a:t>
            </a:r>
          </a:p>
        </p:txBody>
      </p:sp>
      <p:graphicFrame>
        <p:nvGraphicFramePr>
          <p:cNvPr id="9" name="Diagram 8"/>
          <p:cNvGraphicFramePr/>
          <p:nvPr/>
        </p:nvGraphicFramePr>
        <p:xfrm>
          <a:off x="714348" y="1357298"/>
          <a:ext cx="7643866" cy="4714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Computer Eng\PH.D thesis\Evo slides\pic\arrow_down_stickman_falling_md_wm.jpg"/>
          <p:cNvPicPr>
            <a:picLocks noChangeAspect="1" noChangeArrowheads="1"/>
          </p:cNvPicPr>
          <p:nvPr/>
        </p:nvPicPr>
        <p:blipFill>
          <a:blip r:embed="rId2" cstate="print"/>
          <a:srcRect/>
          <a:stretch>
            <a:fillRect/>
          </a:stretch>
        </p:blipFill>
        <p:spPr bwMode="auto">
          <a:xfrm>
            <a:off x="714348" y="1357298"/>
            <a:ext cx="1968496" cy="1968496"/>
          </a:xfrm>
          <a:prstGeom prst="rect">
            <a:avLst/>
          </a:prstGeom>
          <a:noFill/>
        </p:spPr>
      </p:pic>
      <p:sp>
        <p:nvSpPr>
          <p:cNvPr id="2" name="Title 1"/>
          <p:cNvSpPr>
            <a:spLocks noGrp="1"/>
          </p:cNvSpPr>
          <p:nvPr>
            <p:ph type="title"/>
          </p:nvPr>
        </p:nvSpPr>
        <p:spPr/>
        <p:txBody>
          <a:bodyPr/>
          <a:lstStyle/>
          <a:p>
            <a:r>
              <a:rPr lang="en-US" dirty="0"/>
              <a:t>Different versions of RR</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182</a:t>
            </a:fld>
            <a:endParaRPr lang="en-US"/>
          </a:p>
        </p:txBody>
      </p:sp>
      <p:graphicFrame>
        <p:nvGraphicFramePr>
          <p:cNvPr id="6" name="Diagram 5"/>
          <p:cNvGraphicFramePr/>
          <p:nvPr/>
        </p:nvGraphicFramePr>
        <p:xfrm>
          <a:off x="214282" y="1571612"/>
          <a:ext cx="8929718" cy="4000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rot="20562428">
            <a:off x="381143" y="1665522"/>
            <a:ext cx="5540375" cy="523220"/>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sz="2800" b="1" dirty="0">
                <a:solidFill>
                  <a:schemeClr val="tx1"/>
                </a:solidFill>
              </a:rPr>
              <a:t>Different Variations of RR</a:t>
            </a:r>
          </a:p>
        </p:txBody>
      </p:sp>
      <p:pic>
        <p:nvPicPr>
          <p:cNvPr id="11" name="Picture 2"/>
          <p:cNvPicPr>
            <a:picLocks noChangeAspect="1" noChangeArrowheads="1"/>
          </p:cNvPicPr>
          <p:nvPr/>
        </p:nvPicPr>
        <p:blipFill>
          <a:blip r:embed="rId8" cstate="print">
            <a:lum bright="-20000" contrast="40000"/>
          </a:blip>
          <a:srcRect/>
          <a:stretch>
            <a:fillRect/>
          </a:stretch>
        </p:blipFill>
        <p:spPr bwMode="auto">
          <a:xfrm>
            <a:off x="4500562" y="3772934"/>
            <a:ext cx="4572000" cy="1870644"/>
          </a:xfrm>
          <a:prstGeom prst="rect">
            <a:avLst/>
          </a:prstGeom>
          <a:noFill/>
          <a:ln w="9525">
            <a:noFill/>
            <a:miter lim="800000"/>
            <a:headEnd/>
            <a:tailEnd/>
          </a:ln>
          <a:effectLst/>
        </p:spPr>
      </p:pic>
      <p:cxnSp>
        <p:nvCxnSpPr>
          <p:cNvPr id="12" name="Straight Connector 11"/>
          <p:cNvCxnSpPr/>
          <p:nvPr/>
        </p:nvCxnSpPr>
        <p:spPr>
          <a:xfrm rot="10800000" flipV="1">
            <a:off x="4500594" y="3913943"/>
            <a:ext cx="4495800" cy="859122"/>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flipH="1" flipV="1">
            <a:off x="4500594" y="3872098"/>
            <a:ext cx="4572000" cy="859122"/>
          </a:xfrm>
          <a:prstGeom prst="line">
            <a:avLst/>
          </a:prstGeom>
        </p:spPr>
        <p:style>
          <a:lnRef idx="3">
            <a:schemeClr val="accent1"/>
          </a:lnRef>
          <a:fillRef idx="0">
            <a:schemeClr val="accent1"/>
          </a:fillRef>
          <a:effectRef idx="2">
            <a:schemeClr val="accent1"/>
          </a:effectRef>
          <a:fontRef idx="minor">
            <a:schemeClr val="tx1"/>
          </a:fontRef>
        </p:style>
      </p:cxnSp>
      <p:pic>
        <p:nvPicPr>
          <p:cNvPr id="14" name="Picture 2"/>
          <p:cNvPicPr>
            <a:picLocks noChangeAspect="1" noChangeArrowheads="1"/>
          </p:cNvPicPr>
          <p:nvPr/>
        </p:nvPicPr>
        <p:blipFill>
          <a:blip r:embed="rId8" cstate="print">
            <a:lum bright="-20000" contrast="40000"/>
          </a:blip>
          <a:srcRect/>
          <a:stretch>
            <a:fillRect/>
          </a:stretch>
        </p:blipFill>
        <p:spPr bwMode="auto">
          <a:xfrm>
            <a:off x="71406" y="4714884"/>
            <a:ext cx="4572000" cy="1870644"/>
          </a:xfrm>
          <a:prstGeom prst="rect">
            <a:avLst/>
          </a:prstGeom>
          <a:noFill/>
          <a:ln w="9525">
            <a:noFill/>
            <a:miter lim="800000"/>
            <a:headEnd/>
            <a:tailEnd/>
          </a:ln>
          <a:effectLst/>
        </p:spPr>
      </p:pic>
      <p:cxnSp>
        <p:nvCxnSpPr>
          <p:cNvPr id="15" name="Straight Connector 14"/>
          <p:cNvCxnSpPr/>
          <p:nvPr/>
        </p:nvCxnSpPr>
        <p:spPr>
          <a:xfrm rot="10800000" flipV="1">
            <a:off x="290482" y="5982741"/>
            <a:ext cx="4191000" cy="38099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rot="10800000">
            <a:off x="290482" y="5982744"/>
            <a:ext cx="4191000" cy="304798"/>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applying GA on RR</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183</a:t>
            </a:fld>
            <a:endParaRPr lang="en-US"/>
          </a:p>
        </p:txBody>
      </p:sp>
      <p:sp>
        <p:nvSpPr>
          <p:cNvPr id="7" name="TextBox 6"/>
          <p:cNvSpPr txBox="1"/>
          <p:nvPr/>
        </p:nvSpPr>
        <p:spPr>
          <a:xfrm>
            <a:off x="500034" y="1285860"/>
            <a:ext cx="5628144" cy="2031325"/>
          </a:xfrm>
          <a:prstGeom prst="rect">
            <a:avLst/>
          </a:prstGeom>
          <a:noFill/>
        </p:spPr>
        <p:txBody>
          <a:bodyPr wrap="none" rtlCol="0">
            <a:spAutoFit/>
          </a:bodyPr>
          <a:lstStyle/>
          <a:p>
            <a:pPr>
              <a:buBlip>
                <a:blip r:embed="rId2"/>
              </a:buBlip>
            </a:pPr>
            <a:r>
              <a:rPr lang="en-US" dirty="0"/>
              <a:t>   Hill climbing fails</a:t>
            </a:r>
          </a:p>
          <a:p>
            <a:pPr>
              <a:buBlip>
                <a:blip r:embed="rId2"/>
              </a:buBlip>
            </a:pPr>
            <a:r>
              <a:rPr lang="en-US" dirty="0"/>
              <a:t>   X-Over improves performance significantly</a:t>
            </a:r>
          </a:p>
          <a:p>
            <a:pPr>
              <a:buBlip>
                <a:blip r:embed="rId2"/>
              </a:buBlip>
            </a:pPr>
            <a:r>
              <a:rPr lang="en-US" dirty="0"/>
              <a:t>   X-Over reduces waiting time for discovery process</a:t>
            </a:r>
          </a:p>
          <a:p>
            <a:pPr>
              <a:buBlip>
                <a:blip r:embed="rId2"/>
              </a:buBlip>
            </a:pPr>
            <a:r>
              <a:rPr lang="en-US" dirty="0"/>
              <a:t>   Discovery gaps are too long</a:t>
            </a:r>
          </a:p>
          <a:p>
            <a:pPr>
              <a:buBlip>
                <a:blip r:embed="rId2"/>
              </a:buBlip>
            </a:pPr>
            <a:endParaRPr lang="en-US" dirty="0"/>
          </a:p>
          <a:p>
            <a:endParaRPr lang="en-US" dirty="0"/>
          </a:p>
          <a:p>
            <a:endParaRPr lang="en-US" dirty="0"/>
          </a:p>
        </p:txBody>
      </p:sp>
      <p:graphicFrame>
        <p:nvGraphicFramePr>
          <p:cNvPr id="8" name="Table 7"/>
          <p:cNvGraphicFramePr>
            <a:graphicFrameLocks noGrp="1"/>
          </p:cNvGraphicFramePr>
          <p:nvPr/>
        </p:nvGraphicFramePr>
        <p:xfrm>
          <a:off x="714348" y="2714620"/>
          <a:ext cx="7643866" cy="1483360"/>
        </p:xfrm>
        <a:graphic>
          <a:graphicData uri="http://schemas.openxmlformats.org/drawingml/2006/table">
            <a:tbl>
              <a:tblPr firstRow="1" bandRow="1">
                <a:tableStyleId>{5940675A-B579-460E-94D1-54222C63F5DA}</a:tableStyleId>
              </a:tblPr>
              <a:tblGrid>
                <a:gridCol w="1857388">
                  <a:extLst>
                    <a:ext uri="{9D8B030D-6E8A-4147-A177-3AD203B41FA5}">
                      <a16:colId xmlns:a16="http://schemas.microsoft.com/office/drawing/2014/main" val="20000"/>
                    </a:ext>
                  </a:extLst>
                </a:gridCol>
                <a:gridCol w="2786082">
                  <a:extLst>
                    <a:ext uri="{9D8B030D-6E8A-4147-A177-3AD203B41FA5}">
                      <a16:colId xmlns:a16="http://schemas.microsoft.com/office/drawing/2014/main" val="20001"/>
                    </a:ext>
                  </a:extLst>
                </a:gridCol>
                <a:gridCol w="3000396">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rtl="0"/>
                      <a:r>
                        <a:rPr lang="en-US" dirty="0"/>
                        <a:t>Mean</a:t>
                      </a:r>
                      <a:r>
                        <a:rPr lang="en-US" baseline="0" dirty="0"/>
                        <a:t> gens to optimum</a:t>
                      </a:r>
                      <a:endParaRPr lang="en-US" dirty="0"/>
                    </a:p>
                  </a:txBody>
                  <a:tcPr/>
                </a:tc>
                <a:tc>
                  <a:txBody>
                    <a:bodyPr/>
                    <a:lstStyle/>
                    <a:p>
                      <a:pPr algn="ctr" rtl="0"/>
                      <a:r>
                        <a:rPr lang="en-US" dirty="0"/>
                        <a:t>Median gens to optimum</a:t>
                      </a:r>
                    </a:p>
                  </a:txBody>
                  <a:tcPr/>
                </a:tc>
                <a:extLst>
                  <a:ext uri="{0D108BD9-81ED-4DB2-BD59-A6C34878D82A}">
                    <a16:rowId xmlns:a16="http://schemas.microsoft.com/office/drawing/2014/main" val="10000"/>
                  </a:ext>
                </a:extLst>
              </a:tr>
              <a:tr h="370840">
                <a:tc>
                  <a:txBody>
                    <a:bodyPr/>
                    <a:lstStyle/>
                    <a:p>
                      <a:pPr algn="ctr" rtl="0"/>
                      <a:r>
                        <a:rPr lang="en-US" dirty="0"/>
                        <a:t>GA with X-over</a:t>
                      </a:r>
                    </a:p>
                  </a:txBody>
                  <a:tcPr/>
                </a:tc>
                <a:tc>
                  <a:txBody>
                    <a:bodyPr/>
                    <a:lstStyle/>
                    <a:p>
                      <a:pPr algn="ctr"/>
                      <a:r>
                        <a:rPr lang="en-US" dirty="0"/>
                        <a:t>590(50)</a:t>
                      </a:r>
                    </a:p>
                  </a:txBody>
                  <a:tcPr/>
                </a:tc>
                <a:tc>
                  <a:txBody>
                    <a:bodyPr/>
                    <a:lstStyle/>
                    <a:p>
                      <a:pPr algn="ctr"/>
                      <a:r>
                        <a:rPr lang="en-US" dirty="0"/>
                        <a:t>542</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GA ,No X-over</a:t>
                      </a:r>
                    </a:p>
                  </a:txBody>
                  <a:tcPr/>
                </a:tc>
                <a:tc>
                  <a:txBody>
                    <a:bodyPr/>
                    <a:lstStyle/>
                    <a:p>
                      <a:pPr algn="ctr"/>
                      <a:r>
                        <a:rPr lang="en-US" dirty="0"/>
                        <a:t>1022(46)</a:t>
                      </a:r>
                    </a:p>
                  </a:txBody>
                  <a:tcPr/>
                </a:tc>
                <a:tc>
                  <a:txBody>
                    <a:bodyPr/>
                    <a:lstStyle/>
                    <a:p>
                      <a:pPr algn="ctr"/>
                      <a:r>
                        <a:rPr lang="en-US" dirty="0"/>
                        <a:t>1000</a:t>
                      </a:r>
                    </a:p>
                  </a:txBody>
                  <a:tcPr/>
                </a:tc>
                <a:extLst>
                  <a:ext uri="{0D108BD9-81ED-4DB2-BD59-A6C34878D82A}">
                    <a16:rowId xmlns:a16="http://schemas.microsoft.com/office/drawing/2014/main" val="10002"/>
                  </a:ext>
                </a:extLst>
              </a:tr>
              <a:tr h="370840">
                <a:tc>
                  <a:txBody>
                    <a:bodyPr/>
                    <a:lstStyle/>
                    <a:p>
                      <a:pPr algn="ctr" rtl="0"/>
                      <a:r>
                        <a:rPr lang="en-US" dirty="0"/>
                        <a:t>Hill climbing</a:t>
                      </a:r>
                    </a:p>
                  </a:txBody>
                  <a:tcPr/>
                </a:tc>
                <a:tc>
                  <a:txBody>
                    <a:bodyPr/>
                    <a:lstStyle/>
                    <a:p>
                      <a:pPr algn="ctr"/>
                      <a:r>
                        <a:rPr lang="en-US" dirty="0"/>
                        <a:t>&gt;2000</a:t>
                      </a:r>
                    </a:p>
                  </a:txBody>
                  <a:tcPr/>
                </a:tc>
                <a:tc>
                  <a:txBody>
                    <a:bodyPr/>
                    <a:lstStyle/>
                    <a:p>
                      <a:pPr algn="ctr"/>
                      <a:r>
                        <a:rPr lang="en-US" dirty="0"/>
                        <a:t>&gt;2000</a:t>
                      </a:r>
                    </a:p>
                  </a:txBody>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nvGraphicFramePr>
        <p:xfrm>
          <a:off x="714349" y="4429132"/>
          <a:ext cx="7572425" cy="1112520"/>
        </p:xfrm>
        <a:graphic>
          <a:graphicData uri="http://schemas.openxmlformats.org/drawingml/2006/table">
            <a:tbl>
              <a:tblPr firstRow="1" bandRow="1">
                <a:tableStyleId>{5940675A-B579-460E-94D1-54222C63F5DA}</a:tableStyleId>
              </a:tblPr>
              <a:tblGrid>
                <a:gridCol w="2286015">
                  <a:extLst>
                    <a:ext uri="{9D8B030D-6E8A-4147-A177-3AD203B41FA5}">
                      <a16:colId xmlns:a16="http://schemas.microsoft.com/office/drawing/2014/main" val="20000"/>
                    </a:ext>
                  </a:extLst>
                </a:gridCol>
                <a:gridCol w="1428760">
                  <a:extLst>
                    <a:ext uri="{9D8B030D-6E8A-4147-A177-3AD203B41FA5}">
                      <a16:colId xmlns:a16="http://schemas.microsoft.com/office/drawing/2014/main" val="20001"/>
                    </a:ext>
                  </a:extLst>
                </a:gridCol>
                <a:gridCol w="1285884">
                  <a:extLst>
                    <a:ext uri="{9D8B030D-6E8A-4147-A177-3AD203B41FA5}">
                      <a16:colId xmlns:a16="http://schemas.microsoft.com/office/drawing/2014/main" val="20002"/>
                    </a:ext>
                  </a:extLst>
                </a:gridCol>
                <a:gridCol w="1428760">
                  <a:extLst>
                    <a:ext uri="{9D8B030D-6E8A-4147-A177-3AD203B41FA5}">
                      <a16:colId xmlns:a16="http://schemas.microsoft.com/office/drawing/2014/main" val="20003"/>
                    </a:ext>
                  </a:extLst>
                </a:gridCol>
                <a:gridCol w="1143006">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dirty="0"/>
                        <a:t>Order 8</a:t>
                      </a:r>
                    </a:p>
                  </a:txBody>
                  <a:tcPr/>
                </a:tc>
                <a:tc>
                  <a:txBody>
                    <a:bodyPr/>
                    <a:lstStyle/>
                    <a:p>
                      <a:r>
                        <a:rPr lang="en-US" dirty="0"/>
                        <a:t>Order 16</a:t>
                      </a:r>
                    </a:p>
                  </a:txBody>
                  <a:tcPr/>
                </a:tc>
                <a:tc>
                  <a:txBody>
                    <a:bodyPr/>
                    <a:lstStyle/>
                    <a:p>
                      <a:pPr algn="ctr"/>
                      <a:r>
                        <a:rPr lang="en-US" dirty="0"/>
                        <a:t>Order 32</a:t>
                      </a:r>
                    </a:p>
                  </a:txBody>
                  <a:tcPr/>
                </a:tc>
                <a:tc>
                  <a:txBody>
                    <a:bodyPr/>
                    <a:lstStyle/>
                    <a:p>
                      <a:pPr algn="ctr"/>
                      <a:r>
                        <a:rPr lang="en-US" dirty="0"/>
                        <a:t>order64</a:t>
                      </a:r>
                    </a:p>
                  </a:txBody>
                  <a:tcPr/>
                </a:tc>
                <a:extLst>
                  <a:ext uri="{0D108BD9-81ED-4DB2-BD59-A6C34878D82A}">
                    <a16:rowId xmlns:a16="http://schemas.microsoft.com/office/drawing/2014/main" val="10000"/>
                  </a:ext>
                </a:extLst>
              </a:tr>
              <a:tr h="370840">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dirty="0"/>
                        <a:t>GA with X-over</a:t>
                      </a:r>
                    </a:p>
                  </a:txBody>
                  <a:tcPr/>
                </a:tc>
                <a:tc>
                  <a:txBody>
                    <a:bodyPr/>
                    <a:lstStyle/>
                    <a:p>
                      <a:pPr algn="ctr"/>
                      <a:r>
                        <a:rPr lang="en-US" dirty="0"/>
                        <a:t>.01(.1)</a:t>
                      </a:r>
                    </a:p>
                  </a:txBody>
                  <a:tcPr/>
                </a:tc>
                <a:tc>
                  <a:txBody>
                    <a:bodyPr/>
                    <a:lstStyle/>
                    <a:p>
                      <a:pPr algn="ctr"/>
                      <a:r>
                        <a:rPr lang="en-US" dirty="0"/>
                        <a:t>28(4)</a:t>
                      </a:r>
                    </a:p>
                  </a:txBody>
                  <a:tcPr/>
                </a:tc>
                <a:tc>
                  <a:txBody>
                    <a:bodyPr/>
                    <a:lstStyle/>
                    <a:p>
                      <a:pPr algn="ctr"/>
                      <a:r>
                        <a:rPr lang="en-US" dirty="0"/>
                        <a:t>152(16)</a:t>
                      </a:r>
                    </a:p>
                  </a:txBody>
                  <a:tcPr/>
                </a:tc>
                <a:tc>
                  <a:txBody>
                    <a:bodyPr/>
                    <a:lstStyle/>
                    <a:p>
                      <a:pPr algn="ctr"/>
                      <a:r>
                        <a:rPr lang="en-US" dirty="0"/>
                        <a:t>590(50)</a:t>
                      </a:r>
                    </a:p>
                  </a:txBody>
                  <a:tcPr/>
                </a:tc>
                <a:extLst>
                  <a:ext uri="{0D108BD9-81ED-4DB2-BD59-A6C34878D82A}">
                    <a16:rowId xmlns:a16="http://schemas.microsoft.com/office/drawing/2014/main" val="10001"/>
                  </a:ext>
                </a:extLst>
              </a:tr>
              <a:tr h="370840">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dirty="0"/>
                        <a:t>GA ,No X-over</a:t>
                      </a:r>
                    </a:p>
                  </a:txBody>
                  <a:tcPr/>
                </a:tc>
                <a:tc>
                  <a:txBody>
                    <a:bodyPr/>
                    <a:lstStyle/>
                    <a:p>
                      <a:pPr algn="ctr"/>
                      <a:r>
                        <a:rPr lang="en-US" dirty="0"/>
                        <a:t>.3(.25)</a:t>
                      </a:r>
                    </a:p>
                  </a:txBody>
                  <a:tcPr/>
                </a:tc>
                <a:tc>
                  <a:txBody>
                    <a:bodyPr/>
                    <a:lstStyle/>
                    <a:p>
                      <a:pPr algn="ctr"/>
                      <a:r>
                        <a:rPr lang="en-US" dirty="0"/>
                        <a:t>106(14)</a:t>
                      </a:r>
                    </a:p>
                  </a:txBody>
                  <a:tcPr/>
                </a:tc>
                <a:tc>
                  <a:txBody>
                    <a:bodyPr/>
                    <a:lstStyle/>
                    <a:p>
                      <a:pPr algn="ctr"/>
                      <a:r>
                        <a:rPr lang="en-US" dirty="0"/>
                        <a:t>386(26)</a:t>
                      </a:r>
                    </a:p>
                  </a:txBody>
                  <a:tcPr/>
                </a:tc>
                <a:tc>
                  <a:txBody>
                    <a:bodyPr/>
                    <a:lstStyle/>
                    <a:p>
                      <a:r>
                        <a:rPr lang="en-US" dirty="0"/>
                        <a:t>1022(46)</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H:\Computer Eng\PH.D thesis\Evo slides\pic\stick_figure_searching_for_answers_md_wm.jpg"/>
          <p:cNvPicPr>
            <a:picLocks noChangeAspect="1" noChangeArrowheads="1"/>
          </p:cNvPicPr>
          <p:nvPr/>
        </p:nvPicPr>
        <p:blipFill>
          <a:blip r:embed="rId2" cstate="print"/>
          <a:srcRect/>
          <a:stretch>
            <a:fillRect/>
          </a:stretch>
        </p:blipFill>
        <p:spPr bwMode="auto">
          <a:xfrm>
            <a:off x="6643702" y="1571612"/>
            <a:ext cx="2325686" cy="2325686"/>
          </a:xfrm>
          <a:prstGeom prst="rect">
            <a:avLst/>
          </a:prstGeom>
          <a:noFill/>
        </p:spPr>
      </p:pic>
      <p:sp>
        <p:nvSpPr>
          <p:cNvPr id="6" name="TextBox 5"/>
          <p:cNvSpPr txBox="1"/>
          <p:nvPr/>
        </p:nvSpPr>
        <p:spPr>
          <a:xfrm>
            <a:off x="500034" y="3357562"/>
            <a:ext cx="8429684" cy="3693319"/>
          </a:xfrm>
          <a:prstGeom prst="rect">
            <a:avLst/>
          </a:prstGeom>
          <a:noFill/>
        </p:spPr>
        <p:txBody>
          <a:bodyPr wrap="square" rtlCol="0">
            <a:spAutoFit/>
          </a:bodyPr>
          <a:lstStyle/>
          <a:p>
            <a:pPr>
              <a:buBlip>
                <a:blip r:embed="rId3"/>
              </a:buBlip>
            </a:pPr>
            <a:r>
              <a:rPr lang="en-US" dirty="0"/>
              <a:t>     GA without x-over will work with its mutation operator</a:t>
            </a:r>
          </a:p>
          <a:p>
            <a:pPr>
              <a:buBlip>
                <a:blip r:embed="rId3"/>
              </a:buBlip>
            </a:pPr>
            <a:endParaRPr lang="en-US" dirty="0"/>
          </a:p>
          <a:p>
            <a:pPr>
              <a:buBlip>
                <a:blip r:embed="rId3"/>
              </a:buBlip>
            </a:pPr>
            <a:r>
              <a:rPr lang="en-US" dirty="0"/>
              <a:t>     In hill climbing, each point explore  its surrounding points with a small  	distances till find a better point</a:t>
            </a:r>
          </a:p>
          <a:p>
            <a:pPr>
              <a:buBlip>
                <a:blip r:embed="rId3"/>
              </a:buBlip>
            </a:pPr>
            <a:endParaRPr lang="en-US" dirty="0"/>
          </a:p>
          <a:p>
            <a:pPr>
              <a:buBlip>
                <a:blip r:embed="rId3"/>
              </a:buBlip>
            </a:pPr>
            <a:r>
              <a:rPr lang="en-US" dirty="0"/>
              <a:t>     in other word, here mutation is act the same as hill climbing </a:t>
            </a:r>
          </a:p>
          <a:p>
            <a:pPr>
              <a:buBlip>
                <a:blip r:embed="rId3"/>
              </a:buBlip>
            </a:pPr>
            <a:endParaRPr lang="en-US" dirty="0"/>
          </a:p>
          <a:p>
            <a:pPr>
              <a:buBlip>
                <a:blip r:embed="rId3"/>
              </a:buBlip>
            </a:pPr>
            <a:r>
              <a:rPr lang="en-US" dirty="0"/>
              <a:t>     in GA the mutation rate is less than hill climbing</a:t>
            </a:r>
          </a:p>
          <a:p>
            <a:pPr>
              <a:buBlip>
                <a:blip r:embed="rId3"/>
              </a:buBlip>
            </a:pPr>
            <a:endParaRPr lang="en-US" dirty="0"/>
          </a:p>
          <a:p>
            <a:pPr>
              <a:buBlip>
                <a:blip r:embed="rId3"/>
              </a:buBlip>
            </a:pPr>
            <a:r>
              <a:rPr lang="en-US" dirty="0"/>
              <a:t>    GA is a parallel hill climber (means run hill climbing 50 times)</a:t>
            </a:r>
          </a:p>
          <a:p>
            <a:pPr>
              <a:buBlip>
                <a:blip r:embed="rId3"/>
              </a:buBlip>
            </a:pPr>
            <a:endParaRPr lang="en-US" dirty="0"/>
          </a:p>
          <a:p>
            <a:pPr>
              <a:buBlip>
                <a:blip r:embed="rId3"/>
              </a:buBlip>
            </a:pPr>
            <a:endParaRPr lang="en-US" dirty="0"/>
          </a:p>
          <a:p>
            <a:pPr>
              <a:buBlip>
                <a:blip r:embed="rId3"/>
              </a:buBlip>
            </a:pPr>
            <a:endParaRPr lang="en-US" dirty="0"/>
          </a:p>
        </p:txBody>
      </p:sp>
      <p:sp>
        <p:nvSpPr>
          <p:cNvPr id="2" name="Title 1"/>
          <p:cNvSpPr>
            <a:spLocks noGrp="1"/>
          </p:cNvSpPr>
          <p:nvPr>
            <p:ph type="title"/>
          </p:nvPr>
        </p:nvSpPr>
        <p:spPr/>
        <p:txBody>
          <a:bodyPr/>
          <a:lstStyle/>
          <a:p>
            <a:r>
              <a:rPr lang="en-US" dirty="0"/>
              <a:t>Important Points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184</a:t>
            </a:fld>
            <a:endParaRPr lang="en-US"/>
          </a:p>
        </p:txBody>
      </p:sp>
      <p:sp>
        <p:nvSpPr>
          <p:cNvPr id="4" name="TextBox 3"/>
          <p:cNvSpPr txBox="1"/>
          <p:nvPr/>
        </p:nvSpPr>
        <p:spPr>
          <a:xfrm>
            <a:off x="500034" y="1500174"/>
            <a:ext cx="6143668" cy="2031325"/>
          </a:xfrm>
          <a:prstGeom prst="rect">
            <a:avLst/>
          </a:prstGeom>
          <a:noFill/>
        </p:spPr>
        <p:txBody>
          <a:bodyPr wrap="square" rtlCol="0">
            <a:spAutoFit/>
          </a:bodyPr>
          <a:lstStyle/>
          <a:p>
            <a:pPr>
              <a:buBlip>
                <a:blip r:embed="rId4"/>
              </a:buBlip>
            </a:pPr>
            <a:r>
              <a:rPr lang="en-US" dirty="0"/>
              <a:t>   x-over is effective on GA   </a:t>
            </a:r>
          </a:p>
          <a:p>
            <a:pPr>
              <a:buBlip>
                <a:blip r:embed="rId4"/>
              </a:buBlip>
            </a:pPr>
            <a:endParaRPr lang="en-US" dirty="0"/>
          </a:p>
          <a:p>
            <a:pPr>
              <a:buBlip>
                <a:blip r:embed="rId4"/>
              </a:buBlip>
            </a:pPr>
            <a:endParaRPr lang="en-US" dirty="0"/>
          </a:p>
          <a:p>
            <a:pPr>
              <a:buBlip>
                <a:blip r:embed="rId4"/>
              </a:buBlip>
            </a:pPr>
            <a:endParaRPr lang="en-US" dirty="0"/>
          </a:p>
          <a:p>
            <a:pPr>
              <a:buBlip>
                <a:blip r:embed="rId4"/>
              </a:buBlip>
            </a:pPr>
            <a:endParaRPr lang="en-US" dirty="0"/>
          </a:p>
          <a:p>
            <a:pPr>
              <a:buBlip>
                <a:blip r:embed="rId4"/>
              </a:buBlip>
            </a:pPr>
            <a:endParaRPr lang="en-US" dirty="0"/>
          </a:p>
          <a:p>
            <a:pPr>
              <a:buBlip>
                <a:blip r:embed="rId4"/>
              </a:buBlip>
            </a:pPr>
            <a:endParaRPr lang="en-US" dirty="0"/>
          </a:p>
        </p:txBody>
      </p:sp>
      <p:sp>
        <p:nvSpPr>
          <p:cNvPr id="5" name="Rectangle 4"/>
          <p:cNvSpPr/>
          <p:nvPr/>
        </p:nvSpPr>
        <p:spPr>
          <a:xfrm>
            <a:off x="2071670" y="2071678"/>
            <a:ext cx="5143536" cy="923330"/>
          </a:xfrm>
          <a:prstGeom prst="rect">
            <a:avLst/>
          </a:prstGeom>
        </p:spPr>
        <p:txBody>
          <a:bodyPr wrap="square">
            <a:spAutoFit/>
          </a:bodyPr>
          <a:lstStyle/>
          <a:p>
            <a:pPr algn="ctr"/>
            <a:r>
              <a:rPr lang="en-US" b="1" dirty="0"/>
              <a:t>why GA could reached  to a solution without applying  the x-over  operator while Hill climbing didn’t?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357158" y="5857892"/>
            <a:ext cx="7072362" cy="571504"/>
          </a:xfrm>
          <a:prstGeom prst="rect">
            <a:avLst/>
          </a:prstGeom>
          <a:ln>
            <a:solidFill>
              <a:srgbClr val="00B0F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p:cNvSpPr/>
          <p:nvPr/>
        </p:nvSpPr>
        <p:spPr bwMode="auto">
          <a:xfrm>
            <a:off x="4929190" y="2357430"/>
            <a:ext cx="1928826"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Oval 18"/>
          <p:cNvSpPr/>
          <p:nvPr/>
        </p:nvSpPr>
        <p:spPr bwMode="auto">
          <a:xfrm>
            <a:off x="4929190" y="2857496"/>
            <a:ext cx="2071702"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ectangle 16"/>
          <p:cNvSpPr/>
          <p:nvPr/>
        </p:nvSpPr>
        <p:spPr bwMode="auto">
          <a:xfrm>
            <a:off x="214282" y="3500438"/>
            <a:ext cx="8929718" cy="1214446"/>
          </a:xfrm>
          <a:prstGeom prst="rect">
            <a:avLst/>
          </a:prstGeom>
          <a:ln>
            <a:solidFill>
              <a:srgbClr val="00B0F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Important Points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185</a:t>
            </a:fld>
            <a:endParaRPr lang="en-US"/>
          </a:p>
        </p:txBody>
      </p:sp>
      <p:sp>
        <p:nvSpPr>
          <p:cNvPr id="5" name="TextBox 4"/>
          <p:cNvSpPr txBox="1"/>
          <p:nvPr/>
        </p:nvSpPr>
        <p:spPr>
          <a:xfrm>
            <a:off x="571472" y="2714620"/>
            <a:ext cx="3413114" cy="369332"/>
          </a:xfrm>
          <a:prstGeom prst="rect">
            <a:avLst/>
          </a:prstGeom>
          <a:noFill/>
        </p:spPr>
        <p:txBody>
          <a:bodyPr wrap="none" rtlCol="0">
            <a:spAutoFit/>
          </a:bodyPr>
          <a:lstStyle/>
          <a:p>
            <a:r>
              <a:rPr lang="en-US" dirty="0"/>
              <a:t>When octet schema are formed </a:t>
            </a:r>
          </a:p>
        </p:txBody>
      </p:sp>
      <p:cxnSp>
        <p:nvCxnSpPr>
          <p:cNvPr id="7" name="Straight Arrow Connector 6"/>
          <p:cNvCxnSpPr>
            <a:stCxn id="5" idx="3"/>
          </p:cNvCxnSpPr>
          <p:nvPr/>
        </p:nvCxnSpPr>
        <p:spPr bwMode="auto">
          <a:xfrm flipV="1">
            <a:off x="3984586" y="2643182"/>
            <a:ext cx="889076" cy="2561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a:stCxn id="5" idx="3"/>
          </p:cNvCxnSpPr>
          <p:nvPr/>
        </p:nvCxnSpPr>
        <p:spPr bwMode="auto">
          <a:xfrm>
            <a:off x="3984586" y="2899286"/>
            <a:ext cx="889076" cy="2021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TextBox 9"/>
          <p:cNvSpPr txBox="1"/>
          <p:nvPr/>
        </p:nvSpPr>
        <p:spPr>
          <a:xfrm>
            <a:off x="4929190" y="2428868"/>
            <a:ext cx="1857388" cy="369332"/>
          </a:xfrm>
          <a:prstGeom prst="rect">
            <a:avLst/>
          </a:prstGeom>
          <a:noFill/>
        </p:spPr>
        <p:txBody>
          <a:bodyPr wrap="square" rtlCol="0">
            <a:spAutoFit/>
          </a:bodyPr>
          <a:lstStyle/>
          <a:p>
            <a:r>
              <a:rPr lang="en-US" dirty="0"/>
              <a:t>With x-over: .01</a:t>
            </a:r>
          </a:p>
        </p:txBody>
      </p:sp>
      <p:sp>
        <p:nvSpPr>
          <p:cNvPr id="11" name="TextBox 10"/>
          <p:cNvSpPr txBox="1"/>
          <p:nvPr/>
        </p:nvSpPr>
        <p:spPr>
          <a:xfrm>
            <a:off x="4929190" y="2916792"/>
            <a:ext cx="2053767" cy="369332"/>
          </a:xfrm>
          <a:prstGeom prst="rect">
            <a:avLst/>
          </a:prstGeom>
          <a:noFill/>
        </p:spPr>
        <p:txBody>
          <a:bodyPr wrap="none" rtlCol="0">
            <a:spAutoFit/>
          </a:bodyPr>
          <a:lstStyle/>
          <a:p>
            <a:r>
              <a:rPr lang="en-US" dirty="0"/>
              <a:t>Without x-over: .3</a:t>
            </a:r>
          </a:p>
        </p:txBody>
      </p:sp>
      <p:sp>
        <p:nvSpPr>
          <p:cNvPr id="12" name="TextBox 11"/>
          <p:cNvSpPr txBox="1"/>
          <p:nvPr/>
        </p:nvSpPr>
        <p:spPr>
          <a:xfrm>
            <a:off x="142844" y="3514555"/>
            <a:ext cx="9157956" cy="1200329"/>
          </a:xfrm>
          <a:prstGeom prst="rect">
            <a:avLst/>
          </a:prstGeom>
          <a:noFill/>
        </p:spPr>
        <p:txBody>
          <a:bodyPr wrap="square" rtlCol="0">
            <a:spAutoFit/>
          </a:bodyPr>
          <a:lstStyle/>
          <a:p>
            <a:pPr>
              <a:buBlip>
                <a:blip r:embed="rId2"/>
              </a:buBlip>
            </a:pPr>
            <a:r>
              <a:rPr lang="en-US" dirty="0"/>
              <a:t> Both are in the same range and no significant difference is seen</a:t>
            </a:r>
          </a:p>
          <a:p>
            <a:endParaRPr lang="en-US" dirty="0"/>
          </a:p>
          <a:p>
            <a:pPr>
              <a:buBlip>
                <a:blip r:embed="rId2"/>
              </a:buBlip>
            </a:pPr>
            <a:r>
              <a:rPr lang="en-US" dirty="0"/>
              <a:t>This means that the octet schema are present in the population with or without x-over</a:t>
            </a:r>
          </a:p>
          <a:p>
            <a:pPr>
              <a:buBlip>
                <a:blip r:embed="rId3"/>
              </a:buBlip>
            </a:pPr>
            <a:endParaRPr lang="en-US" dirty="0"/>
          </a:p>
        </p:txBody>
      </p:sp>
      <p:sp>
        <p:nvSpPr>
          <p:cNvPr id="20" name="Rectangle 19"/>
          <p:cNvSpPr/>
          <p:nvPr/>
        </p:nvSpPr>
        <p:spPr>
          <a:xfrm>
            <a:off x="587382" y="5072074"/>
            <a:ext cx="3608680" cy="369332"/>
          </a:xfrm>
          <a:prstGeom prst="rect">
            <a:avLst/>
          </a:prstGeom>
        </p:spPr>
        <p:txBody>
          <a:bodyPr wrap="none">
            <a:spAutoFit/>
          </a:bodyPr>
          <a:lstStyle/>
          <a:p>
            <a:r>
              <a:rPr lang="en-US" dirty="0"/>
              <a:t>When hexane schema are formed </a:t>
            </a:r>
          </a:p>
        </p:txBody>
      </p:sp>
      <p:sp>
        <p:nvSpPr>
          <p:cNvPr id="21" name="Oval 20"/>
          <p:cNvSpPr/>
          <p:nvPr/>
        </p:nvSpPr>
        <p:spPr bwMode="auto">
          <a:xfrm>
            <a:off x="5016538" y="4786322"/>
            <a:ext cx="1928826"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016538" y="5286388"/>
            <a:ext cx="2270106"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3" name="Straight Arrow Connector 22"/>
          <p:cNvCxnSpPr/>
          <p:nvPr/>
        </p:nvCxnSpPr>
        <p:spPr bwMode="auto">
          <a:xfrm flipV="1">
            <a:off x="4071934" y="5072074"/>
            <a:ext cx="889076" cy="2561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4071934" y="5328178"/>
            <a:ext cx="889076" cy="2021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TextBox 24"/>
          <p:cNvSpPr txBox="1"/>
          <p:nvPr/>
        </p:nvSpPr>
        <p:spPr>
          <a:xfrm>
            <a:off x="5016538" y="4857760"/>
            <a:ext cx="1857388" cy="369332"/>
          </a:xfrm>
          <a:prstGeom prst="rect">
            <a:avLst/>
          </a:prstGeom>
          <a:noFill/>
        </p:spPr>
        <p:txBody>
          <a:bodyPr wrap="square" rtlCol="0">
            <a:spAutoFit/>
          </a:bodyPr>
          <a:lstStyle/>
          <a:p>
            <a:r>
              <a:rPr lang="en-US" dirty="0"/>
              <a:t>With x-over: 28</a:t>
            </a:r>
          </a:p>
        </p:txBody>
      </p:sp>
      <p:sp>
        <p:nvSpPr>
          <p:cNvPr id="26" name="TextBox 25"/>
          <p:cNvSpPr txBox="1"/>
          <p:nvPr/>
        </p:nvSpPr>
        <p:spPr>
          <a:xfrm>
            <a:off x="5016538" y="5345684"/>
            <a:ext cx="2234907" cy="369332"/>
          </a:xfrm>
          <a:prstGeom prst="rect">
            <a:avLst/>
          </a:prstGeom>
          <a:noFill/>
        </p:spPr>
        <p:txBody>
          <a:bodyPr wrap="none" rtlCol="0">
            <a:spAutoFit/>
          </a:bodyPr>
          <a:lstStyle/>
          <a:p>
            <a:r>
              <a:rPr lang="en-US" dirty="0"/>
              <a:t>Without x-over: 106</a:t>
            </a:r>
          </a:p>
        </p:txBody>
      </p:sp>
      <p:sp>
        <p:nvSpPr>
          <p:cNvPr id="27" name="TextBox 26"/>
          <p:cNvSpPr txBox="1"/>
          <p:nvPr/>
        </p:nvSpPr>
        <p:spPr>
          <a:xfrm>
            <a:off x="295244" y="5943447"/>
            <a:ext cx="9157956" cy="646331"/>
          </a:xfrm>
          <a:prstGeom prst="rect">
            <a:avLst/>
          </a:prstGeom>
          <a:noFill/>
        </p:spPr>
        <p:txBody>
          <a:bodyPr wrap="square" rtlCol="0">
            <a:spAutoFit/>
          </a:bodyPr>
          <a:lstStyle/>
          <a:p>
            <a:pPr>
              <a:buBlip>
                <a:blip r:embed="rId2"/>
              </a:buBlip>
            </a:pPr>
            <a:r>
              <a:rPr lang="en-US" dirty="0"/>
              <a:t> this means 28 or 106 generation is left till this scheme is obtained</a:t>
            </a:r>
          </a:p>
          <a:p>
            <a:pPr>
              <a:buBlip>
                <a:blip r:embed="rId3"/>
              </a:buBlip>
            </a:pPr>
            <a:endParaRPr lang="en-US" dirty="0"/>
          </a:p>
        </p:txBody>
      </p:sp>
      <p:graphicFrame>
        <p:nvGraphicFramePr>
          <p:cNvPr id="29" name="Table 28"/>
          <p:cNvGraphicFramePr>
            <a:graphicFrameLocks noGrp="1"/>
          </p:cNvGraphicFramePr>
          <p:nvPr/>
        </p:nvGraphicFramePr>
        <p:xfrm>
          <a:off x="714348" y="1214422"/>
          <a:ext cx="7572425" cy="1112520"/>
        </p:xfrm>
        <a:graphic>
          <a:graphicData uri="http://schemas.openxmlformats.org/drawingml/2006/table">
            <a:tbl>
              <a:tblPr firstRow="1" bandRow="1">
                <a:tableStyleId>{5940675A-B579-460E-94D1-54222C63F5DA}</a:tableStyleId>
              </a:tblPr>
              <a:tblGrid>
                <a:gridCol w="2286015">
                  <a:extLst>
                    <a:ext uri="{9D8B030D-6E8A-4147-A177-3AD203B41FA5}">
                      <a16:colId xmlns:a16="http://schemas.microsoft.com/office/drawing/2014/main" val="20000"/>
                    </a:ext>
                  </a:extLst>
                </a:gridCol>
                <a:gridCol w="1428760">
                  <a:extLst>
                    <a:ext uri="{9D8B030D-6E8A-4147-A177-3AD203B41FA5}">
                      <a16:colId xmlns:a16="http://schemas.microsoft.com/office/drawing/2014/main" val="20001"/>
                    </a:ext>
                  </a:extLst>
                </a:gridCol>
                <a:gridCol w="1285884">
                  <a:extLst>
                    <a:ext uri="{9D8B030D-6E8A-4147-A177-3AD203B41FA5}">
                      <a16:colId xmlns:a16="http://schemas.microsoft.com/office/drawing/2014/main" val="20002"/>
                    </a:ext>
                  </a:extLst>
                </a:gridCol>
                <a:gridCol w="1428760">
                  <a:extLst>
                    <a:ext uri="{9D8B030D-6E8A-4147-A177-3AD203B41FA5}">
                      <a16:colId xmlns:a16="http://schemas.microsoft.com/office/drawing/2014/main" val="20003"/>
                    </a:ext>
                  </a:extLst>
                </a:gridCol>
                <a:gridCol w="1143006">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dirty="0"/>
                        <a:t>Order 8</a:t>
                      </a:r>
                    </a:p>
                  </a:txBody>
                  <a:tcPr/>
                </a:tc>
                <a:tc>
                  <a:txBody>
                    <a:bodyPr/>
                    <a:lstStyle/>
                    <a:p>
                      <a:r>
                        <a:rPr lang="en-US" dirty="0"/>
                        <a:t>Order 16</a:t>
                      </a:r>
                    </a:p>
                  </a:txBody>
                  <a:tcPr/>
                </a:tc>
                <a:tc>
                  <a:txBody>
                    <a:bodyPr/>
                    <a:lstStyle/>
                    <a:p>
                      <a:pPr algn="ctr"/>
                      <a:r>
                        <a:rPr lang="en-US" dirty="0"/>
                        <a:t>Order 32</a:t>
                      </a:r>
                    </a:p>
                  </a:txBody>
                  <a:tcPr/>
                </a:tc>
                <a:tc>
                  <a:txBody>
                    <a:bodyPr/>
                    <a:lstStyle/>
                    <a:p>
                      <a:pPr algn="ctr"/>
                      <a:r>
                        <a:rPr lang="en-US" dirty="0"/>
                        <a:t>order64</a:t>
                      </a:r>
                    </a:p>
                  </a:txBody>
                  <a:tcPr/>
                </a:tc>
                <a:extLst>
                  <a:ext uri="{0D108BD9-81ED-4DB2-BD59-A6C34878D82A}">
                    <a16:rowId xmlns:a16="http://schemas.microsoft.com/office/drawing/2014/main" val="10000"/>
                  </a:ext>
                </a:extLst>
              </a:tr>
              <a:tr h="370840">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dirty="0"/>
                        <a:t>GA with X-over</a:t>
                      </a:r>
                    </a:p>
                  </a:txBody>
                  <a:tcPr/>
                </a:tc>
                <a:tc>
                  <a:txBody>
                    <a:bodyPr/>
                    <a:lstStyle/>
                    <a:p>
                      <a:pPr algn="ctr"/>
                      <a:r>
                        <a:rPr lang="en-US" dirty="0"/>
                        <a:t>.01(.1)</a:t>
                      </a:r>
                    </a:p>
                  </a:txBody>
                  <a:tcPr/>
                </a:tc>
                <a:tc>
                  <a:txBody>
                    <a:bodyPr/>
                    <a:lstStyle/>
                    <a:p>
                      <a:pPr algn="ctr"/>
                      <a:r>
                        <a:rPr lang="en-US" dirty="0"/>
                        <a:t>28(4)</a:t>
                      </a:r>
                    </a:p>
                  </a:txBody>
                  <a:tcPr/>
                </a:tc>
                <a:tc>
                  <a:txBody>
                    <a:bodyPr/>
                    <a:lstStyle/>
                    <a:p>
                      <a:pPr algn="ctr"/>
                      <a:r>
                        <a:rPr lang="en-US" dirty="0"/>
                        <a:t>152(16)</a:t>
                      </a:r>
                    </a:p>
                  </a:txBody>
                  <a:tcPr/>
                </a:tc>
                <a:tc>
                  <a:txBody>
                    <a:bodyPr/>
                    <a:lstStyle/>
                    <a:p>
                      <a:pPr algn="ctr"/>
                      <a:r>
                        <a:rPr lang="en-US" dirty="0"/>
                        <a:t>590(50)</a:t>
                      </a:r>
                    </a:p>
                  </a:txBody>
                  <a:tcPr/>
                </a:tc>
                <a:extLst>
                  <a:ext uri="{0D108BD9-81ED-4DB2-BD59-A6C34878D82A}">
                    <a16:rowId xmlns:a16="http://schemas.microsoft.com/office/drawing/2014/main" val="10001"/>
                  </a:ext>
                </a:extLst>
              </a:tr>
              <a:tr h="370840">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dirty="0"/>
                        <a:t>GA ,No X-over</a:t>
                      </a:r>
                    </a:p>
                  </a:txBody>
                  <a:tcPr/>
                </a:tc>
                <a:tc>
                  <a:txBody>
                    <a:bodyPr/>
                    <a:lstStyle/>
                    <a:p>
                      <a:pPr algn="ctr"/>
                      <a:r>
                        <a:rPr lang="en-US" dirty="0"/>
                        <a:t>.3(.25)</a:t>
                      </a:r>
                    </a:p>
                  </a:txBody>
                  <a:tcPr/>
                </a:tc>
                <a:tc>
                  <a:txBody>
                    <a:bodyPr/>
                    <a:lstStyle/>
                    <a:p>
                      <a:pPr algn="ctr"/>
                      <a:r>
                        <a:rPr lang="en-US" dirty="0"/>
                        <a:t>106(14)</a:t>
                      </a:r>
                    </a:p>
                  </a:txBody>
                  <a:tcPr/>
                </a:tc>
                <a:tc>
                  <a:txBody>
                    <a:bodyPr/>
                    <a:lstStyle/>
                    <a:p>
                      <a:pPr algn="ctr"/>
                      <a:r>
                        <a:rPr lang="en-US" dirty="0"/>
                        <a:t>386(26)</a:t>
                      </a:r>
                    </a:p>
                  </a:txBody>
                  <a:tcPr/>
                </a:tc>
                <a:tc>
                  <a:txBody>
                    <a:bodyPr/>
                    <a:lstStyle/>
                    <a:p>
                      <a:r>
                        <a:rPr lang="en-US" dirty="0"/>
                        <a:t>1022(46)</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Computer Eng\PH.D thesis\Evo slides\pic\stick_figure_question_mark_md_wm.jpg"/>
          <p:cNvPicPr>
            <a:picLocks noChangeAspect="1" noChangeArrowheads="1"/>
          </p:cNvPicPr>
          <p:nvPr/>
        </p:nvPicPr>
        <p:blipFill>
          <a:blip r:embed="rId2" cstate="print"/>
          <a:srcRect/>
          <a:stretch>
            <a:fillRect/>
          </a:stretch>
        </p:blipFill>
        <p:spPr bwMode="auto">
          <a:xfrm>
            <a:off x="5500694" y="3429000"/>
            <a:ext cx="3040066" cy="3040066"/>
          </a:xfrm>
          <a:prstGeom prst="rect">
            <a:avLst/>
          </a:prstGeom>
          <a:noFill/>
        </p:spPr>
      </p:pic>
      <p:sp>
        <p:nvSpPr>
          <p:cNvPr id="2" name="Title 1"/>
          <p:cNvSpPr>
            <a:spLocks noGrp="1"/>
          </p:cNvSpPr>
          <p:nvPr>
            <p:ph type="title"/>
          </p:nvPr>
        </p:nvSpPr>
        <p:spPr/>
        <p:txBody>
          <a:bodyPr/>
          <a:lstStyle/>
          <a:p>
            <a:r>
              <a:rPr lang="en-US" dirty="0"/>
              <a:t>Important Points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186</a:t>
            </a:fld>
            <a:endParaRPr lang="en-US"/>
          </a:p>
        </p:txBody>
      </p:sp>
      <p:sp>
        <p:nvSpPr>
          <p:cNvPr id="4" name="Oval 3"/>
          <p:cNvSpPr/>
          <p:nvPr/>
        </p:nvSpPr>
        <p:spPr bwMode="auto">
          <a:xfrm>
            <a:off x="4214810" y="1285860"/>
            <a:ext cx="1928826"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 name="Oval 4"/>
          <p:cNvSpPr/>
          <p:nvPr/>
        </p:nvSpPr>
        <p:spPr bwMode="auto">
          <a:xfrm>
            <a:off x="4071934" y="1785926"/>
            <a:ext cx="2357422"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214282" y="1630908"/>
            <a:ext cx="3560590" cy="369332"/>
          </a:xfrm>
          <a:prstGeom prst="rect">
            <a:avLst/>
          </a:prstGeom>
          <a:noFill/>
        </p:spPr>
        <p:txBody>
          <a:bodyPr wrap="none" rtlCol="0">
            <a:spAutoFit/>
          </a:bodyPr>
          <a:lstStyle/>
          <a:p>
            <a:r>
              <a:rPr lang="en-US" dirty="0"/>
              <a:t>When 32(</a:t>
            </a:r>
            <a:r>
              <a:rPr lang="en-US" dirty="0">
                <a:solidFill>
                  <a:srgbClr val="C00000"/>
                </a:solidFill>
              </a:rPr>
              <a:t>??</a:t>
            </a:r>
            <a:r>
              <a:rPr lang="en-US" dirty="0"/>
              <a:t>) schema are formed </a:t>
            </a:r>
          </a:p>
        </p:txBody>
      </p:sp>
      <p:cxnSp>
        <p:nvCxnSpPr>
          <p:cNvPr id="8" name="Straight Arrow Connector 7"/>
          <p:cNvCxnSpPr/>
          <p:nvPr/>
        </p:nvCxnSpPr>
        <p:spPr bwMode="auto">
          <a:xfrm flipV="1">
            <a:off x="3643306" y="1630908"/>
            <a:ext cx="511344" cy="184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a:off x="3643306" y="1815574"/>
            <a:ext cx="511344" cy="17252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TextBox 9"/>
          <p:cNvSpPr txBox="1"/>
          <p:nvPr/>
        </p:nvSpPr>
        <p:spPr>
          <a:xfrm>
            <a:off x="4214810" y="1357298"/>
            <a:ext cx="1928794" cy="369332"/>
          </a:xfrm>
          <a:prstGeom prst="rect">
            <a:avLst/>
          </a:prstGeom>
          <a:noFill/>
        </p:spPr>
        <p:txBody>
          <a:bodyPr wrap="square" rtlCol="0">
            <a:spAutoFit/>
          </a:bodyPr>
          <a:lstStyle/>
          <a:p>
            <a:r>
              <a:rPr lang="en-US" dirty="0"/>
              <a:t>With x-over: 152</a:t>
            </a:r>
          </a:p>
        </p:txBody>
      </p:sp>
      <p:sp>
        <p:nvSpPr>
          <p:cNvPr id="11" name="TextBox 10"/>
          <p:cNvSpPr txBox="1"/>
          <p:nvPr/>
        </p:nvSpPr>
        <p:spPr>
          <a:xfrm>
            <a:off x="4071934" y="1845222"/>
            <a:ext cx="2258952" cy="369332"/>
          </a:xfrm>
          <a:prstGeom prst="rect">
            <a:avLst/>
          </a:prstGeom>
          <a:noFill/>
        </p:spPr>
        <p:txBody>
          <a:bodyPr wrap="none" rtlCol="0">
            <a:spAutoFit/>
          </a:bodyPr>
          <a:lstStyle/>
          <a:p>
            <a:r>
              <a:rPr lang="en-US" dirty="0"/>
              <a:t>Without x-over: 386</a:t>
            </a:r>
          </a:p>
        </p:txBody>
      </p:sp>
      <p:sp>
        <p:nvSpPr>
          <p:cNvPr id="12" name="TextBox 11"/>
          <p:cNvSpPr txBox="1"/>
          <p:nvPr/>
        </p:nvSpPr>
        <p:spPr>
          <a:xfrm>
            <a:off x="6500826" y="1273718"/>
            <a:ext cx="2557110" cy="369332"/>
          </a:xfrm>
          <a:prstGeom prst="rect">
            <a:avLst/>
          </a:prstGeom>
          <a:noFill/>
        </p:spPr>
        <p:txBody>
          <a:bodyPr wrap="none" rtlCol="0">
            <a:spAutoFit/>
          </a:bodyPr>
          <a:lstStyle/>
          <a:p>
            <a:r>
              <a:rPr lang="en-US" dirty="0"/>
              <a:t>152-28=130 generation</a:t>
            </a:r>
          </a:p>
        </p:txBody>
      </p:sp>
      <p:sp>
        <p:nvSpPr>
          <p:cNvPr id="15" name="TextBox 14"/>
          <p:cNvSpPr txBox="1"/>
          <p:nvPr/>
        </p:nvSpPr>
        <p:spPr>
          <a:xfrm>
            <a:off x="6357950" y="1845222"/>
            <a:ext cx="2714613" cy="369332"/>
          </a:xfrm>
          <a:prstGeom prst="rect">
            <a:avLst/>
          </a:prstGeom>
          <a:noFill/>
        </p:spPr>
        <p:txBody>
          <a:bodyPr wrap="square" rtlCol="0">
            <a:spAutoFit/>
          </a:bodyPr>
          <a:lstStyle/>
          <a:p>
            <a:r>
              <a:rPr lang="en-US" dirty="0"/>
              <a:t>386-106=250 generation</a:t>
            </a:r>
          </a:p>
        </p:txBody>
      </p:sp>
      <p:sp>
        <p:nvSpPr>
          <p:cNvPr id="16" name="TextBox 15"/>
          <p:cNvSpPr txBox="1"/>
          <p:nvPr/>
        </p:nvSpPr>
        <p:spPr>
          <a:xfrm>
            <a:off x="2000232" y="2214554"/>
            <a:ext cx="705642" cy="584775"/>
          </a:xfrm>
          <a:prstGeom prst="rect">
            <a:avLst/>
          </a:prstGeom>
          <a:noFill/>
        </p:spPr>
        <p:txBody>
          <a:bodyPr wrap="none" rtlCol="0">
            <a:spAutoFit/>
          </a:bodyPr>
          <a:lstStyle/>
          <a:p>
            <a:r>
              <a:rPr lang="en-US" sz="3200" b="1" dirty="0"/>
              <a:t>….</a:t>
            </a:r>
            <a:endParaRPr lang="en-US" b="1" dirty="0"/>
          </a:p>
        </p:txBody>
      </p:sp>
      <p:sp>
        <p:nvSpPr>
          <p:cNvPr id="17" name="TextBox 16"/>
          <p:cNvSpPr txBox="1"/>
          <p:nvPr/>
        </p:nvSpPr>
        <p:spPr>
          <a:xfrm>
            <a:off x="357158" y="2928934"/>
            <a:ext cx="8645315" cy="646331"/>
          </a:xfrm>
          <a:prstGeom prst="rect">
            <a:avLst/>
          </a:prstGeom>
          <a:noFill/>
        </p:spPr>
        <p:txBody>
          <a:bodyPr wrap="none" rtlCol="0">
            <a:spAutoFit/>
          </a:bodyPr>
          <a:lstStyle/>
          <a:p>
            <a:r>
              <a:rPr lang="en-US" dirty="0"/>
              <a:t>Whatever the order is increased the performance of the algorithm will be </a:t>
            </a:r>
            <a:r>
              <a:rPr lang="en-US" dirty="0" err="1"/>
              <a:t>unchange</a:t>
            </a:r>
            <a:endParaRPr lang="en-US" dirty="0"/>
          </a:p>
          <a:p>
            <a:r>
              <a:rPr lang="en-US" dirty="0"/>
              <a:t>And it seems something is happen in GA</a:t>
            </a:r>
          </a:p>
        </p:txBody>
      </p:sp>
      <p:sp>
        <p:nvSpPr>
          <p:cNvPr id="18" name="TextBox 17"/>
          <p:cNvSpPr txBox="1"/>
          <p:nvPr/>
        </p:nvSpPr>
        <p:spPr>
          <a:xfrm>
            <a:off x="571472" y="4000504"/>
            <a:ext cx="4964821" cy="954107"/>
          </a:xfrm>
          <a:prstGeom prst="rect">
            <a:avLst/>
          </a:prstGeom>
          <a:noFill/>
        </p:spPr>
        <p:txBody>
          <a:bodyPr wrap="none" rtlCol="0">
            <a:spAutoFit/>
          </a:bodyPr>
          <a:lstStyle/>
          <a:p>
            <a:pPr algn="ctr"/>
            <a:r>
              <a:rPr lang="en-US" sz="2800" b="1" dirty="0"/>
              <a:t>Why x-over in Royal Road</a:t>
            </a:r>
          </a:p>
          <a:p>
            <a:pPr algn="ctr"/>
            <a:r>
              <a:rPr lang="en-US" sz="2800" b="1" dirty="0"/>
              <a:t> is disabled????</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Computer Eng\PH.D thesis\Evo slides\pic\stick_figure_qa_pc_md_wm.jpg"/>
          <p:cNvPicPr>
            <a:picLocks noChangeAspect="1" noChangeArrowheads="1"/>
          </p:cNvPicPr>
          <p:nvPr/>
        </p:nvPicPr>
        <p:blipFill>
          <a:blip r:embed="rId2" cstate="print"/>
          <a:srcRect/>
          <a:stretch>
            <a:fillRect/>
          </a:stretch>
        </p:blipFill>
        <p:spPr bwMode="auto">
          <a:xfrm>
            <a:off x="6143636" y="3746520"/>
            <a:ext cx="2754314" cy="2754314"/>
          </a:xfrm>
          <a:prstGeom prst="rect">
            <a:avLst/>
          </a:prstGeom>
          <a:noFill/>
        </p:spPr>
      </p:pic>
      <p:sp>
        <p:nvSpPr>
          <p:cNvPr id="2" name="Title 1"/>
          <p:cNvSpPr>
            <a:spLocks noGrp="1"/>
          </p:cNvSpPr>
          <p:nvPr>
            <p:ph type="title"/>
          </p:nvPr>
        </p:nvSpPr>
        <p:spPr/>
        <p:txBody>
          <a:bodyPr/>
          <a:lstStyle/>
          <a:p>
            <a:r>
              <a:rPr lang="en-US" dirty="0"/>
              <a:t>What is Unexpected?</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187</a:t>
            </a:fld>
            <a:endParaRPr lang="en-US"/>
          </a:p>
        </p:txBody>
      </p:sp>
      <p:sp>
        <p:nvSpPr>
          <p:cNvPr id="5" name="Rectangle 4"/>
          <p:cNvSpPr/>
          <p:nvPr/>
        </p:nvSpPr>
        <p:spPr>
          <a:xfrm>
            <a:off x="642910" y="1142984"/>
            <a:ext cx="8072494" cy="6217087"/>
          </a:xfrm>
          <a:prstGeom prst="rect">
            <a:avLst/>
          </a:prstGeom>
        </p:spPr>
        <p:txBody>
          <a:bodyPr wrap="square">
            <a:spAutoFit/>
          </a:bodyPr>
          <a:lstStyle/>
          <a:p>
            <a:pPr>
              <a:buBlip>
                <a:blip r:embed="rId3"/>
              </a:buBlip>
            </a:pPr>
            <a:r>
              <a:rPr lang="en-US" dirty="0"/>
              <a:t>  Long steps between discovery of 16-order schema and 32-order schema?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buBlip>
                <a:blip r:embed="rId3"/>
              </a:buBlip>
            </a:pPr>
            <a:r>
              <a:rPr lang="en-US" dirty="0"/>
              <a:t>  BB theorem said that this task must be done very quickly</a:t>
            </a:r>
          </a:p>
          <a:p>
            <a:endParaRPr lang="en-US" dirty="0"/>
          </a:p>
          <a:p>
            <a:r>
              <a:rPr lang="en-US" b="1" dirty="0"/>
              <a:t>Why?</a:t>
            </a:r>
          </a:p>
          <a:p>
            <a:pPr lvl="1"/>
            <a:r>
              <a:rPr lang="en-US" sz="2000" dirty="0"/>
              <a:t>	Measurement method may be incorrect?</a:t>
            </a:r>
          </a:p>
          <a:p>
            <a:pPr lvl="2"/>
            <a:r>
              <a:rPr lang="en-US" dirty="0"/>
              <a:t>	Simultaneously Appearance</a:t>
            </a:r>
          </a:p>
          <a:p>
            <a:pPr lvl="2"/>
            <a:r>
              <a:rPr lang="en-US" dirty="0"/>
              <a:t>	Appearing and disappearance</a:t>
            </a:r>
          </a:p>
          <a:p>
            <a:endParaRPr lang="en-US" dirty="0"/>
          </a:p>
          <a:p>
            <a:endParaRPr lang="en-US" dirty="0"/>
          </a:p>
          <a:p>
            <a:endParaRPr lang="en-US" dirty="0"/>
          </a:p>
          <a:p>
            <a:endParaRPr lang="en-US" dirty="0"/>
          </a:p>
        </p:txBody>
      </p:sp>
      <p:pic>
        <p:nvPicPr>
          <p:cNvPr id="6" name="Picture 3"/>
          <p:cNvPicPr>
            <a:picLocks noChangeAspect="1" noChangeArrowheads="1"/>
          </p:cNvPicPr>
          <p:nvPr/>
        </p:nvPicPr>
        <p:blipFill>
          <a:blip r:embed="rId4" cstate="print">
            <a:lum bright="-20000" contrast="40000"/>
          </a:blip>
          <a:srcRect/>
          <a:stretch>
            <a:fillRect/>
          </a:stretch>
        </p:blipFill>
        <p:spPr bwMode="auto">
          <a:xfrm>
            <a:off x="1752600" y="2286000"/>
            <a:ext cx="5562600" cy="914400"/>
          </a:xfrm>
          <a:prstGeom prst="rect">
            <a:avLst/>
          </a:prstGeom>
          <a:noFill/>
          <a:ln w="9525">
            <a:noFill/>
            <a:miter lim="800000"/>
            <a:headEnd/>
            <a:tailEnd/>
          </a:ln>
          <a:effectLst/>
        </p:spPr>
      </p:pic>
      <p:pic>
        <p:nvPicPr>
          <p:cNvPr id="7" name="Picture 5"/>
          <p:cNvPicPr>
            <a:picLocks noChangeAspect="1" noChangeArrowheads="1"/>
          </p:cNvPicPr>
          <p:nvPr/>
        </p:nvPicPr>
        <p:blipFill>
          <a:blip r:embed="rId5" cstate="print">
            <a:lum bright="-20000" contrast="40000"/>
          </a:blip>
          <a:srcRect/>
          <a:stretch>
            <a:fillRect/>
          </a:stretch>
        </p:blipFill>
        <p:spPr bwMode="auto">
          <a:xfrm>
            <a:off x="2443163" y="3352800"/>
            <a:ext cx="4257675" cy="781050"/>
          </a:xfrm>
          <a:prstGeom prst="rect">
            <a:avLst/>
          </a:prstGeom>
          <a:noFill/>
          <a:ln w="9525">
            <a:noFill/>
            <a:miter lim="800000"/>
            <a:headEnd/>
            <a:tailEnd/>
          </a:ln>
          <a:effec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about Intermediate Levels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188</a:t>
            </a:fld>
            <a:endParaRPr lang="en-US"/>
          </a:p>
        </p:txBody>
      </p:sp>
      <p:sp>
        <p:nvSpPr>
          <p:cNvPr id="4" name="Rectangle 3"/>
          <p:cNvSpPr/>
          <p:nvPr/>
        </p:nvSpPr>
        <p:spPr>
          <a:xfrm>
            <a:off x="714348" y="1263552"/>
            <a:ext cx="7643866" cy="2308324"/>
          </a:xfrm>
          <a:prstGeom prst="rect">
            <a:avLst/>
          </a:prstGeom>
        </p:spPr>
        <p:txBody>
          <a:bodyPr wrap="square">
            <a:spAutoFit/>
          </a:bodyPr>
          <a:lstStyle/>
          <a:p>
            <a:r>
              <a:rPr lang="en-US" dirty="0"/>
              <a:t>Eliminating level 16 and 32 from original RR</a:t>
            </a:r>
          </a:p>
          <a:p>
            <a:r>
              <a:rPr lang="en-US" dirty="0"/>
              <a:t>Solving this problem must be harder than original RR for GA</a:t>
            </a:r>
          </a:p>
          <a:p>
            <a:endParaRPr lang="en-US" dirty="0"/>
          </a:p>
          <a:p>
            <a:endParaRPr lang="en-US" dirty="0"/>
          </a:p>
          <a:p>
            <a:pPr lvl="1"/>
            <a:r>
              <a:rPr lang="en-US" dirty="0"/>
              <a:t>Why?</a:t>
            </a:r>
          </a:p>
          <a:p>
            <a:pPr lvl="1"/>
            <a:endParaRPr lang="en-US" dirty="0"/>
          </a:p>
          <a:p>
            <a:pPr lvl="1"/>
            <a:r>
              <a:rPr lang="en-US" dirty="0"/>
              <a:t>Results are Surprising</a:t>
            </a:r>
          </a:p>
          <a:p>
            <a:pPr lvl="1"/>
            <a:endParaRPr lang="en-US" dirty="0"/>
          </a:p>
        </p:txBody>
      </p:sp>
      <p:graphicFrame>
        <p:nvGraphicFramePr>
          <p:cNvPr id="6" name="Table 5"/>
          <p:cNvGraphicFramePr>
            <a:graphicFrameLocks noGrp="1"/>
          </p:cNvGraphicFramePr>
          <p:nvPr/>
        </p:nvGraphicFramePr>
        <p:xfrm>
          <a:off x="714348" y="3571876"/>
          <a:ext cx="7786742" cy="2286000"/>
        </p:xfrm>
        <a:graphic>
          <a:graphicData uri="http://schemas.openxmlformats.org/drawingml/2006/table">
            <a:tbl>
              <a:tblPr firstRow="1" bandRow="1">
                <a:tableStyleId>{5940675A-B579-460E-94D1-54222C63F5DA}</a:tableStyleId>
              </a:tblPr>
              <a:tblGrid>
                <a:gridCol w="2786082">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143140">
                  <a:extLst>
                    <a:ext uri="{9D8B030D-6E8A-4147-A177-3AD203B41FA5}">
                      <a16:colId xmlns:a16="http://schemas.microsoft.com/office/drawing/2014/main" val="20002"/>
                    </a:ext>
                  </a:extLst>
                </a:gridCol>
              </a:tblGrid>
              <a:tr h="577510">
                <a:tc>
                  <a:txBody>
                    <a:bodyPr/>
                    <a:lstStyle/>
                    <a:p>
                      <a:endParaRPr lang="en-US" dirty="0"/>
                    </a:p>
                  </a:txBody>
                  <a:tcPr/>
                </a:tc>
                <a:tc>
                  <a:txBody>
                    <a:bodyPr/>
                    <a:lstStyle/>
                    <a:p>
                      <a:pPr algn="ctr" rtl="0"/>
                      <a:r>
                        <a:rPr lang="en-US" dirty="0"/>
                        <a:t>Mean gens to optimum</a:t>
                      </a:r>
                    </a:p>
                  </a:txBody>
                  <a:tcPr/>
                </a:tc>
                <a:tc>
                  <a:txBody>
                    <a:bodyPr/>
                    <a:lstStyle/>
                    <a:p>
                      <a:pPr algn="ctr" rtl="0"/>
                      <a:r>
                        <a:rPr lang="en-US" dirty="0"/>
                        <a:t>Median gens to optimum</a:t>
                      </a:r>
                    </a:p>
                  </a:txBody>
                  <a:tcPr/>
                </a:tc>
                <a:extLst>
                  <a:ext uri="{0D108BD9-81ED-4DB2-BD59-A6C34878D82A}">
                    <a16:rowId xmlns:a16="http://schemas.microsoft.com/office/drawing/2014/main" val="10000"/>
                  </a:ext>
                </a:extLst>
              </a:tr>
              <a:tr h="334589">
                <a:tc>
                  <a:txBody>
                    <a:bodyPr/>
                    <a:lstStyle/>
                    <a:p>
                      <a:pPr algn="ctr" rtl="0"/>
                      <a:r>
                        <a:rPr lang="en-US" dirty="0"/>
                        <a:t>Intermediate levels</a:t>
                      </a:r>
                    </a:p>
                  </a:txBody>
                  <a:tcPr/>
                </a:tc>
                <a:tc>
                  <a:txBody>
                    <a:bodyPr/>
                    <a:lstStyle/>
                    <a:p>
                      <a:pPr algn="ctr" rtl="0"/>
                      <a:r>
                        <a:rPr lang="en-US" dirty="0"/>
                        <a:t>590(50)</a:t>
                      </a:r>
                    </a:p>
                  </a:txBody>
                  <a:tcPr/>
                </a:tc>
                <a:tc>
                  <a:txBody>
                    <a:bodyPr/>
                    <a:lstStyle/>
                    <a:p>
                      <a:pPr algn="ctr" rtl="0"/>
                      <a:r>
                        <a:rPr lang="en-US" dirty="0"/>
                        <a:t>542</a:t>
                      </a:r>
                    </a:p>
                  </a:txBody>
                  <a:tcPr/>
                </a:tc>
                <a:extLst>
                  <a:ext uri="{0D108BD9-81ED-4DB2-BD59-A6C34878D82A}">
                    <a16:rowId xmlns:a16="http://schemas.microsoft.com/office/drawing/2014/main" val="10001"/>
                  </a:ext>
                </a:extLst>
              </a:tr>
              <a:tr h="334589">
                <a:tc>
                  <a:txBody>
                    <a:bodyPr/>
                    <a:lstStyle/>
                    <a:p>
                      <a:pPr algn="ctr" rtl="0"/>
                      <a:r>
                        <a:rPr lang="en-US" dirty="0"/>
                        <a:t>No intermediate levels</a:t>
                      </a:r>
                    </a:p>
                  </a:txBody>
                  <a:tcPr/>
                </a:tc>
                <a:tc>
                  <a:txBody>
                    <a:bodyPr/>
                    <a:lstStyle/>
                    <a:p>
                      <a:pPr algn="ctr" rtl="0"/>
                      <a:r>
                        <a:rPr lang="en-US" dirty="0"/>
                        <a:t>427(34)</a:t>
                      </a:r>
                    </a:p>
                  </a:txBody>
                  <a:tcPr/>
                </a:tc>
                <a:tc>
                  <a:txBody>
                    <a:bodyPr/>
                    <a:lstStyle/>
                    <a:p>
                      <a:pPr algn="ctr" rtl="0"/>
                      <a:r>
                        <a:rPr lang="en-US" dirty="0"/>
                        <a:t>372</a:t>
                      </a:r>
                    </a:p>
                  </a:txBody>
                  <a:tcPr/>
                </a:tc>
                <a:extLst>
                  <a:ext uri="{0D108BD9-81ED-4DB2-BD59-A6C34878D82A}">
                    <a16:rowId xmlns:a16="http://schemas.microsoft.com/office/drawing/2014/main" val="10002"/>
                  </a:ext>
                </a:extLst>
              </a:tr>
              <a:tr h="8250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Hill climbing No intermediate levels</a:t>
                      </a:r>
                    </a:p>
                    <a:p>
                      <a:pPr algn="l" rtl="0"/>
                      <a:endParaRPr lang="en-US" dirty="0"/>
                    </a:p>
                  </a:txBody>
                  <a:tcPr/>
                </a:tc>
                <a:tc>
                  <a:txBody>
                    <a:bodyPr/>
                    <a:lstStyle/>
                    <a:p>
                      <a:pPr algn="ctr" rtl="0"/>
                      <a:r>
                        <a:rPr lang="en-US" dirty="0"/>
                        <a:t>&gt;2000</a:t>
                      </a:r>
                    </a:p>
                  </a:txBody>
                  <a:tcPr/>
                </a:tc>
                <a:tc>
                  <a:txBody>
                    <a:bodyPr/>
                    <a:lstStyle/>
                    <a:p>
                      <a:pPr algn="ctr" rtl="0"/>
                      <a:r>
                        <a:rPr lang="en-US" dirty="0"/>
                        <a:t>&gt;2000</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about Intermediate Levels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189</a:t>
            </a:fld>
            <a:endParaRPr lang="en-US"/>
          </a:p>
        </p:txBody>
      </p:sp>
      <p:pic>
        <p:nvPicPr>
          <p:cNvPr id="12290" name="Picture 2" descr="http://3to1z93m5aspz1tlz1zcsjta2m.wpengine.netdna-cdn.com/dean/wp-content/uploads/sites/667/2014/09/RiG6eRgoT.jpeg"/>
          <p:cNvPicPr>
            <a:picLocks noChangeAspect="1" noChangeArrowheads="1"/>
          </p:cNvPicPr>
          <p:nvPr/>
        </p:nvPicPr>
        <p:blipFill>
          <a:blip r:embed="rId2" cstate="print"/>
          <a:srcRect/>
          <a:stretch>
            <a:fillRect/>
          </a:stretch>
        </p:blipFill>
        <p:spPr bwMode="auto">
          <a:xfrm>
            <a:off x="6286512" y="1142984"/>
            <a:ext cx="2571768" cy="1835646"/>
          </a:xfrm>
          <a:prstGeom prst="rect">
            <a:avLst/>
          </a:prstGeom>
          <a:noFill/>
        </p:spPr>
      </p:pic>
      <p:sp>
        <p:nvSpPr>
          <p:cNvPr id="5" name="TextBox 4"/>
          <p:cNvSpPr txBox="1"/>
          <p:nvPr/>
        </p:nvSpPr>
        <p:spPr>
          <a:xfrm>
            <a:off x="1000100" y="1571612"/>
            <a:ext cx="5646097" cy="369332"/>
          </a:xfrm>
          <a:prstGeom prst="rect">
            <a:avLst/>
          </a:prstGeom>
          <a:noFill/>
        </p:spPr>
        <p:txBody>
          <a:bodyPr wrap="none" rtlCol="0">
            <a:spAutoFit/>
          </a:bodyPr>
          <a:lstStyle/>
          <a:p>
            <a:r>
              <a:rPr lang="en-US" dirty="0"/>
              <a:t>The solution of this problem is in “intermediate level”</a:t>
            </a:r>
          </a:p>
        </p:txBody>
      </p:sp>
      <p:sp>
        <p:nvSpPr>
          <p:cNvPr id="6" name="TextBox 5"/>
          <p:cNvSpPr txBox="1"/>
          <p:nvPr/>
        </p:nvSpPr>
        <p:spPr>
          <a:xfrm>
            <a:off x="714348" y="3000372"/>
            <a:ext cx="7713971" cy="369332"/>
          </a:xfrm>
          <a:prstGeom prst="rect">
            <a:avLst/>
          </a:prstGeom>
          <a:noFill/>
        </p:spPr>
        <p:txBody>
          <a:bodyPr wrap="none" rtlCol="0">
            <a:spAutoFit/>
          </a:bodyPr>
          <a:lstStyle/>
          <a:p>
            <a:r>
              <a:rPr lang="en-US" dirty="0"/>
              <a:t>With introducing the “intermediate level” we destroy the parallelism of GA</a:t>
            </a:r>
          </a:p>
        </p:txBody>
      </p:sp>
      <p:sp>
        <p:nvSpPr>
          <p:cNvPr id="7" name="TextBox 6"/>
          <p:cNvSpPr txBox="1"/>
          <p:nvPr/>
        </p:nvSpPr>
        <p:spPr>
          <a:xfrm>
            <a:off x="3143240" y="3714752"/>
            <a:ext cx="3062057" cy="369332"/>
          </a:xfrm>
          <a:prstGeom prst="rect">
            <a:avLst/>
          </a:prstGeom>
          <a:noFill/>
        </p:spPr>
        <p:txBody>
          <a:bodyPr wrap="none" rtlCol="0">
            <a:spAutoFit/>
          </a:bodyPr>
          <a:lstStyle/>
          <a:p>
            <a:r>
              <a:rPr lang="en-US" dirty="0"/>
              <a:t>GA=Parallel Problem Solver</a:t>
            </a:r>
          </a:p>
        </p:txBody>
      </p:sp>
      <p:sp>
        <p:nvSpPr>
          <p:cNvPr id="8" name="TextBox 7"/>
          <p:cNvSpPr txBox="1"/>
          <p:nvPr/>
        </p:nvSpPr>
        <p:spPr>
          <a:xfrm>
            <a:off x="928662" y="4357694"/>
            <a:ext cx="6970178" cy="369332"/>
          </a:xfrm>
          <a:prstGeom prst="rect">
            <a:avLst/>
          </a:prstGeom>
          <a:noFill/>
        </p:spPr>
        <p:txBody>
          <a:bodyPr wrap="none" rtlCol="0">
            <a:spAutoFit/>
          </a:bodyPr>
          <a:lstStyle/>
          <a:p>
            <a:r>
              <a:rPr lang="en-US" dirty="0"/>
              <a:t>GA try to merge different part of the problem and find the solution</a:t>
            </a:r>
          </a:p>
        </p:txBody>
      </p:sp>
      <p:sp>
        <p:nvSpPr>
          <p:cNvPr id="9" name="TextBox 8"/>
          <p:cNvSpPr txBox="1"/>
          <p:nvPr/>
        </p:nvSpPr>
        <p:spPr>
          <a:xfrm>
            <a:off x="250219" y="5286388"/>
            <a:ext cx="8417689" cy="646331"/>
          </a:xfrm>
          <a:prstGeom prst="rect">
            <a:avLst/>
          </a:prstGeom>
          <a:noFill/>
        </p:spPr>
        <p:txBody>
          <a:bodyPr wrap="none" rtlCol="0">
            <a:spAutoFit/>
          </a:bodyPr>
          <a:lstStyle/>
          <a:p>
            <a:pPr algn="ctr"/>
            <a:r>
              <a:rPr lang="en-US" dirty="0"/>
              <a:t>We dictate the GA how to merge Building Blocks and didn’t permit the algorithm</a:t>
            </a:r>
          </a:p>
          <a:p>
            <a:pPr algn="ctr"/>
            <a:r>
              <a:rPr lang="en-US" dirty="0"/>
              <a:t>To arrange these Building Blocks by itself  in a parallel way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5420" y="3717040"/>
            <a:ext cx="7633060" cy="1754326"/>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a:t>Why don’t we evolve?</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19</a:t>
            </a:fld>
            <a:endParaRPr lang="en-US"/>
          </a:p>
        </p:txBody>
      </p:sp>
      <p:sp>
        <p:nvSpPr>
          <p:cNvPr id="5" name="TextBox 4"/>
          <p:cNvSpPr txBox="1"/>
          <p:nvPr/>
        </p:nvSpPr>
        <p:spPr>
          <a:xfrm>
            <a:off x="179390" y="2636890"/>
            <a:ext cx="4824670" cy="646331"/>
          </a:xfrm>
          <a:prstGeom prst="rect">
            <a:avLst/>
          </a:prstGeom>
          <a:noFill/>
        </p:spPr>
        <p:txBody>
          <a:bodyPr wrap="square" rtlCol="0">
            <a:spAutoFit/>
          </a:bodyPr>
          <a:lstStyle/>
          <a:p>
            <a:r>
              <a:rPr lang="en-US" dirty="0"/>
              <a:t>The evolution of human beings is stopped while we stop these three main  operators</a:t>
            </a:r>
          </a:p>
        </p:txBody>
      </p:sp>
      <p:cxnSp>
        <p:nvCxnSpPr>
          <p:cNvPr id="7" name="Straight Arrow Connector 6"/>
          <p:cNvCxnSpPr/>
          <p:nvPr/>
        </p:nvCxnSpPr>
        <p:spPr bwMode="auto">
          <a:xfrm flipV="1">
            <a:off x="4499989" y="2252755"/>
            <a:ext cx="1080151" cy="7201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flipV="1">
            <a:off x="4553498" y="2972855"/>
            <a:ext cx="1296181" cy="2408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bwMode="auto">
          <a:xfrm>
            <a:off x="4499988" y="3021025"/>
            <a:ext cx="1008141" cy="76802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a:off x="5777668" y="2060810"/>
            <a:ext cx="1973617" cy="369332"/>
          </a:xfrm>
          <a:prstGeom prst="rect">
            <a:avLst/>
          </a:prstGeom>
          <a:noFill/>
        </p:spPr>
        <p:txBody>
          <a:bodyPr wrap="none" rtlCol="0">
            <a:spAutoFit/>
          </a:bodyPr>
          <a:lstStyle/>
          <a:p>
            <a:r>
              <a:rPr lang="en-US" dirty="0"/>
              <a:t>X-over is </a:t>
            </a:r>
            <a:r>
              <a:rPr lang="en-US" dirty="0">
                <a:solidFill>
                  <a:schemeClr val="accent3">
                    <a:lumMod val="40000"/>
                    <a:lumOff val="60000"/>
                  </a:schemeClr>
                </a:solidFill>
              </a:rPr>
              <a:t>stopped</a:t>
            </a:r>
          </a:p>
        </p:txBody>
      </p:sp>
      <p:sp>
        <p:nvSpPr>
          <p:cNvPr id="15" name="TextBox 14"/>
          <p:cNvSpPr txBox="1"/>
          <p:nvPr/>
        </p:nvSpPr>
        <p:spPr>
          <a:xfrm>
            <a:off x="5993698" y="2780910"/>
            <a:ext cx="2178802" cy="369332"/>
          </a:xfrm>
          <a:prstGeom prst="rect">
            <a:avLst/>
          </a:prstGeom>
          <a:noFill/>
        </p:spPr>
        <p:txBody>
          <a:bodyPr wrap="none" rtlCol="0">
            <a:spAutoFit/>
          </a:bodyPr>
          <a:lstStyle/>
          <a:p>
            <a:r>
              <a:rPr lang="en-US" dirty="0"/>
              <a:t>selection is </a:t>
            </a:r>
            <a:r>
              <a:rPr lang="en-US" dirty="0">
                <a:solidFill>
                  <a:schemeClr val="accent3">
                    <a:lumMod val="40000"/>
                    <a:lumOff val="60000"/>
                  </a:schemeClr>
                </a:solidFill>
              </a:rPr>
              <a:t>stopped</a:t>
            </a:r>
          </a:p>
        </p:txBody>
      </p:sp>
      <p:sp>
        <p:nvSpPr>
          <p:cNvPr id="16" name="TextBox 15"/>
          <p:cNvSpPr txBox="1"/>
          <p:nvPr/>
        </p:nvSpPr>
        <p:spPr>
          <a:xfrm>
            <a:off x="5705658" y="3573020"/>
            <a:ext cx="2218877" cy="369332"/>
          </a:xfrm>
          <a:prstGeom prst="rect">
            <a:avLst/>
          </a:prstGeom>
          <a:noFill/>
        </p:spPr>
        <p:txBody>
          <a:bodyPr wrap="none" rtlCol="0">
            <a:spAutoFit/>
          </a:bodyPr>
          <a:lstStyle/>
          <a:p>
            <a:r>
              <a:rPr lang="en-US" dirty="0"/>
              <a:t>mutation is </a:t>
            </a:r>
            <a:r>
              <a:rPr lang="en-US" dirty="0">
                <a:solidFill>
                  <a:schemeClr val="accent3">
                    <a:lumMod val="40000"/>
                    <a:lumOff val="60000"/>
                  </a:schemeClr>
                </a:solidFill>
              </a:rPr>
              <a:t>stopped</a:t>
            </a:r>
          </a:p>
        </p:txBody>
      </p:sp>
      <p:pic>
        <p:nvPicPr>
          <p:cNvPr id="3" name="Picture 2"/>
          <p:cNvPicPr>
            <a:picLocks noChangeAspect="1" noChangeArrowheads="1"/>
          </p:cNvPicPr>
          <p:nvPr/>
        </p:nvPicPr>
        <p:blipFill>
          <a:blip r:embed="rId2" cstate="print"/>
          <a:srcRect/>
          <a:stretch>
            <a:fillRect/>
          </a:stretch>
        </p:blipFill>
        <p:spPr bwMode="auto">
          <a:xfrm>
            <a:off x="971500" y="4293120"/>
            <a:ext cx="2895600" cy="18669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004060" y="4221110"/>
            <a:ext cx="2457450" cy="1638300"/>
          </a:xfrm>
          <a:prstGeom prst="rect">
            <a:avLst/>
          </a:prstGeom>
          <a:noFill/>
          <a:ln w="9525">
            <a:noFill/>
            <a:miter lim="800000"/>
            <a:headEnd/>
            <a:tailEnd/>
          </a:ln>
        </p:spPr>
      </p:pic>
      <p:pic>
        <p:nvPicPr>
          <p:cNvPr id="18" name="Picture 2"/>
          <p:cNvPicPr>
            <a:picLocks noChangeAspect="1" noChangeArrowheads="1"/>
          </p:cNvPicPr>
          <p:nvPr/>
        </p:nvPicPr>
        <p:blipFill>
          <a:blip r:embed="rId4" cstate="print"/>
          <a:srcRect/>
          <a:stretch>
            <a:fillRect/>
          </a:stretch>
        </p:blipFill>
        <p:spPr bwMode="auto">
          <a:xfrm>
            <a:off x="7429520" y="4000504"/>
            <a:ext cx="1478462" cy="23264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about Intermediate Levels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190</a:t>
            </a:fld>
            <a:endParaRPr lang="en-US"/>
          </a:p>
        </p:txBody>
      </p:sp>
      <p:cxnSp>
        <p:nvCxnSpPr>
          <p:cNvPr id="8" name="Straight Arrow Connector 7"/>
          <p:cNvCxnSpPr/>
          <p:nvPr/>
        </p:nvCxnSpPr>
        <p:spPr bwMode="auto">
          <a:xfrm rot="16200000" flipH="1">
            <a:off x="5679289" y="2464587"/>
            <a:ext cx="2571768" cy="1643074"/>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rot="16200000" flipH="1">
            <a:off x="5893603" y="2893215"/>
            <a:ext cx="2143140" cy="1357322"/>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6858016" y="4643446"/>
            <a:ext cx="2005677" cy="461665"/>
          </a:xfrm>
          <a:prstGeom prst="rect">
            <a:avLst/>
          </a:prstGeom>
          <a:noFill/>
        </p:spPr>
        <p:txBody>
          <a:bodyPr wrap="none" rtlCol="0">
            <a:spAutoFit/>
          </a:bodyPr>
          <a:lstStyle/>
          <a:p>
            <a:r>
              <a:rPr lang="en-US" sz="2400" b="1" dirty="0"/>
              <a:t>unexpected</a:t>
            </a:r>
          </a:p>
        </p:txBody>
      </p:sp>
      <p:sp>
        <p:nvSpPr>
          <p:cNvPr id="12" name="TextBox 11"/>
          <p:cNvSpPr txBox="1"/>
          <p:nvPr/>
        </p:nvSpPr>
        <p:spPr>
          <a:xfrm>
            <a:off x="428596" y="4500570"/>
            <a:ext cx="8491427" cy="1477328"/>
          </a:xfrm>
          <a:prstGeom prst="rect">
            <a:avLst/>
          </a:prstGeom>
          <a:noFill/>
        </p:spPr>
        <p:txBody>
          <a:bodyPr wrap="none" rtlCol="0">
            <a:spAutoFit/>
          </a:bodyPr>
          <a:lstStyle/>
          <a:p>
            <a:r>
              <a:rPr lang="en-US" dirty="0"/>
              <a:t>When we get the reward for merging two Building Blocks </a:t>
            </a:r>
          </a:p>
          <a:p>
            <a:r>
              <a:rPr lang="en-US" dirty="0"/>
              <a:t>The algorithm should perform better</a:t>
            </a:r>
          </a:p>
          <a:p>
            <a:endParaRPr lang="en-US" dirty="0"/>
          </a:p>
          <a:p>
            <a:r>
              <a:rPr lang="en-US" dirty="0"/>
              <a:t>The Holland expected that by omitting the intermediate the problem will be hard </a:t>
            </a:r>
          </a:p>
          <a:p>
            <a:r>
              <a:rPr lang="en-US" dirty="0"/>
              <a:t>But the improvement was achieved.</a:t>
            </a:r>
          </a:p>
        </p:txBody>
      </p:sp>
      <p:graphicFrame>
        <p:nvGraphicFramePr>
          <p:cNvPr id="9" name="Table 8"/>
          <p:cNvGraphicFramePr>
            <a:graphicFrameLocks noGrp="1"/>
          </p:cNvGraphicFramePr>
          <p:nvPr/>
        </p:nvGraphicFramePr>
        <p:xfrm>
          <a:off x="285720" y="1285860"/>
          <a:ext cx="7786742" cy="2286000"/>
        </p:xfrm>
        <a:graphic>
          <a:graphicData uri="http://schemas.openxmlformats.org/drawingml/2006/table">
            <a:tbl>
              <a:tblPr firstRow="1" bandRow="1">
                <a:tableStyleId>{5940675A-B579-460E-94D1-54222C63F5DA}</a:tableStyleId>
              </a:tblPr>
              <a:tblGrid>
                <a:gridCol w="2786082">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143140">
                  <a:extLst>
                    <a:ext uri="{9D8B030D-6E8A-4147-A177-3AD203B41FA5}">
                      <a16:colId xmlns:a16="http://schemas.microsoft.com/office/drawing/2014/main" val="20002"/>
                    </a:ext>
                  </a:extLst>
                </a:gridCol>
              </a:tblGrid>
              <a:tr h="577510">
                <a:tc>
                  <a:txBody>
                    <a:bodyPr/>
                    <a:lstStyle/>
                    <a:p>
                      <a:endParaRPr lang="en-US" dirty="0"/>
                    </a:p>
                  </a:txBody>
                  <a:tcPr/>
                </a:tc>
                <a:tc>
                  <a:txBody>
                    <a:bodyPr/>
                    <a:lstStyle/>
                    <a:p>
                      <a:pPr algn="ctr" rtl="0"/>
                      <a:r>
                        <a:rPr lang="en-US" dirty="0"/>
                        <a:t>Mean gens to optimum</a:t>
                      </a:r>
                    </a:p>
                  </a:txBody>
                  <a:tcPr/>
                </a:tc>
                <a:tc>
                  <a:txBody>
                    <a:bodyPr/>
                    <a:lstStyle/>
                    <a:p>
                      <a:pPr algn="ctr" rtl="0"/>
                      <a:r>
                        <a:rPr lang="en-US" dirty="0"/>
                        <a:t>Median gens to optimum</a:t>
                      </a:r>
                    </a:p>
                  </a:txBody>
                  <a:tcPr/>
                </a:tc>
                <a:extLst>
                  <a:ext uri="{0D108BD9-81ED-4DB2-BD59-A6C34878D82A}">
                    <a16:rowId xmlns:a16="http://schemas.microsoft.com/office/drawing/2014/main" val="10000"/>
                  </a:ext>
                </a:extLst>
              </a:tr>
              <a:tr h="334589">
                <a:tc>
                  <a:txBody>
                    <a:bodyPr/>
                    <a:lstStyle/>
                    <a:p>
                      <a:pPr algn="ctr" rtl="0"/>
                      <a:r>
                        <a:rPr lang="en-US" dirty="0"/>
                        <a:t>Intermediate levels</a:t>
                      </a:r>
                    </a:p>
                  </a:txBody>
                  <a:tcPr/>
                </a:tc>
                <a:tc>
                  <a:txBody>
                    <a:bodyPr/>
                    <a:lstStyle/>
                    <a:p>
                      <a:pPr algn="ctr" rtl="0"/>
                      <a:r>
                        <a:rPr lang="en-US" dirty="0"/>
                        <a:t>590(50)</a:t>
                      </a:r>
                    </a:p>
                  </a:txBody>
                  <a:tcPr/>
                </a:tc>
                <a:tc>
                  <a:txBody>
                    <a:bodyPr/>
                    <a:lstStyle/>
                    <a:p>
                      <a:pPr algn="ctr" rtl="0"/>
                      <a:r>
                        <a:rPr lang="en-US" dirty="0"/>
                        <a:t>542</a:t>
                      </a:r>
                    </a:p>
                  </a:txBody>
                  <a:tcPr/>
                </a:tc>
                <a:extLst>
                  <a:ext uri="{0D108BD9-81ED-4DB2-BD59-A6C34878D82A}">
                    <a16:rowId xmlns:a16="http://schemas.microsoft.com/office/drawing/2014/main" val="10001"/>
                  </a:ext>
                </a:extLst>
              </a:tr>
              <a:tr h="334589">
                <a:tc>
                  <a:txBody>
                    <a:bodyPr/>
                    <a:lstStyle/>
                    <a:p>
                      <a:pPr algn="ctr" rtl="0"/>
                      <a:r>
                        <a:rPr lang="en-US" dirty="0"/>
                        <a:t>No intermediate levels</a:t>
                      </a:r>
                    </a:p>
                  </a:txBody>
                  <a:tcPr/>
                </a:tc>
                <a:tc>
                  <a:txBody>
                    <a:bodyPr/>
                    <a:lstStyle/>
                    <a:p>
                      <a:pPr algn="ctr" rtl="0"/>
                      <a:r>
                        <a:rPr lang="en-US" dirty="0"/>
                        <a:t>427(34)</a:t>
                      </a:r>
                    </a:p>
                  </a:txBody>
                  <a:tcPr/>
                </a:tc>
                <a:tc>
                  <a:txBody>
                    <a:bodyPr/>
                    <a:lstStyle/>
                    <a:p>
                      <a:pPr algn="ctr" rtl="0"/>
                      <a:r>
                        <a:rPr lang="en-US" dirty="0"/>
                        <a:t>372</a:t>
                      </a:r>
                    </a:p>
                  </a:txBody>
                  <a:tcPr/>
                </a:tc>
                <a:extLst>
                  <a:ext uri="{0D108BD9-81ED-4DB2-BD59-A6C34878D82A}">
                    <a16:rowId xmlns:a16="http://schemas.microsoft.com/office/drawing/2014/main" val="10002"/>
                  </a:ext>
                </a:extLst>
              </a:tr>
              <a:tr h="8250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Hill climbing No intermediate levels</a:t>
                      </a:r>
                    </a:p>
                    <a:p>
                      <a:pPr algn="l" rtl="0"/>
                      <a:endParaRPr lang="en-US" dirty="0"/>
                    </a:p>
                  </a:txBody>
                  <a:tcPr/>
                </a:tc>
                <a:tc>
                  <a:txBody>
                    <a:bodyPr/>
                    <a:lstStyle/>
                    <a:p>
                      <a:pPr algn="ctr" rtl="0"/>
                      <a:r>
                        <a:rPr lang="en-US" dirty="0"/>
                        <a:t>&gt;2000</a:t>
                      </a:r>
                    </a:p>
                  </a:txBody>
                  <a:tcPr/>
                </a:tc>
                <a:tc>
                  <a:txBody>
                    <a:bodyPr/>
                    <a:lstStyle/>
                    <a:p>
                      <a:pPr algn="ctr" rtl="0"/>
                      <a:r>
                        <a:rPr lang="en-US" dirty="0"/>
                        <a:t>&gt;2000</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about Intermediate Levels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191</a:t>
            </a:fld>
            <a:endParaRPr lang="en-US"/>
          </a:p>
        </p:txBody>
      </p:sp>
      <p:sp>
        <p:nvSpPr>
          <p:cNvPr id="4" name="TextBox 3"/>
          <p:cNvSpPr txBox="1"/>
          <p:nvPr/>
        </p:nvSpPr>
        <p:spPr>
          <a:xfrm>
            <a:off x="142844" y="1643050"/>
            <a:ext cx="8850500" cy="3693319"/>
          </a:xfrm>
          <a:prstGeom prst="rect">
            <a:avLst/>
          </a:prstGeom>
          <a:noFill/>
        </p:spPr>
        <p:txBody>
          <a:bodyPr wrap="none" rtlCol="0">
            <a:spAutoFit/>
          </a:bodyPr>
          <a:lstStyle/>
          <a:p>
            <a:r>
              <a:rPr lang="en-US" dirty="0"/>
              <a:t>GA should know how to solve the problem </a:t>
            </a:r>
          </a:p>
          <a:p>
            <a:r>
              <a:rPr lang="en-US" dirty="0"/>
              <a:t>GA by itself should merge the building blocks</a:t>
            </a:r>
          </a:p>
          <a:p>
            <a:r>
              <a:rPr lang="en-US" dirty="0"/>
              <a:t> during determining the fitness function we shouldn't decide about the way of solving</a:t>
            </a:r>
          </a:p>
          <a:p>
            <a:endParaRPr lang="en-US" dirty="0"/>
          </a:p>
          <a:p>
            <a:r>
              <a:rPr lang="en-US" dirty="0"/>
              <a:t>Royal Road decide a bout this way by its definition of fitness function  </a:t>
            </a:r>
          </a:p>
          <a:p>
            <a:endParaRPr lang="en-US" dirty="0"/>
          </a:p>
          <a:p>
            <a:endParaRPr lang="en-US" dirty="0"/>
          </a:p>
          <a:p>
            <a:r>
              <a:rPr lang="en-US" dirty="0"/>
              <a:t>Whatever more domain knowledge involve with system the performance of GA will</a:t>
            </a:r>
          </a:p>
          <a:p>
            <a:r>
              <a:rPr lang="en-US" dirty="0"/>
              <a:t> fall down</a:t>
            </a:r>
          </a:p>
          <a:p>
            <a:endParaRPr lang="en-US" dirty="0"/>
          </a:p>
          <a:p>
            <a:r>
              <a:rPr lang="en-US" dirty="0"/>
              <a:t>GA is inspired from nature and the nature doesn’t monitor the search nevertheless </a:t>
            </a:r>
          </a:p>
          <a:p>
            <a:r>
              <a:rPr lang="en-US" dirty="0"/>
              <a:t>The nature search is random</a:t>
            </a:r>
          </a:p>
          <a:p>
            <a:r>
              <a:rPr lang="en-US" dirty="0"/>
              <a:t> </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192</a:t>
            </a:fld>
            <a:endParaRPr lang="en-US"/>
          </a:p>
        </p:txBody>
      </p:sp>
      <p:sp>
        <p:nvSpPr>
          <p:cNvPr id="4" name="Rectangle 3"/>
          <p:cNvSpPr/>
          <p:nvPr/>
        </p:nvSpPr>
        <p:spPr>
          <a:xfrm>
            <a:off x="357158" y="1285860"/>
            <a:ext cx="7429552" cy="369332"/>
          </a:xfrm>
          <a:prstGeom prst="rect">
            <a:avLst/>
          </a:prstGeom>
        </p:spPr>
        <p:txBody>
          <a:bodyPr wrap="square">
            <a:spAutoFit/>
          </a:bodyPr>
          <a:lstStyle/>
          <a:p>
            <a:r>
              <a:rPr lang="en-US" dirty="0"/>
              <a:t>Long distance between fitness of order 8 and order 16 schemas</a:t>
            </a:r>
          </a:p>
        </p:txBody>
      </p:sp>
      <p:sp>
        <p:nvSpPr>
          <p:cNvPr id="7" name="Rectangle 15"/>
          <p:cNvSpPr>
            <a:spLocks noChangeArrowheads="1"/>
          </p:cNvSpPr>
          <p:nvPr/>
        </p:nvSpPr>
        <p:spPr bwMode="auto">
          <a:xfrm>
            <a:off x="663468"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9" name="Rectangle 17"/>
          <p:cNvSpPr>
            <a:spLocks noChangeArrowheads="1"/>
          </p:cNvSpPr>
          <p:nvPr/>
        </p:nvSpPr>
        <p:spPr bwMode="auto">
          <a:xfrm>
            <a:off x="1333472"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11" name="Rectangle 19"/>
          <p:cNvSpPr>
            <a:spLocks noChangeArrowheads="1"/>
          </p:cNvSpPr>
          <p:nvPr/>
        </p:nvSpPr>
        <p:spPr bwMode="auto">
          <a:xfrm>
            <a:off x="1020658"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12" name="Rectangle 14"/>
          <p:cNvSpPr>
            <a:spLocks noChangeArrowheads="1"/>
          </p:cNvSpPr>
          <p:nvPr/>
        </p:nvSpPr>
        <p:spPr bwMode="auto">
          <a:xfrm>
            <a:off x="1643050"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13" name="Rectangle 15"/>
          <p:cNvSpPr>
            <a:spLocks noChangeArrowheads="1"/>
          </p:cNvSpPr>
          <p:nvPr/>
        </p:nvSpPr>
        <p:spPr bwMode="auto">
          <a:xfrm>
            <a:off x="2786058" y="1857364"/>
            <a:ext cx="471285"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14" name="Rectangle 16"/>
          <p:cNvSpPr>
            <a:spLocks noChangeArrowheads="1"/>
          </p:cNvSpPr>
          <p:nvPr/>
        </p:nvSpPr>
        <p:spPr bwMode="auto">
          <a:xfrm>
            <a:off x="2024050"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15" name="Rectangle 17"/>
          <p:cNvSpPr>
            <a:spLocks noChangeArrowheads="1"/>
          </p:cNvSpPr>
          <p:nvPr/>
        </p:nvSpPr>
        <p:spPr bwMode="auto">
          <a:xfrm>
            <a:off x="3929058" y="1857364"/>
            <a:ext cx="577083" cy="520655"/>
          </a:xfrm>
          <a:prstGeom prst="rect">
            <a:avLst/>
          </a:prstGeom>
          <a:ln>
            <a:solidFill>
              <a:srgbClr val="495AD9"/>
            </a:solidFill>
            <a:headEnd/>
            <a:tailEnd/>
          </a:ln>
        </p:spPr>
        <p:style>
          <a:lnRef idx="2">
            <a:schemeClr val="accent4"/>
          </a:lnRef>
          <a:fillRef idx="1">
            <a:schemeClr val="lt1"/>
          </a:fillRef>
          <a:effectRef idx="0">
            <a:schemeClr val="accent4"/>
          </a:effectRef>
          <a:fontRef idx="minor">
            <a:schemeClr val="dk1"/>
          </a:fontRef>
        </p:style>
        <p:txBody>
          <a:bodyPr wrap="none" lIns="90488" tIns="44450" rIns="90488" bIns="44450">
            <a:spAutoFit/>
          </a:bodyPr>
          <a:lstStyle/>
          <a:p>
            <a:pPr algn="ctr"/>
            <a:r>
              <a:rPr lang="en-US" sz="2800" dirty="0"/>
              <a:t>Vs</a:t>
            </a:r>
          </a:p>
        </p:txBody>
      </p:sp>
      <p:sp>
        <p:nvSpPr>
          <p:cNvPr id="16" name="Rectangle 18"/>
          <p:cNvSpPr>
            <a:spLocks noChangeArrowheads="1"/>
          </p:cNvSpPr>
          <p:nvPr/>
        </p:nvSpPr>
        <p:spPr bwMode="auto">
          <a:xfrm>
            <a:off x="2405050"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17" name="Rectangle 19"/>
          <p:cNvSpPr>
            <a:spLocks noChangeArrowheads="1"/>
          </p:cNvSpPr>
          <p:nvPr/>
        </p:nvSpPr>
        <p:spPr bwMode="auto">
          <a:xfrm>
            <a:off x="3286124"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18" name="Rectangle 15"/>
          <p:cNvSpPr>
            <a:spLocks noChangeArrowheads="1"/>
          </p:cNvSpPr>
          <p:nvPr/>
        </p:nvSpPr>
        <p:spPr bwMode="auto">
          <a:xfrm>
            <a:off x="578644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19" name="Rectangle 16"/>
          <p:cNvSpPr>
            <a:spLocks noChangeArrowheads="1"/>
          </p:cNvSpPr>
          <p:nvPr/>
        </p:nvSpPr>
        <p:spPr bwMode="auto">
          <a:xfrm>
            <a:off x="507206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20" name="Rectangle 17"/>
          <p:cNvSpPr>
            <a:spLocks noChangeArrowheads="1"/>
          </p:cNvSpPr>
          <p:nvPr/>
        </p:nvSpPr>
        <p:spPr bwMode="auto">
          <a:xfrm>
            <a:off x="650082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21" name="Rectangle 18"/>
          <p:cNvSpPr>
            <a:spLocks noChangeArrowheads="1"/>
          </p:cNvSpPr>
          <p:nvPr/>
        </p:nvSpPr>
        <p:spPr bwMode="auto">
          <a:xfrm>
            <a:off x="542925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22" name="Rectangle 19"/>
          <p:cNvSpPr>
            <a:spLocks noChangeArrowheads="1"/>
          </p:cNvSpPr>
          <p:nvPr/>
        </p:nvSpPr>
        <p:spPr bwMode="auto">
          <a:xfrm>
            <a:off x="614363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23" name="Rectangle 14"/>
          <p:cNvSpPr>
            <a:spLocks noChangeArrowheads="1"/>
          </p:cNvSpPr>
          <p:nvPr/>
        </p:nvSpPr>
        <p:spPr bwMode="auto">
          <a:xfrm>
            <a:off x="6858016"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24" name="Rectangle 15"/>
          <p:cNvSpPr>
            <a:spLocks noChangeArrowheads="1"/>
          </p:cNvSpPr>
          <p:nvPr/>
        </p:nvSpPr>
        <p:spPr bwMode="auto">
          <a:xfrm>
            <a:off x="7977214" y="1857364"/>
            <a:ext cx="471285"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25" name="Rectangle 16"/>
          <p:cNvSpPr>
            <a:spLocks noChangeArrowheads="1"/>
          </p:cNvSpPr>
          <p:nvPr/>
        </p:nvSpPr>
        <p:spPr bwMode="auto">
          <a:xfrm>
            <a:off x="7215206"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26" name="Rectangle 18"/>
          <p:cNvSpPr>
            <a:spLocks noChangeArrowheads="1"/>
          </p:cNvSpPr>
          <p:nvPr/>
        </p:nvSpPr>
        <p:spPr bwMode="auto">
          <a:xfrm>
            <a:off x="7596206"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27" name="Rectangle 19"/>
          <p:cNvSpPr>
            <a:spLocks noChangeArrowheads="1"/>
          </p:cNvSpPr>
          <p:nvPr/>
        </p:nvSpPr>
        <p:spPr bwMode="auto">
          <a:xfrm>
            <a:off x="8429652"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38" name="Rectangle 16"/>
          <p:cNvSpPr>
            <a:spLocks noChangeArrowheads="1"/>
          </p:cNvSpPr>
          <p:nvPr/>
        </p:nvSpPr>
        <p:spPr bwMode="auto">
          <a:xfrm>
            <a:off x="471487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39" name="TextBox 38"/>
          <p:cNvSpPr txBox="1"/>
          <p:nvPr/>
        </p:nvSpPr>
        <p:spPr>
          <a:xfrm>
            <a:off x="1857356" y="2643182"/>
            <a:ext cx="426720" cy="523220"/>
          </a:xfrm>
          <a:prstGeom prst="rect">
            <a:avLst/>
          </a:prstGeom>
          <a:noFill/>
        </p:spPr>
        <p:txBody>
          <a:bodyPr wrap="none" rtlCol="0">
            <a:spAutoFit/>
          </a:bodyPr>
          <a:lstStyle/>
          <a:p>
            <a:r>
              <a:rPr lang="en-US" sz="2800" b="1" dirty="0"/>
              <a:t>8</a:t>
            </a:r>
          </a:p>
        </p:txBody>
      </p:sp>
      <p:sp>
        <p:nvSpPr>
          <p:cNvPr id="40" name="Rectangle 17"/>
          <p:cNvSpPr>
            <a:spLocks noChangeArrowheads="1"/>
          </p:cNvSpPr>
          <p:nvPr/>
        </p:nvSpPr>
        <p:spPr bwMode="auto">
          <a:xfrm>
            <a:off x="3923479" y="2694031"/>
            <a:ext cx="577083" cy="520655"/>
          </a:xfrm>
          <a:prstGeom prst="rect">
            <a:avLst/>
          </a:prstGeom>
          <a:ln>
            <a:solidFill>
              <a:srgbClr val="495AD9"/>
            </a:solidFill>
            <a:headEnd/>
            <a:tailEnd/>
          </a:ln>
        </p:spPr>
        <p:style>
          <a:lnRef idx="2">
            <a:schemeClr val="accent4"/>
          </a:lnRef>
          <a:fillRef idx="1">
            <a:schemeClr val="lt1"/>
          </a:fillRef>
          <a:effectRef idx="0">
            <a:schemeClr val="accent4"/>
          </a:effectRef>
          <a:fontRef idx="minor">
            <a:schemeClr val="dk1"/>
          </a:fontRef>
        </p:style>
        <p:txBody>
          <a:bodyPr wrap="none" lIns="90488" tIns="44450" rIns="90488" bIns="44450">
            <a:spAutoFit/>
          </a:bodyPr>
          <a:lstStyle/>
          <a:p>
            <a:pPr algn="ctr"/>
            <a:r>
              <a:rPr lang="en-US" sz="2800" dirty="0"/>
              <a:t>Vs</a:t>
            </a:r>
          </a:p>
        </p:txBody>
      </p:sp>
      <p:sp>
        <p:nvSpPr>
          <p:cNvPr id="41" name="TextBox 40"/>
          <p:cNvSpPr txBox="1"/>
          <p:nvPr/>
        </p:nvSpPr>
        <p:spPr>
          <a:xfrm>
            <a:off x="6002668" y="2643182"/>
            <a:ext cx="633507" cy="523220"/>
          </a:xfrm>
          <a:prstGeom prst="rect">
            <a:avLst/>
          </a:prstGeom>
          <a:noFill/>
        </p:spPr>
        <p:txBody>
          <a:bodyPr wrap="none" rtlCol="0">
            <a:spAutoFit/>
          </a:bodyPr>
          <a:lstStyle/>
          <a:p>
            <a:r>
              <a:rPr lang="en-US" sz="2800" b="1" dirty="0"/>
              <a:t>32</a:t>
            </a:r>
          </a:p>
        </p:txBody>
      </p:sp>
      <p:sp>
        <p:nvSpPr>
          <p:cNvPr id="42" name="Rectangle 41"/>
          <p:cNvSpPr/>
          <p:nvPr/>
        </p:nvSpPr>
        <p:spPr>
          <a:xfrm>
            <a:off x="642910" y="3500438"/>
            <a:ext cx="5867312" cy="1200329"/>
          </a:xfrm>
          <a:prstGeom prst="rect">
            <a:avLst/>
          </a:prstGeom>
        </p:spPr>
        <p:txBody>
          <a:bodyPr wrap="none">
            <a:spAutoFit/>
          </a:bodyPr>
          <a:lstStyle/>
          <a:p>
            <a:pPr lvl="1"/>
            <a:r>
              <a:rPr lang="en-US" dirty="0"/>
              <a:t>Premature Convergence</a:t>
            </a:r>
          </a:p>
          <a:p>
            <a:pPr lvl="1"/>
            <a:endParaRPr lang="en-US" dirty="0"/>
          </a:p>
          <a:p>
            <a:pPr lvl="1"/>
            <a:r>
              <a:rPr lang="en-US" dirty="0"/>
              <a:t>Without intermediate levels, GA can jump this hole</a:t>
            </a:r>
          </a:p>
          <a:p>
            <a:pPr lvl="1"/>
            <a:endParaRPr lang="en-US" dirty="0"/>
          </a:p>
        </p:txBody>
      </p:sp>
      <p:sp>
        <p:nvSpPr>
          <p:cNvPr id="43" name="Rectangle 15"/>
          <p:cNvSpPr>
            <a:spLocks noChangeArrowheads="1"/>
          </p:cNvSpPr>
          <p:nvPr/>
        </p:nvSpPr>
        <p:spPr bwMode="auto">
          <a:xfrm>
            <a:off x="714348"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44" name="Rectangle 17"/>
          <p:cNvSpPr>
            <a:spLocks noChangeArrowheads="1"/>
          </p:cNvSpPr>
          <p:nvPr/>
        </p:nvSpPr>
        <p:spPr bwMode="auto">
          <a:xfrm>
            <a:off x="1384352"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45" name="Rectangle 19"/>
          <p:cNvSpPr>
            <a:spLocks noChangeArrowheads="1"/>
          </p:cNvSpPr>
          <p:nvPr/>
        </p:nvSpPr>
        <p:spPr bwMode="auto">
          <a:xfrm>
            <a:off x="1071538"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46" name="Rectangle 14"/>
          <p:cNvSpPr>
            <a:spLocks noChangeArrowheads="1"/>
          </p:cNvSpPr>
          <p:nvPr/>
        </p:nvSpPr>
        <p:spPr bwMode="auto">
          <a:xfrm>
            <a:off x="1693930"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47" name="Rectangle 15"/>
          <p:cNvSpPr>
            <a:spLocks noChangeArrowheads="1"/>
          </p:cNvSpPr>
          <p:nvPr/>
        </p:nvSpPr>
        <p:spPr bwMode="auto">
          <a:xfrm>
            <a:off x="2836938" y="4572008"/>
            <a:ext cx="471285"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48" name="Rectangle 16"/>
          <p:cNvSpPr>
            <a:spLocks noChangeArrowheads="1"/>
          </p:cNvSpPr>
          <p:nvPr/>
        </p:nvSpPr>
        <p:spPr bwMode="auto">
          <a:xfrm>
            <a:off x="2074930"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49" name="Rectangle 17"/>
          <p:cNvSpPr>
            <a:spLocks noChangeArrowheads="1"/>
          </p:cNvSpPr>
          <p:nvPr/>
        </p:nvSpPr>
        <p:spPr bwMode="auto">
          <a:xfrm>
            <a:off x="3979938" y="4572008"/>
            <a:ext cx="577083" cy="520655"/>
          </a:xfrm>
          <a:prstGeom prst="rect">
            <a:avLst/>
          </a:prstGeom>
          <a:ln>
            <a:solidFill>
              <a:srgbClr val="495AD9"/>
            </a:solidFill>
            <a:headEnd/>
            <a:tailEnd/>
          </a:ln>
        </p:spPr>
        <p:style>
          <a:lnRef idx="2">
            <a:schemeClr val="accent4"/>
          </a:lnRef>
          <a:fillRef idx="1">
            <a:schemeClr val="lt1"/>
          </a:fillRef>
          <a:effectRef idx="0">
            <a:schemeClr val="accent4"/>
          </a:effectRef>
          <a:fontRef idx="minor">
            <a:schemeClr val="dk1"/>
          </a:fontRef>
        </p:style>
        <p:txBody>
          <a:bodyPr wrap="none" lIns="90488" tIns="44450" rIns="90488" bIns="44450">
            <a:spAutoFit/>
          </a:bodyPr>
          <a:lstStyle/>
          <a:p>
            <a:pPr algn="ctr"/>
            <a:r>
              <a:rPr lang="en-US" sz="2800" dirty="0"/>
              <a:t>Vs</a:t>
            </a:r>
          </a:p>
        </p:txBody>
      </p:sp>
      <p:sp>
        <p:nvSpPr>
          <p:cNvPr id="50" name="Rectangle 18"/>
          <p:cNvSpPr>
            <a:spLocks noChangeArrowheads="1"/>
          </p:cNvSpPr>
          <p:nvPr/>
        </p:nvSpPr>
        <p:spPr bwMode="auto">
          <a:xfrm>
            <a:off x="2455930"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51" name="Rectangle 19"/>
          <p:cNvSpPr>
            <a:spLocks noChangeArrowheads="1"/>
          </p:cNvSpPr>
          <p:nvPr/>
        </p:nvSpPr>
        <p:spPr bwMode="auto">
          <a:xfrm>
            <a:off x="3337004"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52" name="Rectangle 15"/>
          <p:cNvSpPr>
            <a:spLocks noChangeArrowheads="1"/>
          </p:cNvSpPr>
          <p:nvPr/>
        </p:nvSpPr>
        <p:spPr bwMode="auto">
          <a:xfrm>
            <a:off x="583732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53" name="Rectangle 16"/>
          <p:cNvSpPr>
            <a:spLocks noChangeArrowheads="1"/>
          </p:cNvSpPr>
          <p:nvPr/>
        </p:nvSpPr>
        <p:spPr bwMode="auto">
          <a:xfrm>
            <a:off x="512294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54" name="Rectangle 17"/>
          <p:cNvSpPr>
            <a:spLocks noChangeArrowheads="1"/>
          </p:cNvSpPr>
          <p:nvPr/>
        </p:nvSpPr>
        <p:spPr bwMode="auto">
          <a:xfrm>
            <a:off x="655170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55" name="Rectangle 18"/>
          <p:cNvSpPr>
            <a:spLocks noChangeArrowheads="1"/>
          </p:cNvSpPr>
          <p:nvPr/>
        </p:nvSpPr>
        <p:spPr bwMode="auto">
          <a:xfrm>
            <a:off x="548013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56" name="Rectangle 19"/>
          <p:cNvSpPr>
            <a:spLocks noChangeArrowheads="1"/>
          </p:cNvSpPr>
          <p:nvPr/>
        </p:nvSpPr>
        <p:spPr bwMode="auto">
          <a:xfrm>
            <a:off x="619451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57" name="Rectangle 14"/>
          <p:cNvSpPr>
            <a:spLocks noChangeArrowheads="1"/>
          </p:cNvSpPr>
          <p:nvPr/>
        </p:nvSpPr>
        <p:spPr bwMode="auto">
          <a:xfrm>
            <a:off x="6908896"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58" name="Rectangle 15"/>
          <p:cNvSpPr>
            <a:spLocks noChangeArrowheads="1"/>
          </p:cNvSpPr>
          <p:nvPr/>
        </p:nvSpPr>
        <p:spPr bwMode="auto">
          <a:xfrm>
            <a:off x="8028094" y="4572008"/>
            <a:ext cx="471285"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59" name="Rectangle 16"/>
          <p:cNvSpPr>
            <a:spLocks noChangeArrowheads="1"/>
          </p:cNvSpPr>
          <p:nvPr/>
        </p:nvSpPr>
        <p:spPr bwMode="auto">
          <a:xfrm>
            <a:off x="7266086"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60" name="Rectangle 18"/>
          <p:cNvSpPr>
            <a:spLocks noChangeArrowheads="1"/>
          </p:cNvSpPr>
          <p:nvPr/>
        </p:nvSpPr>
        <p:spPr bwMode="auto">
          <a:xfrm>
            <a:off x="7647086"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61" name="Rectangle 19"/>
          <p:cNvSpPr>
            <a:spLocks noChangeArrowheads="1"/>
          </p:cNvSpPr>
          <p:nvPr/>
        </p:nvSpPr>
        <p:spPr bwMode="auto">
          <a:xfrm>
            <a:off x="8480532"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a:t>
            </a:r>
          </a:p>
        </p:txBody>
      </p:sp>
      <p:sp>
        <p:nvSpPr>
          <p:cNvPr id="62" name="Rectangle 16"/>
          <p:cNvSpPr>
            <a:spLocks noChangeArrowheads="1"/>
          </p:cNvSpPr>
          <p:nvPr/>
        </p:nvSpPr>
        <p:spPr bwMode="auto">
          <a:xfrm>
            <a:off x="476575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63" name="TextBox 62"/>
          <p:cNvSpPr txBox="1"/>
          <p:nvPr/>
        </p:nvSpPr>
        <p:spPr>
          <a:xfrm>
            <a:off x="1928794" y="5286388"/>
            <a:ext cx="426720" cy="523220"/>
          </a:xfrm>
          <a:prstGeom prst="rect">
            <a:avLst/>
          </a:prstGeom>
          <a:noFill/>
        </p:spPr>
        <p:txBody>
          <a:bodyPr wrap="none" rtlCol="0">
            <a:spAutoFit/>
          </a:bodyPr>
          <a:lstStyle/>
          <a:p>
            <a:r>
              <a:rPr lang="en-US" sz="2800" b="1" dirty="0"/>
              <a:t>8</a:t>
            </a:r>
          </a:p>
        </p:txBody>
      </p:sp>
      <p:sp>
        <p:nvSpPr>
          <p:cNvPr id="64" name="Rectangle 17"/>
          <p:cNvSpPr>
            <a:spLocks noChangeArrowheads="1"/>
          </p:cNvSpPr>
          <p:nvPr/>
        </p:nvSpPr>
        <p:spPr bwMode="auto">
          <a:xfrm>
            <a:off x="3994917" y="5337237"/>
            <a:ext cx="577083" cy="520655"/>
          </a:xfrm>
          <a:prstGeom prst="rect">
            <a:avLst/>
          </a:prstGeom>
          <a:ln>
            <a:solidFill>
              <a:srgbClr val="495AD9"/>
            </a:solidFill>
            <a:headEnd/>
            <a:tailEnd/>
          </a:ln>
        </p:spPr>
        <p:style>
          <a:lnRef idx="2">
            <a:schemeClr val="accent4"/>
          </a:lnRef>
          <a:fillRef idx="1">
            <a:schemeClr val="lt1"/>
          </a:fillRef>
          <a:effectRef idx="0">
            <a:schemeClr val="accent4"/>
          </a:effectRef>
          <a:fontRef idx="minor">
            <a:schemeClr val="dk1"/>
          </a:fontRef>
        </p:style>
        <p:txBody>
          <a:bodyPr wrap="none" lIns="90488" tIns="44450" rIns="90488" bIns="44450">
            <a:spAutoFit/>
          </a:bodyPr>
          <a:lstStyle/>
          <a:p>
            <a:pPr algn="ctr"/>
            <a:r>
              <a:rPr lang="en-US" sz="2800" dirty="0"/>
              <a:t>Vs</a:t>
            </a:r>
          </a:p>
        </p:txBody>
      </p:sp>
      <p:sp>
        <p:nvSpPr>
          <p:cNvPr id="65" name="TextBox 64"/>
          <p:cNvSpPr txBox="1"/>
          <p:nvPr/>
        </p:nvSpPr>
        <p:spPr>
          <a:xfrm>
            <a:off x="6074106" y="5286388"/>
            <a:ext cx="593432" cy="523220"/>
          </a:xfrm>
          <a:prstGeom prst="rect">
            <a:avLst/>
          </a:prstGeom>
          <a:noFill/>
        </p:spPr>
        <p:txBody>
          <a:bodyPr wrap="none" rtlCol="0">
            <a:spAutoFit/>
          </a:bodyPr>
          <a:lstStyle/>
          <a:p>
            <a:r>
              <a:rPr lang="en-US" sz="2800" b="1" dirty="0"/>
              <a:t>16</a:t>
            </a:r>
          </a:p>
        </p:txBody>
      </p:sp>
      <p:sp>
        <p:nvSpPr>
          <p:cNvPr id="66" name="Rectangle 65"/>
          <p:cNvSpPr/>
          <p:nvPr/>
        </p:nvSpPr>
        <p:spPr>
          <a:xfrm>
            <a:off x="2571736" y="5929330"/>
            <a:ext cx="3113353" cy="369332"/>
          </a:xfrm>
          <a:prstGeom prst="rect">
            <a:avLst/>
          </a:prstGeom>
        </p:spPr>
        <p:txBody>
          <a:bodyPr wrap="none">
            <a:spAutoFit/>
          </a:bodyPr>
          <a:lstStyle/>
          <a:p>
            <a:pPr lvl="1" algn="ctr">
              <a:buNone/>
            </a:pPr>
            <a:r>
              <a:rPr lang="en-US" b="1" dirty="0"/>
              <a:t>=&gt; Parallelism in GA</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p:cNvPicPr>
            <a:picLocks noChangeAspect="1" noChangeArrowheads="1"/>
          </p:cNvPicPr>
          <p:nvPr/>
        </p:nvPicPr>
        <p:blipFill>
          <a:blip r:embed="rId2" cstate="print"/>
          <a:srcRect/>
          <a:stretch>
            <a:fillRect/>
          </a:stretch>
        </p:blipFill>
        <p:spPr bwMode="auto">
          <a:xfrm>
            <a:off x="2081227" y="1269530"/>
            <a:ext cx="4562475" cy="4895850"/>
          </a:xfrm>
          <a:prstGeom prst="rect">
            <a:avLst/>
          </a:prstGeom>
          <a:noFill/>
          <a:ln w="9525">
            <a:noFill/>
            <a:miter lim="800000"/>
            <a:headEnd/>
            <a:tailEnd/>
          </a:ln>
        </p:spPr>
      </p:pic>
      <p:sp>
        <p:nvSpPr>
          <p:cNvPr id="2" name="Title 1"/>
          <p:cNvSpPr>
            <a:spLocks noGrp="1"/>
          </p:cNvSpPr>
          <p:nvPr>
            <p:ph type="title"/>
          </p:nvPr>
        </p:nvSpPr>
        <p:spPr/>
        <p:txBody>
          <a:bodyPr/>
          <a:lstStyle/>
          <a:p>
            <a:r>
              <a:rPr lang="en-US" sz="2400" dirty="0"/>
              <a:t>What makes a problem hard for a genetic algorithm? </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193</a:t>
            </a:fld>
            <a:endParaRPr lang="en-US"/>
          </a:p>
        </p:txBody>
      </p:sp>
      <p:sp>
        <p:nvSpPr>
          <p:cNvPr id="5" name="Rectangle 4"/>
          <p:cNvSpPr/>
          <p:nvPr/>
        </p:nvSpPr>
        <p:spPr>
          <a:xfrm>
            <a:off x="2483710" y="2420860"/>
            <a:ext cx="3600500" cy="1631216"/>
          </a:xfrm>
          <a:prstGeom prst="rect">
            <a:avLst/>
          </a:prstGeom>
        </p:spPr>
        <p:txBody>
          <a:bodyPr wrap="square">
            <a:spAutoFit/>
          </a:bodyPr>
          <a:lstStyle/>
          <a:p>
            <a:pPr algn="ctr"/>
            <a:r>
              <a:rPr lang="en-US" sz="2000" b="1" dirty="0"/>
              <a:t>What makes a problem hard for a genetic algorithm? Some anomalous results and their explanation</a:t>
            </a:r>
          </a:p>
        </p:txBody>
      </p:sp>
      <p:sp>
        <p:nvSpPr>
          <p:cNvPr id="7" name="Rectangle 6"/>
          <p:cNvSpPr/>
          <p:nvPr/>
        </p:nvSpPr>
        <p:spPr>
          <a:xfrm>
            <a:off x="357158" y="5857892"/>
            <a:ext cx="4572000" cy="646331"/>
          </a:xfrm>
          <a:prstGeom prst="rect">
            <a:avLst/>
          </a:prstGeom>
        </p:spPr>
        <p:txBody>
          <a:bodyPr>
            <a:spAutoFit/>
          </a:bodyPr>
          <a:lstStyle/>
          <a:p>
            <a:r>
              <a:rPr lang="en-US" dirty="0"/>
              <a:t>Stephanie Forrest</a:t>
            </a:r>
          </a:p>
          <a:p>
            <a:r>
              <a:rPr lang="en-US" dirty="0"/>
              <a:t>Melanie Mitchell</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Data 5"/>
          <p:cNvSpPr/>
          <p:nvPr/>
        </p:nvSpPr>
        <p:spPr bwMode="auto">
          <a:xfrm>
            <a:off x="1857356" y="4714884"/>
            <a:ext cx="5572164" cy="1714512"/>
          </a:xfrm>
          <a:prstGeom prst="flowChartInputOutput">
            <a:avLst/>
          </a:prstGeom>
          <a:solidFill>
            <a:schemeClr val="bg1"/>
          </a:solidFill>
          <a:ln w="9525" cap="flat" cmpd="sng" algn="ctr">
            <a:no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When we can use GA?</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194</a:t>
            </a:fld>
            <a:endParaRPr lang="en-US"/>
          </a:p>
        </p:txBody>
      </p:sp>
      <p:graphicFrame>
        <p:nvGraphicFramePr>
          <p:cNvPr id="4" name="Diagram 3"/>
          <p:cNvGraphicFramePr/>
          <p:nvPr/>
        </p:nvGraphicFramePr>
        <p:xfrm>
          <a:off x="1214414" y="1357298"/>
          <a:ext cx="6905652" cy="3175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285984" y="4857760"/>
            <a:ext cx="4572000" cy="1292662"/>
          </a:xfrm>
          <a:prstGeom prst="rect">
            <a:avLst/>
          </a:prstGeom>
        </p:spPr>
        <p:txBody>
          <a:bodyPr>
            <a:spAutoFit/>
          </a:bodyPr>
          <a:lstStyle/>
          <a:p>
            <a:pPr algn="ctr">
              <a:buNone/>
            </a:pPr>
            <a:r>
              <a:rPr lang="en-US" sz="2400" dirty="0"/>
              <a:t>GA can astonish us</a:t>
            </a:r>
          </a:p>
          <a:p>
            <a:pPr algn="ctr">
              <a:buNone/>
            </a:pPr>
            <a:r>
              <a:rPr lang="en-US" dirty="0"/>
              <a:t>BUT GA Convergence Property</a:t>
            </a:r>
          </a:p>
          <a:p>
            <a:pPr algn="ctr">
              <a:buNone/>
            </a:pPr>
            <a:r>
              <a:rPr lang="en-US" dirty="0"/>
              <a:t>Can cause premature convergence with small sampling error</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 Concept</a:t>
            </a:r>
          </a:p>
        </p:txBody>
      </p:sp>
      <p:sp>
        <p:nvSpPr>
          <p:cNvPr id="4" name="Slide Number Placeholder 3"/>
          <p:cNvSpPr>
            <a:spLocks noGrp="1"/>
          </p:cNvSpPr>
          <p:nvPr>
            <p:ph type="sldNum" sz="quarter" idx="11"/>
          </p:nvPr>
        </p:nvSpPr>
        <p:spPr/>
        <p:txBody>
          <a:bodyPr/>
          <a:lstStyle/>
          <a:p>
            <a:fld id="{05F902D2-9C2C-4DBB-8DAD-BC9F69CAD2CA}" type="slidenum">
              <a:rPr lang="en-US" smtClean="0"/>
              <a:pPr/>
              <a:t>195</a:t>
            </a:fld>
            <a:endParaRPr lang="en-US"/>
          </a:p>
        </p:txBody>
      </p:sp>
      <p:pic>
        <p:nvPicPr>
          <p:cNvPr id="5" name="Picture 3"/>
          <p:cNvPicPr>
            <a:picLocks noChangeAspect="1" noChangeArrowheads="1"/>
          </p:cNvPicPr>
          <p:nvPr/>
        </p:nvPicPr>
        <p:blipFill>
          <a:blip r:embed="rId2" cstate="print">
            <a:lum bright="-20000" contrast="40000"/>
          </a:blip>
          <a:srcRect/>
          <a:stretch>
            <a:fillRect/>
          </a:stretch>
        </p:blipFill>
        <p:spPr bwMode="auto">
          <a:xfrm>
            <a:off x="714348" y="1581149"/>
            <a:ext cx="7620000" cy="1704975"/>
          </a:xfrm>
          <a:prstGeom prst="rect">
            <a:avLst/>
          </a:prstGeom>
          <a:noFill/>
          <a:ln w="9525">
            <a:noFill/>
            <a:miter lim="800000"/>
            <a:headEnd/>
            <a:tailEnd/>
          </a:ln>
          <a:effectLst/>
        </p:spPr>
      </p:pic>
      <p:sp>
        <p:nvSpPr>
          <p:cNvPr id="6" name="Rectangle 5"/>
          <p:cNvSpPr/>
          <p:nvPr/>
        </p:nvSpPr>
        <p:spPr>
          <a:xfrm>
            <a:off x="928662" y="3929066"/>
            <a:ext cx="4572000" cy="2031325"/>
          </a:xfrm>
          <a:prstGeom prst="rect">
            <a:avLst/>
          </a:prstGeom>
        </p:spPr>
        <p:txBody>
          <a:bodyPr>
            <a:spAutoFit/>
          </a:bodyPr>
          <a:lstStyle/>
          <a:p>
            <a:pPr>
              <a:buBlip>
                <a:blip r:embed="rId3"/>
              </a:buBlip>
            </a:pPr>
            <a:r>
              <a:rPr lang="en-US" dirty="0"/>
              <a:t>   Partition number 0 (A)</a:t>
            </a:r>
          </a:p>
          <a:p>
            <a:pPr>
              <a:buBlip>
                <a:blip r:embed="rId3"/>
              </a:buBlip>
            </a:pPr>
            <a:r>
              <a:rPr lang="en-US" dirty="0"/>
              <a:t>   Partition number 1 (B)</a:t>
            </a:r>
          </a:p>
          <a:p>
            <a:pPr>
              <a:buBlip>
                <a:blip r:embed="rId3"/>
              </a:buBlip>
            </a:pPr>
            <a:r>
              <a:rPr lang="en-US" dirty="0"/>
              <a:t>   Partition number 2 (C)</a:t>
            </a:r>
          </a:p>
          <a:p>
            <a:pPr>
              <a:buBlip>
                <a:blip r:embed="rId3"/>
              </a:buBlip>
            </a:pPr>
            <a:r>
              <a:rPr lang="en-US" dirty="0"/>
              <a:t>   Partition number 3 (D)</a:t>
            </a:r>
          </a:p>
          <a:p>
            <a:pPr>
              <a:buBlip>
                <a:blip r:embed="rId3"/>
              </a:buBlip>
            </a:pPr>
            <a:endParaRPr lang="en-US" dirty="0"/>
          </a:p>
          <a:p>
            <a:pPr>
              <a:buBlip>
                <a:blip r:embed="rId3"/>
              </a:buBlip>
            </a:pPr>
            <a:endParaRPr lang="en-US" dirty="0"/>
          </a:p>
          <a:p>
            <a:pPr>
              <a:buNone/>
            </a:pPr>
            <a:endParaRPr lang="en-US" b="1" dirty="0"/>
          </a:p>
        </p:txBody>
      </p:sp>
      <p:pic>
        <p:nvPicPr>
          <p:cNvPr id="1026" name="Picture 2" descr="H:\Computer Eng\PH.D thesis\Evo slides\pic\megaphone_stick_figure_md_wm.jpg"/>
          <p:cNvPicPr>
            <a:picLocks noChangeAspect="1" noChangeArrowheads="1"/>
          </p:cNvPicPr>
          <p:nvPr/>
        </p:nvPicPr>
        <p:blipFill>
          <a:blip r:embed="rId4" cstate="print"/>
          <a:srcRect/>
          <a:stretch>
            <a:fillRect/>
          </a:stretch>
        </p:blipFill>
        <p:spPr bwMode="auto">
          <a:xfrm>
            <a:off x="4929190" y="3643314"/>
            <a:ext cx="2325686" cy="2325686"/>
          </a:xfrm>
          <a:prstGeom prst="rect">
            <a:avLst/>
          </a:prstGeom>
          <a:noFill/>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Walsh Functions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196</a:t>
            </a:fld>
            <a:endParaRPr lang="en-US"/>
          </a:p>
        </p:txBody>
      </p:sp>
      <p:sp>
        <p:nvSpPr>
          <p:cNvPr id="4" name="Rectangle 3"/>
          <p:cNvSpPr/>
          <p:nvPr/>
        </p:nvSpPr>
        <p:spPr>
          <a:xfrm>
            <a:off x="428596" y="1643050"/>
            <a:ext cx="7858180" cy="369332"/>
          </a:xfrm>
          <a:prstGeom prst="rect">
            <a:avLst/>
          </a:prstGeom>
        </p:spPr>
        <p:txBody>
          <a:bodyPr wrap="square">
            <a:spAutoFit/>
          </a:bodyPr>
          <a:lstStyle/>
          <a:p>
            <a:r>
              <a:rPr lang="en-US" dirty="0"/>
              <a:t>To define some functions which are highly related to schema concept in GA</a:t>
            </a:r>
          </a:p>
        </p:txBody>
      </p:sp>
      <p:pic>
        <p:nvPicPr>
          <p:cNvPr id="5"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33600" y="2743200"/>
            <a:ext cx="4657725" cy="571500"/>
          </a:xfrm>
          <a:prstGeom prst="rect">
            <a:avLst/>
          </a:prstGeom>
          <a:noFill/>
        </p:spPr>
      </p:pic>
      <p:pic>
        <p:nvPicPr>
          <p:cNvPr id="6" name="Picture 1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19425" y="3657600"/>
            <a:ext cx="2238375" cy="990600"/>
          </a:xfrm>
          <a:prstGeom prst="rect">
            <a:avLst/>
          </a:prstGeom>
          <a:noFill/>
        </p:spPr>
      </p:pic>
      <p:pic>
        <p:nvPicPr>
          <p:cNvPr id="7" name="Picture 1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90800" y="5105400"/>
            <a:ext cx="3438525" cy="342900"/>
          </a:xfrm>
          <a:prstGeom prst="rect">
            <a:avLst/>
          </a:prstGeom>
          <a:noFill/>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descr="H:\Computer Eng\PH.D thesis\Evo slides\pic\stick_figure_running_inside_arrows_md_wm.gif"/>
          <p:cNvPicPr>
            <a:picLocks noChangeAspect="1" noChangeArrowheads="1" noCrop="1"/>
          </p:cNvPicPr>
          <p:nvPr/>
        </p:nvPicPr>
        <p:blipFill>
          <a:blip r:embed="rId2" cstate="print"/>
          <a:srcRect/>
          <a:stretch>
            <a:fillRect/>
          </a:stretch>
        </p:blipFill>
        <p:spPr bwMode="auto">
          <a:xfrm>
            <a:off x="6643702" y="2357430"/>
            <a:ext cx="1523996" cy="1523996"/>
          </a:xfrm>
          <a:prstGeom prst="rect">
            <a:avLst/>
          </a:prstGeom>
          <a:noFill/>
        </p:spPr>
      </p:pic>
      <p:sp>
        <p:nvSpPr>
          <p:cNvPr id="2" name="Title 1"/>
          <p:cNvSpPr>
            <a:spLocks noGrp="1"/>
          </p:cNvSpPr>
          <p:nvPr>
            <p:ph type="title"/>
          </p:nvPr>
        </p:nvSpPr>
        <p:spPr/>
        <p:txBody>
          <a:bodyPr/>
          <a:lstStyle/>
          <a:p>
            <a:r>
              <a:rPr lang="en-US" dirty="0"/>
              <a:t>GA and Walsh Transform</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197</a:t>
            </a:fld>
            <a:endParaRPr lang="en-US"/>
          </a:p>
        </p:txBody>
      </p:sp>
      <p:sp>
        <p:nvSpPr>
          <p:cNvPr id="4" name="Rectangle 3"/>
          <p:cNvSpPr/>
          <p:nvPr/>
        </p:nvSpPr>
        <p:spPr>
          <a:xfrm>
            <a:off x="6000760" y="1571612"/>
            <a:ext cx="2896318" cy="646331"/>
          </a:xfrm>
          <a:prstGeom prst="rect">
            <a:avLst/>
          </a:prstGeom>
        </p:spPr>
        <p:txBody>
          <a:bodyPr wrap="square">
            <a:spAutoFit/>
          </a:bodyPr>
          <a:lstStyle/>
          <a:p>
            <a:pPr algn="ctr"/>
            <a:r>
              <a:rPr lang="en-US" dirty="0"/>
              <a:t>GA can be described via Walsh transform:</a:t>
            </a:r>
          </a:p>
        </p:txBody>
      </p:sp>
      <p:graphicFrame>
        <p:nvGraphicFramePr>
          <p:cNvPr id="5" name="Diagram 4"/>
          <p:cNvGraphicFramePr/>
          <p:nvPr/>
        </p:nvGraphicFramePr>
        <p:xfrm>
          <a:off x="214282" y="785794"/>
          <a:ext cx="5572164" cy="3143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4143372" y="3500438"/>
          <a:ext cx="5143536" cy="29289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8429652" y="5786454"/>
            <a:ext cx="391454" cy="523220"/>
          </a:xfrm>
          <a:prstGeom prst="rect">
            <a:avLst/>
          </a:prstGeom>
        </p:spPr>
        <p:txBody>
          <a:bodyPr wrap="none">
            <a:spAutoFit/>
          </a:bodyPr>
          <a:lstStyle/>
          <a:p>
            <a:pPr lvl="0"/>
            <a:r>
              <a:rPr lang="en-US" sz="2800" i="1" dirty="0"/>
              <a:t>u</a:t>
            </a:r>
            <a:endParaRPr lang="en-US" sz="4000" dirty="0"/>
          </a:p>
        </p:txBody>
      </p:sp>
      <p:sp>
        <p:nvSpPr>
          <p:cNvPr id="8" name="Rectangle 7"/>
          <p:cNvSpPr/>
          <p:nvPr/>
        </p:nvSpPr>
        <p:spPr>
          <a:xfrm>
            <a:off x="6357950" y="3506932"/>
            <a:ext cx="391454" cy="523220"/>
          </a:xfrm>
          <a:prstGeom prst="rect">
            <a:avLst/>
          </a:prstGeom>
        </p:spPr>
        <p:txBody>
          <a:bodyPr wrap="none">
            <a:spAutoFit/>
          </a:bodyPr>
          <a:lstStyle/>
          <a:p>
            <a:pPr lvl="0"/>
            <a:r>
              <a:rPr lang="en-US" sz="2800" i="1" dirty="0"/>
              <a:t>u</a:t>
            </a:r>
            <a:endParaRPr lang="en-US" sz="4000" dirty="0"/>
          </a:p>
        </p:txBody>
      </p:sp>
      <p:sp>
        <p:nvSpPr>
          <p:cNvPr id="9" name="Rectangle 8"/>
          <p:cNvSpPr/>
          <p:nvPr/>
        </p:nvSpPr>
        <p:spPr>
          <a:xfrm>
            <a:off x="785786" y="4929198"/>
            <a:ext cx="3786214" cy="646331"/>
          </a:xfrm>
          <a:prstGeom prst="rect">
            <a:avLst/>
          </a:prstGeom>
        </p:spPr>
        <p:txBody>
          <a:bodyPr wrap="square">
            <a:spAutoFit/>
          </a:bodyPr>
          <a:lstStyle/>
          <a:p>
            <a:pPr algn="ctr"/>
            <a:r>
              <a:rPr lang="en-US" dirty="0"/>
              <a:t>GA can be described via Walsh transform:</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Walsh Transform Really for?</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198</a:t>
            </a:fld>
            <a:endParaRPr lang="en-US"/>
          </a:p>
        </p:txBody>
      </p:sp>
      <p:graphicFrame>
        <p:nvGraphicFramePr>
          <p:cNvPr id="4" name="Diagram 3"/>
          <p:cNvGraphicFramePr/>
          <p:nvPr/>
        </p:nvGraphicFramePr>
        <p:xfrm>
          <a:off x="285720" y="1397000"/>
          <a:ext cx="8572560" cy="5175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Tanese</a:t>
            </a:r>
            <a:r>
              <a:rPr lang="en-US" dirty="0"/>
              <a:t> function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199</a:t>
            </a:fld>
            <a:endParaRPr lang="en-US"/>
          </a:p>
        </p:txBody>
      </p:sp>
      <p:sp>
        <p:nvSpPr>
          <p:cNvPr id="4" name="AutoShape 5"/>
          <p:cNvSpPr>
            <a:spLocks noChangeArrowheads="1"/>
          </p:cNvSpPr>
          <p:nvPr/>
        </p:nvSpPr>
        <p:spPr bwMode="auto">
          <a:xfrm>
            <a:off x="527360" y="3021300"/>
            <a:ext cx="3468560" cy="2979468"/>
          </a:xfrm>
          <a:prstGeom prst="roundRect">
            <a:avLst>
              <a:gd name="adj" fmla="val 16667"/>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sp>
        <p:nvSpPr>
          <p:cNvPr id="5" name="Freeform 8"/>
          <p:cNvSpPr>
            <a:spLocks/>
          </p:cNvSpPr>
          <p:nvPr/>
        </p:nvSpPr>
        <p:spPr bwMode="gray">
          <a:xfrm rot="16200000">
            <a:off x="6770203" y="1872743"/>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495AD9"/>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sp>
        <p:nvSpPr>
          <p:cNvPr id="6" name="Freeform 10"/>
          <p:cNvSpPr>
            <a:spLocks/>
          </p:cNvSpPr>
          <p:nvPr/>
        </p:nvSpPr>
        <p:spPr bwMode="gray">
          <a:xfrm rot="5400000" flipH="1">
            <a:off x="1610829" y="1872744"/>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CC00CC"/>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sp>
        <p:nvSpPr>
          <p:cNvPr id="7" name="AutoShape 5"/>
          <p:cNvSpPr>
            <a:spLocks noChangeArrowheads="1"/>
          </p:cNvSpPr>
          <p:nvPr/>
        </p:nvSpPr>
        <p:spPr bwMode="auto">
          <a:xfrm>
            <a:off x="4572000" y="3097500"/>
            <a:ext cx="4032560" cy="2831830"/>
          </a:xfrm>
          <a:prstGeom prst="roundRect">
            <a:avLst>
              <a:gd name="adj" fmla="val 16667"/>
            </a:avLst>
          </a:prstGeom>
          <a:ln>
            <a:solidFill>
              <a:srgbClr val="CC00CC"/>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grpSp>
        <p:nvGrpSpPr>
          <p:cNvPr id="8" name="Group 17"/>
          <p:cNvGrpSpPr/>
          <p:nvPr/>
        </p:nvGrpSpPr>
        <p:grpSpPr>
          <a:xfrm>
            <a:off x="971500" y="3356990"/>
            <a:ext cx="2066851" cy="792110"/>
            <a:chOff x="4898212" y="1902420"/>
            <a:chExt cx="1741289" cy="592038"/>
          </a:xfrm>
        </p:grpSpPr>
        <p:sp>
          <p:nvSpPr>
            <p:cNvPr id="9" name="Rounded Rectangle 8"/>
            <p:cNvSpPr/>
            <p:nvPr/>
          </p:nvSpPr>
          <p:spPr>
            <a:xfrm>
              <a:off x="4898212" y="1902420"/>
              <a:ext cx="1741289" cy="592038"/>
            </a:xfrm>
            <a:prstGeom prst="roundRect">
              <a:avLst>
                <a:gd name="adj" fmla="val 10000"/>
              </a:avLst>
            </a:prstGeom>
            <a:solidFill>
              <a:srgbClr val="EEEF46"/>
            </a:solidFill>
          </p:spPr>
          <p:style>
            <a:lnRef idx="2">
              <a:schemeClr val="lt1">
                <a:hueOff val="0"/>
                <a:satOff val="0"/>
                <a:lumOff val="0"/>
                <a:alphaOff val="0"/>
              </a:schemeClr>
            </a:lnRef>
            <a:fillRef idx="1">
              <a:schemeClr val="accent5">
                <a:hueOff val="-7947101"/>
                <a:satOff val="31849"/>
                <a:lumOff val="6902"/>
                <a:alphaOff val="0"/>
              </a:schemeClr>
            </a:fillRef>
            <a:effectRef idx="0">
              <a:schemeClr val="accent5">
                <a:hueOff val="-7947101"/>
                <a:satOff val="31849"/>
                <a:lumOff val="6902"/>
                <a:alphaOff val="0"/>
              </a:schemeClr>
            </a:effectRef>
            <a:fontRef idx="minor">
              <a:schemeClr val="lt1"/>
            </a:fontRef>
          </p:style>
        </p:sp>
        <p:sp>
          <p:nvSpPr>
            <p:cNvPr id="10" name="Rounded Rectangle 4"/>
            <p:cNvSpPr/>
            <p:nvPr/>
          </p:nvSpPr>
          <p:spPr>
            <a:xfrm>
              <a:off x="4915552" y="1919760"/>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endParaRPr lang="en-US" sz="2100" i="1" kern="1200" dirty="0"/>
            </a:p>
          </p:txBody>
        </p:sp>
      </p:grpSp>
      <p:sp>
        <p:nvSpPr>
          <p:cNvPr id="11" name="Rectangle 10"/>
          <p:cNvSpPr/>
          <p:nvPr/>
        </p:nvSpPr>
        <p:spPr>
          <a:xfrm>
            <a:off x="1187530" y="3534133"/>
            <a:ext cx="2455776" cy="1200329"/>
          </a:xfrm>
          <a:prstGeom prst="rect">
            <a:avLst/>
          </a:prstGeom>
          <a:solidFill>
            <a:srgbClr val="FFFF66"/>
          </a:solidFill>
        </p:spPr>
        <p:txBody>
          <a:bodyPr wrap="square">
            <a:spAutoFit/>
          </a:bodyPr>
          <a:lstStyle/>
          <a:p>
            <a:pPr lvl="0"/>
            <a:r>
              <a:rPr lang="en-US" dirty="0"/>
              <a:t>All of the non-zero terms are of the same order</a:t>
            </a:r>
          </a:p>
          <a:p>
            <a:pPr lvl="0"/>
            <a:r>
              <a:rPr lang="en-US" dirty="0"/>
              <a:t>(originally even order)</a:t>
            </a:r>
          </a:p>
        </p:txBody>
      </p:sp>
      <p:grpSp>
        <p:nvGrpSpPr>
          <p:cNvPr id="13" name="Group 17"/>
          <p:cNvGrpSpPr/>
          <p:nvPr/>
        </p:nvGrpSpPr>
        <p:grpSpPr>
          <a:xfrm>
            <a:off x="5004060" y="3356990"/>
            <a:ext cx="2808390" cy="792110"/>
            <a:chOff x="4898212" y="1902420"/>
            <a:chExt cx="1741289" cy="592038"/>
          </a:xfrm>
          <a:solidFill>
            <a:srgbClr val="F8C0F4"/>
          </a:solidFill>
        </p:grpSpPr>
        <p:sp>
          <p:nvSpPr>
            <p:cNvPr id="14" name="Rounded Rectangle 13"/>
            <p:cNvSpPr/>
            <p:nvPr/>
          </p:nvSpPr>
          <p:spPr>
            <a:xfrm>
              <a:off x="4898212" y="1902420"/>
              <a:ext cx="1741289" cy="592038"/>
            </a:xfrm>
            <a:prstGeom prst="roundRect">
              <a:avLst>
                <a:gd name="adj" fmla="val 10000"/>
              </a:avLst>
            </a:prstGeom>
            <a:grpFill/>
            <a:ln>
              <a:solidFill>
                <a:srgbClr val="F8C0F4"/>
              </a:solidFill>
            </a:ln>
          </p:spPr>
          <p:style>
            <a:lnRef idx="2">
              <a:schemeClr val="lt1">
                <a:hueOff val="0"/>
                <a:satOff val="0"/>
                <a:lumOff val="0"/>
                <a:alphaOff val="0"/>
              </a:schemeClr>
            </a:lnRef>
            <a:fillRef idx="1">
              <a:schemeClr val="accent5">
                <a:hueOff val="-7947101"/>
                <a:satOff val="31849"/>
                <a:lumOff val="6902"/>
                <a:alphaOff val="0"/>
              </a:schemeClr>
            </a:fillRef>
            <a:effectRef idx="0">
              <a:schemeClr val="accent5">
                <a:hueOff val="-7947101"/>
                <a:satOff val="31849"/>
                <a:lumOff val="6902"/>
                <a:alphaOff val="0"/>
              </a:schemeClr>
            </a:effectRef>
            <a:fontRef idx="minor">
              <a:schemeClr val="lt1"/>
            </a:fontRef>
          </p:style>
        </p:sp>
        <p:sp>
          <p:nvSpPr>
            <p:cNvPr id="15" name="Rounded Rectangle 4"/>
            <p:cNvSpPr/>
            <p:nvPr/>
          </p:nvSpPr>
          <p:spPr>
            <a:xfrm>
              <a:off x="4915552" y="1919760"/>
              <a:ext cx="1706609" cy="557358"/>
            </a:xfrm>
            <a:prstGeom prst="rect">
              <a:avLst/>
            </a:prstGeom>
            <a:grpFill/>
            <a:ln>
              <a:solidFill>
                <a:srgbClr val="F8C0F4"/>
              </a:solidFill>
            </a:ln>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endParaRPr lang="en-US" sz="2100" i="1" kern="1200" dirty="0"/>
            </a:p>
          </p:txBody>
        </p:sp>
      </p:grpSp>
      <p:grpSp>
        <p:nvGrpSpPr>
          <p:cNvPr id="16" name="Group 20"/>
          <p:cNvGrpSpPr/>
          <p:nvPr/>
        </p:nvGrpSpPr>
        <p:grpSpPr>
          <a:xfrm>
            <a:off x="5306230" y="3479302"/>
            <a:ext cx="2909108" cy="2021400"/>
            <a:chOff x="4667113" y="3268662"/>
            <a:chExt cx="1741289" cy="592038"/>
          </a:xfrm>
        </p:grpSpPr>
        <p:sp>
          <p:nvSpPr>
            <p:cNvPr id="17" name="Rounded Rectangle 16"/>
            <p:cNvSpPr/>
            <p:nvPr/>
          </p:nvSpPr>
          <p:spPr>
            <a:xfrm>
              <a:off x="4667113" y="3268662"/>
              <a:ext cx="1741289" cy="592038"/>
            </a:xfrm>
            <a:prstGeom prst="roundRect">
              <a:avLst>
                <a:gd name="adj" fmla="val 10000"/>
              </a:avLst>
            </a:prstGeom>
            <a:solidFill>
              <a:srgbClr val="D46A81"/>
            </a:solid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18" name="Rounded Rectangle 4"/>
            <p:cNvSpPr/>
            <p:nvPr/>
          </p:nvSpPr>
          <p:spPr>
            <a:xfrm>
              <a:off x="4667113" y="3282080"/>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r>
                <a:rPr lang="en-US" dirty="0">
                  <a:solidFill>
                    <a:schemeClr val="tx1"/>
                  </a:solidFill>
                </a:rPr>
                <a:t>There exists a global optimum x’ whose fitness receives a positive contribution from all terms.</a:t>
              </a:r>
            </a:p>
          </p:txBody>
        </p:sp>
      </p:grpSp>
      <p:sp>
        <p:nvSpPr>
          <p:cNvPr id="19" name="Rounded Rectangle 18"/>
          <p:cNvSpPr/>
          <p:nvPr/>
        </p:nvSpPr>
        <p:spPr bwMode="auto">
          <a:xfrm>
            <a:off x="3428992" y="1500174"/>
            <a:ext cx="2928958" cy="714380"/>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Rectangle 19"/>
          <p:cNvSpPr/>
          <p:nvPr/>
        </p:nvSpPr>
        <p:spPr>
          <a:xfrm>
            <a:off x="3428992" y="1571612"/>
            <a:ext cx="2908441" cy="646331"/>
          </a:xfrm>
          <a:prstGeom prst="rect">
            <a:avLst/>
          </a:prstGeom>
          <a:ln>
            <a:solidFill>
              <a:srgbClr val="00B050"/>
            </a:solidFill>
          </a:ln>
        </p:spPr>
        <p:txBody>
          <a:bodyPr wrap="square">
            <a:spAutoFit/>
          </a:bodyPr>
          <a:lstStyle/>
          <a:p>
            <a:pPr algn="ctr"/>
            <a:r>
              <a:rPr lang="en-US" b="1" dirty="0">
                <a:solidFill>
                  <a:schemeClr val="bg1"/>
                </a:solidFill>
              </a:rPr>
              <a:t>A Walsh function with these properties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#1</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a:t>
            </a:fld>
            <a:endParaRPr lang="en-US"/>
          </a:p>
        </p:txBody>
      </p:sp>
    </p:spTree>
    <p:extLst>
      <p:ext uri="{BB962C8B-B14F-4D97-AF65-F5344CB8AC3E}">
        <p14:creationId xmlns:p14="http://schemas.microsoft.com/office/powerpoint/2010/main" val="3411810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#3</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20</a:t>
            </a:fld>
            <a:endParaRPr lang="en-US"/>
          </a:p>
        </p:txBody>
      </p:sp>
    </p:spTree>
    <p:extLst>
      <p:ext uri="{BB962C8B-B14F-4D97-AF65-F5344CB8AC3E}">
        <p14:creationId xmlns:p14="http://schemas.microsoft.com/office/powerpoint/2010/main" val="19482468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Computer Eng\PH.D thesis\Evo slides\pic\mailbox_hand_with_letter_md_wm.jpg"/>
          <p:cNvPicPr>
            <a:picLocks noChangeAspect="1" noChangeArrowheads="1"/>
          </p:cNvPicPr>
          <p:nvPr/>
        </p:nvPicPr>
        <p:blipFill>
          <a:blip r:embed="rId2" cstate="print"/>
          <a:srcRect/>
          <a:stretch>
            <a:fillRect/>
          </a:stretch>
        </p:blipFill>
        <p:spPr bwMode="auto">
          <a:xfrm>
            <a:off x="6286512" y="1071546"/>
            <a:ext cx="2540000" cy="2540000"/>
          </a:xfrm>
          <a:prstGeom prst="rect">
            <a:avLst/>
          </a:prstGeom>
          <a:noFill/>
        </p:spPr>
      </p:pic>
      <p:sp>
        <p:nvSpPr>
          <p:cNvPr id="2" name="Title 1"/>
          <p:cNvSpPr>
            <a:spLocks noGrp="1"/>
          </p:cNvSpPr>
          <p:nvPr>
            <p:ph type="title"/>
          </p:nvPr>
        </p:nvSpPr>
        <p:spPr/>
        <p:txBody>
          <a:bodyPr/>
          <a:lstStyle/>
          <a:p>
            <a:r>
              <a:rPr lang="en-US" dirty="0" err="1"/>
              <a:t>Tanese</a:t>
            </a:r>
            <a:r>
              <a:rPr lang="en-US" dirty="0"/>
              <a:t> Functions’ Properties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200</a:t>
            </a:fld>
            <a:endParaRPr lang="en-US"/>
          </a:p>
        </p:txBody>
      </p:sp>
      <p:sp>
        <p:nvSpPr>
          <p:cNvPr id="4" name="Rectangle 3"/>
          <p:cNvSpPr/>
          <p:nvPr/>
        </p:nvSpPr>
        <p:spPr>
          <a:xfrm>
            <a:off x="785786" y="1857364"/>
            <a:ext cx="2909771" cy="461665"/>
          </a:xfrm>
          <a:prstGeom prst="rect">
            <a:avLst/>
          </a:prstGeom>
        </p:spPr>
        <p:txBody>
          <a:bodyPr wrap="none">
            <a:spAutoFit/>
          </a:bodyPr>
          <a:lstStyle/>
          <a:p>
            <a:r>
              <a:rPr lang="en-US" sz="2400" dirty="0"/>
              <a:t>These functions are</a:t>
            </a:r>
            <a:r>
              <a:rPr lang="en-US" dirty="0"/>
              <a:t>:</a:t>
            </a:r>
          </a:p>
        </p:txBody>
      </p:sp>
      <p:graphicFrame>
        <p:nvGraphicFramePr>
          <p:cNvPr id="5" name="Diagram 4"/>
          <p:cNvGraphicFramePr/>
          <p:nvPr/>
        </p:nvGraphicFramePr>
        <p:xfrm>
          <a:off x="1000100" y="2071678"/>
          <a:ext cx="6619900" cy="4460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Experiment-Parameter setting</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201</a:t>
            </a:fld>
            <a:endParaRPr lang="en-US"/>
          </a:p>
        </p:txBody>
      </p:sp>
      <p:sp>
        <p:nvSpPr>
          <p:cNvPr id="4" name="Rectangle 3"/>
          <p:cNvSpPr/>
          <p:nvPr/>
        </p:nvSpPr>
        <p:spPr>
          <a:xfrm>
            <a:off x="571472" y="1142984"/>
            <a:ext cx="6286544" cy="2862322"/>
          </a:xfrm>
          <a:prstGeom prst="rect">
            <a:avLst/>
          </a:prstGeom>
        </p:spPr>
        <p:txBody>
          <a:bodyPr wrap="square">
            <a:spAutoFit/>
          </a:bodyPr>
          <a:lstStyle/>
          <a:p>
            <a:pPr>
              <a:buBlip>
                <a:blip r:embed="rId2"/>
              </a:buBlip>
            </a:pPr>
            <a:r>
              <a:rPr lang="en-US" dirty="0"/>
              <a:t>   Chromosome length : 32 Bits</a:t>
            </a:r>
          </a:p>
          <a:p>
            <a:pPr>
              <a:buBlip>
                <a:blip r:embed="rId2"/>
              </a:buBlip>
            </a:pPr>
            <a:r>
              <a:rPr lang="en-US" dirty="0"/>
              <a:t>   Population size is : 256</a:t>
            </a:r>
          </a:p>
          <a:p>
            <a:pPr>
              <a:buBlip>
                <a:blip r:embed="rId2"/>
              </a:buBlip>
            </a:pPr>
            <a:r>
              <a:rPr lang="en-US" dirty="0"/>
              <a:t>   Sigma Scaling Method is employed</a:t>
            </a:r>
          </a:p>
          <a:p>
            <a:pPr marL="0" lvl="1">
              <a:buBlip>
                <a:blip r:embed="rId2"/>
              </a:buBlip>
            </a:pPr>
            <a:r>
              <a:rPr lang="en-US" dirty="0"/>
              <a:t>   Expected number of offspring:</a:t>
            </a:r>
          </a:p>
          <a:p>
            <a:pPr marL="0" lvl="1">
              <a:buBlip>
                <a:blip r:embed="rId2"/>
              </a:buBlip>
            </a:pPr>
            <a:r>
              <a:rPr lang="en-US" dirty="0"/>
              <a:t>   Mutation and  crossover probabilities are per bit.</a:t>
            </a:r>
          </a:p>
          <a:p>
            <a:pPr marL="0" lvl="1">
              <a:buBlip>
                <a:blip r:embed="rId2"/>
              </a:buBlip>
            </a:pPr>
            <a:endParaRPr lang="en-US" dirty="0"/>
          </a:p>
          <a:p>
            <a:pPr marL="0" lvl="1">
              <a:buBlip>
                <a:blip r:embed="rId3"/>
              </a:buBlip>
            </a:pPr>
            <a:r>
              <a:rPr lang="en-US" dirty="0"/>
              <a:t>   Order 8 </a:t>
            </a:r>
            <a:r>
              <a:rPr lang="en-US" dirty="0" err="1"/>
              <a:t>Tanese</a:t>
            </a:r>
            <a:r>
              <a:rPr lang="en-US" dirty="0"/>
              <a:t> Functions are used</a:t>
            </a:r>
          </a:p>
          <a:p>
            <a:pPr marL="0" lvl="1">
              <a:buBlip>
                <a:blip r:embed="rId3"/>
              </a:buBlip>
            </a:pPr>
            <a:r>
              <a:rPr lang="en-US" dirty="0"/>
              <a:t>   64 of them are generated randomly</a:t>
            </a:r>
          </a:p>
          <a:p>
            <a:pPr marL="0" lvl="1"/>
            <a:endParaRPr lang="en-US" dirty="0"/>
          </a:p>
          <a:p>
            <a:pPr marL="0" lvl="1"/>
            <a:r>
              <a:rPr lang="en-US" dirty="0"/>
              <a:t>GA is compared with Iterated Hill Climbing</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#13</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202</a:t>
            </a:fld>
            <a:endParaRPr lang="en-US"/>
          </a:p>
        </p:txBody>
      </p:sp>
    </p:spTree>
    <p:extLst>
      <p:ext uri="{BB962C8B-B14F-4D97-AF65-F5344CB8AC3E}">
        <p14:creationId xmlns:p14="http://schemas.microsoft.com/office/powerpoint/2010/main" val="31514217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GA Performance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203</a:t>
            </a:fld>
            <a:endParaRPr lang="en-US"/>
          </a:p>
        </p:txBody>
      </p:sp>
      <p:sp>
        <p:nvSpPr>
          <p:cNvPr id="5" name="Rectangle 4"/>
          <p:cNvSpPr/>
          <p:nvPr/>
        </p:nvSpPr>
        <p:spPr>
          <a:xfrm>
            <a:off x="928662" y="5357826"/>
            <a:ext cx="4572000" cy="923330"/>
          </a:xfrm>
          <a:prstGeom prst="rect">
            <a:avLst/>
          </a:prstGeom>
        </p:spPr>
        <p:txBody>
          <a:bodyPr>
            <a:spAutoFit/>
          </a:bodyPr>
          <a:lstStyle/>
          <a:p>
            <a:pPr>
              <a:buBlip>
                <a:blip r:embed="rId2"/>
              </a:buBlip>
            </a:pPr>
            <a:r>
              <a:rPr lang="en-US" dirty="0"/>
              <a:t>  GA Never reach optima. </a:t>
            </a:r>
          </a:p>
          <a:p>
            <a:pPr>
              <a:buBlip>
                <a:blip r:embed="rId2"/>
              </a:buBlip>
            </a:pPr>
            <a:r>
              <a:rPr lang="en-US" dirty="0"/>
              <a:t> Hill climbing outperforms GA</a:t>
            </a:r>
          </a:p>
          <a:p>
            <a:endParaRPr lang="en-US" dirty="0"/>
          </a:p>
        </p:txBody>
      </p:sp>
      <p:graphicFrame>
        <p:nvGraphicFramePr>
          <p:cNvPr id="6" name="Table 5"/>
          <p:cNvGraphicFramePr>
            <a:graphicFrameLocks noGrp="1"/>
          </p:cNvGraphicFramePr>
          <p:nvPr/>
        </p:nvGraphicFramePr>
        <p:xfrm>
          <a:off x="642910" y="1571612"/>
          <a:ext cx="7643864" cy="3000399"/>
        </p:xfrm>
        <a:graphic>
          <a:graphicData uri="http://schemas.openxmlformats.org/drawingml/2006/table">
            <a:tbl>
              <a:tblPr/>
              <a:tblGrid>
                <a:gridCol w="1528613">
                  <a:extLst>
                    <a:ext uri="{9D8B030D-6E8A-4147-A177-3AD203B41FA5}">
                      <a16:colId xmlns:a16="http://schemas.microsoft.com/office/drawing/2014/main" val="20000"/>
                    </a:ext>
                  </a:extLst>
                </a:gridCol>
                <a:gridCol w="1528613">
                  <a:extLst>
                    <a:ext uri="{9D8B030D-6E8A-4147-A177-3AD203B41FA5}">
                      <a16:colId xmlns:a16="http://schemas.microsoft.com/office/drawing/2014/main" val="20001"/>
                    </a:ext>
                  </a:extLst>
                </a:gridCol>
                <a:gridCol w="1528613">
                  <a:extLst>
                    <a:ext uri="{9D8B030D-6E8A-4147-A177-3AD203B41FA5}">
                      <a16:colId xmlns:a16="http://schemas.microsoft.com/office/drawing/2014/main" val="20002"/>
                    </a:ext>
                  </a:extLst>
                </a:gridCol>
                <a:gridCol w="1528613">
                  <a:extLst>
                    <a:ext uri="{9D8B030D-6E8A-4147-A177-3AD203B41FA5}">
                      <a16:colId xmlns:a16="http://schemas.microsoft.com/office/drawing/2014/main" val="20003"/>
                    </a:ext>
                  </a:extLst>
                </a:gridCol>
                <a:gridCol w="1529412">
                  <a:extLst>
                    <a:ext uri="{9D8B030D-6E8A-4147-A177-3AD203B41FA5}">
                      <a16:colId xmlns:a16="http://schemas.microsoft.com/office/drawing/2014/main" val="20004"/>
                    </a:ext>
                  </a:extLst>
                </a:gridCol>
              </a:tblGrid>
              <a:tr h="900119">
                <a:tc>
                  <a:txBody>
                    <a:bodyPr/>
                    <a:lstStyle/>
                    <a:p>
                      <a:pPr>
                        <a:lnSpc>
                          <a:spcPct val="115000"/>
                        </a:lnSpc>
                        <a:spcAft>
                          <a:spcPts val="0"/>
                        </a:spcAft>
                        <a:tabLst>
                          <a:tab pos="4859020" algn="l"/>
                        </a:tabLst>
                      </a:pPr>
                      <a:endParaRPr lang="en-US" sz="1100" dirty="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Time optimum found</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generation of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mean fitness</a:t>
                      </a:r>
                      <a:endParaRPr lang="en-US" sz="1100">
                        <a:latin typeface="Calibri"/>
                        <a:ea typeface="Times New Roman"/>
                        <a:cs typeface="Arial"/>
                      </a:endParaRPr>
                    </a:p>
                    <a:p>
                      <a:pPr algn="ctr">
                        <a:lnSpc>
                          <a:spcPct val="115000"/>
                        </a:lnSpc>
                        <a:spcAft>
                          <a:spcPts val="0"/>
                        </a:spcAft>
                        <a:tabLst>
                          <a:tab pos="4859020" algn="l"/>
                        </a:tabLst>
                      </a:pPr>
                      <a:r>
                        <a:rPr lang="en-US" sz="1400" b="1">
                          <a:latin typeface="Times New Roman"/>
                          <a:ea typeface="Times New Roman"/>
                          <a:cs typeface="Arial"/>
                        </a:rPr>
                        <a:t> (% opt.)</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040">
                <a:tc>
                  <a:txBody>
                    <a:bodyPr/>
                    <a:lstStyle/>
                    <a:p>
                      <a:pPr algn="ctr">
                        <a:lnSpc>
                          <a:spcPct val="115000"/>
                        </a:lnSpc>
                        <a:spcAft>
                          <a:spcPts val="0"/>
                        </a:spcAft>
                        <a:tabLst>
                          <a:tab pos="4859020" algn="l"/>
                        </a:tabLst>
                      </a:pPr>
                      <a:r>
                        <a:rPr lang="en-US" sz="1400" b="1">
                          <a:latin typeface="Times New Roman"/>
                          <a:ea typeface="Times New Roman"/>
                          <a:cs typeface="Arial"/>
                        </a:rPr>
                        <a:t>Original</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88.1 (2.9)</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31(33)</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85.1(3.8)</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00040">
                <a:tc>
                  <a:txBody>
                    <a:bodyPr/>
                    <a:lstStyle/>
                    <a:p>
                      <a:pPr algn="ctr">
                        <a:lnSpc>
                          <a:spcPct val="115000"/>
                        </a:lnSpc>
                        <a:spcAft>
                          <a:spcPts val="0"/>
                        </a:spcAft>
                        <a:tabLst>
                          <a:tab pos="4859020" algn="l"/>
                        </a:tabLst>
                      </a:pPr>
                      <a:r>
                        <a:rPr lang="en-US" sz="1400" b="1">
                          <a:latin typeface="Times New Roman"/>
                          <a:ea typeface="Times New Roman"/>
                          <a:cs typeface="Arial"/>
                        </a:rPr>
                        <a:t>No xover 32</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88.4(2.7)</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22(28)</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86.2(2.6)</a:t>
                      </a:r>
                      <a:endParaRPr lang="en-US" sz="1100">
                        <a:latin typeface="Calibri"/>
                        <a:ea typeface="Times New Roman"/>
                        <a:cs typeface="Arial"/>
                      </a:endParaRPr>
                    </a:p>
                  </a:txBody>
                  <a:tcPr marL="68580" marR="68580" marT="0" marB="0">
                    <a:lnL>
                      <a:noFill/>
                    </a:lnL>
                    <a:lnR>
                      <a:noFill/>
                    </a:lnR>
                    <a:lnT>
                      <a:noFill/>
                    </a:lnT>
                    <a:lnB>
                      <a:noFill/>
                    </a:lnB>
                  </a:tcPr>
                </a:tc>
                <a:extLst>
                  <a:ext uri="{0D108BD9-81ED-4DB2-BD59-A6C34878D82A}">
                    <a16:rowId xmlns:a16="http://schemas.microsoft.com/office/drawing/2014/main" val="10002"/>
                  </a:ext>
                </a:extLst>
              </a:tr>
              <a:tr h="300040">
                <a:tc>
                  <a:txBody>
                    <a:bodyPr/>
                    <a:lstStyle/>
                    <a:p>
                      <a:pPr algn="ctr">
                        <a:lnSpc>
                          <a:spcPct val="115000"/>
                        </a:lnSpc>
                        <a:spcAft>
                          <a:spcPts val="0"/>
                        </a:spcAft>
                        <a:tabLst>
                          <a:tab pos="4859020" algn="l"/>
                        </a:tabLst>
                      </a:pPr>
                      <a:r>
                        <a:rPr lang="en-US" sz="1400" b="1">
                          <a:latin typeface="Times New Roman"/>
                          <a:ea typeface="Times New Roman"/>
                          <a:cs typeface="Arial"/>
                        </a:rPr>
                        <a:t>Def len 10</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dirty="0">
                          <a:latin typeface="Times New Roman"/>
                          <a:ea typeface="Times New Roman"/>
                          <a:cs typeface="Arial"/>
                        </a:rPr>
                        <a:t>0</a:t>
                      </a:r>
                      <a:endParaRPr lang="en-US" sz="1100" dirty="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92.3(2.9)</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41(48)</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89.2(3.0)</a:t>
                      </a:r>
                      <a:endParaRPr lang="en-US" sz="1100">
                        <a:latin typeface="Calibri"/>
                        <a:ea typeface="Times New Roman"/>
                        <a:cs typeface="Arial"/>
                      </a:endParaRPr>
                    </a:p>
                  </a:txBody>
                  <a:tcPr marL="68580" marR="68580" marT="0" marB="0">
                    <a:lnL>
                      <a:noFill/>
                    </a:lnL>
                    <a:lnR>
                      <a:noFill/>
                    </a:lnR>
                    <a:lnT>
                      <a:noFill/>
                    </a:lnT>
                    <a:lnB>
                      <a:noFill/>
                    </a:lnB>
                  </a:tcPr>
                </a:tc>
                <a:extLst>
                  <a:ext uri="{0D108BD9-81ED-4DB2-BD59-A6C34878D82A}">
                    <a16:rowId xmlns:a16="http://schemas.microsoft.com/office/drawing/2014/main" val="10003"/>
                  </a:ext>
                </a:extLst>
              </a:tr>
              <a:tr h="300040">
                <a:tc>
                  <a:txBody>
                    <a:bodyPr/>
                    <a:lstStyle/>
                    <a:p>
                      <a:pPr algn="ctr">
                        <a:lnSpc>
                          <a:spcPct val="115000"/>
                        </a:lnSpc>
                        <a:spcAft>
                          <a:spcPts val="0"/>
                        </a:spcAft>
                        <a:tabLst>
                          <a:tab pos="4859020" algn="l"/>
                        </a:tabLst>
                      </a:pPr>
                      <a:r>
                        <a:rPr lang="en-US" sz="1400" b="1">
                          <a:latin typeface="Times New Roman"/>
                          <a:ea typeface="Times New Roman"/>
                          <a:cs typeface="Arial"/>
                        </a:rPr>
                        <a:t>Str-len 128</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19</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99.97(0.13)</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150(30)</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93.6(1.3)</a:t>
                      </a:r>
                      <a:endParaRPr lang="en-US" sz="1100">
                        <a:latin typeface="Calibri"/>
                        <a:ea typeface="Times New Roman"/>
                        <a:cs typeface="Arial"/>
                      </a:endParaRPr>
                    </a:p>
                  </a:txBody>
                  <a:tcPr marL="68580" marR="68580" marT="0" marB="0">
                    <a:lnL>
                      <a:noFill/>
                    </a:lnL>
                    <a:lnR>
                      <a:noFill/>
                    </a:lnR>
                    <a:lnT>
                      <a:noFill/>
                    </a:lnT>
                    <a:lnB>
                      <a:noFill/>
                    </a:lnB>
                  </a:tcPr>
                </a:tc>
                <a:extLst>
                  <a:ext uri="{0D108BD9-81ED-4DB2-BD59-A6C34878D82A}">
                    <a16:rowId xmlns:a16="http://schemas.microsoft.com/office/drawing/2014/main" val="10004"/>
                  </a:ext>
                </a:extLst>
              </a:tr>
              <a:tr h="300040">
                <a:tc>
                  <a:txBody>
                    <a:bodyPr/>
                    <a:lstStyle/>
                    <a:p>
                      <a:pPr algn="ctr">
                        <a:lnSpc>
                          <a:spcPct val="115000"/>
                        </a:lnSpc>
                        <a:spcAft>
                          <a:spcPts val="0"/>
                        </a:spcAft>
                        <a:tabLst>
                          <a:tab pos="4859020" algn="l"/>
                        </a:tabLst>
                      </a:pPr>
                      <a:r>
                        <a:rPr lang="en-US" sz="1400" b="1">
                          <a:latin typeface="Times New Roman"/>
                          <a:ea typeface="Times New Roman"/>
                          <a:cs typeface="Arial"/>
                        </a:rPr>
                        <a:t>No xover 128</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17</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99.85(0.45)</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72(41)</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93.9(0.6)</a:t>
                      </a:r>
                      <a:endParaRPr lang="en-US" sz="1100">
                        <a:latin typeface="Calibri"/>
                        <a:ea typeface="Times New Roman"/>
                        <a:cs typeface="Arial"/>
                      </a:endParaRPr>
                    </a:p>
                  </a:txBody>
                  <a:tcPr marL="68580" marR="68580" marT="0" marB="0">
                    <a:lnL>
                      <a:noFill/>
                    </a:lnL>
                    <a:lnR>
                      <a:noFill/>
                    </a:lnR>
                    <a:lnT>
                      <a:noFill/>
                    </a:lnT>
                    <a:lnB>
                      <a:noFill/>
                    </a:lnB>
                  </a:tcPr>
                </a:tc>
                <a:extLst>
                  <a:ext uri="{0D108BD9-81ED-4DB2-BD59-A6C34878D82A}">
                    <a16:rowId xmlns:a16="http://schemas.microsoft.com/office/drawing/2014/main" val="10005"/>
                  </a:ext>
                </a:extLst>
              </a:tr>
              <a:tr h="300040">
                <a:tc>
                  <a:txBody>
                    <a:bodyPr/>
                    <a:lstStyle/>
                    <a:p>
                      <a:pPr algn="ctr">
                        <a:lnSpc>
                          <a:spcPct val="115000"/>
                        </a:lnSpc>
                        <a:spcAft>
                          <a:spcPts val="0"/>
                        </a:spcAft>
                        <a:tabLst>
                          <a:tab pos="4859020" algn="l"/>
                        </a:tabLst>
                      </a:pPr>
                      <a:r>
                        <a:rPr lang="en-US" sz="1400" b="1">
                          <a:latin typeface="Times New Roman"/>
                          <a:ea typeface="Times New Roman"/>
                          <a:cs typeface="Arial"/>
                        </a:rPr>
                        <a:t>Hill 32</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95.4(1.5)</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a:t>
                      </a:r>
                      <a:endParaRPr lang="en-US" sz="1100">
                        <a:latin typeface="Calibri"/>
                        <a:ea typeface="Times New Roman"/>
                        <a:cs typeface="Arial"/>
                      </a:endParaRPr>
                    </a:p>
                  </a:txBody>
                  <a:tcPr marL="68580" marR="68580" marT="0" marB="0">
                    <a:lnL>
                      <a:noFill/>
                    </a:lnL>
                    <a:lnR>
                      <a:noFill/>
                    </a:lnR>
                    <a:lnT>
                      <a:noFill/>
                    </a:lnT>
                    <a:lnB>
                      <a:noFill/>
                    </a:lnB>
                  </a:tcPr>
                </a:tc>
                <a:extLst>
                  <a:ext uri="{0D108BD9-81ED-4DB2-BD59-A6C34878D82A}">
                    <a16:rowId xmlns:a16="http://schemas.microsoft.com/office/drawing/2014/main" val="10006"/>
                  </a:ext>
                </a:extLst>
              </a:tr>
              <a:tr h="300040">
                <a:tc>
                  <a:txBody>
                    <a:bodyPr/>
                    <a:lstStyle/>
                    <a:p>
                      <a:pPr algn="ctr">
                        <a:lnSpc>
                          <a:spcPct val="115000"/>
                        </a:lnSpc>
                        <a:spcAft>
                          <a:spcPts val="0"/>
                        </a:spcAft>
                        <a:tabLst>
                          <a:tab pos="4859020" algn="l"/>
                        </a:tabLst>
                      </a:pPr>
                      <a:r>
                        <a:rPr lang="en-US" sz="1400" b="1">
                          <a:latin typeface="Times New Roman"/>
                          <a:ea typeface="Times New Roman"/>
                          <a:cs typeface="Arial"/>
                        </a:rPr>
                        <a:t>Hill 128</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20</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100.0 (0.0)</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dirty="0">
                          <a:latin typeface="Times New Roman"/>
                          <a:ea typeface="Times New Roman"/>
                          <a:cs typeface="Arial"/>
                        </a:rPr>
                        <a:t>-</a:t>
                      </a:r>
                      <a:endParaRPr lang="en-US" sz="1100" dirty="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Reasons for Poor GA Performance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204</a:t>
            </a:fld>
            <a:endParaRPr lang="en-US"/>
          </a:p>
        </p:txBody>
      </p:sp>
      <p:sp>
        <p:nvSpPr>
          <p:cNvPr id="5" name="Rectangle 4"/>
          <p:cNvSpPr/>
          <p:nvPr/>
        </p:nvSpPr>
        <p:spPr>
          <a:xfrm>
            <a:off x="857224" y="1071546"/>
            <a:ext cx="7143800" cy="646331"/>
          </a:xfrm>
          <a:prstGeom prst="rect">
            <a:avLst/>
          </a:prstGeom>
        </p:spPr>
        <p:txBody>
          <a:bodyPr wrap="square">
            <a:spAutoFit/>
          </a:bodyPr>
          <a:lstStyle/>
          <a:p>
            <a:pPr algn="ctr">
              <a:buNone/>
            </a:pPr>
            <a:r>
              <a:rPr lang="en-US" b="1" dirty="0"/>
              <a:t>Four possible reasons are proposed to explain poor GA performance (Note that two of them relates to crossover)</a:t>
            </a:r>
          </a:p>
        </p:txBody>
      </p:sp>
      <p:graphicFrame>
        <p:nvGraphicFramePr>
          <p:cNvPr id="6" name="Diagram 5"/>
          <p:cNvGraphicFramePr/>
          <p:nvPr>
            <p:extLst>
              <p:ext uri="{D42A27DB-BD31-4B8C-83A1-F6EECF244321}">
                <p14:modId xmlns:p14="http://schemas.microsoft.com/office/powerpoint/2010/main" val="3613603934"/>
              </p:ext>
            </p:extLst>
          </p:nvPr>
        </p:nvGraphicFramePr>
        <p:xfrm>
          <a:off x="-71470" y="1571612"/>
          <a:ext cx="8929718" cy="5072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Chosen Performance Criterion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205</a:t>
            </a:fld>
            <a:endParaRPr lang="en-US"/>
          </a:p>
        </p:txBody>
      </p:sp>
      <p:sp>
        <p:nvSpPr>
          <p:cNvPr id="4" name="Rectangle 3"/>
          <p:cNvSpPr/>
          <p:nvPr/>
        </p:nvSpPr>
        <p:spPr>
          <a:xfrm>
            <a:off x="500034" y="1285860"/>
            <a:ext cx="8072494" cy="1200329"/>
          </a:xfrm>
          <a:prstGeom prst="rect">
            <a:avLst/>
          </a:prstGeom>
        </p:spPr>
        <p:txBody>
          <a:bodyPr wrap="square">
            <a:spAutoFit/>
          </a:bodyPr>
          <a:lstStyle/>
          <a:p>
            <a:r>
              <a:rPr lang="en-US" dirty="0"/>
              <a:t>Compare GA and IHC via on-line, off-line performance</a:t>
            </a:r>
          </a:p>
          <a:p>
            <a:r>
              <a:rPr lang="en-US" dirty="0"/>
              <a:t>What are Online and offline performances?</a:t>
            </a:r>
          </a:p>
          <a:p>
            <a:r>
              <a:rPr lang="en-US" dirty="0"/>
              <a:t>What do they show us?</a:t>
            </a:r>
          </a:p>
          <a:p>
            <a:pPr>
              <a:buNone/>
            </a:pPr>
            <a:endParaRPr lang="en-US" dirty="0"/>
          </a:p>
        </p:txBody>
      </p:sp>
      <p:pic>
        <p:nvPicPr>
          <p:cNvPr id="5" name="Picture 2"/>
          <p:cNvPicPr>
            <a:picLocks noChangeAspect="1" noChangeArrowheads="1"/>
          </p:cNvPicPr>
          <p:nvPr/>
        </p:nvPicPr>
        <p:blipFill>
          <a:blip r:embed="rId2" cstate="print">
            <a:lum bright="-10000" contrast="30000"/>
          </a:blip>
          <a:srcRect/>
          <a:stretch>
            <a:fillRect/>
          </a:stretch>
        </p:blipFill>
        <p:spPr bwMode="auto">
          <a:xfrm>
            <a:off x="1295400" y="2962275"/>
            <a:ext cx="6286500" cy="3286125"/>
          </a:xfrm>
          <a:prstGeom prst="rect">
            <a:avLst/>
          </a:prstGeom>
          <a:noFill/>
          <a:ln w="9525">
            <a:noFill/>
            <a:miter lim="800000"/>
            <a:headEnd/>
            <a:tailEnd/>
          </a:ln>
          <a:effec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cross over not effective?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206</a:t>
            </a:fld>
            <a:endParaRPr lang="en-US"/>
          </a:p>
        </p:txBody>
      </p:sp>
      <p:sp>
        <p:nvSpPr>
          <p:cNvPr id="5" name="Content Placeholder 4"/>
          <p:cNvSpPr txBox="1">
            <a:spLocks/>
          </p:cNvSpPr>
          <p:nvPr/>
        </p:nvSpPr>
        <p:spPr>
          <a:xfrm>
            <a:off x="714348" y="3929066"/>
            <a:ext cx="7772400" cy="2514600"/>
          </a:xfrm>
          <a:prstGeom prst="rect">
            <a:avLst/>
          </a:prstGeom>
        </p:spPr>
        <p:txBody>
          <a:bodyPr/>
          <a:lstStyle/>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sz="2000" b="0" i="0" u="none" strike="noStrike" kern="0" cap="none" spc="0" normalizeH="0" baseline="0" noProof="0" dirty="0">
                <a:ln>
                  <a:noFill/>
                </a:ln>
                <a:effectLst/>
                <a:uLnTx/>
                <a:uFillTx/>
                <a:latin typeface="+mn-lt"/>
                <a:ea typeface="+mn-ea"/>
                <a:cs typeface="+mn-cs"/>
              </a:rPr>
              <a:t>An order </a:t>
            </a:r>
            <a:r>
              <a:rPr kumimoji="0" lang="en-US" sz="2000" b="0" i="1" u="none" strike="noStrike" kern="0" cap="none" spc="0" normalizeH="0" baseline="0" noProof="0" dirty="0">
                <a:ln>
                  <a:noFill/>
                </a:ln>
                <a:effectLst/>
                <a:uLnTx/>
                <a:uFillTx/>
                <a:latin typeface="+mn-lt"/>
                <a:ea typeface="+mn-ea"/>
                <a:cs typeface="+mn-cs"/>
              </a:rPr>
              <a:t>n</a:t>
            </a:r>
            <a:r>
              <a:rPr kumimoji="0" lang="en-US" sz="2000" b="0" i="0" u="none" strike="noStrike" kern="0" cap="none" spc="0" normalizeH="0" baseline="0" noProof="0" dirty="0">
                <a:ln>
                  <a:noFill/>
                </a:ln>
                <a:effectLst/>
                <a:uLnTx/>
                <a:uFillTx/>
                <a:latin typeface="+mn-lt"/>
                <a:ea typeface="+mn-ea"/>
                <a:cs typeface="+mn-cs"/>
              </a:rPr>
              <a:t> </a:t>
            </a:r>
            <a:r>
              <a:rPr kumimoji="0" lang="en-US" sz="2000" b="0" i="0" u="none" strike="noStrike" kern="0" cap="none" spc="0" normalizeH="0" baseline="0" noProof="0" dirty="0" err="1">
                <a:ln>
                  <a:noFill/>
                </a:ln>
                <a:effectLst/>
                <a:uLnTx/>
                <a:uFillTx/>
                <a:latin typeface="+mn-lt"/>
                <a:ea typeface="+mn-ea"/>
                <a:cs typeface="+mn-cs"/>
              </a:rPr>
              <a:t>Tanese</a:t>
            </a:r>
            <a:r>
              <a:rPr kumimoji="0" lang="en-US" sz="2000" b="0" i="0" u="none" strike="noStrike" kern="0" cap="none" spc="0" normalizeH="0" baseline="0" noProof="0" dirty="0">
                <a:ln>
                  <a:noFill/>
                </a:ln>
                <a:effectLst/>
                <a:uLnTx/>
                <a:uFillTx/>
                <a:latin typeface="+mn-lt"/>
                <a:ea typeface="+mn-ea"/>
                <a:cs typeface="+mn-cs"/>
              </a:rPr>
              <a:t> function only can be described with schemas higher ordered than </a:t>
            </a:r>
            <a:r>
              <a:rPr kumimoji="0" lang="en-US" sz="2000" b="0" i="1" u="none" strike="noStrike" kern="0" cap="none" spc="0" normalizeH="0" baseline="0" noProof="0" dirty="0">
                <a:ln>
                  <a:noFill/>
                </a:ln>
                <a:effectLst/>
                <a:uLnTx/>
                <a:uFillTx/>
                <a:latin typeface="+mn-lt"/>
                <a:ea typeface="+mn-ea"/>
                <a:cs typeface="+mn-cs"/>
              </a:rPr>
              <a:t>n</a:t>
            </a:r>
            <a:r>
              <a:rPr kumimoji="0" lang="en-US" sz="2000" b="0" i="0" u="none" strike="noStrike" kern="0" cap="none" spc="0" normalizeH="0" baseline="0" noProof="0" dirty="0">
                <a:ln>
                  <a:noFill/>
                </a:ln>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sz="2000"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sz="2000" b="0" i="1" u="none" strike="noStrike" kern="0" cap="none" spc="0" normalizeH="0" baseline="0" noProof="0" dirty="0">
                <a:ln>
                  <a:noFill/>
                </a:ln>
                <a:effectLst/>
                <a:uLnTx/>
                <a:uFillTx/>
                <a:latin typeface="+mn-lt"/>
                <a:ea typeface="+mn-ea"/>
                <a:cs typeface="+mn-cs"/>
              </a:rPr>
              <a:t>	Sample: </a:t>
            </a:r>
            <a:r>
              <a:rPr kumimoji="0" lang="en-US" sz="2000" b="0" i="0" u="none" strike="noStrike" kern="0" cap="none" spc="0" normalizeH="0" baseline="0" noProof="0" dirty="0">
                <a:ln>
                  <a:noFill/>
                </a:ln>
                <a:effectLst/>
                <a:uLnTx/>
                <a:uFillTx/>
                <a:latin typeface="+mn-lt"/>
                <a:ea typeface="+mn-ea"/>
                <a:cs typeface="+mn-cs"/>
              </a:rPr>
              <a:t>1110+1011+0111</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sz="2000" b="0" i="1" u="none" strike="noStrike" kern="0" cap="none" spc="0" normalizeH="0" baseline="0" noProof="0" dirty="0">
                <a:ln>
                  <a:noFill/>
                </a:ln>
                <a:effectLst/>
                <a:uLnTx/>
                <a:uFillTx/>
                <a:latin typeface="+mn-lt"/>
                <a:ea typeface="+mn-ea"/>
                <a:cs typeface="+mn-cs"/>
              </a:rPr>
              <a:t>	S: 11**</a:t>
            </a:r>
          </a:p>
        </p:txBody>
      </p:sp>
      <p:graphicFrame>
        <p:nvGraphicFramePr>
          <p:cNvPr id="6" name="Table 5"/>
          <p:cNvGraphicFramePr>
            <a:graphicFrameLocks noGrp="1"/>
          </p:cNvGraphicFramePr>
          <p:nvPr/>
        </p:nvGraphicFramePr>
        <p:xfrm>
          <a:off x="1000098" y="1571612"/>
          <a:ext cx="6786613" cy="1928826"/>
        </p:xfrm>
        <a:graphic>
          <a:graphicData uri="http://schemas.openxmlformats.org/drawingml/2006/table">
            <a:tbl>
              <a:tblPr/>
              <a:tblGrid>
                <a:gridCol w="1357181">
                  <a:extLst>
                    <a:ext uri="{9D8B030D-6E8A-4147-A177-3AD203B41FA5}">
                      <a16:colId xmlns:a16="http://schemas.microsoft.com/office/drawing/2014/main" val="20000"/>
                    </a:ext>
                  </a:extLst>
                </a:gridCol>
                <a:gridCol w="1357181">
                  <a:extLst>
                    <a:ext uri="{9D8B030D-6E8A-4147-A177-3AD203B41FA5}">
                      <a16:colId xmlns:a16="http://schemas.microsoft.com/office/drawing/2014/main" val="20001"/>
                    </a:ext>
                  </a:extLst>
                </a:gridCol>
                <a:gridCol w="1357181">
                  <a:extLst>
                    <a:ext uri="{9D8B030D-6E8A-4147-A177-3AD203B41FA5}">
                      <a16:colId xmlns:a16="http://schemas.microsoft.com/office/drawing/2014/main" val="20002"/>
                    </a:ext>
                  </a:extLst>
                </a:gridCol>
                <a:gridCol w="1357181">
                  <a:extLst>
                    <a:ext uri="{9D8B030D-6E8A-4147-A177-3AD203B41FA5}">
                      <a16:colId xmlns:a16="http://schemas.microsoft.com/office/drawing/2014/main" val="20003"/>
                    </a:ext>
                  </a:extLst>
                </a:gridCol>
                <a:gridCol w="1357889">
                  <a:extLst>
                    <a:ext uri="{9D8B030D-6E8A-4147-A177-3AD203B41FA5}">
                      <a16:colId xmlns:a16="http://schemas.microsoft.com/office/drawing/2014/main" val="20004"/>
                    </a:ext>
                  </a:extLst>
                </a:gridCol>
              </a:tblGrid>
              <a:tr h="1157296">
                <a:tc>
                  <a:txBody>
                    <a:bodyPr/>
                    <a:lstStyle/>
                    <a:p>
                      <a:pPr>
                        <a:lnSpc>
                          <a:spcPct val="115000"/>
                        </a:lnSpc>
                        <a:spcAft>
                          <a:spcPts val="0"/>
                        </a:spcAft>
                        <a:tabLst>
                          <a:tab pos="4859020" algn="l"/>
                        </a:tabLst>
                      </a:pP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Time optimum found</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generation of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mean fitness</a:t>
                      </a:r>
                      <a:endParaRPr lang="en-US" sz="1100">
                        <a:latin typeface="Calibri"/>
                        <a:ea typeface="Times New Roman"/>
                        <a:cs typeface="Arial"/>
                      </a:endParaRPr>
                    </a:p>
                    <a:p>
                      <a:pPr algn="ctr">
                        <a:lnSpc>
                          <a:spcPct val="115000"/>
                        </a:lnSpc>
                        <a:spcAft>
                          <a:spcPts val="0"/>
                        </a:spcAft>
                        <a:tabLst>
                          <a:tab pos="4859020" algn="l"/>
                        </a:tabLst>
                      </a:pPr>
                      <a:r>
                        <a:rPr lang="en-US" sz="1400" b="1">
                          <a:latin typeface="Times New Roman"/>
                          <a:ea typeface="Times New Roman"/>
                          <a:cs typeface="Arial"/>
                        </a:rPr>
                        <a:t> (% opt.)</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5765">
                <a:tc>
                  <a:txBody>
                    <a:bodyPr/>
                    <a:lstStyle/>
                    <a:p>
                      <a:pPr algn="ctr">
                        <a:lnSpc>
                          <a:spcPct val="115000"/>
                        </a:lnSpc>
                        <a:spcAft>
                          <a:spcPts val="0"/>
                        </a:spcAft>
                        <a:tabLst>
                          <a:tab pos="4859020" algn="l"/>
                        </a:tabLst>
                      </a:pPr>
                      <a:r>
                        <a:rPr lang="en-US" sz="1400" b="1">
                          <a:latin typeface="Times New Roman"/>
                          <a:ea typeface="Times New Roman"/>
                          <a:cs typeface="Arial"/>
                        </a:rPr>
                        <a:t>Original</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88.1 (2.9)</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31(33)</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85.1(3.8)</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85765">
                <a:tc>
                  <a:txBody>
                    <a:bodyPr/>
                    <a:lstStyle/>
                    <a:p>
                      <a:pPr algn="ctr">
                        <a:lnSpc>
                          <a:spcPct val="115000"/>
                        </a:lnSpc>
                        <a:spcAft>
                          <a:spcPts val="0"/>
                        </a:spcAft>
                        <a:tabLst>
                          <a:tab pos="4859020" algn="l"/>
                        </a:tabLst>
                      </a:pPr>
                      <a:r>
                        <a:rPr lang="en-US" sz="1400" b="1">
                          <a:latin typeface="Times New Roman"/>
                          <a:ea typeface="Times New Roman"/>
                          <a:cs typeface="Arial"/>
                        </a:rPr>
                        <a:t>No xover 32</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88.4(2.7)</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22(28)</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dirty="0">
                          <a:latin typeface="Times New Roman"/>
                          <a:ea typeface="Times New Roman"/>
                          <a:cs typeface="Arial"/>
                        </a:rPr>
                        <a:t>86.2(2.6)</a:t>
                      </a:r>
                      <a:endParaRPr lang="en-US" sz="1100" dirty="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Does defining length is effective? </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207</a:t>
            </a:fld>
            <a:endParaRPr lang="en-US"/>
          </a:p>
        </p:txBody>
      </p:sp>
      <p:sp>
        <p:nvSpPr>
          <p:cNvPr id="5" name="Content Placeholder 4"/>
          <p:cNvSpPr txBox="1">
            <a:spLocks/>
          </p:cNvSpPr>
          <p:nvPr/>
        </p:nvSpPr>
        <p:spPr>
          <a:xfrm>
            <a:off x="642910" y="4000504"/>
            <a:ext cx="7772400" cy="22860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sz="2000" b="0" i="0" u="none" strike="noStrike" kern="0" cap="none" spc="0" normalizeH="0" baseline="0" noProof="0" dirty="0">
                <a:ln>
                  <a:noFill/>
                </a:ln>
                <a:effectLst/>
                <a:uLnTx/>
                <a:uFillTx/>
                <a:latin typeface="+mn-lt"/>
                <a:ea typeface="+mn-ea"/>
                <a:cs typeface="+mn-cs"/>
              </a:rPr>
              <a:t>Why Defining Length is important?</a:t>
            </a: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dirty="0">
                <a:ln>
                  <a:noFill/>
                </a:ln>
                <a:effectLst/>
                <a:uLnTx/>
                <a:uFillTx/>
                <a:latin typeface="+mn-lt"/>
              </a:rPr>
              <a:t>A main role of crossover</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sz="2000" b="0" i="0" u="none" strike="noStrike" kern="0" cap="none" spc="0" normalizeH="0" baseline="0" noProof="0" dirty="0">
                <a:ln>
                  <a:noFill/>
                </a:ln>
                <a:effectLst/>
                <a:uLnTx/>
                <a:uFillTx/>
                <a:latin typeface="+mn-lt"/>
                <a:ea typeface="+mn-ea"/>
                <a:cs typeface="+mn-cs"/>
              </a:rPr>
              <a:t>Is it really effective?</a:t>
            </a: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dirty="0">
                <a:ln>
                  <a:noFill/>
                </a:ln>
                <a:effectLst/>
                <a:uLnTx/>
                <a:uFillTx/>
                <a:latin typeface="+mn-lt"/>
              </a:rPr>
              <a:t>26 vs. 10</a:t>
            </a:r>
          </a:p>
        </p:txBody>
      </p:sp>
      <p:pic>
        <p:nvPicPr>
          <p:cNvPr id="3074" name="Picture 2" descr="H:\Computer Eng\PH.D thesis\Evo slides\pic\juggling_soccer_ball_md_wm.gif"/>
          <p:cNvPicPr>
            <a:picLocks noChangeAspect="1" noChangeArrowheads="1" noCrop="1"/>
          </p:cNvPicPr>
          <p:nvPr/>
        </p:nvPicPr>
        <p:blipFill>
          <a:blip r:embed="rId3" cstate="print"/>
          <a:srcRect/>
          <a:stretch>
            <a:fillRect/>
          </a:stretch>
        </p:blipFill>
        <p:spPr bwMode="auto">
          <a:xfrm>
            <a:off x="5857884" y="3786190"/>
            <a:ext cx="2095500" cy="2095500"/>
          </a:xfrm>
          <a:prstGeom prst="rect">
            <a:avLst/>
          </a:prstGeom>
          <a:noFill/>
        </p:spPr>
      </p:pic>
      <p:sp>
        <p:nvSpPr>
          <p:cNvPr id="7" name="Rectangle 6"/>
          <p:cNvSpPr/>
          <p:nvPr/>
        </p:nvSpPr>
        <p:spPr bwMode="auto">
          <a:xfrm>
            <a:off x="6000760" y="5572140"/>
            <a:ext cx="1857388" cy="4286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aphicFrame>
        <p:nvGraphicFramePr>
          <p:cNvPr id="8" name="Table 7"/>
          <p:cNvGraphicFramePr>
            <a:graphicFrameLocks noGrp="1"/>
          </p:cNvGraphicFramePr>
          <p:nvPr/>
        </p:nvGraphicFramePr>
        <p:xfrm>
          <a:off x="1071538" y="1643050"/>
          <a:ext cx="7000926" cy="1857389"/>
        </p:xfrm>
        <a:graphic>
          <a:graphicData uri="http://schemas.openxmlformats.org/drawingml/2006/table">
            <a:tbl>
              <a:tblPr/>
              <a:tblGrid>
                <a:gridCol w="1400039">
                  <a:extLst>
                    <a:ext uri="{9D8B030D-6E8A-4147-A177-3AD203B41FA5}">
                      <a16:colId xmlns:a16="http://schemas.microsoft.com/office/drawing/2014/main" val="20000"/>
                    </a:ext>
                  </a:extLst>
                </a:gridCol>
                <a:gridCol w="1400039">
                  <a:extLst>
                    <a:ext uri="{9D8B030D-6E8A-4147-A177-3AD203B41FA5}">
                      <a16:colId xmlns:a16="http://schemas.microsoft.com/office/drawing/2014/main" val="20001"/>
                    </a:ext>
                  </a:extLst>
                </a:gridCol>
                <a:gridCol w="1400039">
                  <a:extLst>
                    <a:ext uri="{9D8B030D-6E8A-4147-A177-3AD203B41FA5}">
                      <a16:colId xmlns:a16="http://schemas.microsoft.com/office/drawing/2014/main" val="20002"/>
                    </a:ext>
                  </a:extLst>
                </a:gridCol>
                <a:gridCol w="1400039">
                  <a:extLst>
                    <a:ext uri="{9D8B030D-6E8A-4147-A177-3AD203B41FA5}">
                      <a16:colId xmlns:a16="http://schemas.microsoft.com/office/drawing/2014/main" val="20003"/>
                    </a:ext>
                  </a:extLst>
                </a:gridCol>
                <a:gridCol w="1400770">
                  <a:extLst>
                    <a:ext uri="{9D8B030D-6E8A-4147-A177-3AD203B41FA5}">
                      <a16:colId xmlns:a16="http://schemas.microsoft.com/office/drawing/2014/main" val="20004"/>
                    </a:ext>
                  </a:extLst>
                </a:gridCol>
              </a:tblGrid>
              <a:tr h="928694">
                <a:tc>
                  <a:txBody>
                    <a:bodyPr/>
                    <a:lstStyle/>
                    <a:p>
                      <a:pPr>
                        <a:lnSpc>
                          <a:spcPct val="115000"/>
                        </a:lnSpc>
                        <a:spcAft>
                          <a:spcPts val="0"/>
                        </a:spcAft>
                        <a:tabLst>
                          <a:tab pos="4859020" algn="l"/>
                        </a:tabLst>
                      </a:pP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Time optimum found</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generation of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mean fitness</a:t>
                      </a:r>
                      <a:endParaRPr lang="en-US" sz="1100">
                        <a:latin typeface="Calibri"/>
                        <a:ea typeface="Times New Roman"/>
                        <a:cs typeface="Arial"/>
                      </a:endParaRPr>
                    </a:p>
                    <a:p>
                      <a:pPr algn="ctr">
                        <a:lnSpc>
                          <a:spcPct val="115000"/>
                        </a:lnSpc>
                        <a:spcAft>
                          <a:spcPts val="0"/>
                        </a:spcAft>
                        <a:tabLst>
                          <a:tab pos="4859020" algn="l"/>
                        </a:tabLst>
                      </a:pPr>
                      <a:r>
                        <a:rPr lang="en-US" sz="1400" b="1">
                          <a:latin typeface="Times New Roman"/>
                          <a:ea typeface="Times New Roman"/>
                          <a:cs typeface="Arial"/>
                        </a:rPr>
                        <a:t> (% opt.)</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565">
                <a:tc>
                  <a:txBody>
                    <a:bodyPr/>
                    <a:lstStyle/>
                    <a:p>
                      <a:pPr algn="ctr">
                        <a:lnSpc>
                          <a:spcPct val="115000"/>
                        </a:lnSpc>
                        <a:spcAft>
                          <a:spcPts val="0"/>
                        </a:spcAft>
                        <a:tabLst>
                          <a:tab pos="4859020" algn="l"/>
                        </a:tabLst>
                      </a:pPr>
                      <a:r>
                        <a:rPr lang="en-US" sz="1400" b="1">
                          <a:latin typeface="Times New Roman"/>
                          <a:ea typeface="Times New Roman"/>
                          <a:cs typeface="Arial"/>
                        </a:rPr>
                        <a:t>Original</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88.1 (2.9)</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31(33)</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85.1(3.8)</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09565">
                <a:tc>
                  <a:txBody>
                    <a:bodyPr/>
                    <a:lstStyle/>
                    <a:p>
                      <a:pPr algn="ctr">
                        <a:lnSpc>
                          <a:spcPct val="115000"/>
                        </a:lnSpc>
                        <a:spcAft>
                          <a:spcPts val="0"/>
                        </a:spcAft>
                        <a:tabLst>
                          <a:tab pos="4859020" algn="l"/>
                        </a:tabLst>
                      </a:pPr>
                      <a:r>
                        <a:rPr lang="en-US" sz="1400" b="1">
                          <a:latin typeface="Times New Roman"/>
                          <a:ea typeface="Times New Roman"/>
                          <a:cs typeface="Arial"/>
                        </a:rPr>
                        <a:t>No xover 32</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88.4(2.7)</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22(28)</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86.2(2.6)</a:t>
                      </a:r>
                      <a:endParaRPr lang="en-US" sz="1100">
                        <a:latin typeface="Calibri"/>
                        <a:ea typeface="Times New Roman"/>
                        <a:cs typeface="Arial"/>
                      </a:endParaRPr>
                    </a:p>
                  </a:txBody>
                  <a:tcPr marL="68580" marR="68580" marT="0" marB="0">
                    <a:lnL>
                      <a:noFill/>
                    </a:lnL>
                    <a:lnR>
                      <a:noFill/>
                    </a:lnR>
                    <a:lnT>
                      <a:noFill/>
                    </a:lnT>
                    <a:lnB>
                      <a:noFill/>
                    </a:lnB>
                  </a:tcPr>
                </a:tc>
                <a:extLst>
                  <a:ext uri="{0D108BD9-81ED-4DB2-BD59-A6C34878D82A}">
                    <a16:rowId xmlns:a16="http://schemas.microsoft.com/office/drawing/2014/main" val="10002"/>
                  </a:ext>
                </a:extLst>
              </a:tr>
              <a:tr h="309565">
                <a:tc>
                  <a:txBody>
                    <a:bodyPr/>
                    <a:lstStyle/>
                    <a:p>
                      <a:pPr algn="ctr">
                        <a:lnSpc>
                          <a:spcPct val="115000"/>
                        </a:lnSpc>
                        <a:spcAft>
                          <a:spcPts val="0"/>
                        </a:spcAft>
                        <a:tabLst>
                          <a:tab pos="4859020" algn="l"/>
                        </a:tabLst>
                      </a:pPr>
                      <a:r>
                        <a:rPr lang="en-US" sz="1400" b="1">
                          <a:latin typeface="Times New Roman"/>
                          <a:ea typeface="Times New Roman"/>
                          <a:cs typeface="Arial"/>
                        </a:rPr>
                        <a:t>Def-len 10</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92.3(2.9)</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41(48)</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dirty="0">
                          <a:latin typeface="Times New Roman"/>
                          <a:ea typeface="Times New Roman"/>
                          <a:cs typeface="Arial"/>
                        </a:rPr>
                        <a:t>89.2(3.0)</a:t>
                      </a:r>
                      <a:endParaRPr lang="en-US" sz="1100" dirty="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Real Order of a particular Function?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208</a:t>
            </a:fld>
            <a:endParaRPr lang="en-US"/>
          </a:p>
        </p:txBody>
      </p:sp>
      <p:sp>
        <p:nvSpPr>
          <p:cNvPr id="4" name="Content Placeholder 4"/>
          <p:cNvSpPr txBox="1">
            <a:spLocks/>
          </p:cNvSpPr>
          <p:nvPr/>
        </p:nvSpPr>
        <p:spPr>
          <a:xfrm>
            <a:off x="571472" y="1285860"/>
            <a:ext cx="7772400" cy="4572000"/>
          </a:xfrm>
          <a:prstGeom prst="rect">
            <a:avLst/>
          </a:prstGeom>
        </p:spPr>
        <p:txBody>
          <a:bodyPr>
            <a:normAutofit/>
          </a:bodyPr>
          <a:lstStyle/>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sz="3600" b="1" i="0" u="none" strike="noStrike" kern="0" cap="none" spc="0" normalizeH="0" baseline="0" noProof="0" dirty="0">
                <a:ln>
                  <a:noFill/>
                </a:ln>
                <a:effectLst/>
                <a:uLnTx/>
                <a:uFillTx/>
                <a:latin typeface="+mn-lt"/>
                <a:ea typeface="+mn-ea"/>
                <a:cs typeface="+mn-cs"/>
              </a:rPr>
              <a:t>0011+0110</a:t>
            </a: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sz="3600" b="1" i="0" u="none" strike="noStrike" kern="0" cap="none" spc="0" normalizeH="0" baseline="0" noProof="0" dirty="0">
                <a:ln>
                  <a:noFill/>
                </a:ln>
                <a:effectLst/>
                <a:uLnTx/>
                <a:uFillTx/>
                <a:latin typeface="+mn-lt"/>
                <a:ea typeface="+mn-ea"/>
                <a:cs typeface="+mn-cs"/>
              </a:rPr>
              <a:t>Real Order : 3, Given Order: 2</a:t>
            </a: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sz="3600" b="1" i="0" u="none" strike="noStrike" kern="0" cap="none" spc="0" normalizeH="0" baseline="0" noProof="0" dirty="0">
              <a:ln>
                <a:noFill/>
              </a:ln>
              <a:solidFill>
                <a:schemeClr val="tx2"/>
              </a:solidFill>
              <a:effectLst/>
              <a:uLnTx/>
              <a:uFillTx/>
              <a:latin typeface="+mn-lt"/>
              <a:ea typeface="+mn-ea"/>
              <a:cs typeface="+mn-cs"/>
            </a:endParaRPr>
          </a:p>
        </p:txBody>
      </p:sp>
      <p:graphicFrame>
        <p:nvGraphicFramePr>
          <p:cNvPr id="6" name="Table 5"/>
          <p:cNvGraphicFramePr>
            <a:graphicFrameLocks noGrp="1"/>
          </p:cNvGraphicFramePr>
          <p:nvPr/>
        </p:nvGraphicFramePr>
        <p:xfrm>
          <a:off x="1071538" y="3143247"/>
          <a:ext cx="7143800" cy="2415448"/>
        </p:xfrm>
        <a:graphic>
          <a:graphicData uri="http://schemas.openxmlformats.org/drawingml/2006/table">
            <a:tbl>
              <a:tblPr/>
              <a:tblGrid>
                <a:gridCol w="1428760">
                  <a:extLst>
                    <a:ext uri="{9D8B030D-6E8A-4147-A177-3AD203B41FA5}">
                      <a16:colId xmlns:a16="http://schemas.microsoft.com/office/drawing/2014/main" val="20000"/>
                    </a:ext>
                  </a:extLst>
                </a:gridCol>
                <a:gridCol w="1428760">
                  <a:extLst>
                    <a:ext uri="{9D8B030D-6E8A-4147-A177-3AD203B41FA5}">
                      <a16:colId xmlns:a16="http://schemas.microsoft.com/office/drawing/2014/main" val="20001"/>
                    </a:ext>
                  </a:extLst>
                </a:gridCol>
                <a:gridCol w="1428760">
                  <a:extLst>
                    <a:ext uri="{9D8B030D-6E8A-4147-A177-3AD203B41FA5}">
                      <a16:colId xmlns:a16="http://schemas.microsoft.com/office/drawing/2014/main" val="20002"/>
                    </a:ext>
                  </a:extLst>
                </a:gridCol>
                <a:gridCol w="1428760">
                  <a:extLst>
                    <a:ext uri="{9D8B030D-6E8A-4147-A177-3AD203B41FA5}">
                      <a16:colId xmlns:a16="http://schemas.microsoft.com/office/drawing/2014/main" val="20003"/>
                    </a:ext>
                  </a:extLst>
                </a:gridCol>
                <a:gridCol w="1428760">
                  <a:extLst>
                    <a:ext uri="{9D8B030D-6E8A-4147-A177-3AD203B41FA5}">
                      <a16:colId xmlns:a16="http://schemas.microsoft.com/office/drawing/2014/main" val="20004"/>
                    </a:ext>
                  </a:extLst>
                </a:gridCol>
              </a:tblGrid>
              <a:tr h="905393">
                <a:tc>
                  <a:txBody>
                    <a:bodyPr/>
                    <a:lstStyle/>
                    <a:p>
                      <a:pPr>
                        <a:lnSpc>
                          <a:spcPct val="115000"/>
                        </a:lnSpc>
                      </a:pPr>
                      <a:endParaRPr lang="en-US" sz="1400" b="1" dirty="0">
                        <a:latin typeface="Times New Roman" pitchFamily="18" charset="0"/>
                        <a:cs typeface="Times New Roman" pitchFamily="18" charset="0"/>
                      </a:endParaRPr>
                    </a:p>
                  </a:txBody>
                  <a:tcPr marL="54682" marR="54682" marT="860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Time optimum found </a:t>
                      </a:r>
                    </a:p>
                  </a:txBody>
                  <a:tcPr marL="54682" marR="54682" marT="860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Average max fitness </a:t>
                      </a:r>
                    </a:p>
                  </a:txBody>
                  <a:tcPr marL="54682" marR="54682" marT="860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Average generation of max fitness </a:t>
                      </a:r>
                    </a:p>
                  </a:txBody>
                  <a:tcPr marL="54682" marR="54682" marT="860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Average max mean fitness </a:t>
                      </a:r>
                    </a:p>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 (% opt.) </a:t>
                      </a:r>
                    </a:p>
                  </a:txBody>
                  <a:tcPr marL="54682" marR="54682" marT="860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2011">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Original </a:t>
                      </a:r>
                    </a:p>
                  </a:txBody>
                  <a:tcPr marL="54682" marR="54682" marT="860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0 </a:t>
                      </a:r>
                    </a:p>
                  </a:txBody>
                  <a:tcPr marL="54682" marR="54682" marT="860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88.1 (2.9) </a:t>
                      </a:r>
                    </a:p>
                  </a:txBody>
                  <a:tcPr marL="54682" marR="54682" marT="860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31(33) </a:t>
                      </a:r>
                    </a:p>
                  </a:txBody>
                  <a:tcPr marL="54682" marR="54682" marT="860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85.1(3.8) </a:t>
                      </a:r>
                    </a:p>
                  </a:txBody>
                  <a:tcPr marL="54682" marR="54682" marT="8607"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02011">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No xover 32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0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88.4(2.7)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22(28)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86.2(2.6) </a:t>
                      </a:r>
                    </a:p>
                  </a:txBody>
                  <a:tcPr marL="54682" marR="54682" marT="8607" marB="0">
                    <a:lnL>
                      <a:noFill/>
                    </a:lnL>
                    <a:lnR>
                      <a:noFill/>
                    </a:lnR>
                    <a:lnT>
                      <a:noFill/>
                    </a:lnT>
                    <a:lnB>
                      <a:noFill/>
                    </a:lnB>
                  </a:tcPr>
                </a:tc>
                <a:extLst>
                  <a:ext uri="{0D108BD9-81ED-4DB2-BD59-A6C34878D82A}">
                    <a16:rowId xmlns:a16="http://schemas.microsoft.com/office/drawing/2014/main" val="10002"/>
                  </a:ext>
                </a:extLst>
              </a:tr>
              <a:tr h="302011">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Def len 10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0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92.3(2.9)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41(48)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89.2(3.0) </a:t>
                      </a:r>
                    </a:p>
                  </a:txBody>
                  <a:tcPr marL="54682" marR="54682" marT="8607" marB="0">
                    <a:lnL>
                      <a:noFill/>
                    </a:lnL>
                    <a:lnR>
                      <a:noFill/>
                    </a:lnR>
                    <a:lnT>
                      <a:noFill/>
                    </a:lnT>
                    <a:lnB>
                      <a:noFill/>
                    </a:lnB>
                  </a:tcPr>
                </a:tc>
                <a:extLst>
                  <a:ext uri="{0D108BD9-81ED-4DB2-BD59-A6C34878D82A}">
                    <a16:rowId xmlns:a16="http://schemas.microsoft.com/office/drawing/2014/main" val="10003"/>
                  </a:ext>
                </a:extLst>
              </a:tr>
              <a:tr h="302011">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Str-len 128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19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99.97(0.13)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150(30)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93.6(1.3) </a:t>
                      </a:r>
                    </a:p>
                  </a:txBody>
                  <a:tcPr marL="54682" marR="54682" marT="8607" marB="0">
                    <a:lnL>
                      <a:noFill/>
                    </a:lnL>
                    <a:lnR>
                      <a:noFill/>
                    </a:lnR>
                    <a:lnT>
                      <a:noFill/>
                    </a:lnT>
                    <a:lnB>
                      <a:noFill/>
                    </a:lnB>
                  </a:tcPr>
                </a:tc>
                <a:extLst>
                  <a:ext uri="{0D108BD9-81ED-4DB2-BD59-A6C34878D82A}">
                    <a16:rowId xmlns:a16="http://schemas.microsoft.com/office/drawing/2014/main" val="10004"/>
                  </a:ext>
                </a:extLst>
              </a:tr>
              <a:tr h="302011">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No </a:t>
                      </a:r>
                      <a:r>
                        <a:rPr lang="en-US" sz="1400" b="1" dirty="0" err="1">
                          <a:latin typeface="Times New Roman" pitchFamily="18" charset="0"/>
                          <a:ea typeface="Times New Roman"/>
                          <a:cs typeface="Times New Roman" pitchFamily="18" charset="0"/>
                        </a:rPr>
                        <a:t>xover</a:t>
                      </a:r>
                      <a:r>
                        <a:rPr lang="en-US" sz="1400" b="1" dirty="0">
                          <a:latin typeface="Times New Roman" pitchFamily="18" charset="0"/>
                          <a:ea typeface="Times New Roman"/>
                          <a:cs typeface="Times New Roman" pitchFamily="18" charset="0"/>
                        </a:rPr>
                        <a:t> 128 </a:t>
                      </a:r>
                    </a:p>
                  </a:txBody>
                  <a:tcPr marL="54682" marR="54682" marT="8607" marB="0">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17 </a:t>
                      </a:r>
                    </a:p>
                  </a:txBody>
                  <a:tcPr marL="54682" marR="54682" marT="8607" marB="0">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99.85(0.45) </a:t>
                      </a:r>
                    </a:p>
                  </a:txBody>
                  <a:tcPr marL="54682" marR="54682" marT="8607" marB="0">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72(41) </a:t>
                      </a:r>
                    </a:p>
                  </a:txBody>
                  <a:tcPr marL="54682" marR="54682" marT="8607" marB="0">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93.9(0.6) </a:t>
                      </a:r>
                    </a:p>
                  </a:txBody>
                  <a:tcPr marL="54682" marR="54682" marT="8607"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 Performance in </a:t>
            </a:r>
            <a:r>
              <a:rPr lang="en-US" dirty="0" err="1"/>
              <a:t>Tanese</a:t>
            </a:r>
            <a:r>
              <a:rPr lang="en-US" dirty="0"/>
              <a:t> Functions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209</a:t>
            </a:fld>
            <a:endParaRPr lang="en-US"/>
          </a:p>
        </p:txBody>
      </p:sp>
      <p:pic>
        <p:nvPicPr>
          <p:cNvPr id="4" name="Picture 2"/>
          <p:cNvPicPr>
            <a:picLocks noChangeAspect="1" noChangeArrowheads="1"/>
          </p:cNvPicPr>
          <p:nvPr/>
        </p:nvPicPr>
        <p:blipFill>
          <a:blip r:embed="rId2" cstate="print"/>
          <a:srcRect/>
          <a:stretch>
            <a:fillRect/>
          </a:stretch>
        </p:blipFill>
        <p:spPr bwMode="auto">
          <a:xfrm>
            <a:off x="214282" y="1142984"/>
            <a:ext cx="4347787" cy="2552704"/>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4572000" y="1071546"/>
            <a:ext cx="4357686" cy="3192192"/>
          </a:xfrm>
          <a:prstGeom prst="rect">
            <a:avLst/>
          </a:prstGeom>
          <a:noFill/>
          <a:ln w="9525">
            <a:noFill/>
            <a:miter lim="800000"/>
            <a:headEnd/>
            <a:tailEnd/>
          </a:ln>
          <a:effectLst/>
        </p:spPr>
      </p:pic>
      <p:sp>
        <p:nvSpPr>
          <p:cNvPr id="6" name="Rectangle 5"/>
          <p:cNvSpPr/>
          <p:nvPr/>
        </p:nvSpPr>
        <p:spPr>
          <a:xfrm>
            <a:off x="500034" y="3714752"/>
            <a:ext cx="4233531" cy="369332"/>
          </a:xfrm>
          <a:prstGeom prst="rect">
            <a:avLst/>
          </a:prstGeom>
        </p:spPr>
        <p:txBody>
          <a:bodyPr wrap="none">
            <a:spAutoFit/>
          </a:bodyPr>
          <a:lstStyle/>
          <a:p>
            <a:pPr>
              <a:buBlip>
                <a:blip r:embed="rId4"/>
              </a:buBlip>
            </a:pPr>
            <a:r>
              <a:rPr lang="en-US" b="1" dirty="0"/>
              <a:t>    Diversity Fails </a:t>
            </a:r>
            <a:r>
              <a:rPr lang="en-US" b="1" dirty="0">
                <a:sym typeface="Wingdings" pitchFamily="2" charset="2"/>
              </a:rPr>
              <a:t> Local Optima</a:t>
            </a:r>
            <a:endParaRPr lang="en-US" b="1" dirty="0"/>
          </a:p>
        </p:txBody>
      </p:sp>
      <p:pic>
        <p:nvPicPr>
          <p:cNvPr id="7" name="Picture 2"/>
          <p:cNvPicPr>
            <a:picLocks noChangeAspect="1" noChangeArrowheads="1"/>
          </p:cNvPicPr>
          <p:nvPr/>
        </p:nvPicPr>
        <p:blipFill>
          <a:blip r:embed="rId5" cstate="print"/>
          <a:srcRect/>
          <a:stretch>
            <a:fillRect/>
          </a:stretch>
        </p:blipFill>
        <p:spPr bwMode="auto">
          <a:xfrm>
            <a:off x="1571604" y="4214818"/>
            <a:ext cx="5848350" cy="2266941"/>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main brands of evolutionary</a:t>
            </a:r>
          </a:p>
        </p:txBody>
      </p:sp>
      <p:sp>
        <p:nvSpPr>
          <p:cNvPr id="4" name="Slide Number Placeholder 3"/>
          <p:cNvSpPr>
            <a:spLocks noGrp="1"/>
          </p:cNvSpPr>
          <p:nvPr>
            <p:ph type="sldNum" sz="quarter" idx="11"/>
          </p:nvPr>
        </p:nvSpPr>
        <p:spPr/>
        <p:txBody>
          <a:bodyPr/>
          <a:lstStyle/>
          <a:p>
            <a:fld id="{05F902D2-9C2C-4DBB-8DAD-BC9F69CAD2CA}" type="slidenum">
              <a:rPr lang="en-US" smtClean="0"/>
              <a:pPr/>
              <a:t>21</a:t>
            </a:fld>
            <a:endParaRPr lang="en-US"/>
          </a:p>
        </p:txBody>
      </p:sp>
      <p:graphicFrame>
        <p:nvGraphicFramePr>
          <p:cNvPr id="5" name="Diagram 4"/>
          <p:cNvGraphicFramePr/>
          <p:nvPr/>
        </p:nvGraphicFramePr>
        <p:xfrm>
          <a:off x="1475570" y="159731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 Performance on Artificially Controlled </a:t>
            </a:r>
            <a:r>
              <a:rPr lang="en-US" dirty="0" err="1"/>
              <a:t>Tanase</a:t>
            </a:r>
            <a:r>
              <a:rPr lang="en-US" dirty="0"/>
              <a:t> Functions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210</a:t>
            </a:fld>
            <a:endParaRPr lang="en-US"/>
          </a:p>
        </p:txBody>
      </p:sp>
      <p:pic>
        <p:nvPicPr>
          <p:cNvPr id="4" name="Picture 2"/>
          <p:cNvPicPr>
            <a:picLocks noChangeAspect="1" noChangeArrowheads="1"/>
          </p:cNvPicPr>
          <p:nvPr/>
        </p:nvPicPr>
        <p:blipFill>
          <a:blip r:embed="rId2" cstate="print"/>
          <a:srcRect/>
          <a:stretch>
            <a:fillRect/>
          </a:stretch>
        </p:blipFill>
        <p:spPr bwMode="auto">
          <a:xfrm>
            <a:off x="428596" y="1500174"/>
            <a:ext cx="3842383" cy="2165815"/>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4862538" y="1257300"/>
            <a:ext cx="3781428" cy="2719452"/>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1041400" y="4138635"/>
            <a:ext cx="6530996" cy="1933571"/>
          </a:xfrm>
          <a:prstGeom prst="rect">
            <a:avLst/>
          </a:prstGeom>
          <a:noFill/>
          <a:ln w="9525">
            <a:noFill/>
            <a:miter lim="800000"/>
            <a:headEnd/>
            <a:tailEnd/>
          </a:ln>
          <a:effec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Computer Eng\PH.D thesis\Evo slides\pic\open_head_yen_md_wm.jpg"/>
          <p:cNvPicPr>
            <a:picLocks noChangeAspect="1" noChangeArrowheads="1"/>
          </p:cNvPicPr>
          <p:nvPr/>
        </p:nvPicPr>
        <p:blipFill>
          <a:blip r:embed="rId2" cstate="print"/>
          <a:srcRect/>
          <a:stretch>
            <a:fillRect/>
          </a:stretch>
        </p:blipFill>
        <p:spPr bwMode="auto">
          <a:xfrm>
            <a:off x="642910" y="2071678"/>
            <a:ext cx="2540000" cy="2540000"/>
          </a:xfrm>
          <a:prstGeom prst="rect">
            <a:avLst/>
          </a:prstGeom>
          <a:noFill/>
        </p:spPr>
      </p:pic>
      <p:sp>
        <p:nvSpPr>
          <p:cNvPr id="2" name="Title 1"/>
          <p:cNvSpPr>
            <a:spLocks noGrp="1"/>
          </p:cNvSpPr>
          <p:nvPr>
            <p:ph type="title"/>
          </p:nvPr>
        </p:nvSpPr>
        <p:spPr/>
        <p:txBody>
          <a:bodyPr/>
          <a:lstStyle/>
          <a:p>
            <a:r>
              <a:rPr lang="en-US" dirty="0"/>
              <a:t>Why does PGA perform better than GA</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211</a:t>
            </a:fld>
            <a:endParaRPr lang="en-US"/>
          </a:p>
        </p:txBody>
      </p:sp>
      <p:sp>
        <p:nvSpPr>
          <p:cNvPr id="4" name="Rectangle 3"/>
          <p:cNvSpPr/>
          <p:nvPr/>
        </p:nvSpPr>
        <p:spPr>
          <a:xfrm>
            <a:off x="285720" y="1357298"/>
            <a:ext cx="3416320" cy="400110"/>
          </a:xfrm>
          <a:prstGeom prst="rect">
            <a:avLst/>
          </a:prstGeom>
        </p:spPr>
        <p:txBody>
          <a:bodyPr wrap="none">
            <a:spAutoFit/>
          </a:bodyPr>
          <a:lstStyle/>
          <a:p>
            <a:pPr marL="342900" lvl="0" indent="-342900" fontAlgn="base">
              <a:spcBef>
                <a:spcPct val="20000"/>
              </a:spcBef>
              <a:spcAft>
                <a:spcPct val="0"/>
              </a:spcAft>
              <a:buClr>
                <a:srgbClr val="682A00"/>
              </a:buClr>
              <a:buBlip>
                <a:blip r:embed="rId3"/>
              </a:buBlip>
              <a:defRPr/>
            </a:pPr>
            <a:r>
              <a:rPr lang="en-US" sz="2000" b="1" kern="0" dirty="0" err="1"/>
              <a:t>Tanese</a:t>
            </a:r>
            <a:r>
              <a:rPr lang="en-US" sz="2000" b="1" kern="0" dirty="0"/>
              <a:t> suggested that</a:t>
            </a:r>
          </a:p>
        </p:txBody>
      </p:sp>
      <p:graphicFrame>
        <p:nvGraphicFramePr>
          <p:cNvPr id="5" name="Diagram 4"/>
          <p:cNvGraphicFramePr/>
          <p:nvPr/>
        </p:nvGraphicFramePr>
        <p:xfrm>
          <a:off x="1071538" y="1000108"/>
          <a:ext cx="8072462" cy="55007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p:cNvSpPr/>
          <p:nvPr/>
        </p:nvSpPr>
        <p:spPr>
          <a:xfrm>
            <a:off x="-214346" y="4857760"/>
            <a:ext cx="2500330" cy="1200329"/>
          </a:xfrm>
          <a:prstGeom prst="rect">
            <a:avLst/>
          </a:prstGeom>
        </p:spPr>
        <p:txBody>
          <a:bodyPr wrap="square">
            <a:spAutoFit/>
          </a:bodyPr>
          <a:lstStyle/>
          <a:p>
            <a:pPr lvl="1" algn="ctr">
              <a:buNone/>
            </a:pPr>
            <a:r>
              <a:rPr lang="en-US" b="1" dirty="0">
                <a:solidFill>
                  <a:srgbClr val="7030A0"/>
                </a:solidFill>
                <a:effectLst>
                  <a:outerShdw blurRad="38100" dist="38100" dir="2700000" algn="tl">
                    <a:srgbClr val="000000">
                      <a:alpha val="43137"/>
                    </a:srgbClr>
                  </a:outerShdw>
                </a:effectLst>
              </a:rPr>
              <a:t>1 is correct but 2 and 3 are probably wrong</a:t>
            </a:r>
          </a:p>
        </p:txBody>
      </p:sp>
      <p:sp>
        <p:nvSpPr>
          <p:cNvPr id="8" name="TextBox 7"/>
          <p:cNvSpPr txBox="1"/>
          <p:nvPr/>
        </p:nvSpPr>
        <p:spPr>
          <a:xfrm>
            <a:off x="3286116" y="3721246"/>
            <a:ext cx="405880" cy="707886"/>
          </a:xfrm>
          <a:prstGeom prst="rect">
            <a:avLst/>
          </a:prstGeom>
          <a:noFill/>
        </p:spPr>
        <p:txBody>
          <a:bodyPr wrap="none" rtlCol="0">
            <a:spAutoFit/>
          </a:bodyPr>
          <a:lstStyle/>
          <a:p>
            <a:r>
              <a:rPr lang="en-US" sz="4000" dirty="0"/>
              <a:t>1</a:t>
            </a:r>
          </a:p>
        </p:txBody>
      </p:sp>
      <p:sp>
        <p:nvSpPr>
          <p:cNvPr id="9" name="TextBox 8"/>
          <p:cNvSpPr txBox="1"/>
          <p:nvPr/>
        </p:nvSpPr>
        <p:spPr>
          <a:xfrm>
            <a:off x="6523574" y="3500438"/>
            <a:ext cx="471604" cy="707886"/>
          </a:xfrm>
          <a:prstGeom prst="rect">
            <a:avLst/>
          </a:prstGeom>
          <a:noFill/>
        </p:spPr>
        <p:txBody>
          <a:bodyPr wrap="none" rtlCol="0">
            <a:spAutoFit/>
          </a:bodyPr>
          <a:lstStyle/>
          <a:p>
            <a:r>
              <a:rPr lang="en-US" sz="4000" dirty="0"/>
              <a:t>2</a:t>
            </a:r>
          </a:p>
        </p:txBody>
      </p:sp>
      <p:sp>
        <p:nvSpPr>
          <p:cNvPr id="10" name="TextBox 9"/>
          <p:cNvSpPr txBox="1"/>
          <p:nvPr/>
        </p:nvSpPr>
        <p:spPr>
          <a:xfrm>
            <a:off x="4814776" y="1071546"/>
            <a:ext cx="471604" cy="707886"/>
          </a:xfrm>
          <a:prstGeom prst="rect">
            <a:avLst/>
          </a:prstGeom>
          <a:noFill/>
        </p:spPr>
        <p:txBody>
          <a:bodyPr wrap="none" rtlCol="0">
            <a:spAutoFit/>
          </a:bodyPr>
          <a:lstStyle/>
          <a:p>
            <a:r>
              <a:rPr lang="en-US" sz="4000" dirty="0"/>
              <a:t>3</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Deception and </a:t>
            </a:r>
            <a:r>
              <a:rPr lang="en-US" dirty="0" err="1"/>
              <a:t>Tanese</a:t>
            </a:r>
            <a:r>
              <a:rPr lang="en-US" dirty="0"/>
              <a:t> Functions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212</a:t>
            </a:fld>
            <a:endParaRPr lang="en-US"/>
          </a:p>
        </p:txBody>
      </p:sp>
      <p:sp>
        <p:nvSpPr>
          <p:cNvPr id="4" name="Rectangle 3"/>
          <p:cNvSpPr/>
          <p:nvPr/>
        </p:nvSpPr>
        <p:spPr>
          <a:xfrm>
            <a:off x="571472" y="1214422"/>
            <a:ext cx="4209807" cy="461665"/>
          </a:xfrm>
          <a:prstGeom prst="rect">
            <a:avLst/>
          </a:prstGeom>
        </p:spPr>
        <p:txBody>
          <a:bodyPr wrap="none">
            <a:spAutoFit/>
          </a:bodyPr>
          <a:lstStyle/>
          <a:p>
            <a:r>
              <a:rPr lang="en-US" sz="2400" b="1" dirty="0"/>
              <a:t>What is Deception in GA?</a:t>
            </a:r>
          </a:p>
        </p:txBody>
      </p:sp>
      <p:graphicFrame>
        <p:nvGraphicFramePr>
          <p:cNvPr id="5" name="Diagram 4"/>
          <p:cNvGraphicFramePr/>
          <p:nvPr/>
        </p:nvGraphicFramePr>
        <p:xfrm>
          <a:off x="500034" y="2000240"/>
          <a:ext cx="828680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643174" y="5929330"/>
            <a:ext cx="4020651" cy="369332"/>
          </a:xfrm>
          <a:prstGeom prst="rect">
            <a:avLst/>
          </a:prstGeom>
        </p:spPr>
        <p:txBody>
          <a:bodyPr wrap="none">
            <a:spAutoFit/>
          </a:bodyPr>
          <a:lstStyle/>
          <a:p>
            <a:pPr lvl="1" algn="ctr">
              <a:buNone/>
            </a:pPr>
            <a:r>
              <a:rPr lang="en-US" b="1" dirty="0"/>
              <a:t>Representation or Problem?</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Deception and </a:t>
            </a:r>
            <a:r>
              <a:rPr lang="en-US" dirty="0" err="1"/>
              <a:t>Tanese</a:t>
            </a:r>
            <a:r>
              <a:rPr lang="en-US" dirty="0"/>
              <a:t> Functions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213</a:t>
            </a:fld>
            <a:endParaRPr lang="en-US"/>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57290" y="1428736"/>
            <a:ext cx="5610225" cy="409575"/>
          </a:xfrm>
          <a:prstGeom prst="rect">
            <a:avLst/>
          </a:prstGeom>
          <a:noFill/>
        </p:spPr>
      </p:pic>
      <p:sp>
        <p:nvSpPr>
          <p:cNvPr id="5" name="Content Placeholder 4"/>
          <p:cNvSpPr txBox="1">
            <a:spLocks/>
          </p:cNvSpPr>
          <p:nvPr/>
        </p:nvSpPr>
        <p:spPr>
          <a:xfrm>
            <a:off x="642910" y="2143116"/>
            <a:ext cx="7772400" cy="35052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3"/>
              </a:buBlip>
              <a:tabLst/>
              <a:defRPr/>
            </a:pPr>
            <a:r>
              <a:rPr kumimoji="0" lang="en-US" b="0" i="0" u="none" strike="noStrike" kern="0" cap="none" spc="0" normalizeH="0" baseline="0" noProof="0" dirty="0">
                <a:ln>
                  <a:noFill/>
                </a:ln>
                <a:effectLst/>
                <a:uLnTx/>
                <a:uFillTx/>
                <a:latin typeface="+mn-lt"/>
                <a:ea typeface="+mn-ea"/>
                <a:cs typeface="+mn-cs"/>
              </a:rPr>
              <a:t>Consider P=</a:t>
            </a:r>
            <a:r>
              <a:rPr kumimoji="0" lang="en-US" b="0" i="0" u="none" strike="noStrike" kern="0" cap="none" spc="0" normalizeH="0" baseline="0" noProof="0" dirty="0" err="1">
                <a:ln>
                  <a:noFill/>
                </a:ln>
                <a:effectLst/>
                <a:uLnTx/>
                <a:uFillTx/>
                <a:latin typeface="+mn-lt"/>
                <a:ea typeface="+mn-ea"/>
                <a:cs typeface="+mn-cs"/>
              </a:rPr>
              <a:t>dddd</a:t>
            </a:r>
            <a:r>
              <a:rPr kumimoji="0" lang="en-US" b="0" i="0" u="none" strike="noStrike" kern="0" cap="none" spc="0" normalizeH="0" baseline="0" noProof="0" dirty="0">
                <a:ln>
                  <a:noFill/>
                </a:ln>
                <a:effectLst/>
                <a:uLnTx/>
                <a:uFillTx/>
                <a:latin typeface="+mn-lt"/>
                <a:ea typeface="+mn-ea"/>
                <a:cs typeface="+mn-cs"/>
              </a:rPr>
              <a:t>*</a:t>
            </a:r>
          </a:p>
          <a:p>
            <a:pPr marL="342900" indent="-342900" fontAlgn="base">
              <a:spcBef>
                <a:spcPct val="20000"/>
              </a:spcBef>
              <a:spcAft>
                <a:spcPct val="0"/>
              </a:spcAft>
              <a:buClr>
                <a:srgbClr val="682A00"/>
              </a:buClr>
              <a:buBlip>
                <a:blip r:embed="rId3"/>
              </a:buBlip>
            </a:pPr>
            <a:r>
              <a:rPr lang="en-US" kern="0" dirty="0"/>
              <a:t> One of  Winners is: 1111*</a:t>
            </a:r>
          </a:p>
          <a:p>
            <a:pPr marL="342900" indent="-342900" fontAlgn="base">
              <a:spcBef>
                <a:spcPct val="20000"/>
              </a:spcBef>
              <a:spcAft>
                <a:spcPct val="0"/>
              </a:spcAft>
              <a:buClr>
                <a:srgbClr val="682A00"/>
              </a:buClr>
              <a:buBlip>
                <a:blip r:embed="rId3"/>
              </a:buBlip>
            </a:pPr>
            <a:r>
              <a:rPr lang="en-US" kern="0" dirty="0"/>
              <a:t> But the global optimum is : 10100, 01100</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US" b="0" i="0" u="none" strike="noStrike" kern="0" cap="none" spc="0" normalizeH="0" baseline="0" noProof="0" dirty="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b="1" i="0" u="none" strike="noStrike" kern="0" cap="none" spc="0" normalizeH="0" baseline="0" noProof="0" dirty="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b="1" i="0" u="none" strike="noStrike" kern="0" cap="none" spc="0" normalizeH="0" baseline="0" noProof="0" dirty="0" err="1">
                <a:ln>
                  <a:noFill/>
                </a:ln>
                <a:effectLst/>
                <a:uLnTx/>
                <a:uFillTx/>
                <a:latin typeface="+mn-lt"/>
                <a:ea typeface="+mn-ea"/>
                <a:cs typeface="+mn-cs"/>
              </a:rPr>
              <a:t>Tanese</a:t>
            </a:r>
            <a:r>
              <a:rPr kumimoji="0" lang="en-US" b="1" i="0" u="none" strike="noStrike" kern="0" cap="none" spc="0" normalizeH="0" baseline="0" noProof="0" dirty="0">
                <a:ln>
                  <a:noFill/>
                </a:ln>
                <a:effectLst/>
                <a:uLnTx/>
                <a:uFillTx/>
                <a:latin typeface="+mn-lt"/>
                <a:ea typeface="+mn-ea"/>
                <a:cs typeface="+mn-cs"/>
              </a:rPr>
              <a:t> Function can be designed in a deceptive way </a:t>
            </a:r>
          </a:p>
        </p:txBody>
      </p:sp>
      <p:pic>
        <p:nvPicPr>
          <p:cNvPr id="5122" name="Picture 2" descr="H:\Computer Eng\PH.D thesis\Evo slides\pic\put_on_a_happy_face_md_wm.gif"/>
          <p:cNvPicPr>
            <a:picLocks noChangeAspect="1" noChangeArrowheads="1" noCrop="1"/>
          </p:cNvPicPr>
          <p:nvPr/>
        </p:nvPicPr>
        <p:blipFill>
          <a:blip r:embed="rId4" cstate="print"/>
          <a:srcRect/>
          <a:stretch>
            <a:fillRect/>
          </a:stretch>
        </p:blipFill>
        <p:spPr bwMode="auto">
          <a:xfrm>
            <a:off x="6572264" y="1857364"/>
            <a:ext cx="2095500" cy="2095500"/>
          </a:xfrm>
          <a:prstGeom prst="rect">
            <a:avLst/>
          </a:prstGeom>
          <a:noFill/>
        </p:spPr>
      </p:pic>
      <p:sp>
        <p:nvSpPr>
          <p:cNvPr id="7" name="Rectangle 6"/>
          <p:cNvSpPr/>
          <p:nvPr/>
        </p:nvSpPr>
        <p:spPr bwMode="auto">
          <a:xfrm>
            <a:off x="6786578" y="3571876"/>
            <a:ext cx="1785950"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Computer Eng\PH.D thesis\Evo slides\pic\question_mark_serious_thinker_md_wm.gif"/>
          <p:cNvPicPr>
            <a:picLocks noChangeAspect="1" noChangeArrowheads="1" noCrop="1"/>
          </p:cNvPicPr>
          <p:nvPr/>
        </p:nvPicPr>
        <p:blipFill>
          <a:blip r:embed="rId2" cstate="print"/>
          <a:srcRect/>
          <a:stretch>
            <a:fillRect/>
          </a:stretch>
        </p:blipFill>
        <p:spPr bwMode="auto">
          <a:xfrm>
            <a:off x="3357554" y="4357694"/>
            <a:ext cx="2095500" cy="2095500"/>
          </a:xfrm>
          <a:prstGeom prst="rect">
            <a:avLst/>
          </a:prstGeom>
          <a:noFill/>
        </p:spPr>
      </p:pic>
      <p:sp>
        <p:nvSpPr>
          <p:cNvPr id="2" name="Title 1"/>
          <p:cNvSpPr>
            <a:spLocks noGrp="1"/>
          </p:cNvSpPr>
          <p:nvPr>
            <p:ph type="title"/>
          </p:nvPr>
        </p:nvSpPr>
        <p:spPr/>
        <p:txBody>
          <a:bodyPr/>
          <a:lstStyle/>
          <a:p>
            <a:r>
              <a:rPr lang="en-US" dirty="0"/>
              <a:t>Theorem about </a:t>
            </a:r>
            <a:r>
              <a:rPr lang="en-US" dirty="0" err="1"/>
              <a:t>Tanese</a:t>
            </a:r>
            <a:r>
              <a:rPr lang="en-US" dirty="0"/>
              <a:t> Functions</a:t>
            </a:r>
            <a:br>
              <a:rPr lang="en-US" dirty="0"/>
            </a:br>
            <a:r>
              <a:rPr lang="en-US" dirty="0"/>
              <a:t>Relevant to Deception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214</a:t>
            </a:fld>
            <a:endParaRPr lang="en-US"/>
          </a:p>
        </p:txBody>
      </p:sp>
      <p:sp>
        <p:nvSpPr>
          <p:cNvPr id="4" name="Content Placeholder 4"/>
          <p:cNvSpPr txBox="1">
            <a:spLocks/>
          </p:cNvSpPr>
          <p:nvPr/>
        </p:nvSpPr>
        <p:spPr>
          <a:xfrm>
            <a:off x="571472" y="1285860"/>
            <a:ext cx="7772400" cy="45720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Blip>
                <a:blip r:embed="rId3"/>
              </a:buBlip>
              <a:tabLst/>
              <a:defRPr/>
            </a:pPr>
            <a:r>
              <a:rPr kumimoji="0" lang="en-US" b="0" i="0" u="none" strike="noStrike" kern="0" cap="none" spc="0" normalizeH="0" baseline="0" noProof="0" dirty="0">
                <a:ln>
                  <a:noFill/>
                </a:ln>
                <a:effectLst/>
                <a:uLnTx/>
                <a:uFillTx/>
                <a:latin typeface="+mn-lt"/>
                <a:ea typeface="+mn-ea"/>
                <a:cs typeface="+mn-cs"/>
              </a:rPr>
              <a:t>Let P be any partition of the search space defined by </a:t>
            </a:r>
            <a:r>
              <a:rPr kumimoji="0" lang="en-US" b="0" i="0" u="none" strike="noStrike" kern="0" cap="none" spc="0" normalizeH="0" baseline="0" noProof="0" dirty="0" err="1">
                <a:ln>
                  <a:noFill/>
                </a:ln>
                <a:effectLst/>
                <a:uLnTx/>
                <a:uFillTx/>
                <a:latin typeface="+mn-lt"/>
                <a:ea typeface="+mn-ea"/>
                <a:cs typeface="+mn-cs"/>
              </a:rPr>
              <a:t>Tanese</a:t>
            </a:r>
            <a:r>
              <a:rPr kumimoji="0" lang="en-US" b="0" i="0" u="none" strike="noStrike" kern="0" cap="none" spc="0" normalizeH="0" baseline="0" noProof="0" dirty="0">
                <a:ln>
                  <a:noFill/>
                </a:ln>
                <a:effectLst/>
                <a:uLnTx/>
                <a:uFillTx/>
                <a:latin typeface="+mn-lt"/>
                <a:ea typeface="+mn-ea"/>
                <a:cs typeface="+mn-cs"/>
              </a:rPr>
              <a:t> function F. Then there exists a schema </a:t>
            </a:r>
            <a:r>
              <a:rPr kumimoji="0" lang="en-US" b="0" i="1" u="none" strike="noStrike" kern="0" cap="none" spc="0" normalizeH="0" baseline="0" noProof="0" dirty="0">
                <a:ln>
                  <a:noFill/>
                </a:ln>
                <a:effectLst/>
                <a:uLnTx/>
                <a:uFillTx/>
                <a:latin typeface="+mn-lt"/>
                <a:ea typeface="+mn-ea"/>
                <a:cs typeface="+mn-cs"/>
              </a:rPr>
              <a:t>s</a:t>
            </a:r>
            <a:r>
              <a:rPr kumimoji="0" lang="en-US" b="0" i="0" u="none" strike="noStrike" kern="0" cap="none" spc="0" normalizeH="0" baseline="0" noProof="0" dirty="0">
                <a:ln>
                  <a:noFill/>
                </a:ln>
                <a:effectLst/>
                <a:uLnTx/>
                <a:uFillTx/>
                <a:latin typeface="+mn-lt"/>
                <a:ea typeface="+mn-ea"/>
                <a:cs typeface="+mn-cs"/>
              </a:rPr>
              <a:t> in </a:t>
            </a:r>
            <a:r>
              <a:rPr kumimoji="0" lang="en-US" b="0" i="1" u="none" strike="noStrike" kern="0" cap="none" spc="0" normalizeH="0" baseline="0" noProof="0" dirty="0">
                <a:ln>
                  <a:noFill/>
                </a:ln>
                <a:effectLst/>
                <a:uLnTx/>
                <a:uFillTx/>
                <a:latin typeface="+mn-lt"/>
                <a:ea typeface="+mn-ea"/>
                <a:cs typeface="+mn-cs"/>
              </a:rPr>
              <a:t>P</a:t>
            </a:r>
            <a:r>
              <a:rPr kumimoji="0" lang="en-US" b="0" i="0" u="none" strike="noStrike" kern="0" cap="none" spc="0" normalizeH="0" baseline="0" noProof="0" dirty="0">
                <a:ln>
                  <a:noFill/>
                </a:ln>
                <a:effectLst/>
                <a:uLnTx/>
                <a:uFillTx/>
                <a:latin typeface="+mn-lt"/>
                <a:ea typeface="+mn-ea"/>
                <a:cs typeface="+mn-cs"/>
              </a:rPr>
              <a:t> such that </a:t>
            </a:r>
            <a:r>
              <a:rPr kumimoji="0" lang="en-US" b="0" i="1" u="none" strike="noStrike" kern="0" cap="none" spc="0" normalizeH="0" baseline="0" noProof="0" dirty="0">
                <a:ln>
                  <a:noFill/>
                </a:ln>
                <a:effectLst/>
                <a:uLnTx/>
                <a:uFillTx/>
                <a:latin typeface="+mn-lt"/>
                <a:ea typeface="+mn-ea"/>
                <a:cs typeface="+mn-cs"/>
              </a:rPr>
              <a:t>s</a:t>
            </a:r>
            <a:r>
              <a:rPr kumimoji="0" lang="en-US" b="0" i="0" u="none" strike="noStrike" kern="0" cap="none" spc="0" normalizeH="0" baseline="0" noProof="0" dirty="0">
                <a:ln>
                  <a:noFill/>
                </a:ln>
                <a:effectLst/>
                <a:uLnTx/>
                <a:uFillTx/>
                <a:latin typeface="+mn-lt"/>
                <a:ea typeface="+mn-ea"/>
                <a:cs typeface="+mn-cs"/>
              </a:rPr>
              <a:t> is a winner in </a:t>
            </a:r>
            <a:r>
              <a:rPr kumimoji="0" lang="en-US" b="0" i="1" u="none" strike="noStrike" kern="0" cap="none" spc="0" normalizeH="0" baseline="0" noProof="0" dirty="0">
                <a:ln>
                  <a:noFill/>
                </a:ln>
                <a:effectLst/>
                <a:uLnTx/>
                <a:uFillTx/>
                <a:latin typeface="+mn-lt"/>
                <a:ea typeface="+mn-ea"/>
                <a:cs typeface="+mn-cs"/>
              </a:rPr>
              <a:t>P</a:t>
            </a:r>
            <a:r>
              <a:rPr kumimoji="0" lang="en-US" b="0" i="0" u="none" strike="noStrike" kern="0" cap="none" spc="0" normalizeH="0" baseline="0" noProof="0" dirty="0">
                <a:ln>
                  <a:noFill/>
                </a:ln>
                <a:effectLst/>
                <a:uLnTx/>
                <a:uFillTx/>
                <a:latin typeface="+mn-lt"/>
                <a:ea typeface="+mn-ea"/>
                <a:cs typeface="+mn-cs"/>
              </a:rPr>
              <a:t> and for any </a:t>
            </a:r>
            <a:r>
              <a:rPr kumimoji="0" lang="en-US" b="0" i="1" u="none" strike="noStrike" kern="0" cap="none" spc="0" normalizeH="0" baseline="0" noProof="0" dirty="0">
                <a:ln>
                  <a:noFill/>
                </a:ln>
                <a:effectLst/>
                <a:uLnTx/>
                <a:uFillTx/>
                <a:latin typeface="+mn-lt"/>
                <a:ea typeface="+mn-ea"/>
                <a:cs typeface="+mn-cs"/>
              </a:rPr>
              <a:t>P’</a:t>
            </a:r>
            <a:r>
              <a:rPr kumimoji="0" lang="en-US" b="0" i="0" u="none" strike="noStrike" kern="0" cap="none" spc="0" normalizeH="0" baseline="0" noProof="0" dirty="0">
                <a:ln>
                  <a:noFill/>
                </a:ln>
                <a:effectLst/>
                <a:uLnTx/>
                <a:uFillTx/>
                <a:latin typeface="+mn-lt"/>
                <a:ea typeface="+mn-ea"/>
                <a:cs typeface="+mn-cs"/>
              </a:rPr>
              <a:t> subsumed by </a:t>
            </a:r>
            <a:r>
              <a:rPr kumimoji="0" lang="en-US" b="0" i="1" u="none" strike="noStrike" kern="0" cap="none" spc="0" normalizeH="0" baseline="0" noProof="0" dirty="0">
                <a:ln>
                  <a:noFill/>
                </a:ln>
                <a:effectLst/>
                <a:uLnTx/>
                <a:uFillTx/>
                <a:latin typeface="+mn-lt"/>
                <a:ea typeface="+mn-ea"/>
                <a:cs typeface="+mn-cs"/>
              </a:rPr>
              <a:t>P</a:t>
            </a:r>
            <a:r>
              <a:rPr kumimoji="0" lang="en-US" b="0" i="0" u="none" strike="noStrike" kern="0" cap="none" spc="0" normalizeH="0" baseline="0" noProof="0" dirty="0">
                <a:ln>
                  <a:noFill/>
                </a:ln>
                <a:effectLst/>
                <a:uLnTx/>
                <a:uFillTx/>
                <a:latin typeface="+mn-lt"/>
                <a:ea typeface="+mn-ea"/>
                <a:cs typeface="+mn-cs"/>
              </a:rPr>
              <a:t>, there exist a winning schema </a:t>
            </a:r>
            <a:r>
              <a:rPr kumimoji="0" lang="en-US" b="0" i="1" u="none" strike="noStrike" kern="0" cap="none" spc="0" normalizeH="0" baseline="0" noProof="0" dirty="0">
                <a:ln>
                  <a:noFill/>
                </a:ln>
                <a:effectLst/>
                <a:uLnTx/>
                <a:uFillTx/>
                <a:latin typeface="+mn-lt"/>
                <a:ea typeface="+mn-ea"/>
                <a:cs typeface="+mn-cs"/>
              </a:rPr>
              <a:t>s’ </a:t>
            </a:r>
            <a:r>
              <a:rPr kumimoji="0" lang="en-US" b="0" i="0" u="none" strike="noStrike" kern="0" cap="none" spc="0" normalizeH="0" baseline="0" noProof="0" dirty="0">
                <a:ln>
                  <a:noFill/>
                </a:ln>
                <a:effectLst/>
                <a:uLnTx/>
                <a:uFillTx/>
                <a:latin typeface="+mn-lt"/>
                <a:ea typeface="+mn-ea"/>
                <a:cs typeface="+mn-cs"/>
              </a:rPr>
              <a:t>such that </a:t>
            </a:r>
            <a:r>
              <a:rPr kumimoji="0" lang="en-US" b="0" i="1" u="none" strike="noStrike" kern="0" cap="none" spc="0" normalizeH="0" baseline="0" noProof="0" dirty="0">
                <a:ln>
                  <a:noFill/>
                </a:ln>
                <a:effectLst/>
                <a:uLnTx/>
                <a:uFillTx/>
                <a:latin typeface="+mn-lt"/>
                <a:ea typeface="+mn-ea"/>
                <a:cs typeface="+mn-cs"/>
              </a:rPr>
              <a:t>s’ </a:t>
            </a:r>
            <a:r>
              <a:rPr kumimoji="0" lang="en-US" b="0" i="0" u="none" strike="noStrike" kern="0" cap="none" spc="0" normalizeH="0" baseline="0" noProof="0" dirty="0">
                <a:ln>
                  <a:noFill/>
                </a:ln>
                <a:effectLst/>
                <a:uLnTx/>
                <a:uFillTx/>
                <a:latin typeface="+mn-lt"/>
                <a:ea typeface="+mn-ea"/>
                <a:cs typeface="+mn-cs"/>
              </a:rPr>
              <a:t>is subset of </a:t>
            </a:r>
            <a:r>
              <a:rPr kumimoji="0" lang="en-US" b="0" i="1" u="none" strike="noStrike" kern="0" cap="none" spc="0" normalizeH="0" baseline="0" noProof="0" dirty="0">
                <a:ln>
                  <a:noFill/>
                </a:ln>
                <a:effectLst/>
                <a:uLnTx/>
                <a:uFillTx/>
                <a:latin typeface="+mn-lt"/>
                <a:ea typeface="+mn-ea"/>
                <a:cs typeface="+mn-cs"/>
              </a:rPr>
              <a:t>s</a:t>
            </a:r>
            <a:r>
              <a:rPr kumimoji="0" lang="en-US" b="0" i="0" u="none" strike="noStrike" kern="0" cap="none" spc="0" normalizeH="0" baseline="0" noProof="0" dirty="0">
                <a:ln>
                  <a:noFill/>
                </a:ln>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b="1" i="1" u="none" strike="noStrike" kern="0" cap="none" spc="0" normalizeH="0" baseline="0" noProof="0" dirty="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b="1" i="0" u="none" strike="noStrike" kern="0" cap="none" spc="0" normalizeH="0" baseline="0" noProof="0" dirty="0">
                <a:ln>
                  <a:noFill/>
                </a:ln>
                <a:effectLst/>
                <a:uLnTx/>
                <a:uFillTx/>
                <a:latin typeface="+mn-lt"/>
                <a:ea typeface="+mn-ea"/>
                <a:cs typeface="+mn-cs"/>
              </a:rPr>
              <a:t>Is </a:t>
            </a:r>
            <a:r>
              <a:rPr kumimoji="0" lang="en-US" b="1" i="0" u="none" strike="noStrike" kern="0" cap="none" spc="0" normalizeH="0" baseline="0" noProof="0" dirty="0" err="1">
                <a:ln>
                  <a:noFill/>
                </a:ln>
                <a:effectLst/>
                <a:uLnTx/>
                <a:uFillTx/>
                <a:latin typeface="+mn-lt"/>
                <a:ea typeface="+mn-ea"/>
                <a:cs typeface="+mn-cs"/>
              </a:rPr>
              <a:t>Tanese</a:t>
            </a:r>
            <a:r>
              <a:rPr kumimoji="0" lang="en-US" b="1" i="0" u="none" strike="noStrike" kern="0" cap="none" spc="0" normalizeH="0" baseline="0" noProof="0" dirty="0">
                <a:ln>
                  <a:noFill/>
                </a:ln>
                <a:effectLst/>
                <a:uLnTx/>
                <a:uFillTx/>
                <a:latin typeface="+mn-lt"/>
                <a:ea typeface="+mn-ea"/>
                <a:cs typeface="+mn-cs"/>
              </a:rPr>
              <a:t> function Deceptive (GA-Hard) or GA-Easy</a:t>
            </a: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b="1" i="0" u="none" strike="noStrike" kern="0" cap="none" spc="0" normalizeH="0" baseline="0" noProof="0" dirty="0">
                <a:ln>
                  <a:noFill/>
                </a:ln>
                <a:effectLst/>
                <a:uLnTx/>
                <a:uFillTx/>
                <a:latin typeface="+mn-lt"/>
                <a:ea typeface="+mn-ea"/>
                <a:cs typeface="+mn-cs"/>
              </a:rPr>
              <a:t>(Wilson claimed that such a function is GA-Easy)</a:t>
            </a: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b="1" i="0" u="none" strike="noStrike" kern="0" cap="none" spc="0" normalizeH="0" baseline="0" noProof="0" dirty="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b="1" i="0" u="none" strike="noStrike" kern="0" cap="none" spc="0" normalizeH="0" baseline="0" noProof="0" dirty="0">
                <a:ln>
                  <a:noFill/>
                </a:ln>
                <a:effectLst/>
                <a:uLnTx/>
                <a:uFillTx/>
                <a:latin typeface="+mn-lt"/>
                <a:ea typeface="+mn-ea"/>
                <a:cs typeface="+mn-cs"/>
              </a:rPr>
              <a:t>IS DEFENITION OF DECEPTION AND COUNTING ON IT AS A HARDNESS MEASURE IS CORRECT?</a:t>
            </a:r>
          </a:p>
        </p:txBody>
      </p:sp>
      <p:sp>
        <p:nvSpPr>
          <p:cNvPr id="6" name="Rectangle 5"/>
          <p:cNvSpPr/>
          <p:nvPr/>
        </p:nvSpPr>
        <p:spPr bwMode="auto">
          <a:xfrm>
            <a:off x="3428992" y="6143644"/>
            <a:ext cx="1785950"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 about </a:t>
            </a:r>
            <a:r>
              <a:rPr lang="en-US" dirty="0" err="1"/>
              <a:t>Tanese</a:t>
            </a:r>
            <a:r>
              <a:rPr lang="en-US" dirty="0"/>
              <a:t> Functions</a:t>
            </a:r>
            <a:br>
              <a:rPr lang="en-US" dirty="0"/>
            </a:br>
            <a:r>
              <a:rPr lang="en-US" dirty="0"/>
              <a:t>Relevant to Deception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215</a:t>
            </a:fld>
            <a:endParaRPr lang="en-US"/>
          </a:p>
        </p:txBody>
      </p:sp>
      <p:graphicFrame>
        <p:nvGraphicFramePr>
          <p:cNvPr id="5" name="Content Placeholder 5"/>
          <p:cNvGraphicFramePr>
            <a:graphicFrameLocks/>
          </p:cNvGraphicFramePr>
          <p:nvPr>
            <p:extLst>
              <p:ext uri="{D42A27DB-BD31-4B8C-83A1-F6EECF244321}">
                <p14:modId xmlns:p14="http://schemas.microsoft.com/office/powerpoint/2010/main" val="2368556757"/>
              </p:ext>
            </p:extLst>
          </p:nvPr>
        </p:nvGraphicFramePr>
        <p:xfrm>
          <a:off x="533400" y="12954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619590" y="1484730"/>
            <a:ext cx="5904820" cy="1368190"/>
          </a:xfrm>
          <a:prstGeom prst="rect">
            <a:avLst/>
          </a:prstGeom>
          <a:solidFill>
            <a:srgbClr val="C0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Fitness distance correlation as a measure of problem difficulty for genetic algorithms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216</a:t>
            </a:fld>
            <a:endParaRPr lang="en-US"/>
          </a:p>
        </p:txBody>
      </p:sp>
      <p:sp>
        <p:nvSpPr>
          <p:cNvPr id="4" name="Rectangle 3"/>
          <p:cNvSpPr/>
          <p:nvPr/>
        </p:nvSpPr>
        <p:spPr>
          <a:xfrm>
            <a:off x="2071670" y="1785926"/>
            <a:ext cx="4572000" cy="923330"/>
          </a:xfrm>
          <a:prstGeom prst="rect">
            <a:avLst/>
          </a:prstGeom>
        </p:spPr>
        <p:txBody>
          <a:bodyPr>
            <a:spAutoFit/>
          </a:bodyPr>
          <a:lstStyle/>
          <a:p>
            <a:pPr algn="ctr"/>
            <a:r>
              <a:rPr lang="en-US" b="1" dirty="0">
                <a:solidFill>
                  <a:schemeClr val="bg1"/>
                </a:solidFill>
              </a:rPr>
              <a:t>Fitness distance correlation as a measure of problem difficulty for genetic algorithms</a:t>
            </a:r>
          </a:p>
        </p:txBody>
      </p:sp>
      <p:sp>
        <p:nvSpPr>
          <p:cNvPr id="6" name="Subtitle 6"/>
          <p:cNvSpPr txBox="1">
            <a:spLocks/>
          </p:cNvSpPr>
          <p:nvPr/>
        </p:nvSpPr>
        <p:spPr>
          <a:xfrm>
            <a:off x="1295400" y="3200400"/>
            <a:ext cx="6777062" cy="2743200"/>
          </a:xfrm>
          <a:prstGeom prst="rect">
            <a:avLst/>
          </a:prstGeom>
        </p:spPr>
        <p:txBody>
          <a:bodyPr>
            <a:noAutofit/>
          </a:bodyPr>
          <a:lstStyle/>
          <a:p>
            <a:pPr marL="342900" marR="0" lvl="0" indent="-342900" algn="ctr" defTabSz="914400" rtl="0" eaLnBrk="1" fontAlgn="base" latinLnBrk="0" hangingPunct="1">
              <a:lnSpc>
                <a:spcPct val="100000"/>
              </a:lnSpc>
              <a:spcBef>
                <a:spcPct val="20000"/>
              </a:spcBef>
              <a:spcAft>
                <a:spcPct val="0"/>
              </a:spcAft>
              <a:buClr>
                <a:srgbClr val="682A00"/>
              </a:buClr>
              <a:buSzTx/>
              <a:tabLst/>
              <a:defRPr/>
            </a:pPr>
            <a:r>
              <a:rPr kumimoji="0" lang="en-US" sz="2400" b="0" i="0" u="none" strike="noStrike" kern="0" cap="none" spc="0" normalizeH="0" baseline="0" noProof="0" dirty="0">
                <a:ln>
                  <a:noFill/>
                </a:ln>
                <a:effectLst/>
                <a:uLnTx/>
                <a:uFillTx/>
                <a:latin typeface="+mn-lt"/>
                <a:ea typeface="+mn-ea"/>
                <a:cs typeface="+mn-cs"/>
              </a:rPr>
              <a:t>Terry Jones</a:t>
            </a:r>
          </a:p>
          <a:p>
            <a:pPr marL="342900" marR="0" lvl="0" indent="-342900" algn="ctr" defTabSz="914400" rtl="0" eaLnBrk="1" fontAlgn="base" latinLnBrk="0" hangingPunct="1">
              <a:lnSpc>
                <a:spcPct val="100000"/>
              </a:lnSpc>
              <a:spcBef>
                <a:spcPct val="20000"/>
              </a:spcBef>
              <a:spcAft>
                <a:spcPct val="0"/>
              </a:spcAft>
              <a:buClr>
                <a:srgbClr val="682A00"/>
              </a:buClr>
              <a:buSzTx/>
              <a:tabLst/>
              <a:defRPr/>
            </a:pPr>
            <a:r>
              <a:rPr kumimoji="0" lang="en-US" sz="2400" b="0" i="0" u="none" strike="noStrike" kern="0" cap="none" spc="0" normalizeH="0" baseline="0" noProof="0" dirty="0">
                <a:ln>
                  <a:noFill/>
                </a:ln>
                <a:effectLst/>
                <a:uLnTx/>
                <a:uFillTx/>
                <a:latin typeface="+mn-lt"/>
                <a:ea typeface="+mn-ea"/>
                <a:cs typeface="+mn-cs"/>
              </a:rPr>
              <a:t>Stephanie Forrest</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US" sz="2400"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US" sz="2400" b="0" i="0" u="none" strike="noStrike" kern="0" cap="none" spc="0" normalizeH="0" baseline="0" noProof="0" dirty="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tabLst/>
              <a:defRPr/>
            </a:pPr>
            <a:r>
              <a:rPr kumimoji="0" lang="en-US" sz="2400" b="1" i="0" u="none" strike="noStrike" kern="0" cap="none" spc="0" normalizeH="0" baseline="0" noProof="0" dirty="0">
                <a:ln>
                  <a:noFill/>
                </a:ln>
                <a:solidFill>
                  <a:schemeClr val="accent1"/>
                </a:solidFill>
                <a:effectLst/>
                <a:uLnTx/>
                <a:uFillTx/>
                <a:latin typeface="+mn-lt"/>
                <a:ea typeface="+mn-ea"/>
                <a:cs typeface="+mn-cs"/>
              </a:rPr>
              <a:t>All figures and some statements in slides 43-41 are directly drawn from [3].</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US" sz="2400" b="0" i="0" u="none" strike="noStrike" kern="0" cap="none" spc="0" normalizeH="0" baseline="0" noProof="0" dirty="0">
              <a:ln>
                <a:noFill/>
              </a:ln>
              <a:effectLst/>
              <a:uLnTx/>
              <a:uFillTx/>
              <a:latin typeface="+mn-lt"/>
              <a:ea typeface="+mn-ea"/>
              <a:cs typeface="+mn-cs"/>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 as a Heuristic search Technique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217</a:t>
            </a:fld>
            <a:endParaRPr lang="en-US"/>
          </a:p>
        </p:txBody>
      </p:sp>
      <p:sp>
        <p:nvSpPr>
          <p:cNvPr id="4" name="Content Placeholder 4"/>
          <p:cNvSpPr txBox="1">
            <a:spLocks/>
          </p:cNvSpPr>
          <p:nvPr/>
        </p:nvSpPr>
        <p:spPr>
          <a:xfrm>
            <a:off x="914400" y="1447800"/>
            <a:ext cx="7772400" cy="45720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b="0" i="0" u="none" strike="noStrike" kern="0" cap="none" spc="0" normalizeH="0" baseline="0" noProof="0" dirty="0">
                <a:ln>
                  <a:noFill/>
                </a:ln>
                <a:effectLst/>
                <a:uLnTx/>
                <a:uFillTx/>
                <a:latin typeface="+mn-lt"/>
                <a:ea typeface="+mn-ea"/>
                <a:cs typeface="+mn-cs"/>
              </a:rPr>
              <a:t>GA is Similar to Heuristic Search Algorithms</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b="0" i="0" u="none" strike="noStrike" kern="0" cap="none" spc="0" normalizeH="0" baseline="0" noProof="0" dirty="0">
                <a:ln>
                  <a:noFill/>
                </a:ln>
                <a:effectLst/>
                <a:uLnTx/>
                <a:uFillTx/>
                <a:latin typeface="+mn-lt"/>
                <a:ea typeface="+mn-ea"/>
                <a:cs typeface="+mn-cs"/>
              </a:rPr>
              <a:t>Fitness Function as Heuristic Functions</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b="0" i="0" u="none" strike="noStrike" kern="0" cap="none" spc="0" normalizeH="0" baseline="0" noProof="0" dirty="0">
                <a:ln>
                  <a:noFill/>
                </a:ln>
                <a:effectLst/>
                <a:uLnTx/>
                <a:uFillTx/>
                <a:latin typeface="+mn-lt"/>
                <a:ea typeface="+mn-ea"/>
                <a:cs typeface="+mn-cs"/>
              </a:rPr>
              <a:t>In Heuristic Search Algorithms, Value Function is an estimation of Distance to Goal</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b="0" i="0" u="none" strike="noStrike" kern="0" cap="none" spc="0" normalizeH="0" baseline="0" noProof="0" dirty="0">
                <a:ln>
                  <a:noFill/>
                </a:ln>
                <a:effectLst/>
                <a:uLnTx/>
                <a:uFillTx/>
                <a:latin typeface="+mn-lt"/>
                <a:ea typeface="+mn-ea"/>
                <a:cs typeface="+mn-cs"/>
              </a:rPr>
              <a:t>So, Fitness Function also must do the same.</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b="0" i="0" u="none" strike="noStrike" kern="0" cap="none" spc="0" normalizeH="0" baseline="0" noProof="0" dirty="0">
                <a:ln>
                  <a:noFill/>
                </a:ln>
                <a:effectLst/>
                <a:uLnTx/>
                <a:uFillTx/>
                <a:latin typeface="+mn-lt"/>
                <a:ea typeface="+mn-ea"/>
                <a:cs typeface="+mn-cs"/>
              </a:rPr>
              <a:t>If </a:t>
            </a:r>
            <a:r>
              <a:rPr kumimoji="0" lang="en-US" b="0" i="1" u="none" strike="noStrike" kern="0" cap="none" spc="0" normalizeH="0" baseline="0" noProof="0" dirty="0">
                <a:ln>
                  <a:noFill/>
                </a:ln>
                <a:effectLst/>
                <a:uLnTx/>
                <a:uFillTx/>
                <a:latin typeface="+mn-lt"/>
                <a:ea typeface="+mn-ea"/>
                <a:cs typeface="+mn-cs"/>
              </a:rPr>
              <a:t>r</a:t>
            </a:r>
            <a:r>
              <a:rPr kumimoji="0" lang="en-US" b="0" i="0" u="none" strike="noStrike" kern="0" cap="none" spc="0" normalizeH="0" baseline="0" noProof="0" dirty="0">
                <a:ln>
                  <a:noFill/>
                </a:ln>
                <a:effectLst/>
                <a:uLnTx/>
                <a:uFillTx/>
                <a:latin typeface="+mn-lt"/>
                <a:ea typeface="+mn-ea"/>
                <a:cs typeface="+mn-cs"/>
              </a:rPr>
              <a:t> supposed to be correlation factor</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endParaRPr kumimoji="0" lang="en-US" sz="2400" b="0" i="0" u="none" strike="noStrike" kern="0" cap="none" spc="0" normalizeH="0" baseline="0" noProof="0" dirty="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sz="2000" b="1" i="1" u="none" strike="noStrike" kern="0" cap="none" spc="0" normalizeH="0" baseline="0" noProof="0" dirty="0">
                <a:ln>
                  <a:noFill/>
                </a:ln>
                <a:effectLst/>
                <a:uLnTx/>
                <a:uFillTx/>
                <a:latin typeface="+mn-lt"/>
                <a:ea typeface="+mn-ea"/>
                <a:cs typeface="+mn-cs"/>
              </a:rPr>
              <a:t>r</a:t>
            </a:r>
            <a:r>
              <a:rPr kumimoji="0" lang="en-US" sz="2000" b="1" i="0" u="none" strike="noStrike" kern="0" cap="none" spc="0" normalizeH="0" baseline="0" noProof="0" dirty="0">
                <a:ln>
                  <a:noFill/>
                </a:ln>
                <a:effectLst/>
                <a:uLnTx/>
                <a:uFillTx/>
                <a:latin typeface="+mn-lt"/>
                <a:ea typeface="+mn-ea"/>
                <a:cs typeface="+mn-cs"/>
              </a:rPr>
              <a:t>=-1 for maximizing functions and </a:t>
            </a:r>
            <a:r>
              <a:rPr kumimoji="0" lang="en-US" sz="2000" b="1" i="1" u="none" strike="noStrike" kern="0" cap="none" spc="0" normalizeH="0" baseline="0" noProof="0" dirty="0">
                <a:ln>
                  <a:noFill/>
                </a:ln>
                <a:effectLst/>
                <a:uLnTx/>
                <a:uFillTx/>
                <a:latin typeface="+mn-lt"/>
                <a:ea typeface="+mn-ea"/>
                <a:cs typeface="+mn-cs"/>
              </a:rPr>
              <a:t>r</a:t>
            </a:r>
            <a:r>
              <a:rPr kumimoji="0" lang="en-US" sz="2000" b="1" i="0" u="none" strike="noStrike" kern="0" cap="none" spc="0" normalizeH="0" baseline="0" noProof="0" dirty="0">
                <a:ln>
                  <a:noFill/>
                </a:ln>
                <a:effectLst/>
                <a:uLnTx/>
                <a:uFillTx/>
                <a:latin typeface="+mn-lt"/>
                <a:ea typeface="+mn-ea"/>
                <a:cs typeface="+mn-cs"/>
              </a:rPr>
              <a:t>=1 for minimizing ones</a:t>
            </a:r>
          </a:p>
        </p:txBody>
      </p:sp>
      <p:pic>
        <p:nvPicPr>
          <p:cNvPr id="7170" name="Picture 2" descr="H:\Computer Eng\PH.D thesis\Evo slides\pic\race_the_clock_PA_md_wm.gif"/>
          <p:cNvPicPr>
            <a:picLocks noChangeAspect="1" noChangeArrowheads="1" noCrop="1"/>
          </p:cNvPicPr>
          <p:nvPr/>
        </p:nvPicPr>
        <p:blipFill>
          <a:blip r:embed="rId3" cstate="print"/>
          <a:srcRect/>
          <a:stretch>
            <a:fillRect/>
          </a:stretch>
        </p:blipFill>
        <p:spPr bwMode="auto">
          <a:xfrm>
            <a:off x="1357290" y="4214818"/>
            <a:ext cx="2095500" cy="2095500"/>
          </a:xfrm>
          <a:prstGeom prst="rect">
            <a:avLst/>
          </a:prstGeom>
          <a:noFill/>
        </p:spPr>
      </p:pic>
      <p:sp>
        <p:nvSpPr>
          <p:cNvPr id="6" name="Rectangle 5"/>
          <p:cNvSpPr/>
          <p:nvPr/>
        </p:nvSpPr>
        <p:spPr bwMode="auto">
          <a:xfrm>
            <a:off x="1500166" y="5929330"/>
            <a:ext cx="1857388"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866" name="Picture 2"/>
          <p:cNvPicPr>
            <a:picLocks noChangeAspect="1" noChangeArrowheads="1"/>
          </p:cNvPicPr>
          <p:nvPr/>
        </p:nvPicPr>
        <p:blipFill>
          <a:blip r:embed="rId2" cstate="print"/>
          <a:srcRect/>
          <a:stretch>
            <a:fillRect/>
          </a:stretch>
        </p:blipFill>
        <p:spPr bwMode="auto">
          <a:xfrm>
            <a:off x="5829280" y="1603862"/>
            <a:ext cx="2957511" cy="4286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428596" y="235450"/>
            <a:ext cx="8229600" cy="563562"/>
          </a:xfrm>
        </p:spPr>
        <p:txBody>
          <a:bodyPr/>
          <a:lstStyle/>
          <a:p>
            <a:r>
              <a:rPr lang="en-US" dirty="0">
                <a:solidFill>
                  <a:schemeClr val="tx1"/>
                </a:solidFill>
              </a:rPr>
              <a:t>Operator detailed analysis </a:t>
            </a:r>
          </a:p>
        </p:txBody>
      </p:sp>
      <p:sp>
        <p:nvSpPr>
          <p:cNvPr id="4" name="Slide Number Placeholder 3"/>
          <p:cNvSpPr>
            <a:spLocks noGrp="1"/>
          </p:cNvSpPr>
          <p:nvPr>
            <p:ph type="sldNum" sz="quarter" idx="11"/>
          </p:nvPr>
        </p:nvSpPr>
        <p:spPr>
          <a:xfrm>
            <a:off x="3628996" y="6537325"/>
            <a:ext cx="2133600" cy="320675"/>
          </a:xfrm>
        </p:spPr>
        <p:txBody>
          <a:bodyPr/>
          <a:lstStyle/>
          <a:p>
            <a:fld id="{05F902D2-9C2C-4DBB-8DAD-BC9F69CAD2CA}" type="slidenum">
              <a:rPr lang="en-US" smtClean="0"/>
              <a:pPr/>
              <a:t>218</a:t>
            </a:fld>
            <a:endParaRPr lang="en-US"/>
          </a:p>
        </p:txBody>
      </p:sp>
      <p:sp>
        <p:nvSpPr>
          <p:cNvPr id="5" name="Rectangle 4"/>
          <p:cNvSpPr/>
          <p:nvPr/>
        </p:nvSpPr>
        <p:spPr>
          <a:xfrm>
            <a:off x="366816" y="2165642"/>
            <a:ext cx="5616780" cy="646331"/>
          </a:xfrm>
          <a:prstGeom prst="rect">
            <a:avLst/>
          </a:prstGeom>
        </p:spPr>
        <p:txBody>
          <a:bodyPr wrap="square">
            <a:spAutoFit/>
          </a:bodyPr>
          <a:lstStyle/>
          <a:p>
            <a:pPr algn="ctr"/>
            <a:r>
              <a:rPr lang="en-US" b="1" dirty="0">
                <a:solidFill>
                  <a:srgbClr val="CC00CC"/>
                </a:solidFill>
              </a:rPr>
              <a:t>A Comparison of Selection Schemes used in Genetic Algorithms</a:t>
            </a:r>
          </a:p>
        </p:txBody>
      </p:sp>
      <p:sp>
        <p:nvSpPr>
          <p:cNvPr id="7" name="Rectangle 6"/>
          <p:cNvSpPr/>
          <p:nvPr/>
        </p:nvSpPr>
        <p:spPr>
          <a:xfrm>
            <a:off x="2023046" y="3101772"/>
            <a:ext cx="2232310" cy="923330"/>
          </a:xfrm>
          <a:prstGeom prst="rect">
            <a:avLst/>
          </a:prstGeom>
        </p:spPr>
        <p:txBody>
          <a:bodyPr wrap="square">
            <a:spAutoFit/>
          </a:bodyPr>
          <a:lstStyle/>
          <a:p>
            <a:r>
              <a:rPr lang="en-US" dirty="0"/>
              <a:t>Melanie Mitchell</a:t>
            </a:r>
          </a:p>
          <a:p>
            <a:r>
              <a:rPr lang="en-US" dirty="0"/>
              <a:t>Stephanie Forrest</a:t>
            </a:r>
          </a:p>
          <a:p>
            <a:r>
              <a:rPr lang="en-US" dirty="0"/>
              <a:t>John. H. Holland</a:t>
            </a:r>
          </a:p>
        </p:txBody>
      </p:sp>
      <p:cxnSp>
        <p:nvCxnSpPr>
          <p:cNvPr id="11" name="Straight Connector 10"/>
          <p:cNvCxnSpPr/>
          <p:nvPr/>
        </p:nvCxnSpPr>
        <p:spPr bwMode="auto">
          <a:xfrm>
            <a:off x="438826" y="2093632"/>
            <a:ext cx="5120640" cy="0"/>
          </a:xfrm>
          <a:prstGeom prst="line">
            <a:avLst/>
          </a:prstGeom>
          <a:solidFill>
            <a:schemeClr val="accent1"/>
          </a:solidFill>
          <a:ln w="53975" cap="flat" cmpd="sng" algn="ctr">
            <a:solidFill>
              <a:schemeClr val="accent6"/>
            </a:solidFill>
            <a:prstDash val="solid"/>
            <a:round/>
            <a:headEnd type="none" w="med" len="med"/>
            <a:tailEnd type="none" w="med" len="med"/>
          </a:ln>
          <a:effectLst/>
        </p:spPr>
      </p:cxnSp>
      <p:cxnSp>
        <p:nvCxnSpPr>
          <p:cNvPr id="13" name="Straight Connector 12"/>
          <p:cNvCxnSpPr/>
          <p:nvPr/>
        </p:nvCxnSpPr>
        <p:spPr bwMode="auto">
          <a:xfrm>
            <a:off x="438826" y="2885742"/>
            <a:ext cx="5120640" cy="0"/>
          </a:xfrm>
          <a:prstGeom prst="line">
            <a:avLst/>
          </a:prstGeom>
          <a:solidFill>
            <a:schemeClr val="accent1"/>
          </a:solidFill>
          <a:ln w="53975" cap="flat" cmpd="sng" algn="ctr">
            <a:solidFill>
              <a:schemeClr val="accent6"/>
            </a:solidFill>
            <a:prstDash val="solid"/>
            <a:round/>
            <a:headEnd type="none" w="med" len="med"/>
            <a:tailEnd type="none" w="med" len="med"/>
          </a:ln>
          <a:effectLst/>
        </p:spPr>
      </p:cxn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917" name="Picture 5" descr="H:\Computer Eng\PH.D thesis\Evo slides\pic\good_samaritan_md_wm.jpg"/>
          <p:cNvPicPr>
            <a:picLocks noChangeAspect="1" noChangeArrowheads="1"/>
          </p:cNvPicPr>
          <p:nvPr/>
        </p:nvPicPr>
        <p:blipFill>
          <a:blip r:embed="rId2" cstate="print"/>
          <a:srcRect/>
          <a:stretch>
            <a:fillRect/>
          </a:stretch>
        </p:blipFill>
        <p:spPr bwMode="auto">
          <a:xfrm>
            <a:off x="6215074" y="2571744"/>
            <a:ext cx="2714644" cy="3325818"/>
          </a:xfrm>
          <a:prstGeom prst="rect">
            <a:avLst/>
          </a:prstGeom>
          <a:noFill/>
        </p:spPr>
      </p:pic>
      <p:sp>
        <p:nvSpPr>
          <p:cNvPr id="2" name="Title 1"/>
          <p:cNvSpPr>
            <a:spLocks noGrp="1"/>
          </p:cNvSpPr>
          <p:nvPr>
            <p:ph type="title"/>
          </p:nvPr>
        </p:nvSpPr>
        <p:spPr/>
        <p:txBody>
          <a:bodyPr/>
          <a:lstStyle/>
          <a:p>
            <a:r>
              <a:rPr lang="en-US" dirty="0"/>
              <a:t>A Comparison of Selection Schemes used in Genetic Algorithms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219</a:t>
            </a:fld>
            <a:endParaRPr lang="en-US"/>
          </a:p>
        </p:txBody>
      </p:sp>
      <p:sp>
        <p:nvSpPr>
          <p:cNvPr id="5" name="TextBox 4"/>
          <p:cNvSpPr txBox="1"/>
          <p:nvPr/>
        </p:nvSpPr>
        <p:spPr>
          <a:xfrm>
            <a:off x="714348" y="3143248"/>
            <a:ext cx="1435008" cy="369332"/>
          </a:xfrm>
          <a:prstGeom prst="rect">
            <a:avLst/>
          </a:prstGeom>
          <a:noFill/>
        </p:spPr>
        <p:txBody>
          <a:bodyPr wrap="none" rtlCol="0">
            <a:spAutoFit/>
          </a:bodyPr>
          <a:lstStyle/>
          <a:p>
            <a:r>
              <a:rPr lang="en-US" dirty="0"/>
              <a:t>Population: </a:t>
            </a:r>
          </a:p>
        </p:txBody>
      </p:sp>
      <p:pic>
        <p:nvPicPr>
          <p:cNvPr id="550914" name="Picture 2"/>
          <p:cNvPicPr>
            <a:picLocks noChangeAspect="1" noChangeArrowheads="1"/>
          </p:cNvPicPr>
          <p:nvPr/>
        </p:nvPicPr>
        <p:blipFill>
          <a:blip r:embed="rId3" cstate="print">
            <a:lum bright="-20000" contrast="40000"/>
          </a:blip>
          <a:srcRect/>
          <a:stretch>
            <a:fillRect/>
          </a:stretch>
        </p:blipFill>
        <p:spPr bwMode="auto">
          <a:xfrm>
            <a:off x="2285984" y="3214686"/>
            <a:ext cx="2061802" cy="319088"/>
          </a:xfrm>
          <a:prstGeom prst="rect">
            <a:avLst/>
          </a:prstGeom>
          <a:noFill/>
          <a:ln w="9525">
            <a:noFill/>
            <a:miter lim="800000"/>
            <a:headEnd/>
            <a:tailEnd/>
          </a:ln>
        </p:spPr>
      </p:pic>
      <p:sp>
        <p:nvSpPr>
          <p:cNvPr id="7" name="Rectangle 6"/>
          <p:cNvSpPr/>
          <p:nvPr/>
        </p:nvSpPr>
        <p:spPr>
          <a:xfrm>
            <a:off x="571472" y="1428736"/>
            <a:ext cx="8444941" cy="1754326"/>
          </a:xfrm>
          <a:prstGeom prst="rect">
            <a:avLst/>
          </a:prstGeom>
        </p:spPr>
        <p:txBody>
          <a:bodyPr wrap="none">
            <a:spAutoFit/>
          </a:bodyPr>
          <a:lstStyle/>
          <a:p>
            <a:r>
              <a:rPr lang="en-US" dirty="0"/>
              <a:t>Genetic Algorithms(GA):</a:t>
            </a:r>
          </a:p>
          <a:p>
            <a:r>
              <a:rPr lang="en-US" dirty="0"/>
              <a:t>     a probabilistic search algorithms characterized by the fact that a number </a:t>
            </a:r>
            <a:r>
              <a:rPr lang="en-US" i="1" dirty="0"/>
              <a:t>N</a:t>
            </a:r>
          </a:p>
          <a:p>
            <a:r>
              <a:rPr lang="en-US" dirty="0"/>
              <a:t>     of potential solutions (called individuals                 where represents the space</a:t>
            </a:r>
          </a:p>
          <a:p>
            <a:r>
              <a:rPr lang="en-US" dirty="0"/>
              <a:t>     of all possible individuals) of the optimization problem simultaneously sample</a:t>
            </a:r>
          </a:p>
          <a:p>
            <a:r>
              <a:rPr lang="en-US" dirty="0"/>
              <a:t>     the search space.</a:t>
            </a:r>
          </a:p>
          <a:p>
            <a:endParaRPr lang="en-US" dirty="0"/>
          </a:p>
        </p:txBody>
      </p:sp>
      <p:pic>
        <p:nvPicPr>
          <p:cNvPr id="550915" name="Picture 3"/>
          <p:cNvPicPr>
            <a:picLocks noChangeAspect="1" noChangeArrowheads="1"/>
          </p:cNvPicPr>
          <p:nvPr/>
        </p:nvPicPr>
        <p:blipFill>
          <a:blip r:embed="rId4" cstate="print">
            <a:lum bright="-20000" contrast="40000"/>
          </a:blip>
          <a:srcRect/>
          <a:stretch>
            <a:fillRect/>
          </a:stretch>
        </p:blipFill>
        <p:spPr bwMode="auto">
          <a:xfrm>
            <a:off x="5143504" y="2071678"/>
            <a:ext cx="642942" cy="296743"/>
          </a:xfrm>
          <a:prstGeom prst="rect">
            <a:avLst/>
          </a:prstGeom>
          <a:noFill/>
          <a:ln w="9525">
            <a:noFill/>
            <a:miter lim="800000"/>
            <a:headEnd/>
            <a:tailEnd/>
          </a:ln>
        </p:spPr>
      </p:pic>
      <p:sp>
        <p:nvSpPr>
          <p:cNvPr id="9" name="TextBox 8"/>
          <p:cNvSpPr txBox="1"/>
          <p:nvPr/>
        </p:nvSpPr>
        <p:spPr>
          <a:xfrm>
            <a:off x="714348" y="4000504"/>
            <a:ext cx="6787436" cy="1200329"/>
          </a:xfrm>
          <a:prstGeom prst="rect">
            <a:avLst/>
          </a:prstGeom>
          <a:noFill/>
        </p:spPr>
        <p:txBody>
          <a:bodyPr wrap="none" rtlCol="0">
            <a:spAutoFit/>
          </a:bodyPr>
          <a:lstStyle/>
          <a:p>
            <a:r>
              <a:rPr lang="en-US" dirty="0"/>
              <a:t>If J be a set of potential chromosomes then J^N means J*J*…*J </a:t>
            </a:r>
          </a:p>
          <a:p>
            <a:r>
              <a:rPr lang="en-US" dirty="0"/>
              <a:t>We extract N instances from this set. </a:t>
            </a:r>
          </a:p>
          <a:p>
            <a:endParaRPr lang="en-US" dirty="0"/>
          </a:p>
          <a:p>
            <a:r>
              <a:rPr lang="en-US" dirty="0"/>
              <a:t>So one instance from J^N construct the population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Evolutionary</a:t>
            </a:r>
            <a:r>
              <a:rPr lang="fa-IR" dirty="0"/>
              <a:t> </a:t>
            </a:r>
            <a:r>
              <a:rPr lang="en-US" dirty="0"/>
              <a:t>computing position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22</a:t>
            </a:fld>
            <a:endParaRPr lang="en-US"/>
          </a:p>
        </p:txBody>
      </p:sp>
      <p:graphicFrame>
        <p:nvGraphicFramePr>
          <p:cNvPr id="5" name="Diagram 4"/>
          <p:cNvGraphicFramePr/>
          <p:nvPr/>
        </p:nvGraphicFramePr>
        <p:xfrm>
          <a:off x="2987780" y="1628750"/>
          <a:ext cx="5400750" cy="3024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p:cNvPicPr>
            <a:picLocks noChangeAspect="1" noChangeArrowheads="1"/>
          </p:cNvPicPr>
          <p:nvPr/>
        </p:nvPicPr>
        <p:blipFill>
          <a:blip r:embed="rId7" cstate="print"/>
          <a:srcRect/>
          <a:stretch>
            <a:fillRect/>
          </a:stretch>
        </p:blipFill>
        <p:spPr bwMode="auto">
          <a:xfrm>
            <a:off x="385230" y="3717040"/>
            <a:ext cx="3322650" cy="2554600"/>
          </a:xfrm>
          <a:prstGeom prst="rect">
            <a:avLst/>
          </a:prstGeom>
          <a:noFill/>
          <a:ln w="9525">
            <a:noFill/>
            <a:miter lim="800000"/>
            <a:headEnd/>
            <a:tailEnd/>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00034" y="2143116"/>
            <a:ext cx="7358114" cy="78581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ectangle 5"/>
          <p:cNvSpPr/>
          <p:nvPr/>
        </p:nvSpPr>
        <p:spPr>
          <a:xfrm>
            <a:off x="500034" y="1643050"/>
            <a:ext cx="7000924" cy="1477328"/>
          </a:xfrm>
          <a:prstGeom prst="rect">
            <a:avLst/>
          </a:prstGeom>
        </p:spPr>
        <p:txBody>
          <a:bodyPr wrap="square">
            <a:spAutoFit/>
          </a:bodyPr>
          <a:lstStyle/>
          <a:p>
            <a:r>
              <a:rPr lang="en-US" dirty="0"/>
              <a:t>Fitness distribution:</a:t>
            </a:r>
          </a:p>
          <a:p>
            <a:endParaRPr lang="en-US" dirty="0"/>
          </a:p>
          <a:p>
            <a:r>
              <a:rPr lang="en-US" dirty="0"/>
              <a:t>    The function                               assigns to each fitness value the number of individuals in a population  </a:t>
            </a:r>
          </a:p>
          <a:p>
            <a:endParaRPr lang="en-US" dirty="0"/>
          </a:p>
        </p:txBody>
      </p:sp>
      <p:sp>
        <p:nvSpPr>
          <p:cNvPr id="2" name="Title 1"/>
          <p:cNvSpPr>
            <a:spLocks noGrp="1"/>
          </p:cNvSpPr>
          <p:nvPr>
            <p:ph type="title"/>
          </p:nvPr>
        </p:nvSpPr>
        <p:spPr/>
        <p:txBody>
          <a:bodyPr/>
          <a:lstStyle/>
          <a:p>
            <a:r>
              <a:rPr lang="en-US" dirty="0"/>
              <a:t>Fitness distribution (S function)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220</a:t>
            </a:fld>
            <a:endParaRPr lang="en-US"/>
          </a:p>
        </p:txBody>
      </p:sp>
      <p:pic>
        <p:nvPicPr>
          <p:cNvPr id="551938" name="Picture 2"/>
          <p:cNvPicPr>
            <a:picLocks noChangeAspect="1" noChangeArrowheads="1"/>
          </p:cNvPicPr>
          <p:nvPr/>
        </p:nvPicPr>
        <p:blipFill>
          <a:blip r:embed="rId2" cstate="print">
            <a:lum bright="-20000" contrast="40000"/>
          </a:blip>
          <a:srcRect/>
          <a:stretch>
            <a:fillRect/>
          </a:stretch>
        </p:blipFill>
        <p:spPr bwMode="auto">
          <a:xfrm>
            <a:off x="2214546" y="2162488"/>
            <a:ext cx="1521919" cy="409256"/>
          </a:xfrm>
          <a:prstGeom prst="rect">
            <a:avLst/>
          </a:prstGeom>
          <a:noFill/>
          <a:ln w="9525">
            <a:noFill/>
            <a:miter lim="800000"/>
            <a:headEnd/>
            <a:tailEnd/>
          </a:ln>
        </p:spPr>
      </p:pic>
      <p:sp>
        <p:nvSpPr>
          <p:cNvPr id="7" name="TextBox 6"/>
          <p:cNvSpPr txBox="1"/>
          <p:nvPr/>
        </p:nvSpPr>
        <p:spPr>
          <a:xfrm>
            <a:off x="4143372" y="3429000"/>
            <a:ext cx="753732" cy="369332"/>
          </a:xfrm>
          <a:prstGeom prst="rect">
            <a:avLst/>
          </a:prstGeom>
          <a:noFill/>
        </p:spPr>
        <p:txBody>
          <a:bodyPr wrap="none" rtlCol="0">
            <a:spAutoFit/>
          </a:bodyPr>
          <a:lstStyle/>
          <a:p>
            <a:r>
              <a:rPr lang="en-US" dirty="0"/>
              <a:t>S&gt;=0</a:t>
            </a:r>
          </a:p>
        </p:txBody>
      </p:sp>
      <p:cxnSp>
        <p:nvCxnSpPr>
          <p:cNvPr id="9" name="Straight Arrow Connector 8"/>
          <p:cNvCxnSpPr/>
          <p:nvPr/>
        </p:nvCxnSpPr>
        <p:spPr bwMode="auto">
          <a:xfrm>
            <a:off x="2857488" y="3714752"/>
            <a:ext cx="1071570" cy="1588"/>
          </a:xfrm>
          <a:prstGeom prst="straightConnector1">
            <a:avLst/>
          </a:prstGeom>
          <a:solidFill>
            <a:schemeClr val="accent1"/>
          </a:solidFill>
          <a:ln w="47625" cap="flat" cmpd="dbl" algn="ctr">
            <a:solidFill>
              <a:schemeClr val="tx1"/>
            </a:solidFill>
            <a:prstDash val="solid"/>
            <a:round/>
            <a:headEnd type="none" w="med" len="med"/>
            <a:tailEnd type="arrow"/>
          </a:ln>
          <a:effectLst/>
        </p:spPr>
      </p:cxnSp>
      <p:sp>
        <p:nvSpPr>
          <p:cNvPr id="11" name="TextBox 10"/>
          <p:cNvSpPr txBox="1"/>
          <p:nvPr/>
        </p:nvSpPr>
        <p:spPr>
          <a:xfrm>
            <a:off x="2786050" y="3214686"/>
            <a:ext cx="853119" cy="369332"/>
          </a:xfrm>
          <a:prstGeom prst="rect">
            <a:avLst/>
          </a:prstGeom>
          <a:noFill/>
        </p:spPr>
        <p:txBody>
          <a:bodyPr wrap="none" rtlCol="0">
            <a:spAutoFit/>
          </a:bodyPr>
          <a:lstStyle/>
          <a:p>
            <a:r>
              <a:rPr lang="en-US" dirty="0"/>
              <a:t>means</a:t>
            </a:r>
          </a:p>
        </p:txBody>
      </p:sp>
      <p:pic>
        <p:nvPicPr>
          <p:cNvPr id="551939" name="Picture 3"/>
          <p:cNvPicPr>
            <a:picLocks noChangeAspect="1" noChangeArrowheads="1"/>
          </p:cNvPicPr>
          <p:nvPr/>
        </p:nvPicPr>
        <p:blipFill>
          <a:blip r:embed="rId3" cstate="print">
            <a:lum bright="-20000" contrast="40000"/>
          </a:blip>
          <a:srcRect/>
          <a:stretch>
            <a:fillRect/>
          </a:stretch>
        </p:blipFill>
        <p:spPr bwMode="auto">
          <a:xfrm>
            <a:off x="6715140" y="2214554"/>
            <a:ext cx="750105" cy="300042"/>
          </a:xfrm>
          <a:prstGeom prst="rect">
            <a:avLst/>
          </a:prstGeom>
          <a:noFill/>
          <a:ln w="9525">
            <a:noFill/>
            <a:miter lim="800000"/>
            <a:headEnd/>
            <a:tailEnd/>
          </a:ln>
        </p:spPr>
      </p:pic>
      <p:pic>
        <p:nvPicPr>
          <p:cNvPr id="551940" name="Picture 4"/>
          <p:cNvPicPr>
            <a:picLocks noChangeAspect="1" noChangeArrowheads="1"/>
          </p:cNvPicPr>
          <p:nvPr/>
        </p:nvPicPr>
        <p:blipFill>
          <a:blip r:embed="rId4" cstate="print">
            <a:lum bright="-20000" contrast="40000"/>
          </a:blip>
          <a:srcRect/>
          <a:stretch>
            <a:fillRect/>
          </a:stretch>
        </p:blipFill>
        <p:spPr bwMode="auto">
          <a:xfrm>
            <a:off x="4572000" y="2530711"/>
            <a:ext cx="714380" cy="307733"/>
          </a:xfrm>
          <a:prstGeom prst="rect">
            <a:avLst/>
          </a:prstGeom>
          <a:noFill/>
          <a:ln w="9525">
            <a:noFill/>
            <a:miter lim="800000"/>
            <a:headEnd/>
            <a:tailEnd/>
          </a:ln>
          <a:effectLst/>
        </p:spPr>
      </p:pic>
      <p:pic>
        <p:nvPicPr>
          <p:cNvPr id="15" name="Picture 2"/>
          <p:cNvPicPr>
            <a:picLocks noChangeAspect="1" noChangeArrowheads="1"/>
          </p:cNvPicPr>
          <p:nvPr/>
        </p:nvPicPr>
        <p:blipFill>
          <a:blip r:embed="rId2" cstate="print">
            <a:lum bright="-20000" contrast="40000"/>
          </a:blip>
          <a:srcRect/>
          <a:stretch>
            <a:fillRect/>
          </a:stretch>
        </p:blipFill>
        <p:spPr bwMode="auto">
          <a:xfrm>
            <a:off x="1121255" y="3500438"/>
            <a:ext cx="1521919" cy="409256"/>
          </a:xfrm>
          <a:prstGeom prst="rect">
            <a:avLst/>
          </a:prstGeom>
          <a:noFill/>
          <a:ln w="9525">
            <a:noFill/>
            <a:miter lim="800000"/>
            <a:headEnd/>
            <a:tailEnd/>
          </a:ln>
        </p:spPr>
      </p:pic>
      <p:sp>
        <p:nvSpPr>
          <p:cNvPr id="17" name="TextBox 16"/>
          <p:cNvSpPr txBox="1"/>
          <p:nvPr/>
        </p:nvSpPr>
        <p:spPr>
          <a:xfrm>
            <a:off x="642910" y="4429132"/>
            <a:ext cx="8233344" cy="646331"/>
          </a:xfrm>
          <a:prstGeom prst="rect">
            <a:avLst/>
          </a:prstGeom>
          <a:noFill/>
        </p:spPr>
        <p:txBody>
          <a:bodyPr wrap="none" rtlCol="0">
            <a:spAutoFit/>
          </a:bodyPr>
          <a:lstStyle/>
          <a:p>
            <a:pPr algn="ctr"/>
            <a:r>
              <a:rPr lang="en-US" dirty="0"/>
              <a:t>The </a:t>
            </a:r>
            <a:r>
              <a:rPr lang="en-US" i="1" dirty="0"/>
              <a:t>S</a:t>
            </a:r>
            <a:r>
              <a:rPr lang="en-US" dirty="0"/>
              <a:t> function indicate that how many individuals are in the population which </a:t>
            </a:r>
          </a:p>
          <a:p>
            <a:pPr algn="ctr"/>
            <a:r>
              <a:rPr lang="en-US" dirty="0"/>
              <a:t>have  specified fitness</a:t>
            </a:r>
          </a:p>
        </p:txBody>
      </p:sp>
      <p:sp>
        <p:nvSpPr>
          <p:cNvPr id="18" name="TextBox 17"/>
          <p:cNvSpPr txBox="1"/>
          <p:nvPr/>
        </p:nvSpPr>
        <p:spPr>
          <a:xfrm>
            <a:off x="2143108" y="5715016"/>
            <a:ext cx="5059398" cy="369332"/>
          </a:xfrm>
          <a:prstGeom prst="rect">
            <a:avLst/>
          </a:prstGeom>
          <a:noFill/>
        </p:spPr>
        <p:txBody>
          <a:bodyPr wrap="none" rtlCol="0">
            <a:spAutoFit/>
          </a:bodyPr>
          <a:lstStyle/>
          <a:p>
            <a:r>
              <a:rPr lang="en-US" dirty="0"/>
              <a:t>We can describe the population with </a:t>
            </a:r>
            <a:r>
              <a:rPr lang="en-US" i="1" dirty="0"/>
              <a:t>S</a:t>
            </a:r>
            <a:r>
              <a:rPr lang="en-US" dirty="0"/>
              <a:t> function </a:t>
            </a:r>
          </a:p>
        </p:txBody>
      </p:sp>
      <p:cxnSp>
        <p:nvCxnSpPr>
          <p:cNvPr id="20" name="Straight Arrow Connector 19"/>
          <p:cNvCxnSpPr/>
          <p:nvPr/>
        </p:nvCxnSpPr>
        <p:spPr bwMode="auto">
          <a:xfrm rot="5400000">
            <a:off x="4143372" y="5357826"/>
            <a:ext cx="571504" cy="1588"/>
          </a:xfrm>
          <a:prstGeom prst="straightConnector1">
            <a:avLst/>
          </a:prstGeom>
          <a:solidFill>
            <a:schemeClr val="accent1"/>
          </a:solidFill>
          <a:ln w="50800" cap="flat" cmpd="dbl" algn="ctr">
            <a:solidFill>
              <a:schemeClr val="tx1"/>
            </a:solidFill>
            <a:prstDash val="solid"/>
            <a:round/>
            <a:headEnd type="none" w="med" len="med"/>
            <a:tailEnd type="arrow"/>
          </a:ln>
          <a:effectLst/>
        </p:spPr>
      </p:cxnSp>
      <p:pic>
        <p:nvPicPr>
          <p:cNvPr id="551942" name="Picture 6" descr="H:\Computer Eng\PH.D thesis\Evo slides\pic\flash.jpg"/>
          <p:cNvPicPr>
            <a:picLocks noChangeAspect="1" noChangeArrowheads="1"/>
          </p:cNvPicPr>
          <p:nvPr/>
        </p:nvPicPr>
        <p:blipFill>
          <a:blip r:embed="rId5" cstate="print"/>
          <a:srcRect/>
          <a:stretch>
            <a:fillRect/>
          </a:stretch>
        </p:blipFill>
        <p:spPr bwMode="auto">
          <a:xfrm>
            <a:off x="7000892" y="2786058"/>
            <a:ext cx="1915405" cy="1752596"/>
          </a:xfrm>
          <a:prstGeom prst="rect">
            <a:avLst/>
          </a:prstGeom>
          <a:noFill/>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714348" y="1643050"/>
            <a:ext cx="7715304" cy="142876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552966" name="Picture 6" descr="H:\Computer Eng\PH.D thesis\Evo slides\pic\fortune_teller_crystal_ball_md_wm.jpg"/>
          <p:cNvPicPr>
            <a:picLocks noChangeAspect="1" noChangeArrowheads="1"/>
          </p:cNvPicPr>
          <p:nvPr/>
        </p:nvPicPr>
        <p:blipFill>
          <a:blip r:embed="rId2" cstate="print"/>
          <a:srcRect/>
          <a:stretch>
            <a:fillRect/>
          </a:stretch>
        </p:blipFill>
        <p:spPr bwMode="auto">
          <a:xfrm>
            <a:off x="5929322" y="1785926"/>
            <a:ext cx="2500330" cy="2397124"/>
          </a:xfrm>
          <a:prstGeom prst="rect">
            <a:avLst/>
          </a:prstGeom>
          <a:noFill/>
        </p:spPr>
      </p:pic>
      <p:sp>
        <p:nvSpPr>
          <p:cNvPr id="2" name="Title 1"/>
          <p:cNvSpPr>
            <a:spLocks noGrp="1"/>
          </p:cNvSpPr>
          <p:nvPr>
            <p:ph type="title"/>
          </p:nvPr>
        </p:nvSpPr>
        <p:spPr/>
        <p:txBody>
          <a:bodyPr/>
          <a:lstStyle/>
          <a:p>
            <a:r>
              <a:rPr lang="en-US" dirty="0"/>
              <a:t>Selection method</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221</a:t>
            </a:fld>
            <a:endParaRPr lang="en-US"/>
          </a:p>
        </p:txBody>
      </p:sp>
      <p:sp>
        <p:nvSpPr>
          <p:cNvPr id="5" name="Rectangle 4"/>
          <p:cNvSpPr/>
          <p:nvPr/>
        </p:nvSpPr>
        <p:spPr>
          <a:xfrm>
            <a:off x="571472" y="1285860"/>
            <a:ext cx="8072494" cy="2031325"/>
          </a:xfrm>
          <a:prstGeom prst="rect">
            <a:avLst/>
          </a:prstGeom>
        </p:spPr>
        <p:txBody>
          <a:bodyPr wrap="square">
            <a:spAutoFit/>
          </a:bodyPr>
          <a:lstStyle/>
          <a:p>
            <a:r>
              <a:rPr lang="en-US" dirty="0"/>
              <a:t>Selection method:</a:t>
            </a:r>
          </a:p>
          <a:p>
            <a:r>
              <a:rPr lang="en-US" dirty="0"/>
              <a:t>     </a:t>
            </a:r>
          </a:p>
          <a:p>
            <a:r>
              <a:rPr lang="en-US" dirty="0"/>
              <a:t>    A selection method     is a function that transforms a fitness distribution </a:t>
            </a:r>
            <a:r>
              <a:rPr lang="en-US" i="1" dirty="0"/>
              <a:t>s</a:t>
            </a:r>
          </a:p>
          <a:p>
            <a:r>
              <a:rPr lang="en-US" dirty="0"/>
              <a:t>      in to a new fitness distribution      :</a:t>
            </a:r>
          </a:p>
          <a:p>
            <a:endParaRPr lang="en-US" dirty="0"/>
          </a:p>
          <a:p>
            <a:endParaRPr lang="en-US" dirty="0"/>
          </a:p>
          <a:p>
            <a:endParaRPr lang="en-US" dirty="0"/>
          </a:p>
        </p:txBody>
      </p:sp>
      <p:pic>
        <p:nvPicPr>
          <p:cNvPr id="552962" name="Picture 2"/>
          <p:cNvPicPr>
            <a:picLocks noChangeAspect="1" noChangeArrowheads="1"/>
          </p:cNvPicPr>
          <p:nvPr/>
        </p:nvPicPr>
        <p:blipFill>
          <a:blip r:embed="rId3" cstate="print">
            <a:lum bright="-20000" contrast="40000"/>
          </a:blip>
          <a:srcRect/>
          <a:stretch>
            <a:fillRect/>
          </a:stretch>
        </p:blipFill>
        <p:spPr bwMode="auto">
          <a:xfrm>
            <a:off x="2890827" y="1924041"/>
            <a:ext cx="180975" cy="219075"/>
          </a:xfrm>
          <a:prstGeom prst="rect">
            <a:avLst/>
          </a:prstGeom>
          <a:noFill/>
          <a:ln w="9525">
            <a:noFill/>
            <a:miter lim="800000"/>
            <a:headEnd/>
            <a:tailEnd/>
          </a:ln>
        </p:spPr>
      </p:pic>
      <p:pic>
        <p:nvPicPr>
          <p:cNvPr id="552963" name="Picture 3"/>
          <p:cNvPicPr>
            <a:picLocks noChangeAspect="1" noChangeArrowheads="1"/>
          </p:cNvPicPr>
          <p:nvPr/>
        </p:nvPicPr>
        <p:blipFill>
          <a:blip r:embed="rId4" cstate="print">
            <a:lum bright="-20000" contrast="40000"/>
          </a:blip>
          <a:srcRect/>
          <a:stretch>
            <a:fillRect/>
          </a:stretch>
        </p:blipFill>
        <p:spPr bwMode="auto">
          <a:xfrm>
            <a:off x="4143372" y="2164127"/>
            <a:ext cx="214314" cy="264741"/>
          </a:xfrm>
          <a:prstGeom prst="rect">
            <a:avLst/>
          </a:prstGeom>
          <a:noFill/>
          <a:ln w="9525">
            <a:noFill/>
            <a:miter lim="800000"/>
            <a:headEnd/>
            <a:tailEnd/>
          </a:ln>
        </p:spPr>
      </p:pic>
      <p:pic>
        <p:nvPicPr>
          <p:cNvPr id="552965" name="Picture 5"/>
          <p:cNvPicPr>
            <a:picLocks noChangeAspect="1" noChangeArrowheads="1"/>
          </p:cNvPicPr>
          <p:nvPr/>
        </p:nvPicPr>
        <p:blipFill>
          <a:blip r:embed="rId5" cstate="print">
            <a:lum bright="-20000" contrast="40000"/>
          </a:blip>
          <a:srcRect/>
          <a:stretch>
            <a:fillRect/>
          </a:stretch>
        </p:blipFill>
        <p:spPr bwMode="auto">
          <a:xfrm>
            <a:off x="3000364" y="2428868"/>
            <a:ext cx="2160988" cy="523876"/>
          </a:xfrm>
          <a:prstGeom prst="rect">
            <a:avLst/>
          </a:prstGeom>
          <a:noFill/>
          <a:ln w="9525">
            <a:noFill/>
            <a:miter lim="800000"/>
            <a:headEnd/>
            <a:tailEnd/>
          </a:ln>
        </p:spPr>
      </p:pic>
      <p:sp>
        <p:nvSpPr>
          <p:cNvPr id="10" name="TextBox 9"/>
          <p:cNvSpPr txBox="1"/>
          <p:nvPr/>
        </p:nvSpPr>
        <p:spPr>
          <a:xfrm>
            <a:off x="714348" y="3786190"/>
            <a:ext cx="7673896" cy="1200329"/>
          </a:xfrm>
          <a:prstGeom prst="rect">
            <a:avLst/>
          </a:prstGeom>
          <a:noFill/>
        </p:spPr>
        <p:txBody>
          <a:bodyPr wrap="none" rtlCol="0">
            <a:spAutoFit/>
          </a:bodyPr>
          <a:lstStyle/>
          <a:p>
            <a:r>
              <a:rPr lang="en-US" dirty="0"/>
              <a:t>All population can be described by S.</a:t>
            </a:r>
          </a:p>
          <a:p>
            <a:r>
              <a:rPr lang="en-US" dirty="0"/>
              <a:t>Before applying the selection operator The population is determined by S.</a:t>
            </a:r>
          </a:p>
          <a:p>
            <a:r>
              <a:rPr lang="en-US" dirty="0"/>
              <a:t>After applying the selection operator The population is determined by</a:t>
            </a:r>
          </a:p>
          <a:p>
            <a:r>
              <a:rPr lang="en-US" dirty="0"/>
              <a:t> </a:t>
            </a:r>
          </a:p>
        </p:txBody>
      </p:sp>
      <p:pic>
        <p:nvPicPr>
          <p:cNvPr id="11" name="Picture 3"/>
          <p:cNvPicPr>
            <a:picLocks noChangeAspect="1" noChangeArrowheads="1"/>
          </p:cNvPicPr>
          <p:nvPr/>
        </p:nvPicPr>
        <p:blipFill>
          <a:blip r:embed="rId4" cstate="print">
            <a:lum bright="-20000" contrast="40000"/>
          </a:blip>
          <a:srcRect/>
          <a:stretch>
            <a:fillRect/>
          </a:stretch>
        </p:blipFill>
        <p:spPr bwMode="auto">
          <a:xfrm>
            <a:off x="7926184" y="4343577"/>
            <a:ext cx="289154" cy="357190"/>
          </a:xfrm>
          <a:prstGeom prst="rect">
            <a:avLst/>
          </a:prstGeom>
          <a:noFill/>
          <a:ln w="9525">
            <a:noFill/>
            <a:miter lim="800000"/>
            <a:headEnd/>
            <a:tailEnd/>
          </a:ln>
        </p:spPr>
      </p:pic>
      <p:sp>
        <p:nvSpPr>
          <p:cNvPr id="12" name="TextBox 11"/>
          <p:cNvSpPr txBox="1"/>
          <p:nvPr/>
        </p:nvSpPr>
        <p:spPr>
          <a:xfrm>
            <a:off x="571472" y="5500702"/>
            <a:ext cx="8481809" cy="369332"/>
          </a:xfrm>
          <a:prstGeom prst="rect">
            <a:avLst/>
          </a:prstGeom>
          <a:noFill/>
        </p:spPr>
        <p:txBody>
          <a:bodyPr wrap="none" rtlCol="0">
            <a:spAutoFit/>
          </a:bodyPr>
          <a:lstStyle/>
          <a:p>
            <a:r>
              <a:rPr lang="en-US" dirty="0"/>
              <a:t>Selection is also construct a population: input(population)       output(population) </a:t>
            </a:r>
          </a:p>
        </p:txBody>
      </p:sp>
      <p:cxnSp>
        <p:nvCxnSpPr>
          <p:cNvPr id="15" name="Straight Arrow Connector 14"/>
          <p:cNvCxnSpPr/>
          <p:nvPr/>
        </p:nvCxnSpPr>
        <p:spPr bwMode="auto">
          <a:xfrm>
            <a:off x="6572264" y="5715016"/>
            <a:ext cx="285752" cy="1588"/>
          </a:xfrm>
          <a:prstGeom prst="straightConnector1">
            <a:avLst/>
          </a:prstGeom>
          <a:solidFill>
            <a:schemeClr val="accent1"/>
          </a:solidFill>
          <a:ln w="34925" cap="flat" cmpd="sng" algn="ctr">
            <a:solidFill>
              <a:schemeClr val="tx1"/>
            </a:solidFill>
            <a:prstDash val="solid"/>
            <a:round/>
            <a:headEnd type="none" w="med" len="med"/>
            <a:tailEnd type="arrow"/>
          </a:ln>
          <a:effectLst/>
        </p:spPr>
      </p:cxnSp>
      <p:pic>
        <p:nvPicPr>
          <p:cNvPr id="18" name="Picture 2"/>
          <p:cNvPicPr>
            <a:picLocks noChangeAspect="1" noChangeArrowheads="1"/>
          </p:cNvPicPr>
          <p:nvPr/>
        </p:nvPicPr>
        <p:blipFill>
          <a:blip r:embed="rId3" cstate="print">
            <a:lum bright="-20000" contrast="40000"/>
          </a:blip>
          <a:srcRect/>
          <a:stretch>
            <a:fillRect/>
          </a:stretch>
        </p:blipFill>
        <p:spPr bwMode="auto">
          <a:xfrm>
            <a:off x="1378205" y="5965928"/>
            <a:ext cx="264837" cy="320592"/>
          </a:xfrm>
          <a:prstGeom prst="rect">
            <a:avLst/>
          </a:prstGeom>
          <a:noFill/>
          <a:ln w="9525">
            <a:noFill/>
            <a:miter lim="800000"/>
            <a:headEnd/>
            <a:tailEnd/>
          </a:ln>
        </p:spPr>
      </p:pic>
      <p:sp>
        <p:nvSpPr>
          <p:cNvPr id="19" name="TextBox 18"/>
          <p:cNvSpPr txBox="1"/>
          <p:nvPr/>
        </p:nvSpPr>
        <p:spPr>
          <a:xfrm>
            <a:off x="1571604" y="5929330"/>
            <a:ext cx="7138493" cy="369332"/>
          </a:xfrm>
          <a:prstGeom prst="rect">
            <a:avLst/>
          </a:prstGeom>
          <a:noFill/>
        </p:spPr>
        <p:txBody>
          <a:bodyPr wrap="none" rtlCol="0">
            <a:spAutoFit/>
          </a:bodyPr>
          <a:lstStyle/>
          <a:p>
            <a:r>
              <a:rPr lang="en-US" dirty="0"/>
              <a:t>Function : input(fitness distribution)       output(fitness distribution)</a:t>
            </a:r>
          </a:p>
        </p:txBody>
      </p:sp>
      <p:cxnSp>
        <p:nvCxnSpPr>
          <p:cNvPr id="20" name="Straight Arrow Connector 19"/>
          <p:cNvCxnSpPr/>
          <p:nvPr/>
        </p:nvCxnSpPr>
        <p:spPr bwMode="auto">
          <a:xfrm>
            <a:off x="5429256" y="6143644"/>
            <a:ext cx="285752" cy="1588"/>
          </a:xfrm>
          <a:prstGeom prst="straightConnector1">
            <a:avLst/>
          </a:prstGeom>
          <a:solidFill>
            <a:schemeClr val="accent1"/>
          </a:solidFill>
          <a:ln w="34925" cap="flat" cmpd="sng" algn="ctr">
            <a:solidFill>
              <a:schemeClr val="tx1"/>
            </a:solidFill>
            <a:prstDash val="solid"/>
            <a:round/>
            <a:headEnd type="none" w="med" len="med"/>
            <a:tailEnd type="arrow"/>
          </a:ln>
          <a:effectLst/>
        </p:spPr>
      </p:cxn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117" name="Picture 5" descr="H:\Computer Eng\PH.D thesis\Evo slides\pic\cause_and_effect_md_wm.jpg"/>
          <p:cNvPicPr>
            <a:picLocks noChangeAspect="1" noChangeArrowheads="1"/>
          </p:cNvPicPr>
          <p:nvPr/>
        </p:nvPicPr>
        <p:blipFill>
          <a:blip r:embed="rId2" cstate="print"/>
          <a:srcRect/>
          <a:stretch>
            <a:fillRect/>
          </a:stretch>
        </p:blipFill>
        <p:spPr bwMode="auto">
          <a:xfrm>
            <a:off x="6429388" y="3429000"/>
            <a:ext cx="2468562" cy="2468562"/>
          </a:xfrm>
          <a:prstGeom prst="rect">
            <a:avLst/>
          </a:prstGeom>
          <a:noFill/>
        </p:spPr>
      </p:pic>
      <p:sp>
        <p:nvSpPr>
          <p:cNvPr id="8" name="Rectangle 7"/>
          <p:cNvSpPr/>
          <p:nvPr/>
        </p:nvSpPr>
        <p:spPr bwMode="auto">
          <a:xfrm>
            <a:off x="642910" y="1857364"/>
            <a:ext cx="7715304" cy="1428760"/>
          </a:xfrm>
          <a:prstGeom prst="rect">
            <a:avLst/>
          </a:prstGeom>
          <a:solidFill>
            <a:schemeClr val="bg1"/>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Expected fitness distribution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222</a:t>
            </a:fld>
            <a:endParaRPr lang="en-US"/>
          </a:p>
        </p:txBody>
      </p:sp>
      <p:sp>
        <p:nvSpPr>
          <p:cNvPr id="4" name="Rectangle 3"/>
          <p:cNvSpPr/>
          <p:nvPr/>
        </p:nvSpPr>
        <p:spPr>
          <a:xfrm>
            <a:off x="500034" y="1428736"/>
            <a:ext cx="8286808" cy="1754326"/>
          </a:xfrm>
          <a:prstGeom prst="rect">
            <a:avLst/>
          </a:prstGeom>
        </p:spPr>
        <p:txBody>
          <a:bodyPr wrap="square">
            <a:spAutoFit/>
          </a:bodyPr>
          <a:lstStyle/>
          <a:p>
            <a:r>
              <a:rPr lang="en-US" dirty="0"/>
              <a:t>Expected fitness distribution:</a:t>
            </a:r>
          </a:p>
          <a:p>
            <a:r>
              <a:rPr lang="en-US" dirty="0"/>
              <a:t>    </a:t>
            </a:r>
          </a:p>
          <a:p>
            <a:r>
              <a:rPr lang="en-US" dirty="0"/>
              <a:t>          denotes the expected fitness distribution after applying the selection 	method     to the fitness distribution S , i.e.</a:t>
            </a:r>
          </a:p>
          <a:p>
            <a:endParaRPr lang="en-US" dirty="0"/>
          </a:p>
          <a:p>
            <a:endParaRPr lang="en-US" dirty="0"/>
          </a:p>
        </p:txBody>
      </p:sp>
      <p:pic>
        <p:nvPicPr>
          <p:cNvPr id="602113" name="Picture 1"/>
          <p:cNvPicPr>
            <a:picLocks noChangeAspect="1" noChangeArrowheads="1"/>
          </p:cNvPicPr>
          <p:nvPr/>
        </p:nvPicPr>
        <p:blipFill>
          <a:blip r:embed="rId3" cstate="print">
            <a:lum bright="-20000" contrast="40000"/>
          </a:blip>
          <a:srcRect/>
          <a:stretch>
            <a:fillRect/>
          </a:stretch>
        </p:blipFill>
        <p:spPr bwMode="auto">
          <a:xfrm>
            <a:off x="785786" y="2000240"/>
            <a:ext cx="347663" cy="287721"/>
          </a:xfrm>
          <a:prstGeom prst="rect">
            <a:avLst/>
          </a:prstGeom>
          <a:noFill/>
          <a:ln w="9525">
            <a:noFill/>
            <a:miter lim="800000"/>
            <a:headEnd/>
            <a:tailEnd/>
          </a:ln>
        </p:spPr>
      </p:pic>
      <p:pic>
        <p:nvPicPr>
          <p:cNvPr id="602114" name="Picture 2"/>
          <p:cNvPicPr>
            <a:picLocks noChangeAspect="1" noChangeArrowheads="1"/>
          </p:cNvPicPr>
          <p:nvPr/>
        </p:nvPicPr>
        <p:blipFill>
          <a:blip r:embed="rId4" cstate="print">
            <a:lum bright="-20000" contrast="40000"/>
          </a:blip>
          <a:srcRect/>
          <a:stretch>
            <a:fillRect/>
          </a:stretch>
        </p:blipFill>
        <p:spPr bwMode="auto">
          <a:xfrm>
            <a:off x="2285984" y="2326099"/>
            <a:ext cx="233363" cy="245645"/>
          </a:xfrm>
          <a:prstGeom prst="rect">
            <a:avLst/>
          </a:prstGeom>
          <a:noFill/>
          <a:ln w="9525">
            <a:noFill/>
            <a:miter lim="800000"/>
            <a:headEnd/>
            <a:tailEnd/>
          </a:ln>
        </p:spPr>
      </p:pic>
      <p:pic>
        <p:nvPicPr>
          <p:cNvPr id="602115" name="Picture 3"/>
          <p:cNvPicPr>
            <a:picLocks noChangeAspect="1" noChangeArrowheads="1"/>
          </p:cNvPicPr>
          <p:nvPr/>
        </p:nvPicPr>
        <p:blipFill>
          <a:blip r:embed="rId5" cstate="print">
            <a:lum bright="-20000" contrast="40000"/>
          </a:blip>
          <a:srcRect/>
          <a:stretch>
            <a:fillRect/>
          </a:stretch>
        </p:blipFill>
        <p:spPr bwMode="auto">
          <a:xfrm>
            <a:off x="2214546" y="2643182"/>
            <a:ext cx="4121211" cy="538165"/>
          </a:xfrm>
          <a:prstGeom prst="rect">
            <a:avLst/>
          </a:prstGeom>
          <a:noFill/>
          <a:ln w="9525">
            <a:noFill/>
            <a:miter lim="800000"/>
            <a:headEnd/>
            <a:tailEnd/>
          </a:ln>
        </p:spPr>
      </p:pic>
      <p:sp>
        <p:nvSpPr>
          <p:cNvPr id="9" name="TextBox 8"/>
          <p:cNvSpPr txBox="1"/>
          <p:nvPr/>
        </p:nvSpPr>
        <p:spPr>
          <a:xfrm>
            <a:off x="571472" y="3714752"/>
            <a:ext cx="4134465" cy="369332"/>
          </a:xfrm>
          <a:prstGeom prst="rect">
            <a:avLst/>
          </a:prstGeom>
          <a:noFill/>
        </p:spPr>
        <p:txBody>
          <a:bodyPr wrap="none" rtlCol="0">
            <a:spAutoFit/>
          </a:bodyPr>
          <a:lstStyle/>
          <a:p>
            <a:r>
              <a:rPr lang="en-US" dirty="0"/>
              <a:t>The selection operators are stochastic .</a:t>
            </a:r>
          </a:p>
        </p:txBody>
      </p:sp>
      <p:sp>
        <p:nvSpPr>
          <p:cNvPr id="10" name="Rectangle 9"/>
          <p:cNvSpPr/>
          <p:nvPr/>
        </p:nvSpPr>
        <p:spPr>
          <a:xfrm>
            <a:off x="571472" y="4643446"/>
            <a:ext cx="6625532" cy="369332"/>
          </a:xfrm>
          <a:prstGeom prst="rect">
            <a:avLst/>
          </a:prstGeom>
        </p:spPr>
        <p:txBody>
          <a:bodyPr wrap="none">
            <a:spAutoFit/>
          </a:bodyPr>
          <a:lstStyle/>
          <a:p>
            <a:r>
              <a:rPr lang="en-US" dirty="0"/>
              <a:t>The notation                                       will be used as abbreviation.</a:t>
            </a:r>
          </a:p>
        </p:txBody>
      </p:sp>
      <p:pic>
        <p:nvPicPr>
          <p:cNvPr id="602116" name="Picture 4"/>
          <p:cNvPicPr>
            <a:picLocks noChangeAspect="1" noChangeArrowheads="1"/>
          </p:cNvPicPr>
          <p:nvPr/>
        </p:nvPicPr>
        <p:blipFill>
          <a:blip r:embed="rId6" cstate="print">
            <a:lum bright="-20000" contrast="40000"/>
          </a:blip>
          <a:srcRect/>
          <a:stretch>
            <a:fillRect/>
          </a:stretch>
        </p:blipFill>
        <p:spPr bwMode="auto">
          <a:xfrm>
            <a:off x="2130309" y="4724411"/>
            <a:ext cx="1870187" cy="347663"/>
          </a:xfrm>
          <a:prstGeom prst="rect">
            <a:avLst/>
          </a:prstGeom>
          <a:noFill/>
          <a:ln w="9525">
            <a:noFill/>
            <a:miter lim="800000"/>
            <a:headEnd/>
            <a:tailEnd/>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 1</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223</a:t>
            </a:fld>
            <a:endParaRPr lang="en-US"/>
          </a:p>
        </p:txBody>
      </p:sp>
      <p:sp>
        <p:nvSpPr>
          <p:cNvPr id="4" name="Rectangle 3"/>
          <p:cNvSpPr/>
          <p:nvPr/>
        </p:nvSpPr>
        <p:spPr>
          <a:xfrm>
            <a:off x="714348" y="1357298"/>
            <a:ext cx="7715304" cy="369332"/>
          </a:xfrm>
          <a:prstGeom prst="rect">
            <a:avLst/>
          </a:prstGeom>
        </p:spPr>
        <p:txBody>
          <a:bodyPr wrap="square">
            <a:spAutoFit/>
          </a:bodyPr>
          <a:lstStyle/>
          <a:p>
            <a:pPr algn="ctr"/>
            <a:r>
              <a:rPr lang="en-US" b="1" dirty="0"/>
              <a:t>The variance in obtaining the fitness distribution S’ is</a:t>
            </a:r>
          </a:p>
        </p:txBody>
      </p:sp>
      <p:pic>
        <p:nvPicPr>
          <p:cNvPr id="601089" name="Picture 1"/>
          <p:cNvPicPr>
            <a:picLocks noChangeAspect="1" noChangeArrowheads="1"/>
          </p:cNvPicPr>
          <p:nvPr/>
        </p:nvPicPr>
        <p:blipFill>
          <a:blip r:embed="rId2" cstate="print">
            <a:lum bright="-20000" contrast="40000"/>
          </a:blip>
          <a:srcRect/>
          <a:stretch>
            <a:fillRect/>
          </a:stretch>
        </p:blipFill>
        <p:spPr bwMode="auto">
          <a:xfrm>
            <a:off x="2786050" y="1857364"/>
            <a:ext cx="2714644" cy="1053920"/>
          </a:xfrm>
          <a:prstGeom prst="rect">
            <a:avLst/>
          </a:prstGeom>
          <a:noFill/>
          <a:ln w="9525">
            <a:noFill/>
            <a:miter lim="800000"/>
            <a:headEnd/>
            <a:tailEnd/>
          </a:ln>
        </p:spPr>
      </p:pic>
      <p:cxnSp>
        <p:nvCxnSpPr>
          <p:cNvPr id="15" name="Straight Connector 14"/>
          <p:cNvCxnSpPr/>
          <p:nvPr/>
        </p:nvCxnSpPr>
        <p:spPr bwMode="auto">
          <a:xfrm>
            <a:off x="1285852" y="3143248"/>
            <a:ext cx="6143668" cy="1588"/>
          </a:xfrm>
          <a:prstGeom prst="line">
            <a:avLst/>
          </a:prstGeom>
          <a:solidFill>
            <a:schemeClr val="accent1"/>
          </a:solidFill>
          <a:ln w="50800" cap="flat" cmpd="sng" algn="ctr">
            <a:solidFill>
              <a:schemeClr val="tx1"/>
            </a:solidFill>
            <a:prstDash val="solid"/>
            <a:round/>
            <a:headEnd type="none" w="med" len="med"/>
            <a:tailEnd type="none" w="med" len="med"/>
          </a:ln>
          <a:effectLst/>
        </p:spPr>
      </p:cxn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4578" name="Picture 2"/>
          <p:cNvPicPr>
            <a:picLocks noChangeAspect="1" noChangeArrowheads="1"/>
          </p:cNvPicPr>
          <p:nvPr/>
        </p:nvPicPr>
        <p:blipFill>
          <a:blip r:embed="rId2" cstate="print">
            <a:lum bright="-20000" contrast="40000"/>
          </a:blip>
          <a:srcRect/>
          <a:stretch>
            <a:fillRect/>
          </a:stretch>
        </p:blipFill>
        <p:spPr bwMode="auto">
          <a:xfrm>
            <a:off x="6286512" y="4638688"/>
            <a:ext cx="2556558" cy="100489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Prove Theorem 1</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224</a:t>
            </a:fld>
            <a:endParaRPr lang="en-US"/>
          </a:p>
        </p:txBody>
      </p:sp>
      <p:sp>
        <p:nvSpPr>
          <p:cNvPr id="4" name="Rectangle 3"/>
          <p:cNvSpPr/>
          <p:nvPr/>
        </p:nvSpPr>
        <p:spPr>
          <a:xfrm>
            <a:off x="857224" y="1643050"/>
            <a:ext cx="7715304" cy="646331"/>
          </a:xfrm>
          <a:prstGeom prst="rect">
            <a:avLst/>
          </a:prstGeom>
        </p:spPr>
        <p:txBody>
          <a:bodyPr wrap="square">
            <a:spAutoFit/>
          </a:bodyPr>
          <a:lstStyle/>
          <a:p>
            <a:pPr algn="ctr"/>
            <a:r>
              <a:rPr lang="en-US" dirty="0"/>
              <a:t>:  Denotes the expected number of individuals with fitness value       after selection</a:t>
            </a:r>
          </a:p>
        </p:txBody>
      </p:sp>
      <p:pic>
        <p:nvPicPr>
          <p:cNvPr id="5" name="Picture 2"/>
          <p:cNvPicPr>
            <a:picLocks noChangeAspect="1" noChangeArrowheads="1"/>
          </p:cNvPicPr>
          <p:nvPr/>
        </p:nvPicPr>
        <p:blipFill>
          <a:blip r:embed="rId3" cstate="print">
            <a:lum bright="-20000" contrast="40000"/>
          </a:blip>
          <a:srcRect/>
          <a:stretch>
            <a:fillRect/>
          </a:stretch>
        </p:blipFill>
        <p:spPr bwMode="auto">
          <a:xfrm>
            <a:off x="285720" y="1662102"/>
            <a:ext cx="640047" cy="338138"/>
          </a:xfrm>
          <a:prstGeom prst="rect">
            <a:avLst/>
          </a:prstGeom>
          <a:noFill/>
          <a:ln w="9525">
            <a:noFill/>
            <a:miter lim="800000"/>
            <a:headEnd/>
            <a:tailEnd/>
          </a:ln>
        </p:spPr>
      </p:pic>
      <p:pic>
        <p:nvPicPr>
          <p:cNvPr id="6" name="Picture 3"/>
          <p:cNvPicPr>
            <a:picLocks noChangeAspect="1" noChangeArrowheads="1"/>
          </p:cNvPicPr>
          <p:nvPr/>
        </p:nvPicPr>
        <p:blipFill>
          <a:blip r:embed="rId4" cstate="print">
            <a:lum bright="-20000" contrast="40000"/>
          </a:blip>
          <a:srcRect/>
          <a:stretch>
            <a:fillRect/>
          </a:stretch>
        </p:blipFill>
        <p:spPr bwMode="auto">
          <a:xfrm>
            <a:off x="7572396" y="1690676"/>
            <a:ext cx="250032" cy="238126"/>
          </a:xfrm>
          <a:prstGeom prst="rect">
            <a:avLst/>
          </a:prstGeom>
          <a:noFill/>
          <a:ln w="9525">
            <a:noFill/>
            <a:miter lim="800000"/>
            <a:headEnd/>
            <a:tailEnd/>
          </a:ln>
        </p:spPr>
      </p:pic>
      <p:sp>
        <p:nvSpPr>
          <p:cNvPr id="7" name="Rectangle 6"/>
          <p:cNvSpPr/>
          <p:nvPr/>
        </p:nvSpPr>
        <p:spPr>
          <a:xfrm>
            <a:off x="285720" y="2371547"/>
            <a:ext cx="8572560" cy="3139321"/>
          </a:xfrm>
          <a:prstGeom prst="rect">
            <a:avLst/>
          </a:prstGeom>
        </p:spPr>
        <p:txBody>
          <a:bodyPr wrap="square">
            <a:spAutoFit/>
          </a:bodyPr>
          <a:lstStyle/>
          <a:p>
            <a:pPr>
              <a:buBlip>
                <a:blip r:embed="rId5"/>
              </a:buBlip>
            </a:pPr>
            <a:r>
              <a:rPr lang="en-US" dirty="0"/>
              <a:t>   It is obtained by doing experiments ”select an individual from the population using a certain selection mechanism".</a:t>
            </a:r>
          </a:p>
          <a:p>
            <a:pPr>
              <a:buBlip>
                <a:blip r:embed="rId5"/>
              </a:buBlip>
            </a:pPr>
            <a:r>
              <a:rPr lang="en-US" dirty="0"/>
              <a:t>   Hence the selection probability of an individual with fitness value      is given by</a:t>
            </a:r>
          </a:p>
          <a:p>
            <a:pPr>
              <a:buBlip>
                <a:blip r:embed="rId5"/>
              </a:buBlip>
            </a:pPr>
            <a:endParaRPr lang="en-US" dirty="0"/>
          </a:p>
          <a:p>
            <a:pPr>
              <a:buBlip>
                <a:blip r:embed="rId5"/>
              </a:buBlip>
            </a:pPr>
            <a:endParaRPr lang="en-US" dirty="0"/>
          </a:p>
          <a:p>
            <a:pPr>
              <a:buBlip>
                <a:blip r:embed="rId5"/>
              </a:buBlip>
            </a:pPr>
            <a:endParaRPr lang="en-US" dirty="0"/>
          </a:p>
          <a:p>
            <a:pPr>
              <a:buBlip>
                <a:blip r:embed="rId5"/>
              </a:buBlip>
            </a:pPr>
            <a:r>
              <a:rPr lang="en-US" dirty="0"/>
              <a:t>  To each fitness value there exists a Bernoulli trial “an individual with fitness      is selected“</a:t>
            </a:r>
          </a:p>
          <a:p>
            <a:pPr>
              <a:buBlip>
                <a:blip r:embed="rId5"/>
              </a:buBlip>
            </a:pPr>
            <a:endParaRPr lang="en-US" dirty="0"/>
          </a:p>
          <a:p>
            <a:pPr>
              <a:buBlip>
                <a:blip r:embed="rId5"/>
              </a:buBlip>
            </a:pPr>
            <a:r>
              <a:rPr lang="en-US" dirty="0"/>
              <a:t>   As the variance of a Bernoulli trial with N trials is given by </a:t>
            </a:r>
          </a:p>
          <a:p>
            <a:pPr>
              <a:buBlip>
                <a:blip r:embed="rId5"/>
              </a:buBlip>
            </a:pPr>
            <a:endParaRPr lang="en-US" dirty="0"/>
          </a:p>
        </p:txBody>
      </p:sp>
      <p:pic>
        <p:nvPicPr>
          <p:cNvPr id="8" name="Picture 3"/>
          <p:cNvPicPr>
            <a:picLocks noChangeAspect="1" noChangeArrowheads="1"/>
          </p:cNvPicPr>
          <p:nvPr/>
        </p:nvPicPr>
        <p:blipFill>
          <a:blip r:embed="rId4" cstate="print">
            <a:lum bright="-20000" contrast="40000"/>
          </a:blip>
          <a:srcRect/>
          <a:stretch>
            <a:fillRect/>
          </a:stretch>
        </p:blipFill>
        <p:spPr bwMode="auto">
          <a:xfrm>
            <a:off x="7358082" y="2990677"/>
            <a:ext cx="250032" cy="238126"/>
          </a:xfrm>
          <a:prstGeom prst="rect">
            <a:avLst/>
          </a:prstGeom>
          <a:noFill/>
          <a:ln w="9525">
            <a:noFill/>
            <a:miter lim="800000"/>
            <a:headEnd/>
            <a:tailEnd/>
          </a:ln>
        </p:spPr>
      </p:pic>
      <p:pic>
        <p:nvPicPr>
          <p:cNvPr id="9" name="Picture 4"/>
          <p:cNvPicPr>
            <a:picLocks noChangeAspect="1" noChangeArrowheads="1"/>
          </p:cNvPicPr>
          <p:nvPr/>
        </p:nvPicPr>
        <p:blipFill>
          <a:blip r:embed="rId6" cstate="print">
            <a:lum bright="-20000" contrast="40000"/>
          </a:blip>
          <a:srcRect/>
          <a:stretch>
            <a:fillRect/>
          </a:stretch>
        </p:blipFill>
        <p:spPr bwMode="auto">
          <a:xfrm>
            <a:off x="3286116" y="3429000"/>
            <a:ext cx="1868493" cy="471489"/>
          </a:xfrm>
          <a:prstGeom prst="rect">
            <a:avLst/>
          </a:prstGeom>
          <a:noFill/>
          <a:ln w="9525">
            <a:noFill/>
            <a:miter lim="800000"/>
            <a:headEnd/>
            <a:tailEnd/>
          </a:ln>
        </p:spPr>
      </p:pic>
      <p:sp>
        <p:nvSpPr>
          <p:cNvPr id="10" name="Rectangle 9"/>
          <p:cNvSpPr/>
          <p:nvPr/>
        </p:nvSpPr>
        <p:spPr>
          <a:xfrm>
            <a:off x="357158" y="1142984"/>
            <a:ext cx="1021433" cy="369332"/>
          </a:xfrm>
          <a:prstGeom prst="rect">
            <a:avLst/>
          </a:prstGeom>
        </p:spPr>
        <p:txBody>
          <a:bodyPr wrap="none">
            <a:spAutoFit/>
          </a:bodyPr>
          <a:lstStyle/>
          <a:p>
            <a:r>
              <a:rPr lang="en-US" b="1" dirty="0"/>
              <a:t>Prove :</a:t>
            </a:r>
            <a:endParaRPr lang="en-US" dirty="0"/>
          </a:p>
        </p:txBody>
      </p:sp>
      <p:pic>
        <p:nvPicPr>
          <p:cNvPr id="11" name="Picture 3"/>
          <p:cNvPicPr>
            <a:picLocks noChangeAspect="1" noChangeArrowheads="1"/>
          </p:cNvPicPr>
          <p:nvPr/>
        </p:nvPicPr>
        <p:blipFill>
          <a:blip r:embed="rId4" cstate="print">
            <a:lum bright="-20000" contrast="40000"/>
          </a:blip>
          <a:srcRect/>
          <a:stretch>
            <a:fillRect/>
          </a:stretch>
        </p:blipFill>
        <p:spPr bwMode="auto">
          <a:xfrm>
            <a:off x="8393934" y="4048130"/>
            <a:ext cx="250032" cy="238126"/>
          </a:xfrm>
          <a:prstGeom prst="rect">
            <a:avLst/>
          </a:prstGeom>
          <a:noFill/>
          <a:ln w="9525">
            <a:noFill/>
            <a:miter lim="800000"/>
            <a:headEnd/>
            <a:tailEnd/>
          </a:ln>
        </p:spPr>
      </p:pic>
      <p:sp>
        <p:nvSpPr>
          <p:cNvPr id="13" name="TextBox 12"/>
          <p:cNvSpPr txBox="1"/>
          <p:nvPr/>
        </p:nvSpPr>
        <p:spPr>
          <a:xfrm>
            <a:off x="714348" y="5429264"/>
            <a:ext cx="4362092" cy="369332"/>
          </a:xfrm>
          <a:prstGeom prst="rect">
            <a:avLst/>
          </a:prstGeom>
          <a:noFill/>
        </p:spPr>
        <p:txBody>
          <a:bodyPr wrap="none" rtlCol="0">
            <a:spAutoFit/>
          </a:bodyPr>
          <a:lstStyle/>
          <a:p>
            <a:r>
              <a:rPr lang="en-US" dirty="0"/>
              <a:t>And                                   is obtained using </a:t>
            </a:r>
          </a:p>
        </p:txBody>
      </p:sp>
      <p:pic>
        <p:nvPicPr>
          <p:cNvPr id="664579" name="Picture 3"/>
          <p:cNvPicPr>
            <a:picLocks noChangeAspect="1" noChangeArrowheads="1"/>
          </p:cNvPicPr>
          <p:nvPr/>
        </p:nvPicPr>
        <p:blipFill>
          <a:blip r:embed="rId7" cstate="print">
            <a:lum bright="-20000" contrast="40000"/>
          </a:blip>
          <a:srcRect/>
          <a:stretch>
            <a:fillRect/>
          </a:stretch>
        </p:blipFill>
        <p:spPr bwMode="auto">
          <a:xfrm>
            <a:off x="1214414" y="5357826"/>
            <a:ext cx="1903271" cy="666751"/>
          </a:xfrm>
          <a:prstGeom prst="rect">
            <a:avLst/>
          </a:prstGeom>
          <a:noFill/>
          <a:ln w="9525">
            <a:noFill/>
            <a:miter lim="800000"/>
            <a:headEnd/>
            <a:tailEnd/>
          </a:ln>
        </p:spPr>
      </p:pic>
      <p:pic>
        <p:nvPicPr>
          <p:cNvPr id="664580" name="Picture 4"/>
          <p:cNvPicPr>
            <a:picLocks noChangeAspect="1" noChangeArrowheads="1"/>
          </p:cNvPicPr>
          <p:nvPr/>
        </p:nvPicPr>
        <p:blipFill>
          <a:blip r:embed="rId8" cstate="print">
            <a:lum bright="-20000" contrast="40000"/>
          </a:blip>
          <a:srcRect/>
          <a:stretch>
            <a:fillRect/>
          </a:stretch>
        </p:blipFill>
        <p:spPr bwMode="auto">
          <a:xfrm>
            <a:off x="4929190" y="5429264"/>
            <a:ext cx="285752" cy="345910"/>
          </a:xfrm>
          <a:prstGeom prst="rect">
            <a:avLst/>
          </a:prstGeom>
          <a:noFill/>
          <a:ln w="9525">
            <a:noFill/>
            <a:miter lim="800000"/>
            <a:headEnd/>
            <a:tailEnd/>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fitness distribution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225</a:t>
            </a:fld>
            <a:endParaRPr lang="en-US"/>
          </a:p>
        </p:txBody>
      </p:sp>
      <p:sp>
        <p:nvSpPr>
          <p:cNvPr id="5" name="Rectangle 4"/>
          <p:cNvSpPr/>
          <p:nvPr/>
        </p:nvSpPr>
        <p:spPr>
          <a:xfrm>
            <a:off x="357158" y="1142984"/>
            <a:ext cx="8072494" cy="1754326"/>
          </a:xfrm>
          <a:prstGeom prst="rect">
            <a:avLst/>
          </a:prstGeom>
        </p:spPr>
        <p:txBody>
          <a:bodyPr wrap="square">
            <a:spAutoFit/>
          </a:bodyPr>
          <a:lstStyle/>
          <a:p>
            <a:r>
              <a:rPr lang="en-US" dirty="0"/>
              <a:t>Cumulative fitness distribution:</a:t>
            </a:r>
          </a:p>
          <a:p>
            <a:endParaRPr lang="en-US" dirty="0"/>
          </a:p>
          <a:p>
            <a:r>
              <a:rPr lang="en-US" dirty="0"/>
              <a:t>Let n be the number of unique fitness values and                                                     </a:t>
            </a:r>
          </a:p>
          <a:p>
            <a:r>
              <a:rPr lang="en-US" dirty="0"/>
              <a:t>The ordering of the fitness values with      denoting the worst fitness occurring in the population and       denoting the best fitness in the population.</a:t>
            </a:r>
          </a:p>
          <a:p>
            <a:endParaRPr lang="en-US" dirty="0"/>
          </a:p>
        </p:txBody>
      </p:sp>
      <p:pic>
        <p:nvPicPr>
          <p:cNvPr id="665602" name="Picture 2"/>
          <p:cNvPicPr>
            <a:picLocks noChangeAspect="1" noChangeArrowheads="1"/>
          </p:cNvPicPr>
          <p:nvPr/>
        </p:nvPicPr>
        <p:blipFill>
          <a:blip r:embed="rId2" cstate="print">
            <a:lum bright="-20000" contrast="40000"/>
          </a:blip>
          <a:srcRect/>
          <a:stretch>
            <a:fillRect/>
          </a:stretch>
        </p:blipFill>
        <p:spPr bwMode="auto">
          <a:xfrm>
            <a:off x="5429256" y="1777221"/>
            <a:ext cx="3571900" cy="294457"/>
          </a:xfrm>
          <a:prstGeom prst="rect">
            <a:avLst/>
          </a:prstGeom>
          <a:noFill/>
          <a:ln w="9525">
            <a:noFill/>
            <a:miter lim="800000"/>
            <a:headEnd/>
            <a:tailEnd/>
          </a:ln>
        </p:spPr>
      </p:pic>
      <p:pic>
        <p:nvPicPr>
          <p:cNvPr id="665603" name="Picture 3"/>
          <p:cNvPicPr>
            <a:picLocks noChangeAspect="1" noChangeArrowheads="1"/>
          </p:cNvPicPr>
          <p:nvPr/>
        </p:nvPicPr>
        <p:blipFill>
          <a:blip r:embed="rId3" cstate="print">
            <a:lum bright="-20000" contrast="40000"/>
          </a:blip>
          <a:srcRect/>
          <a:stretch>
            <a:fillRect/>
          </a:stretch>
        </p:blipFill>
        <p:spPr bwMode="auto">
          <a:xfrm>
            <a:off x="4416742" y="2000240"/>
            <a:ext cx="226696" cy="333377"/>
          </a:xfrm>
          <a:prstGeom prst="rect">
            <a:avLst/>
          </a:prstGeom>
          <a:noFill/>
          <a:ln w="9525">
            <a:noFill/>
            <a:miter lim="800000"/>
            <a:headEnd/>
            <a:tailEnd/>
          </a:ln>
        </p:spPr>
      </p:pic>
      <p:pic>
        <p:nvPicPr>
          <p:cNvPr id="665604" name="Picture 4"/>
          <p:cNvPicPr>
            <a:picLocks noChangeAspect="1" noChangeArrowheads="1"/>
          </p:cNvPicPr>
          <p:nvPr/>
        </p:nvPicPr>
        <p:blipFill>
          <a:blip r:embed="rId4" cstate="print">
            <a:lum bright="-20000" contrast="40000"/>
          </a:blip>
          <a:srcRect/>
          <a:stretch>
            <a:fillRect/>
          </a:stretch>
        </p:blipFill>
        <p:spPr bwMode="auto">
          <a:xfrm>
            <a:off x="2643173" y="2350284"/>
            <a:ext cx="357191" cy="267893"/>
          </a:xfrm>
          <a:prstGeom prst="rect">
            <a:avLst/>
          </a:prstGeom>
          <a:noFill/>
          <a:ln w="9525">
            <a:noFill/>
            <a:miter lim="800000"/>
            <a:headEnd/>
            <a:tailEnd/>
          </a:ln>
        </p:spPr>
      </p:pic>
      <p:sp>
        <p:nvSpPr>
          <p:cNvPr id="9" name="Rectangle 8"/>
          <p:cNvSpPr/>
          <p:nvPr/>
        </p:nvSpPr>
        <p:spPr>
          <a:xfrm>
            <a:off x="1000100" y="3071810"/>
            <a:ext cx="7929618" cy="923330"/>
          </a:xfrm>
          <a:prstGeom prst="rect">
            <a:avLst/>
          </a:prstGeom>
        </p:spPr>
        <p:txBody>
          <a:bodyPr wrap="square">
            <a:spAutoFit/>
          </a:bodyPr>
          <a:lstStyle/>
          <a:p>
            <a:r>
              <a:rPr lang="en-US" dirty="0"/>
              <a:t>Denotes the number of individuals with fitness value       or worse and is</a:t>
            </a:r>
          </a:p>
          <a:p>
            <a:r>
              <a:rPr lang="en-US" dirty="0"/>
              <a:t>Called cumulative fitness distribution.</a:t>
            </a:r>
          </a:p>
          <a:p>
            <a:endParaRPr lang="en-US" dirty="0"/>
          </a:p>
        </p:txBody>
      </p:sp>
      <p:pic>
        <p:nvPicPr>
          <p:cNvPr id="665605" name="Picture 5"/>
          <p:cNvPicPr>
            <a:picLocks noChangeAspect="1" noChangeArrowheads="1"/>
          </p:cNvPicPr>
          <p:nvPr/>
        </p:nvPicPr>
        <p:blipFill>
          <a:blip r:embed="rId5" cstate="print">
            <a:lum bright="-20000" contrast="40000"/>
          </a:blip>
          <a:srcRect/>
          <a:stretch>
            <a:fillRect/>
          </a:stretch>
        </p:blipFill>
        <p:spPr bwMode="auto">
          <a:xfrm>
            <a:off x="403728" y="3100387"/>
            <a:ext cx="596372" cy="328613"/>
          </a:xfrm>
          <a:prstGeom prst="rect">
            <a:avLst/>
          </a:prstGeom>
          <a:noFill/>
          <a:ln w="9525">
            <a:noFill/>
            <a:miter lim="800000"/>
            <a:headEnd/>
            <a:tailEnd/>
          </a:ln>
        </p:spPr>
      </p:pic>
      <p:pic>
        <p:nvPicPr>
          <p:cNvPr id="665606" name="Picture 6"/>
          <p:cNvPicPr>
            <a:picLocks noChangeAspect="1" noChangeArrowheads="1"/>
          </p:cNvPicPr>
          <p:nvPr/>
        </p:nvPicPr>
        <p:blipFill>
          <a:blip r:embed="rId6" cstate="print">
            <a:lum bright="-20000" contrast="40000"/>
          </a:blip>
          <a:srcRect/>
          <a:stretch>
            <a:fillRect/>
          </a:stretch>
        </p:blipFill>
        <p:spPr bwMode="auto">
          <a:xfrm>
            <a:off x="6429388" y="3071810"/>
            <a:ext cx="285752" cy="428628"/>
          </a:xfrm>
          <a:prstGeom prst="rect">
            <a:avLst/>
          </a:prstGeom>
          <a:noFill/>
          <a:ln w="9525">
            <a:noFill/>
            <a:miter lim="800000"/>
            <a:headEnd/>
            <a:tailEnd/>
          </a:ln>
        </p:spPr>
      </p:pic>
      <p:pic>
        <p:nvPicPr>
          <p:cNvPr id="665607" name="Picture 7"/>
          <p:cNvPicPr>
            <a:picLocks noChangeAspect="1" noChangeArrowheads="1"/>
          </p:cNvPicPr>
          <p:nvPr/>
        </p:nvPicPr>
        <p:blipFill>
          <a:blip r:embed="rId7" cstate="print">
            <a:lum bright="-20000" contrast="40000"/>
          </a:blip>
          <a:srcRect/>
          <a:stretch>
            <a:fillRect/>
          </a:stretch>
        </p:blipFill>
        <p:spPr bwMode="auto">
          <a:xfrm>
            <a:off x="1714480" y="4000504"/>
            <a:ext cx="4516864" cy="1262065"/>
          </a:xfrm>
          <a:prstGeom prst="rect">
            <a:avLst/>
          </a:prstGeom>
          <a:noFill/>
          <a:ln w="9525">
            <a:noFill/>
            <a:miter lim="800000"/>
            <a:headEnd/>
            <a:tailEnd/>
          </a:ln>
        </p:spPr>
      </p:pic>
      <p:pic>
        <p:nvPicPr>
          <p:cNvPr id="665608" name="Picture 8" descr="H:\Computer Eng\PH.D thesis\Evo slides\pic\figure_with_keys_md_wm.jpg"/>
          <p:cNvPicPr>
            <a:picLocks noChangeAspect="1" noChangeArrowheads="1"/>
          </p:cNvPicPr>
          <p:nvPr/>
        </p:nvPicPr>
        <p:blipFill>
          <a:blip r:embed="rId8" cstate="print"/>
          <a:srcRect/>
          <a:stretch>
            <a:fillRect/>
          </a:stretch>
        </p:blipFill>
        <p:spPr bwMode="auto">
          <a:xfrm>
            <a:off x="5961090" y="3429000"/>
            <a:ext cx="2968628" cy="2968628"/>
          </a:xfrm>
          <a:prstGeom prst="rect">
            <a:avLst/>
          </a:prstGeom>
          <a:noFill/>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Fitness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226</a:t>
            </a:fld>
            <a:endParaRPr lang="en-US"/>
          </a:p>
        </p:txBody>
      </p:sp>
      <p:sp>
        <p:nvSpPr>
          <p:cNvPr id="4" name="Rectangle 3"/>
          <p:cNvSpPr/>
          <p:nvPr/>
        </p:nvSpPr>
        <p:spPr>
          <a:xfrm>
            <a:off x="500034" y="1214422"/>
            <a:ext cx="8001056" cy="1292662"/>
          </a:xfrm>
          <a:prstGeom prst="rect">
            <a:avLst/>
          </a:prstGeom>
        </p:spPr>
        <p:txBody>
          <a:bodyPr wrap="square">
            <a:spAutoFit/>
          </a:bodyPr>
          <a:lstStyle/>
          <a:p>
            <a:r>
              <a:rPr lang="en-US" dirty="0"/>
              <a:t>Average fitness:</a:t>
            </a:r>
          </a:p>
          <a:p>
            <a:endParaRPr lang="en-US" dirty="0"/>
          </a:p>
          <a:p>
            <a:r>
              <a:rPr lang="en-US" dirty="0"/>
              <a:t>    Denotes the average fitness of the population before selection and</a:t>
            </a:r>
          </a:p>
          <a:p>
            <a:endParaRPr lang="en-US" sz="500" dirty="0"/>
          </a:p>
          <a:p>
            <a:r>
              <a:rPr lang="en-US" dirty="0"/>
              <a:t>     denotes the expected average fitness after selection:</a:t>
            </a:r>
          </a:p>
        </p:txBody>
      </p:sp>
      <p:pic>
        <p:nvPicPr>
          <p:cNvPr id="666626" name="Picture 2"/>
          <p:cNvPicPr>
            <a:picLocks noChangeAspect="1" noChangeArrowheads="1"/>
          </p:cNvPicPr>
          <p:nvPr/>
        </p:nvPicPr>
        <p:blipFill>
          <a:blip r:embed="rId2" cstate="print">
            <a:lum bright="-20000" contrast="40000"/>
          </a:blip>
          <a:srcRect/>
          <a:stretch>
            <a:fillRect/>
          </a:stretch>
        </p:blipFill>
        <p:spPr bwMode="auto">
          <a:xfrm>
            <a:off x="530198" y="1785926"/>
            <a:ext cx="255588" cy="328613"/>
          </a:xfrm>
          <a:prstGeom prst="rect">
            <a:avLst/>
          </a:prstGeom>
          <a:noFill/>
          <a:ln w="9525">
            <a:noFill/>
            <a:miter lim="800000"/>
            <a:headEnd/>
            <a:tailEnd/>
          </a:ln>
        </p:spPr>
      </p:pic>
      <p:pic>
        <p:nvPicPr>
          <p:cNvPr id="666627" name="Picture 3"/>
          <p:cNvPicPr>
            <a:picLocks noChangeAspect="1" noChangeArrowheads="1"/>
          </p:cNvPicPr>
          <p:nvPr/>
        </p:nvPicPr>
        <p:blipFill>
          <a:blip r:embed="rId3" cstate="print">
            <a:lum bright="-20000" contrast="40000"/>
          </a:blip>
          <a:srcRect/>
          <a:stretch>
            <a:fillRect/>
          </a:stretch>
        </p:blipFill>
        <p:spPr bwMode="auto">
          <a:xfrm>
            <a:off x="454573" y="2143116"/>
            <a:ext cx="402651" cy="285752"/>
          </a:xfrm>
          <a:prstGeom prst="rect">
            <a:avLst/>
          </a:prstGeom>
          <a:noFill/>
          <a:ln w="9525">
            <a:noFill/>
            <a:miter lim="800000"/>
            <a:headEnd/>
            <a:tailEnd/>
          </a:ln>
        </p:spPr>
      </p:pic>
      <p:pic>
        <p:nvPicPr>
          <p:cNvPr id="666628" name="Picture 4"/>
          <p:cNvPicPr>
            <a:picLocks noChangeAspect="1" noChangeArrowheads="1"/>
          </p:cNvPicPr>
          <p:nvPr/>
        </p:nvPicPr>
        <p:blipFill>
          <a:blip r:embed="rId4" cstate="print">
            <a:lum bright="-20000" contrast="40000"/>
          </a:blip>
          <a:srcRect/>
          <a:stretch>
            <a:fillRect/>
          </a:stretch>
        </p:blipFill>
        <p:spPr bwMode="auto">
          <a:xfrm>
            <a:off x="2357422" y="2812894"/>
            <a:ext cx="3357586" cy="1506692"/>
          </a:xfrm>
          <a:prstGeom prst="rect">
            <a:avLst/>
          </a:prstGeom>
          <a:noFill/>
          <a:ln w="9525">
            <a:noFill/>
            <a:miter lim="800000"/>
            <a:headEnd/>
            <a:tailEnd/>
          </a:ln>
        </p:spPr>
      </p:pic>
      <p:pic>
        <p:nvPicPr>
          <p:cNvPr id="666629" name="Picture 5" descr="H:\Computer Eng\PH.D thesis\Evo slides\pic\lifting_golden_star_md_wm.gif"/>
          <p:cNvPicPr>
            <a:picLocks noChangeAspect="1" noChangeArrowheads="1" noCrop="1"/>
          </p:cNvPicPr>
          <p:nvPr/>
        </p:nvPicPr>
        <p:blipFill>
          <a:blip r:embed="rId5" cstate="print"/>
          <a:srcRect/>
          <a:stretch>
            <a:fillRect/>
          </a:stretch>
        </p:blipFill>
        <p:spPr bwMode="auto">
          <a:xfrm>
            <a:off x="500034" y="4214818"/>
            <a:ext cx="2095500" cy="2095500"/>
          </a:xfrm>
          <a:prstGeom prst="rect">
            <a:avLst/>
          </a:prstGeom>
          <a:noFill/>
        </p:spPr>
      </p:pic>
      <p:pic>
        <p:nvPicPr>
          <p:cNvPr id="666630" name="Picture 6" descr="H:\Computer Eng\PH.D thesis\Evo slides\pic\over_eating_on_couch_pc_md_wm.jpg"/>
          <p:cNvPicPr>
            <a:picLocks noChangeAspect="1" noChangeArrowheads="1"/>
          </p:cNvPicPr>
          <p:nvPr/>
        </p:nvPicPr>
        <p:blipFill>
          <a:blip r:embed="rId6" cstate="print"/>
          <a:srcRect/>
          <a:stretch>
            <a:fillRect/>
          </a:stretch>
        </p:blipFill>
        <p:spPr bwMode="auto">
          <a:xfrm>
            <a:off x="5786446" y="3071810"/>
            <a:ext cx="2682876" cy="2682876"/>
          </a:xfrm>
          <a:prstGeom prst="rect">
            <a:avLst/>
          </a:prstGeom>
          <a:noFill/>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28596" y="1285860"/>
            <a:ext cx="8286808" cy="328614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Fitness Variance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227</a:t>
            </a:fld>
            <a:endParaRPr lang="en-US"/>
          </a:p>
        </p:txBody>
      </p:sp>
      <p:sp>
        <p:nvSpPr>
          <p:cNvPr id="4" name="Rectangle 3"/>
          <p:cNvSpPr/>
          <p:nvPr/>
        </p:nvSpPr>
        <p:spPr>
          <a:xfrm>
            <a:off x="571472" y="1357298"/>
            <a:ext cx="8143932" cy="1200329"/>
          </a:xfrm>
          <a:prstGeom prst="rect">
            <a:avLst/>
          </a:prstGeom>
        </p:spPr>
        <p:txBody>
          <a:bodyPr wrap="square">
            <a:spAutoFit/>
          </a:bodyPr>
          <a:lstStyle/>
          <a:p>
            <a:r>
              <a:rPr lang="en-US" dirty="0"/>
              <a:t>Fitness Variance:</a:t>
            </a:r>
          </a:p>
          <a:p>
            <a:r>
              <a:rPr lang="en-US" dirty="0"/>
              <a:t>The fitness variance       denotes the variance of the fitness distribution     before selection and          denotes the variance of the fitness distribution    after selection:</a:t>
            </a:r>
          </a:p>
        </p:txBody>
      </p:sp>
      <p:pic>
        <p:nvPicPr>
          <p:cNvPr id="415745" name="Picture 1"/>
          <p:cNvPicPr>
            <a:picLocks noChangeAspect="1" noChangeArrowheads="1"/>
          </p:cNvPicPr>
          <p:nvPr/>
        </p:nvPicPr>
        <p:blipFill>
          <a:blip r:embed="rId2" cstate="print">
            <a:lum bright="-20000" contrast="40000"/>
          </a:blip>
          <a:srcRect/>
          <a:stretch>
            <a:fillRect/>
          </a:stretch>
        </p:blipFill>
        <p:spPr bwMode="auto">
          <a:xfrm>
            <a:off x="2714612" y="1683872"/>
            <a:ext cx="214314" cy="244930"/>
          </a:xfrm>
          <a:prstGeom prst="rect">
            <a:avLst/>
          </a:prstGeom>
          <a:noFill/>
          <a:ln w="9525">
            <a:noFill/>
            <a:miter lim="800000"/>
            <a:headEnd/>
            <a:tailEnd/>
          </a:ln>
        </p:spPr>
      </p:pic>
      <p:pic>
        <p:nvPicPr>
          <p:cNvPr id="415746" name="Picture 2"/>
          <p:cNvPicPr>
            <a:picLocks noChangeAspect="1" noChangeArrowheads="1"/>
          </p:cNvPicPr>
          <p:nvPr/>
        </p:nvPicPr>
        <p:blipFill>
          <a:blip r:embed="rId3" cstate="print">
            <a:lum bright="-20000" contrast="40000"/>
          </a:blip>
          <a:srcRect/>
          <a:stretch>
            <a:fillRect/>
          </a:stretch>
        </p:blipFill>
        <p:spPr bwMode="auto">
          <a:xfrm>
            <a:off x="7769567" y="1643050"/>
            <a:ext cx="445771" cy="309563"/>
          </a:xfrm>
          <a:prstGeom prst="rect">
            <a:avLst/>
          </a:prstGeom>
          <a:noFill/>
          <a:ln w="9525">
            <a:noFill/>
            <a:miter lim="800000"/>
            <a:headEnd/>
            <a:tailEnd/>
          </a:ln>
        </p:spPr>
      </p:pic>
      <p:pic>
        <p:nvPicPr>
          <p:cNvPr id="415747" name="Picture 3"/>
          <p:cNvPicPr>
            <a:picLocks noChangeAspect="1" noChangeArrowheads="1"/>
          </p:cNvPicPr>
          <p:nvPr/>
        </p:nvPicPr>
        <p:blipFill>
          <a:blip r:embed="rId4" cstate="print">
            <a:lum bright="-20000" contrast="40000"/>
          </a:blip>
          <a:srcRect/>
          <a:stretch>
            <a:fillRect/>
          </a:stretch>
        </p:blipFill>
        <p:spPr bwMode="auto">
          <a:xfrm>
            <a:off x="2714612" y="1919279"/>
            <a:ext cx="496837" cy="366713"/>
          </a:xfrm>
          <a:prstGeom prst="rect">
            <a:avLst/>
          </a:prstGeom>
          <a:noFill/>
          <a:ln w="9525">
            <a:noFill/>
            <a:miter lim="800000"/>
            <a:headEnd/>
            <a:tailEnd/>
          </a:ln>
        </p:spPr>
      </p:pic>
      <p:pic>
        <p:nvPicPr>
          <p:cNvPr id="415748" name="Picture 4"/>
          <p:cNvPicPr>
            <a:picLocks noChangeAspect="1" noChangeArrowheads="1"/>
          </p:cNvPicPr>
          <p:nvPr/>
        </p:nvPicPr>
        <p:blipFill>
          <a:blip r:embed="rId5" cstate="print">
            <a:lum bright="-20000" contrast="40000"/>
          </a:blip>
          <a:srcRect/>
          <a:stretch>
            <a:fillRect/>
          </a:stretch>
        </p:blipFill>
        <p:spPr bwMode="auto">
          <a:xfrm>
            <a:off x="8001024" y="2000240"/>
            <a:ext cx="530024" cy="357190"/>
          </a:xfrm>
          <a:prstGeom prst="rect">
            <a:avLst/>
          </a:prstGeom>
          <a:noFill/>
          <a:ln w="9525">
            <a:noFill/>
            <a:miter lim="800000"/>
            <a:headEnd/>
            <a:tailEnd/>
          </a:ln>
        </p:spPr>
      </p:pic>
      <p:pic>
        <p:nvPicPr>
          <p:cNvPr id="415749" name="Picture 5"/>
          <p:cNvPicPr>
            <a:picLocks noChangeAspect="1" noChangeArrowheads="1"/>
          </p:cNvPicPr>
          <p:nvPr/>
        </p:nvPicPr>
        <p:blipFill>
          <a:blip r:embed="rId6" cstate="print">
            <a:lum bright="-20000" contrast="40000"/>
          </a:blip>
          <a:srcRect/>
          <a:stretch>
            <a:fillRect/>
          </a:stretch>
        </p:blipFill>
        <p:spPr bwMode="auto">
          <a:xfrm>
            <a:off x="1357290" y="2781300"/>
            <a:ext cx="6141548" cy="1504956"/>
          </a:xfrm>
          <a:prstGeom prst="rect">
            <a:avLst/>
          </a:prstGeom>
          <a:noFill/>
          <a:ln w="9525">
            <a:noFill/>
            <a:miter lim="800000"/>
            <a:headEnd/>
            <a:tailEnd/>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Fitness Variance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228</a:t>
            </a:fld>
            <a:endParaRPr lang="en-US"/>
          </a:p>
        </p:txBody>
      </p:sp>
      <p:sp>
        <p:nvSpPr>
          <p:cNvPr id="414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21"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57290" y="1428736"/>
            <a:ext cx="5258192" cy="423863"/>
          </a:xfrm>
          <a:prstGeom prst="rect">
            <a:avLst/>
          </a:prstGeom>
          <a:noFill/>
        </p:spPr>
      </p:pic>
      <p:sp>
        <p:nvSpPr>
          <p:cNvPr id="41472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2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00100" y="2204074"/>
            <a:ext cx="6643734" cy="701044"/>
          </a:xfrm>
          <a:prstGeom prst="rect">
            <a:avLst/>
          </a:prstGeom>
          <a:noFill/>
        </p:spPr>
      </p:pic>
      <p:sp>
        <p:nvSpPr>
          <p:cNvPr id="8" name="Left Brace 7"/>
          <p:cNvSpPr/>
          <p:nvPr/>
        </p:nvSpPr>
        <p:spPr bwMode="auto">
          <a:xfrm rot="16200000">
            <a:off x="4250529" y="2035959"/>
            <a:ext cx="428628" cy="1928826"/>
          </a:xfrm>
          <a:prstGeom prst="leftBrace">
            <a:avLst/>
          </a:prstGeom>
          <a:solidFill>
            <a:srgbClr val="F8C0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Left Brace 8"/>
          <p:cNvSpPr/>
          <p:nvPr/>
        </p:nvSpPr>
        <p:spPr bwMode="auto">
          <a:xfrm rot="16200000">
            <a:off x="6393669" y="2035960"/>
            <a:ext cx="428628" cy="1928826"/>
          </a:xfrm>
          <a:prstGeom prst="leftBrac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p:nvSpPr>
        <p:spPr bwMode="auto">
          <a:xfrm>
            <a:off x="357158" y="3571876"/>
            <a:ext cx="285752" cy="285752"/>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472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25"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14349" y="3429000"/>
            <a:ext cx="8001056" cy="554912"/>
          </a:xfrm>
          <a:prstGeom prst="rect">
            <a:avLst/>
          </a:prstGeom>
          <a:noFill/>
        </p:spPr>
      </p:pic>
      <p:sp>
        <p:nvSpPr>
          <p:cNvPr id="13" name="Rectangle 12"/>
          <p:cNvSpPr/>
          <p:nvPr/>
        </p:nvSpPr>
        <p:spPr bwMode="auto">
          <a:xfrm>
            <a:off x="357158" y="4500570"/>
            <a:ext cx="285752" cy="285752"/>
          </a:xfrm>
          <a:prstGeom prst="rect">
            <a:avLst/>
          </a:prstGeom>
          <a:solidFill>
            <a:srgbClr val="F8C0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472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2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57224" y="4286256"/>
            <a:ext cx="3937797" cy="585788"/>
          </a:xfrm>
          <a:prstGeom prst="rect">
            <a:avLst/>
          </a:prstGeom>
          <a:noFill/>
        </p:spPr>
      </p:pic>
      <p:sp>
        <p:nvSpPr>
          <p:cNvPr id="41473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29"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428728" y="5143512"/>
            <a:ext cx="4654437" cy="833439"/>
          </a:xfrm>
          <a:prstGeom prst="rect">
            <a:avLst/>
          </a:prstGeom>
          <a:noFill/>
        </p:spPr>
      </p:pic>
      <p:sp>
        <p:nvSpPr>
          <p:cNvPr id="20" name="Left Brace 19"/>
          <p:cNvSpPr/>
          <p:nvPr/>
        </p:nvSpPr>
        <p:spPr bwMode="auto">
          <a:xfrm rot="16200000">
            <a:off x="5322099" y="5179232"/>
            <a:ext cx="357190" cy="1285884"/>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473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31" name="Picture 1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286380" y="6143644"/>
            <a:ext cx="419100" cy="276225"/>
          </a:xfrm>
          <a:prstGeom prst="rect">
            <a:avLst/>
          </a:prstGeom>
          <a:noFill/>
        </p:spPr>
      </p:pic>
      <p:pic>
        <p:nvPicPr>
          <p:cNvPr id="414733" name="Picture 13" descr="H:\Computer Eng\PH.D thesis\Evo slides\pic\check_mark_green_md_wm.jpg"/>
          <p:cNvPicPr>
            <a:picLocks noChangeAspect="1" noChangeArrowheads="1"/>
          </p:cNvPicPr>
          <p:nvPr/>
        </p:nvPicPr>
        <p:blipFill>
          <a:blip r:embed="rId8" cstate="print"/>
          <a:srcRect/>
          <a:stretch>
            <a:fillRect/>
          </a:stretch>
        </p:blipFill>
        <p:spPr bwMode="auto">
          <a:xfrm>
            <a:off x="6500826" y="4143380"/>
            <a:ext cx="2039934" cy="2039934"/>
          </a:xfrm>
          <a:prstGeom prst="rect">
            <a:avLst/>
          </a:prstGeom>
          <a:noFill/>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57158" y="1857364"/>
            <a:ext cx="8572560" cy="35004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Reproduction Rate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229</a:t>
            </a:fld>
            <a:endParaRPr lang="en-US"/>
          </a:p>
        </p:txBody>
      </p:sp>
      <p:sp>
        <p:nvSpPr>
          <p:cNvPr id="5" name="Rectangle 4"/>
          <p:cNvSpPr/>
          <p:nvPr/>
        </p:nvSpPr>
        <p:spPr>
          <a:xfrm>
            <a:off x="428596" y="1357298"/>
            <a:ext cx="8072494" cy="3970318"/>
          </a:xfrm>
          <a:prstGeom prst="rect">
            <a:avLst/>
          </a:prstGeom>
        </p:spPr>
        <p:txBody>
          <a:bodyPr wrap="square">
            <a:spAutoFit/>
          </a:bodyPr>
          <a:lstStyle/>
          <a:p>
            <a:r>
              <a:rPr lang="en-US" dirty="0"/>
              <a:t>Reproduction Rate:</a:t>
            </a:r>
          </a:p>
          <a:p>
            <a:endParaRPr lang="en-US" dirty="0"/>
          </a:p>
          <a:p>
            <a:r>
              <a:rPr lang="en-US" dirty="0"/>
              <a:t>The reproduction rate           denotes the ratio of the number of individuals with a certain fitness value after and before selection</a:t>
            </a:r>
          </a:p>
          <a:p>
            <a:endParaRPr lang="en-US" dirty="0"/>
          </a:p>
          <a:p>
            <a:endParaRPr lang="en-US" dirty="0"/>
          </a:p>
          <a:p>
            <a:endParaRPr lang="en-US" dirty="0"/>
          </a:p>
          <a:p>
            <a:endParaRPr lang="en-US" dirty="0"/>
          </a:p>
          <a:p>
            <a:endParaRPr lang="en-US" dirty="0"/>
          </a:p>
          <a:p>
            <a:endParaRPr lang="en-US" dirty="0"/>
          </a:p>
          <a:p>
            <a:endParaRPr lang="en-US" dirty="0"/>
          </a:p>
          <a:p>
            <a:r>
              <a:rPr lang="en-US" dirty="0"/>
              <a:t>A reasonable selection method should favor good individuals by assigning</a:t>
            </a:r>
          </a:p>
          <a:p>
            <a:r>
              <a:rPr lang="en-US" dirty="0"/>
              <a:t>Them a reproduction rate                  and punish bad individuals by a ratio  </a:t>
            </a:r>
          </a:p>
          <a:p>
            <a:endParaRPr lang="en-US" dirty="0"/>
          </a:p>
        </p:txBody>
      </p:sp>
      <p:pic>
        <p:nvPicPr>
          <p:cNvPr id="672770" name="Picture 2"/>
          <p:cNvPicPr>
            <a:picLocks noChangeAspect="1" noChangeArrowheads="1"/>
          </p:cNvPicPr>
          <p:nvPr/>
        </p:nvPicPr>
        <p:blipFill>
          <a:blip r:embed="rId2" cstate="print">
            <a:lum bright="-20000" contrast="40000"/>
          </a:blip>
          <a:srcRect/>
          <a:stretch>
            <a:fillRect/>
          </a:stretch>
        </p:blipFill>
        <p:spPr bwMode="auto">
          <a:xfrm>
            <a:off x="2786050" y="1940709"/>
            <a:ext cx="476252" cy="345283"/>
          </a:xfrm>
          <a:prstGeom prst="rect">
            <a:avLst/>
          </a:prstGeom>
          <a:noFill/>
          <a:ln w="9525">
            <a:noFill/>
            <a:miter lim="800000"/>
            <a:headEnd/>
            <a:tailEnd/>
          </a:ln>
        </p:spPr>
      </p:pic>
      <p:pic>
        <p:nvPicPr>
          <p:cNvPr id="672771" name="Picture 3"/>
          <p:cNvPicPr>
            <a:picLocks noChangeAspect="1" noChangeArrowheads="1"/>
          </p:cNvPicPr>
          <p:nvPr/>
        </p:nvPicPr>
        <p:blipFill>
          <a:blip r:embed="rId3" cstate="print">
            <a:lum bright="-20000" contrast="40000"/>
          </a:blip>
          <a:srcRect/>
          <a:stretch>
            <a:fillRect/>
          </a:stretch>
        </p:blipFill>
        <p:spPr bwMode="auto">
          <a:xfrm>
            <a:off x="2143108" y="2786058"/>
            <a:ext cx="4661111" cy="1404945"/>
          </a:xfrm>
          <a:prstGeom prst="rect">
            <a:avLst/>
          </a:prstGeom>
          <a:noFill/>
          <a:ln w="9525">
            <a:noFill/>
            <a:miter lim="800000"/>
            <a:headEnd/>
            <a:tailEnd/>
          </a:ln>
        </p:spPr>
      </p:pic>
      <p:pic>
        <p:nvPicPr>
          <p:cNvPr id="672772" name="Picture 4"/>
          <p:cNvPicPr>
            <a:picLocks noChangeAspect="1" noChangeArrowheads="1"/>
          </p:cNvPicPr>
          <p:nvPr/>
        </p:nvPicPr>
        <p:blipFill>
          <a:blip r:embed="rId4" cstate="print">
            <a:lum bright="-20000" contrast="40000"/>
          </a:blip>
          <a:srcRect/>
          <a:stretch>
            <a:fillRect/>
          </a:stretch>
        </p:blipFill>
        <p:spPr bwMode="auto">
          <a:xfrm>
            <a:off x="3143240" y="4714884"/>
            <a:ext cx="857256" cy="260432"/>
          </a:xfrm>
          <a:prstGeom prst="rect">
            <a:avLst/>
          </a:prstGeom>
          <a:noFill/>
          <a:ln w="9525">
            <a:noFill/>
            <a:miter lim="800000"/>
            <a:headEnd/>
            <a:tailEnd/>
          </a:ln>
        </p:spPr>
      </p:pic>
      <p:pic>
        <p:nvPicPr>
          <p:cNvPr id="672773" name="Picture 5"/>
          <p:cNvPicPr>
            <a:picLocks noChangeAspect="1" noChangeArrowheads="1"/>
          </p:cNvPicPr>
          <p:nvPr/>
        </p:nvPicPr>
        <p:blipFill>
          <a:blip r:embed="rId5" cstate="print">
            <a:lum bright="-20000" contrast="40000"/>
          </a:blip>
          <a:srcRect/>
          <a:stretch>
            <a:fillRect/>
          </a:stretch>
        </p:blipFill>
        <p:spPr bwMode="auto">
          <a:xfrm>
            <a:off x="7922694" y="4643446"/>
            <a:ext cx="1007024" cy="347663"/>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971500" y="1556740"/>
            <a:ext cx="6552910" cy="460864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Evolution </a:t>
            </a:r>
            <a:r>
              <a:rPr lang="en-US" dirty="0" err="1"/>
              <a:t>v.s</a:t>
            </a:r>
            <a:r>
              <a:rPr lang="en-US" dirty="0"/>
              <a:t> problem solving</a:t>
            </a:r>
          </a:p>
        </p:txBody>
      </p:sp>
      <p:sp>
        <p:nvSpPr>
          <p:cNvPr id="4" name="Slide Number Placeholder 3"/>
          <p:cNvSpPr>
            <a:spLocks noGrp="1"/>
          </p:cNvSpPr>
          <p:nvPr>
            <p:ph type="sldNum" sz="quarter" idx="11"/>
          </p:nvPr>
        </p:nvSpPr>
        <p:spPr/>
        <p:txBody>
          <a:bodyPr/>
          <a:lstStyle/>
          <a:p>
            <a:fld id="{05F902D2-9C2C-4DBB-8DAD-BC9F69CAD2CA}" type="slidenum">
              <a:rPr lang="en-US" smtClean="0"/>
              <a:pPr/>
              <a:t>23</a:t>
            </a:fld>
            <a:endParaRPr lang="en-US"/>
          </a:p>
        </p:txBody>
      </p:sp>
      <p:sp>
        <p:nvSpPr>
          <p:cNvPr id="5" name="TextBox 4"/>
          <p:cNvSpPr txBox="1"/>
          <p:nvPr/>
        </p:nvSpPr>
        <p:spPr>
          <a:xfrm>
            <a:off x="1763610" y="2204830"/>
            <a:ext cx="1183337" cy="369332"/>
          </a:xfrm>
          <a:prstGeom prst="rect">
            <a:avLst/>
          </a:prstGeom>
          <a:noFill/>
        </p:spPr>
        <p:txBody>
          <a:bodyPr wrap="none" rtlCol="0">
            <a:spAutoFit/>
          </a:bodyPr>
          <a:lstStyle/>
          <a:p>
            <a:r>
              <a:rPr lang="en-US" dirty="0"/>
              <a:t>Evolution</a:t>
            </a:r>
          </a:p>
        </p:txBody>
      </p:sp>
      <p:sp>
        <p:nvSpPr>
          <p:cNvPr id="6" name="TextBox 5"/>
          <p:cNvSpPr txBox="1"/>
          <p:nvPr/>
        </p:nvSpPr>
        <p:spPr>
          <a:xfrm>
            <a:off x="5004060" y="2204830"/>
            <a:ext cx="1838965" cy="369332"/>
          </a:xfrm>
          <a:prstGeom prst="rect">
            <a:avLst/>
          </a:prstGeom>
          <a:noFill/>
        </p:spPr>
        <p:txBody>
          <a:bodyPr wrap="none" rtlCol="0">
            <a:spAutoFit/>
          </a:bodyPr>
          <a:lstStyle/>
          <a:p>
            <a:r>
              <a:rPr lang="en-US" dirty="0"/>
              <a:t>Problem solving</a:t>
            </a:r>
          </a:p>
        </p:txBody>
      </p:sp>
      <p:cxnSp>
        <p:nvCxnSpPr>
          <p:cNvPr id="8" name="Straight Connector 7"/>
          <p:cNvCxnSpPr/>
          <p:nvPr/>
        </p:nvCxnSpPr>
        <p:spPr bwMode="auto">
          <a:xfrm>
            <a:off x="1619590" y="2636890"/>
            <a:ext cx="1440200" cy="0"/>
          </a:xfrm>
          <a:prstGeom prst="line">
            <a:avLst/>
          </a:prstGeom>
          <a:solidFill>
            <a:schemeClr val="accent1"/>
          </a:solidFill>
          <a:ln w="41275" cap="flat" cmpd="sng" algn="ctr">
            <a:solidFill>
              <a:schemeClr val="accent1">
                <a:lumMod val="75000"/>
              </a:schemeClr>
            </a:solidFill>
            <a:prstDash val="solid"/>
            <a:round/>
            <a:headEnd type="none" w="med" len="med"/>
            <a:tailEnd type="none" w="med" len="med"/>
          </a:ln>
          <a:effectLst/>
        </p:spPr>
      </p:cxnSp>
      <p:cxnSp>
        <p:nvCxnSpPr>
          <p:cNvPr id="10" name="Straight Connector 9"/>
          <p:cNvCxnSpPr/>
          <p:nvPr/>
        </p:nvCxnSpPr>
        <p:spPr bwMode="auto">
          <a:xfrm>
            <a:off x="4932050" y="2564880"/>
            <a:ext cx="1944270" cy="0"/>
          </a:xfrm>
          <a:prstGeom prst="line">
            <a:avLst/>
          </a:prstGeom>
          <a:solidFill>
            <a:schemeClr val="accent1"/>
          </a:solidFill>
          <a:ln w="41275" cap="flat" cmpd="sng" algn="ctr">
            <a:solidFill>
              <a:schemeClr val="accent1">
                <a:lumMod val="75000"/>
              </a:schemeClr>
            </a:solidFill>
            <a:prstDash val="solid"/>
            <a:round/>
            <a:headEnd type="none" w="med" len="med"/>
            <a:tailEnd type="none" w="med" len="med"/>
          </a:ln>
          <a:effectLst/>
        </p:spPr>
      </p:cxnSp>
      <p:sp>
        <p:nvSpPr>
          <p:cNvPr id="11" name="TextBox 10"/>
          <p:cNvSpPr txBox="1"/>
          <p:nvPr/>
        </p:nvSpPr>
        <p:spPr>
          <a:xfrm>
            <a:off x="1619590" y="2780910"/>
            <a:ext cx="1542410" cy="369332"/>
          </a:xfrm>
          <a:prstGeom prst="rect">
            <a:avLst/>
          </a:prstGeom>
          <a:noFill/>
        </p:spPr>
        <p:txBody>
          <a:bodyPr wrap="none" rtlCol="0">
            <a:spAutoFit/>
          </a:bodyPr>
          <a:lstStyle/>
          <a:p>
            <a:r>
              <a:rPr lang="en-US" dirty="0"/>
              <a:t>Environment</a:t>
            </a:r>
          </a:p>
        </p:txBody>
      </p:sp>
      <p:sp>
        <p:nvSpPr>
          <p:cNvPr id="12" name="TextBox 11"/>
          <p:cNvSpPr txBox="1"/>
          <p:nvPr/>
        </p:nvSpPr>
        <p:spPr>
          <a:xfrm>
            <a:off x="1763610" y="3212970"/>
            <a:ext cx="1220206" cy="369332"/>
          </a:xfrm>
          <a:prstGeom prst="rect">
            <a:avLst/>
          </a:prstGeom>
          <a:noFill/>
        </p:spPr>
        <p:txBody>
          <a:bodyPr wrap="none" rtlCol="0">
            <a:spAutoFit/>
          </a:bodyPr>
          <a:lstStyle/>
          <a:p>
            <a:r>
              <a:rPr lang="en-US" dirty="0"/>
              <a:t>individual</a:t>
            </a:r>
          </a:p>
        </p:txBody>
      </p:sp>
      <p:sp>
        <p:nvSpPr>
          <p:cNvPr id="13" name="TextBox 12"/>
          <p:cNvSpPr txBox="1"/>
          <p:nvPr/>
        </p:nvSpPr>
        <p:spPr>
          <a:xfrm>
            <a:off x="1907630" y="3573020"/>
            <a:ext cx="854721" cy="369332"/>
          </a:xfrm>
          <a:prstGeom prst="rect">
            <a:avLst/>
          </a:prstGeom>
          <a:noFill/>
        </p:spPr>
        <p:txBody>
          <a:bodyPr wrap="none" rtlCol="0">
            <a:spAutoFit/>
          </a:bodyPr>
          <a:lstStyle/>
          <a:p>
            <a:r>
              <a:rPr lang="en-US" dirty="0"/>
              <a:t>fitness</a:t>
            </a:r>
          </a:p>
        </p:txBody>
      </p:sp>
      <p:sp>
        <p:nvSpPr>
          <p:cNvPr id="14" name="TextBox 13"/>
          <p:cNvSpPr txBox="1"/>
          <p:nvPr/>
        </p:nvSpPr>
        <p:spPr>
          <a:xfrm>
            <a:off x="5189890" y="2708900"/>
            <a:ext cx="1047082" cy="369332"/>
          </a:xfrm>
          <a:prstGeom prst="rect">
            <a:avLst/>
          </a:prstGeom>
          <a:noFill/>
        </p:spPr>
        <p:txBody>
          <a:bodyPr wrap="none" rtlCol="0">
            <a:spAutoFit/>
          </a:bodyPr>
          <a:lstStyle/>
          <a:p>
            <a:r>
              <a:rPr lang="en-US" dirty="0"/>
              <a:t>problem</a:t>
            </a:r>
          </a:p>
        </p:txBody>
      </p:sp>
      <p:sp>
        <p:nvSpPr>
          <p:cNvPr id="15" name="TextBox 14"/>
          <p:cNvSpPr txBox="1"/>
          <p:nvPr/>
        </p:nvSpPr>
        <p:spPr>
          <a:xfrm>
            <a:off x="5045870" y="3140960"/>
            <a:ext cx="2124299" cy="369332"/>
          </a:xfrm>
          <a:prstGeom prst="rect">
            <a:avLst/>
          </a:prstGeom>
          <a:noFill/>
        </p:spPr>
        <p:txBody>
          <a:bodyPr wrap="none" rtlCol="0">
            <a:spAutoFit/>
          </a:bodyPr>
          <a:lstStyle/>
          <a:p>
            <a:r>
              <a:rPr lang="en-US" dirty="0"/>
              <a:t>Candidate solution</a:t>
            </a:r>
          </a:p>
        </p:txBody>
      </p:sp>
      <p:sp>
        <p:nvSpPr>
          <p:cNvPr id="16" name="TextBox 15"/>
          <p:cNvSpPr txBox="1"/>
          <p:nvPr/>
        </p:nvSpPr>
        <p:spPr>
          <a:xfrm>
            <a:off x="5189890" y="3563738"/>
            <a:ext cx="933269" cy="369332"/>
          </a:xfrm>
          <a:prstGeom prst="rect">
            <a:avLst/>
          </a:prstGeom>
          <a:noFill/>
        </p:spPr>
        <p:txBody>
          <a:bodyPr wrap="none" rtlCol="0">
            <a:spAutoFit/>
          </a:bodyPr>
          <a:lstStyle/>
          <a:p>
            <a:r>
              <a:rPr lang="en-US" dirty="0"/>
              <a:t>Quality</a:t>
            </a:r>
          </a:p>
        </p:txBody>
      </p:sp>
      <p:sp>
        <p:nvSpPr>
          <p:cNvPr id="17" name="Oval 16"/>
          <p:cNvSpPr/>
          <p:nvPr/>
        </p:nvSpPr>
        <p:spPr bwMode="auto">
          <a:xfrm>
            <a:off x="1475570" y="4149100"/>
            <a:ext cx="1800250" cy="172824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5122" name="Picture 2"/>
          <p:cNvPicPr>
            <a:picLocks noChangeAspect="1" noChangeArrowheads="1"/>
          </p:cNvPicPr>
          <p:nvPr/>
        </p:nvPicPr>
        <p:blipFill>
          <a:blip r:embed="rId2" cstate="print"/>
          <a:srcRect/>
          <a:stretch>
            <a:fillRect/>
          </a:stretch>
        </p:blipFill>
        <p:spPr bwMode="auto">
          <a:xfrm flipH="1">
            <a:off x="1637358" y="4509151"/>
            <a:ext cx="1422432" cy="1008139"/>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932050" y="4005080"/>
            <a:ext cx="1584220" cy="1855966"/>
          </a:xfrm>
          <a:prstGeom prst="rect">
            <a:avLst/>
          </a:prstGeom>
          <a:noFill/>
          <a:ln w="9525">
            <a:noFill/>
            <a:miter lim="800000"/>
            <a:headEnd/>
            <a:tailEnd/>
          </a:ln>
        </p:spPr>
      </p:pic>
      <p:cxnSp>
        <p:nvCxnSpPr>
          <p:cNvPr id="22" name="Straight Arrow Connector 21"/>
          <p:cNvCxnSpPr/>
          <p:nvPr/>
        </p:nvCxnSpPr>
        <p:spPr bwMode="auto">
          <a:xfrm>
            <a:off x="3275820" y="2996940"/>
            <a:ext cx="165623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3347830" y="3429000"/>
            <a:ext cx="1440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a:off x="3347830" y="3789050"/>
            <a:ext cx="129618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28596" y="1214422"/>
            <a:ext cx="8286808" cy="328614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Loss of Diversity</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230</a:t>
            </a:fld>
            <a:endParaRPr lang="en-US"/>
          </a:p>
        </p:txBody>
      </p:sp>
      <p:sp>
        <p:nvSpPr>
          <p:cNvPr id="4" name="Rectangle 3"/>
          <p:cNvSpPr/>
          <p:nvPr/>
        </p:nvSpPr>
        <p:spPr>
          <a:xfrm>
            <a:off x="500034" y="1214422"/>
            <a:ext cx="8143932" cy="3139321"/>
          </a:xfrm>
          <a:prstGeom prst="rect">
            <a:avLst/>
          </a:prstGeom>
        </p:spPr>
        <p:txBody>
          <a:bodyPr wrap="square">
            <a:spAutoFit/>
          </a:bodyPr>
          <a:lstStyle/>
          <a:p>
            <a:r>
              <a:rPr lang="en-US" dirty="0"/>
              <a:t>Loss of Diversity:</a:t>
            </a:r>
          </a:p>
          <a:p>
            <a:endParaRPr lang="en-US" dirty="0"/>
          </a:p>
          <a:p>
            <a:r>
              <a:rPr lang="en-US" dirty="0"/>
              <a:t>The loss of diversity </a:t>
            </a:r>
            <a:r>
              <a:rPr lang="en-US" i="1" dirty="0"/>
              <a:t>P</a:t>
            </a:r>
            <a:r>
              <a:rPr lang="en-US" sz="1200" i="1" dirty="0"/>
              <a:t>d</a:t>
            </a:r>
            <a:r>
              <a:rPr lang="en-US" dirty="0"/>
              <a:t> is the proportion of individuals of a population that is not selected during the selection phase</a:t>
            </a:r>
          </a:p>
          <a:p>
            <a:endParaRPr lang="en-US" dirty="0"/>
          </a:p>
          <a:p>
            <a:r>
              <a:rPr lang="en-US" dirty="0"/>
              <a:t>Theorem: If the reproduction rate increases monotonously in f, the Loss of diversity of a selection method is:</a:t>
            </a:r>
          </a:p>
          <a:p>
            <a:endParaRPr lang="en-US" dirty="0"/>
          </a:p>
          <a:p>
            <a:endParaRPr lang="en-US" dirty="0"/>
          </a:p>
          <a:p>
            <a:endParaRPr lang="en-US" dirty="0"/>
          </a:p>
          <a:p>
            <a:r>
              <a:rPr lang="en-US" dirty="0"/>
              <a:t>Where </a:t>
            </a:r>
            <a:r>
              <a:rPr lang="en-US" i="1" dirty="0" err="1"/>
              <a:t>f</a:t>
            </a:r>
            <a:r>
              <a:rPr lang="en-US" sz="1600" i="1" dirty="0" err="1"/>
              <a:t>z</a:t>
            </a:r>
            <a:r>
              <a:rPr lang="en-US" dirty="0"/>
              <a:t> denotes the fitness value such that </a:t>
            </a:r>
          </a:p>
        </p:txBody>
      </p:sp>
      <p:pic>
        <p:nvPicPr>
          <p:cNvPr id="673794" name="Picture 2"/>
          <p:cNvPicPr>
            <a:picLocks noChangeAspect="1" noChangeArrowheads="1"/>
          </p:cNvPicPr>
          <p:nvPr/>
        </p:nvPicPr>
        <p:blipFill>
          <a:blip r:embed="rId2" cstate="print">
            <a:lum bright="-20000" contrast="40000"/>
          </a:blip>
          <a:srcRect/>
          <a:stretch>
            <a:fillRect/>
          </a:stretch>
        </p:blipFill>
        <p:spPr bwMode="auto">
          <a:xfrm>
            <a:off x="2714612" y="3143248"/>
            <a:ext cx="2971218" cy="657228"/>
          </a:xfrm>
          <a:prstGeom prst="rect">
            <a:avLst/>
          </a:prstGeom>
          <a:noFill/>
          <a:ln w="9525">
            <a:noFill/>
            <a:miter lim="800000"/>
            <a:headEnd/>
            <a:tailEnd/>
          </a:ln>
        </p:spPr>
      </p:pic>
      <p:pic>
        <p:nvPicPr>
          <p:cNvPr id="602113" name="Picture 1"/>
          <p:cNvPicPr>
            <a:picLocks noChangeAspect="1" noChangeArrowheads="1"/>
          </p:cNvPicPr>
          <p:nvPr/>
        </p:nvPicPr>
        <p:blipFill>
          <a:blip r:embed="rId3" cstate="print">
            <a:lum bright="-20000" contrast="40000"/>
          </a:blip>
          <a:srcRect/>
          <a:stretch>
            <a:fillRect/>
          </a:stretch>
        </p:blipFill>
        <p:spPr bwMode="auto">
          <a:xfrm>
            <a:off x="5143503" y="4000504"/>
            <a:ext cx="940595" cy="357188"/>
          </a:xfrm>
          <a:prstGeom prst="rect">
            <a:avLst/>
          </a:prstGeom>
          <a:noFill/>
          <a:ln w="9525">
            <a:noFill/>
            <a:miter lim="800000"/>
            <a:headEnd/>
            <a:tailEnd/>
          </a:ln>
        </p:spPr>
      </p:pic>
      <p:sp>
        <p:nvSpPr>
          <p:cNvPr id="602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02115" name="Picture 3"/>
          <p:cNvPicPr>
            <a:picLocks noChangeAspect="1" noChangeArrowheads="1"/>
          </p:cNvPicPr>
          <p:nvPr/>
        </p:nvPicPr>
        <p:blipFill>
          <a:blip r:embed="rId4" cstate="print">
            <a:lum bright="-20000" contrast="40000"/>
          </a:blip>
          <a:srcRect/>
          <a:stretch>
            <a:fillRect/>
          </a:stretch>
        </p:blipFill>
        <p:spPr bwMode="auto">
          <a:xfrm>
            <a:off x="700097" y="4786322"/>
            <a:ext cx="6872299" cy="309563"/>
          </a:xfrm>
          <a:prstGeom prst="rect">
            <a:avLst/>
          </a:prstGeom>
          <a:noFill/>
          <a:ln w="9525">
            <a:noFill/>
            <a:miter lim="800000"/>
            <a:headEnd/>
            <a:tailEnd/>
          </a:ln>
        </p:spPr>
      </p:pic>
      <p:sp>
        <p:nvSpPr>
          <p:cNvPr id="11" name="TextBox 10"/>
          <p:cNvSpPr txBox="1"/>
          <p:nvPr/>
        </p:nvSpPr>
        <p:spPr>
          <a:xfrm>
            <a:off x="5500694" y="5214950"/>
            <a:ext cx="3329758" cy="369332"/>
          </a:xfrm>
          <a:prstGeom prst="rect">
            <a:avLst/>
          </a:prstGeom>
          <a:noFill/>
        </p:spPr>
        <p:txBody>
          <a:bodyPr wrap="none" rtlCol="0">
            <a:spAutoFit/>
          </a:bodyPr>
          <a:lstStyle/>
          <a:p>
            <a:r>
              <a:rPr lang="en-US" dirty="0"/>
              <a:t>So R increase </a:t>
            </a:r>
            <a:r>
              <a:rPr lang="en-US" b="1" u="sng" dirty="0">
                <a:solidFill>
                  <a:srgbClr val="FF0000"/>
                </a:solidFill>
              </a:rPr>
              <a:t>monotonously</a:t>
            </a:r>
          </a:p>
        </p:txBody>
      </p:sp>
      <p:sp>
        <p:nvSpPr>
          <p:cNvPr id="18" name="TextBox 17"/>
          <p:cNvSpPr txBox="1"/>
          <p:nvPr/>
        </p:nvSpPr>
        <p:spPr>
          <a:xfrm>
            <a:off x="357158" y="5715016"/>
            <a:ext cx="1643074" cy="646331"/>
          </a:xfrm>
          <a:prstGeom prst="rect">
            <a:avLst/>
          </a:prstGeom>
          <a:noFill/>
        </p:spPr>
        <p:txBody>
          <a:bodyPr wrap="square" rtlCol="0">
            <a:spAutoFit/>
          </a:bodyPr>
          <a:lstStyle/>
          <a:p>
            <a:pPr algn="ctr"/>
            <a:r>
              <a:rPr lang="en-US" dirty="0"/>
              <a:t>Reproduction rate</a:t>
            </a:r>
          </a:p>
        </p:txBody>
      </p:sp>
      <p:sp>
        <p:nvSpPr>
          <p:cNvPr id="19" name="Left Brace 18"/>
          <p:cNvSpPr/>
          <p:nvPr/>
        </p:nvSpPr>
        <p:spPr bwMode="auto">
          <a:xfrm>
            <a:off x="1928794" y="5286388"/>
            <a:ext cx="285752" cy="1214446"/>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02119" name="Picture 7"/>
          <p:cNvPicPr>
            <a:picLocks noChangeAspect="1" noChangeArrowheads="1"/>
          </p:cNvPicPr>
          <p:nvPr/>
        </p:nvPicPr>
        <p:blipFill>
          <a:blip r:embed="rId5" cstate="print">
            <a:lum bright="-20000" contrast="40000"/>
          </a:blip>
          <a:srcRect/>
          <a:stretch>
            <a:fillRect/>
          </a:stretch>
        </p:blipFill>
        <p:spPr bwMode="auto">
          <a:xfrm>
            <a:off x="2200268" y="5367353"/>
            <a:ext cx="1371600" cy="276225"/>
          </a:xfrm>
          <a:prstGeom prst="rect">
            <a:avLst/>
          </a:prstGeom>
          <a:noFill/>
          <a:ln w="9525">
            <a:noFill/>
            <a:miter lim="800000"/>
            <a:headEnd/>
            <a:tailEnd/>
          </a:ln>
        </p:spPr>
      </p:pic>
      <p:pic>
        <p:nvPicPr>
          <p:cNvPr id="602118" name="Picture 6"/>
          <p:cNvPicPr>
            <a:picLocks noChangeAspect="1" noChangeArrowheads="1"/>
          </p:cNvPicPr>
          <p:nvPr/>
        </p:nvPicPr>
        <p:blipFill>
          <a:blip r:embed="rId6" cstate="print">
            <a:lum bright="-20000" contrast="40000"/>
          </a:blip>
          <a:srcRect/>
          <a:stretch>
            <a:fillRect/>
          </a:stretch>
        </p:blipFill>
        <p:spPr bwMode="auto">
          <a:xfrm>
            <a:off x="2200268" y="5715016"/>
            <a:ext cx="1371600" cy="276225"/>
          </a:xfrm>
          <a:prstGeom prst="rect">
            <a:avLst/>
          </a:prstGeom>
          <a:noFill/>
          <a:ln w="9525">
            <a:noFill/>
            <a:miter lim="800000"/>
            <a:headEnd/>
            <a:tailEnd/>
          </a:ln>
        </p:spPr>
      </p:pic>
      <p:pic>
        <p:nvPicPr>
          <p:cNvPr id="602117" name="Picture 5"/>
          <p:cNvPicPr>
            <a:picLocks noChangeAspect="1" noChangeArrowheads="1"/>
          </p:cNvPicPr>
          <p:nvPr/>
        </p:nvPicPr>
        <p:blipFill>
          <a:blip r:embed="rId7" cstate="print">
            <a:lum bright="-20000" contrast="40000"/>
          </a:blip>
          <a:srcRect/>
          <a:stretch>
            <a:fillRect/>
          </a:stretch>
        </p:blipFill>
        <p:spPr bwMode="auto">
          <a:xfrm>
            <a:off x="2200268" y="6072206"/>
            <a:ext cx="1371600" cy="276225"/>
          </a:xfrm>
          <a:prstGeom prst="rect">
            <a:avLst/>
          </a:prstGeom>
          <a:noFill/>
          <a:ln w="9525">
            <a:noFill/>
            <a:miter lim="800000"/>
            <a:headEnd/>
            <a:tailEnd/>
          </a:ln>
        </p:spPr>
      </p:pic>
      <p:sp>
        <p:nvSpPr>
          <p:cNvPr id="60212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02121" name="Rectangle 9"/>
          <p:cNvSpPr>
            <a:spLocks noChangeArrowheads="1"/>
          </p:cNvSpPr>
          <p:nvPr/>
        </p:nvSpPr>
        <p:spPr bwMode="auto">
          <a:xfrm>
            <a:off x="0" y="7334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02122" name="Rectangle 10"/>
          <p:cNvSpPr>
            <a:spLocks noChangeArrowheads="1"/>
          </p:cNvSpPr>
          <p:nvPr/>
        </p:nvSpPr>
        <p:spPr bwMode="auto">
          <a:xfrm>
            <a:off x="0" y="1466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26" name="Picture 1"/>
          <p:cNvPicPr>
            <a:picLocks noChangeAspect="1" noChangeArrowheads="1"/>
          </p:cNvPicPr>
          <p:nvPr/>
        </p:nvPicPr>
        <p:blipFill>
          <a:blip r:embed="rId3" cstate="print">
            <a:lum bright="-20000" contrast="40000"/>
          </a:blip>
          <a:srcRect/>
          <a:stretch>
            <a:fillRect/>
          </a:stretch>
        </p:blipFill>
        <p:spPr bwMode="auto">
          <a:xfrm>
            <a:off x="4786314" y="5715016"/>
            <a:ext cx="940595" cy="357188"/>
          </a:xfrm>
          <a:prstGeom prst="rect">
            <a:avLst/>
          </a:prstGeom>
          <a:noFill/>
          <a:ln w="9525">
            <a:noFill/>
            <a:miter lim="800000"/>
            <a:headEnd/>
            <a:tailEnd/>
          </a:ln>
        </p:spPr>
      </p:pic>
      <p:sp>
        <p:nvSpPr>
          <p:cNvPr id="27" name="Left-Right-Up Arrow 26"/>
          <p:cNvSpPr/>
          <p:nvPr/>
        </p:nvSpPr>
        <p:spPr bwMode="auto">
          <a:xfrm rot="5400000">
            <a:off x="3929058" y="5643578"/>
            <a:ext cx="571504" cy="428628"/>
          </a:xfrm>
          <a:prstGeom prst="leftRightUp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Intensity</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231</a:t>
            </a:fld>
            <a:endParaRPr lang="en-US"/>
          </a:p>
        </p:txBody>
      </p:sp>
      <p:pic>
        <p:nvPicPr>
          <p:cNvPr id="4" name="Picture 2" descr="H:\Computer Eng\PH.D thesis\Evo slides\pic\flipboard_discussion_pc_md_wm.jpg"/>
          <p:cNvPicPr>
            <a:picLocks noChangeAspect="1" noChangeArrowheads="1"/>
          </p:cNvPicPr>
          <p:nvPr/>
        </p:nvPicPr>
        <p:blipFill>
          <a:blip r:embed="rId2" cstate="print"/>
          <a:srcRect/>
          <a:stretch>
            <a:fillRect/>
          </a:stretch>
        </p:blipFill>
        <p:spPr bwMode="auto">
          <a:xfrm>
            <a:off x="6072198" y="3000372"/>
            <a:ext cx="2857520" cy="2857520"/>
          </a:xfrm>
          <a:prstGeom prst="rect">
            <a:avLst/>
          </a:prstGeom>
          <a:noFill/>
        </p:spPr>
      </p:pic>
      <p:sp>
        <p:nvSpPr>
          <p:cNvPr id="5" name="Rectangle 4"/>
          <p:cNvSpPr/>
          <p:nvPr/>
        </p:nvSpPr>
        <p:spPr>
          <a:xfrm>
            <a:off x="500034" y="1285860"/>
            <a:ext cx="7858180" cy="1200329"/>
          </a:xfrm>
          <a:prstGeom prst="rect">
            <a:avLst/>
          </a:prstGeom>
        </p:spPr>
        <p:txBody>
          <a:bodyPr wrap="square">
            <a:spAutoFit/>
          </a:bodyPr>
          <a:lstStyle/>
          <a:p>
            <a:r>
              <a:rPr lang="en-US" dirty="0"/>
              <a:t>Selection intensity:</a:t>
            </a:r>
          </a:p>
          <a:p>
            <a:endParaRPr lang="en-US" dirty="0"/>
          </a:p>
          <a:p>
            <a:r>
              <a:rPr lang="en-US" dirty="0"/>
              <a:t>The selection intensity of a selection method </a:t>
            </a:r>
            <a:r>
              <a:rPr lang="el-GR" dirty="0"/>
              <a:t>Ω</a:t>
            </a:r>
            <a:r>
              <a:rPr lang="en-US" dirty="0"/>
              <a:t> for thefitness distribution           is the standardized quantity</a:t>
            </a:r>
          </a:p>
        </p:txBody>
      </p:sp>
      <p:pic>
        <p:nvPicPr>
          <p:cNvPr id="601089" name="Picture 1"/>
          <p:cNvPicPr>
            <a:picLocks noChangeAspect="1" noChangeArrowheads="1"/>
          </p:cNvPicPr>
          <p:nvPr/>
        </p:nvPicPr>
        <p:blipFill>
          <a:blip r:embed="rId3" cstate="print">
            <a:lum bright="-20000" contrast="40000"/>
          </a:blip>
          <a:srcRect/>
          <a:stretch>
            <a:fillRect/>
          </a:stretch>
        </p:blipFill>
        <p:spPr bwMode="auto">
          <a:xfrm>
            <a:off x="2571736" y="2143116"/>
            <a:ext cx="533403" cy="342902"/>
          </a:xfrm>
          <a:prstGeom prst="rect">
            <a:avLst/>
          </a:prstGeom>
          <a:noFill/>
          <a:ln w="9525">
            <a:noFill/>
            <a:miter lim="800000"/>
            <a:headEnd/>
            <a:tailEnd/>
          </a:ln>
        </p:spPr>
      </p:pic>
      <p:pic>
        <p:nvPicPr>
          <p:cNvPr id="601090" name="Picture 2"/>
          <p:cNvPicPr>
            <a:picLocks noChangeAspect="1" noChangeArrowheads="1"/>
          </p:cNvPicPr>
          <p:nvPr/>
        </p:nvPicPr>
        <p:blipFill>
          <a:blip r:embed="rId4" cstate="print">
            <a:lum bright="-20000" contrast="40000"/>
          </a:blip>
          <a:srcRect/>
          <a:stretch>
            <a:fillRect/>
          </a:stretch>
        </p:blipFill>
        <p:spPr bwMode="auto">
          <a:xfrm>
            <a:off x="2214546" y="3071810"/>
            <a:ext cx="2033252" cy="819152"/>
          </a:xfrm>
          <a:prstGeom prst="rect">
            <a:avLst/>
          </a:prstGeom>
          <a:noFill/>
          <a:ln w="9525">
            <a:noFill/>
            <a:miter lim="800000"/>
            <a:headEnd/>
            <a:tailEnd/>
          </a:ln>
        </p:spPr>
      </p:pic>
      <p:sp>
        <p:nvSpPr>
          <p:cNvPr id="8" name="TextBox 7"/>
          <p:cNvSpPr txBox="1"/>
          <p:nvPr/>
        </p:nvSpPr>
        <p:spPr>
          <a:xfrm>
            <a:off x="642910" y="4500570"/>
            <a:ext cx="330540" cy="369332"/>
          </a:xfrm>
          <a:prstGeom prst="rect">
            <a:avLst/>
          </a:prstGeom>
          <a:noFill/>
        </p:spPr>
        <p:txBody>
          <a:bodyPr wrap="none" rtlCol="0">
            <a:spAutoFit/>
          </a:bodyPr>
          <a:lstStyle/>
          <a:p>
            <a:r>
              <a:rPr lang="en-US" dirty="0"/>
              <a:t>I </a:t>
            </a:r>
          </a:p>
        </p:txBody>
      </p:sp>
      <p:cxnSp>
        <p:nvCxnSpPr>
          <p:cNvPr id="10" name="Straight Arrow Connector 9"/>
          <p:cNvCxnSpPr/>
          <p:nvPr/>
        </p:nvCxnSpPr>
        <p:spPr bwMode="auto">
          <a:xfrm rot="5400000" flipH="1" flipV="1">
            <a:off x="862940" y="4637730"/>
            <a:ext cx="274320" cy="0"/>
          </a:xfrm>
          <a:prstGeom prst="straightConnector1">
            <a:avLst/>
          </a:prstGeom>
          <a:solidFill>
            <a:schemeClr val="accent1"/>
          </a:solidFill>
          <a:ln w="38100" cap="flat" cmpd="sng" algn="ctr">
            <a:solidFill>
              <a:srgbClr val="E729D9"/>
            </a:solidFill>
            <a:prstDash val="solid"/>
            <a:round/>
            <a:headEnd type="none" w="med" len="med"/>
            <a:tailEnd type="arrow"/>
          </a:ln>
          <a:effectLst/>
        </p:spPr>
      </p:cxnSp>
      <p:cxnSp>
        <p:nvCxnSpPr>
          <p:cNvPr id="13" name="Straight Arrow Connector 12"/>
          <p:cNvCxnSpPr/>
          <p:nvPr/>
        </p:nvCxnSpPr>
        <p:spPr bwMode="auto">
          <a:xfrm>
            <a:off x="1428728" y="4643446"/>
            <a:ext cx="107157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2714612" y="4429132"/>
            <a:ext cx="2582758" cy="369332"/>
          </a:xfrm>
          <a:prstGeom prst="rect">
            <a:avLst/>
          </a:prstGeom>
          <a:noFill/>
        </p:spPr>
        <p:txBody>
          <a:bodyPr wrap="none" rtlCol="0">
            <a:spAutoFit/>
          </a:bodyPr>
          <a:lstStyle/>
          <a:p>
            <a:r>
              <a:rPr lang="en-US" dirty="0">
                <a:solidFill>
                  <a:srgbClr val="E729D9"/>
                </a:solidFill>
              </a:rPr>
              <a:t>High</a:t>
            </a:r>
            <a:r>
              <a:rPr lang="en-US" dirty="0"/>
              <a:t> selection pressure</a:t>
            </a:r>
          </a:p>
        </p:txBody>
      </p:sp>
      <p:sp>
        <p:nvSpPr>
          <p:cNvPr id="15" name="TextBox 14"/>
          <p:cNvSpPr txBox="1"/>
          <p:nvPr/>
        </p:nvSpPr>
        <p:spPr>
          <a:xfrm>
            <a:off x="642910" y="5143512"/>
            <a:ext cx="330540" cy="369332"/>
          </a:xfrm>
          <a:prstGeom prst="rect">
            <a:avLst/>
          </a:prstGeom>
          <a:noFill/>
        </p:spPr>
        <p:txBody>
          <a:bodyPr wrap="none" rtlCol="0">
            <a:spAutoFit/>
          </a:bodyPr>
          <a:lstStyle/>
          <a:p>
            <a:r>
              <a:rPr lang="en-US" dirty="0"/>
              <a:t>I </a:t>
            </a:r>
          </a:p>
        </p:txBody>
      </p:sp>
      <p:cxnSp>
        <p:nvCxnSpPr>
          <p:cNvPr id="16" name="Straight Arrow Connector 15"/>
          <p:cNvCxnSpPr/>
          <p:nvPr/>
        </p:nvCxnSpPr>
        <p:spPr bwMode="auto">
          <a:xfrm rot="5400000">
            <a:off x="851508" y="5362748"/>
            <a:ext cx="297184" cy="1588"/>
          </a:xfrm>
          <a:prstGeom prst="straightConnector1">
            <a:avLst/>
          </a:prstGeom>
          <a:solidFill>
            <a:schemeClr val="accent1"/>
          </a:solidFill>
          <a:ln w="38100" cap="flat" cmpd="sng" algn="ctr">
            <a:solidFill>
              <a:srgbClr val="E729D9"/>
            </a:solidFill>
            <a:prstDash val="solid"/>
            <a:round/>
            <a:headEnd type="none" w="med" len="med"/>
            <a:tailEnd type="arrow"/>
          </a:ln>
          <a:effectLst/>
        </p:spPr>
      </p:cxnSp>
      <p:cxnSp>
        <p:nvCxnSpPr>
          <p:cNvPr id="17" name="Straight Arrow Connector 16"/>
          <p:cNvCxnSpPr/>
          <p:nvPr/>
        </p:nvCxnSpPr>
        <p:spPr bwMode="auto">
          <a:xfrm>
            <a:off x="1428728" y="5286388"/>
            <a:ext cx="107157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2714612" y="5072074"/>
            <a:ext cx="2436886" cy="369332"/>
          </a:xfrm>
          <a:prstGeom prst="rect">
            <a:avLst/>
          </a:prstGeom>
          <a:noFill/>
        </p:spPr>
        <p:txBody>
          <a:bodyPr wrap="none" rtlCol="0">
            <a:spAutoFit/>
          </a:bodyPr>
          <a:lstStyle/>
          <a:p>
            <a:r>
              <a:rPr lang="en-US" dirty="0">
                <a:solidFill>
                  <a:srgbClr val="E729D9"/>
                </a:solidFill>
              </a:rPr>
              <a:t>low</a:t>
            </a:r>
            <a:r>
              <a:rPr lang="en-US" dirty="0"/>
              <a:t> selection pressure</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Intensity</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232</a:t>
            </a:fld>
            <a:endParaRPr lang="en-US"/>
          </a:p>
        </p:txBody>
      </p:sp>
      <p:sp>
        <p:nvSpPr>
          <p:cNvPr id="4" name="Rectangle 3"/>
          <p:cNvSpPr/>
          <p:nvPr/>
        </p:nvSpPr>
        <p:spPr>
          <a:xfrm>
            <a:off x="357158" y="1214422"/>
            <a:ext cx="8501122" cy="3139321"/>
          </a:xfrm>
          <a:prstGeom prst="rect">
            <a:avLst/>
          </a:prstGeom>
        </p:spPr>
        <p:txBody>
          <a:bodyPr wrap="square">
            <a:spAutoFit/>
          </a:bodyPr>
          <a:lstStyle/>
          <a:p>
            <a:pPr lvl="0">
              <a:buBlip>
                <a:blip r:embed="rId2"/>
              </a:buBlip>
            </a:pPr>
            <a:r>
              <a:rPr lang="en-US" dirty="0"/>
              <a:t> The selection intensity depends on the fitness distribution of the initial population.</a:t>
            </a:r>
          </a:p>
          <a:p>
            <a:pPr lvl="0"/>
            <a:endParaRPr lang="en-US" dirty="0"/>
          </a:p>
          <a:p>
            <a:pPr>
              <a:buBlip>
                <a:blip r:embed="rId2"/>
              </a:buBlip>
            </a:pPr>
            <a:r>
              <a:rPr lang="en-US" dirty="0"/>
              <a:t> Different fitness distributions will in general lead to different selection intensities for the same selection method.</a:t>
            </a:r>
          </a:p>
          <a:p>
            <a:pPr lvl="0"/>
            <a:endParaRPr lang="en-US" dirty="0"/>
          </a:p>
          <a:p>
            <a:pPr>
              <a:buBlip>
                <a:blip r:embed="rId2"/>
              </a:buBlip>
            </a:pPr>
            <a:r>
              <a:rPr lang="en-US" dirty="0"/>
              <a:t> For comparison it is necessary to restrict one self to a certain initial distribution.</a:t>
            </a:r>
          </a:p>
          <a:p>
            <a:pPr lvl="0"/>
            <a:endParaRPr lang="en-US" dirty="0"/>
          </a:p>
          <a:p>
            <a:pPr>
              <a:buBlip>
                <a:blip r:embed="rId2"/>
              </a:buBlip>
            </a:pPr>
            <a:r>
              <a:rPr lang="en-US" dirty="0"/>
              <a:t> Using the normalized Gaussian distribution               as initial fitness distribution leads to</a:t>
            </a:r>
          </a:p>
          <a:p>
            <a:pPr lvl="0"/>
            <a:endParaRPr lang="en-US" dirty="0"/>
          </a:p>
        </p:txBody>
      </p:sp>
      <p:pic>
        <p:nvPicPr>
          <p:cNvPr id="5" name="Picture 2"/>
          <p:cNvPicPr>
            <a:picLocks noChangeAspect="1" noChangeArrowheads="1"/>
          </p:cNvPicPr>
          <p:nvPr/>
        </p:nvPicPr>
        <p:blipFill>
          <a:blip r:embed="rId3" cstate="print">
            <a:lum bright="-20000" contrast="40000"/>
          </a:blip>
          <a:srcRect/>
          <a:stretch>
            <a:fillRect/>
          </a:stretch>
        </p:blipFill>
        <p:spPr bwMode="auto">
          <a:xfrm>
            <a:off x="5143504" y="3429000"/>
            <a:ext cx="714380" cy="406458"/>
          </a:xfrm>
          <a:prstGeom prst="rect">
            <a:avLst/>
          </a:prstGeom>
          <a:noFill/>
          <a:ln w="9525">
            <a:noFill/>
            <a:miter lim="800000"/>
            <a:headEnd/>
            <a:tailEnd/>
          </a:ln>
        </p:spPr>
      </p:pic>
      <p:grpSp>
        <p:nvGrpSpPr>
          <p:cNvPr id="6" name="Group 5"/>
          <p:cNvGrpSpPr/>
          <p:nvPr/>
        </p:nvGrpSpPr>
        <p:grpSpPr>
          <a:xfrm>
            <a:off x="4714876" y="4357694"/>
            <a:ext cx="3362325" cy="1726654"/>
            <a:chOff x="4714876" y="4357694"/>
            <a:chExt cx="3362325" cy="1726654"/>
          </a:xfrm>
        </p:grpSpPr>
        <p:pic>
          <p:nvPicPr>
            <p:cNvPr id="7" name="Picture 4"/>
            <p:cNvPicPr>
              <a:picLocks noChangeAspect="1" noChangeArrowheads="1"/>
            </p:cNvPicPr>
            <p:nvPr/>
          </p:nvPicPr>
          <p:blipFill>
            <a:blip r:embed="rId4" cstate="print"/>
            <a:srcRect/>
            <a:stretch>
              <a:fillRect/>
            </a:stretch>
          </p:blipFill>
          <p:spPr bwMode="auto">
            <a:xfrm>
              <a:off x="4714876" y="4643446"/>
              <a:ext cx="3362325" cy="1228725"/>
            </a:xfrm>
            <a:prstGeom prst="rect">
              <a:avLst/>
            </a:prstGeom>
            <a:noFill/>
            <a:ln w="9525">
              <a:noFill/>
              <a:miter lim="800000"/>
              <a:headEnd/>
              <a:tailEnd/>
            </a:ln>
            <a:effectLst/>
          </p:spPr>
        </p:pic>
        <p:cxnSp>
          <p:nvCxnSpPr>
            <p:cNvPr id="8" name="Straight Connector 7"/>
            <p:cNvCxnSpPr/>
            <p:nvPr/>
          </p:nvCxnSpPr>
          <p:spPr bwMode="auto">
            <a:xfrm rot="5400000">
              <a:off x="6322231" y="4679165"/>
              <a:ext cx="285752" cy="214314"/>
            </a:xfrm>
            <a:prstGeom prst="line">
              <a:avLst/>
            </a:prstGeom>
            <a:solidFill>
              <a:schemeClr val="accent1"/>
            </a:solidFill>
            <a:ln w="44450" cap="flat" cmpd="sng" algn="ctr">
              <a:solidFill>
                <a:srgbClr val="C00000"/>
              </a:solidFill>
              <a:prstDash val="solid"/>
              <a:round/>
              <a:headEnd type="none" w="med" len="med"/>
              <a:tailEnd type="none" w="med" len="med"/>
            </a:ln>
            <a:effectLst/>
          </p:spPr>
        </p:cxnSp>
        <p:cxnSp>
          <p:nvCxnSpPr>
            <p:cNvPr id="9" name="Straight Connector 8"/>
            <p:cNvCxnSpPr>
              <a:stCxn id="7" idx="0"/>
            </p:cNvCxnSpPr>
            <p:nvPr/>
          </p:nvCxnSpPr>
          <p:spPr bwMode="auto">
            <a:xfrm rot="16200000" flipH="1">
              <a:off x="6305556" y="4733929"/>
              <a:ext cx="285752" cy="104787"/>
            </a:xfrm>
            <a:prstGeom prst="line">
              <a:avLst/>
            </a:prstGeom>
            <a:solidFill>
              <a:schemeClr val="accent1"/>
            </a:solidFill>
            <a:ln w="44450" cap="flat" cmpd="sng" algn="ctr">
              <a:solidFill>
                <a:srgbClr val="C00000"/>
              </a:solidFill>
              <a:prstDash val="solid"/>
              <a:round/>
              <a:headEnd type="none" w="med" len="med"/>
              <a:tailEnd type="none" w="med" len="med"/>
            </a:ln>
            <a:effectLst/>
          </p:spPr>
        </p:cxnSp>
        <p:cxnSp>
          <p:nvCxnSpPr>
            <p:cNvPr id="10" name="Straight Connector 9"/>
            <p:cNvCxnSpPr/>
            <p:nvPr/>
          </p:nvCxnSpPr>
          <p:spPr bwMode="auto">
            <a:xfrm rot="5400000">
              <a:off x="6000760" y="5357826"/>
              <a:ext cx="857256" cy="1588"/>
            </a:xfrm>
            <a:prstGeom prst="line">
              <a:avLst/>
            </a:prstGeom>
            <a:solidFill>
              <a:schemeClr val="accent1"/>
            </a:solidFill>
            <a:ln w="9525" cap="flat" cmpd="sng" algn="ctr">
              <a:solidFill>
                <a:srgbClr val="C00000"/>
              </a:solidFill>
              <a:prstDash val="dash"/>
              <a:round/>
              <a:headEnd type="none" w="med" len="med"/>
              <a:tailEnd type="none" w="med" len="med"/>
            </a:ln>
            <a:effectLst/>
          </p:spPr>
        </p:cxnSp>
        <p:sp>
          <p:nvSpPr>
            <p:cNvPr id="11" name="TextBox 10"/>
            <p:cNvSpPr txBox="1"/>
            <p:nvPr/>
          </p:nvSpPr>
          <p:spPr>
            <a:xfrm>
              <a:off x="5715008" y="5715016"/>
              <a:ext cx="1611339" cy="369332"/>
            </a:xfrm>
            <a:prstGeom prst="rect">
              <a:avLst/>
            </a:prstGeom>
            <a:noFill/>
          </p:spPr>
          <p:txBody>
            <a:bodyPr wrap="none" rtlCol="0">
              <a:spAutoFit/>
            </a:bodyPr>
            <a:lstStyle/>
            <a:p>
              <a:pPr algn="ctr"/>
              <a:r>
                <a:rPr lang="en-US" dirty="0"/>
                <a:t>High variance</a:t>
              </a:r>
            </a:p>
          </p:txBody>
        </p:sp>
        <p:sp>
          <p:nvSpPr>
            <p:cNvPr id="12" name="Rectangle 11"/>
            <p:cNvSpPr/>
            <p:nvPr/>
          </p:nvSpPr>
          <p:spPr>
            <a:xfrm>
              <a:off x="6215074" y="4357694"/>
              <a:ext cx="538929" cy="261610"/>
            </a:xfrm>
            <a:prstGeom prst="rect">
              <a:avLst/>
            </a:prstGeom>
          </p:spPr>
          <p:txBody>
            <a:bodyPr wrap="none">
              <a:spAutoFit/>
            </a:bodyPr>
            <a:lstStyle/>
            <a:p>
              <a:pPr algn="ctr"/>
              <a:r>
                <a:rPr lang="en-US" sz="1100" dirty="0"/>
                <a:t>Mean</a:t>
              </a:r>
            </a:p>
          </p:txBody>
        </p:sp>
      </p:grpSp>
      <p:grpSp>
        <p:nvGrpSpPr>
          <p:cNvPr id="13" name="Group 12"/>
          <p:cNvGrpSpPr/>
          <p:nvPr/>
        </p:nvGrpSpPr>
        <p:grpSpPr>
          <a:xfrm>
            <a:off x="847722" y="4143380"/>
            <a:ext cx="3295650" cy="2081214"/>
            <a:chOff x="785786" y="4214818"/>
            <a:chExt cx="3295650" cy="2081214"/>
          </a:xfrm>
        </p:grpSpPr>
        <p:pic>
          <p:nvPicPr>
            <p:cNvPr id="14" name="Picture 3"/>
            <p:cNvPicPr>
              <a:picLocks noChangeAspect="1" noChangeArrowheads="1"/>
            </p:cNvPicPr>
            <p:nvPr/>
          </p:nvPicPr>
          <p:blipFill>
            <a:blip r:embed="rId5" cstate="print"/>
            <a:srcRect/>
            <a:stretch>
              <a:fillRect/>
            </a:stretch>
          </p:blipFill>
          <p:spPr bwMode="auto">
            <a:xfrm>
              <a:off x="785786" y="4429132"/>
              <a:ext cx="3295650" cy="1866900"/>
            </a:xfrm>
            <a:prstGeom prst="rect">
              <a:avLst/>
            </a:prstGeom>
            <a:noFill/>
            <a:ln w="9525">
              <a:noFill/>
              <a:miter lim="800000"/>
              <a:headEnd/>
              <a:tailEnd/>
            </a:ln>
            <a:effectLst/>
          </p:spPr>
        </p:pic>
        <p:cxnSp>
          <p:nvCxnSpPr>
            <p:cNvPr id="15" name="Straight Connector 14"/>
            <p:cNvCxnSpPr/>
            <p:nvPr/>
          </p:nvCxnSpPr>
          <p:spPr bwMode="auto">
            <a:xfrm rot="16200000" flipH="1">
              <a:off x="2194727" y="4591053"/>
              <a:ext cx="285752" cy="104787"/>
            </a:xfrm>
            <a:prstGeom prst="line">
              <a:avLst/>
            </a:prstGeom>
            <a:solidFill>
              <a:schemeClr val="accent1"/>
            </a:solidFill>
            <a:ln w="44450" cap="flat" cmpd="sng" algn="ctr">
              <a:solidFill>
                <a:srgbClr val="C00000"/>
              </a:solidFill>
              <a:prstDash val="solid"/>
              <a:round/>
              <a:headEnd type="none" w="med" len="med"/>
              <a:tailEnd type="none" w="med" len="med"/>
            </a:ln>
            <a:effectLst/>
          </p:spPr>
        </p:cxnSp>
        <p:sp>
          <p:nvSpPr>
            <p:cNvPr id="16" name="Rectangle 15"/>
            <p:cNvSpPr/>
            <p:nvPr/>
          </p:nvSpPr>
          <p:spPr>
            <a:xfrm>
              <a:off x="2104245" y="4214818"/>
              <a:ext cx="538929" cy="261610"/>
            </a:xfrm>
            <a:prstGeom prst="rect">
              <a:avLst/>
            </a:prstGeom>
          </p:spPr>
          <p:txBody>
            <a:bodyPr wrap="none">
              <a:spAutoFit/>
            </a:bodyPr>
            <a:lstStyle/>
            <a:p>
              <a:pPr algn="ctr"/>
              <a:r>
                <a:rPr lang="en-US" sz="1100" dirty="0"/>
                <a:t>Mean</a:t>
              </a:r>
            </a:p>
          </p:txBody>
        </p:sp>
        <p:cxnSp>
          <p:nvCxnSpPr>
            <p:cNvPr id="17" name="Straight Connector 16"/>
            <p:cNvCxnSpPr/>
            <p:nvPr/>
          </p:nvCxnSpPr>
          <p:spPr bwMode="auto">
            <a:xfrm rot="5400000">
              <a:off x="1928794" y="5214156"/>
              <a:ext cx="857256" cy="1588"/>
            </a:xfrm>
            <a:prstGeom prst="line">
              <a:avLst/>
            </a:prstGeom>
            <a:solidFill>
              <a:schemeClr val="accent1"/>
            </a:solidFill>
            <a:ln w="9525" cap="flat" cmpd="sng" algn="ctr">
              <a:solidFill>
                <a:srgbClr val="C00000"/>
              </a:solidFill>
              <a:prstDash val="dash"/>
              <a:round/>
              <a:headEnd type="none" w="med" len="med"/>
              <a:tailEnd type="none" w="med" len="med"/>
            </a:ln>
            <a:effectLst/>
          </p:spPr>
        </p:cxnSp>
        <p:sp>
          <p:nvSpPr>
            <p:cNvPr id="18" name="TextBox 17"/>
            <p:cNvSpPr txBox="1"/>
            <p:nvPr/>
          </p:nvSpPr>
          <p:spPr>
            <a:xfrm>
              <a:off x="1643042" y="5571346"/>
              <a:ext cx="1465466" cy="369332"/>
            </a:xfrm>
            <a:prstGeom prst="rect">
              <a:avLst/>
            </a:prstGeom>
            <a:noFill/>
          </p:spPr>
          <p:txBody>
            <a:bodyPr wrap="none" rtlCol="0">
              <a:spAutoFit/>
            </a:bodyPr>
            <a:lstStyle/>
            <a:p>
              <a:pPr algn="ctr"/>
              <a:r>
                <a:rPr lang="en-US" dirty="0"/>
                <a:t>low variance</a:t>
              </a:r>
            </a:p>
          </p:txBody>
        </p:sp>
      </p:grpSp>
      <p:cxnSp>
        <p:nvCxnSpPr>
          <p:cNvPr id="19" name="Straight Connector 18"/>
          <p:cNvCxnSpPr/>
          <p:nvPr/>
        </p:nvCxnSpPr>
        <p:spPr bwMode="auto">
          <a:xfrm rot="5400000">
            <a:off x="2250265" y="4464851"/>
            <a:ext cx="285752" cy="214314"/>
          </a:xfrm>
          <a:prstGeom prst="line">
            <a:avLst/>
          </a:prstGeom>
          <a:solidFill>
            <a:schemeClr val="accent1"/>
          </a:solidFill>
          <a:ln w="44450" cap="flat" cmpd="sng" algn="ctr">
            <a:solidFill>
              <a:srgbClr val="C00000"/>
            </a:solidFill>
            <a:prstDash val="solid"/>
            <a:round/>
            <a:headEnd type="none" w="med" len="med"/>
            <a:tailEnd type="none" w="med" len="med"/>
          </a:ln>
          <a:effectLst/>
        </p:spPr>
      </p:cxn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2782" name="Picture 14" descr="H:\Computer Eng\PH.D thesis\Evo slides\pic\figures_look_direction_sign_md_wm.jpg"/>
          <p:cNvPicPr>
            <a:picLocks noChangeAspect="1" noChangeArrowheads="1"/>
          </p:cNvPicPr>
          <p:nvPr/>
        </p:nvPicPr>
        <p:blipFill>
          <a:blip r:embed="rId2" cstate="print"/>
          <a:srcRect/>
          <a:stretch>
            <a:fillRect/>
          </a:stretch>
        </p:blipFill>
        <p:spPr bwMode="auto">
          <a:xfrm>
            <a:off x="6000760" y="2643182"/>
            <a:ext cx="2754314" cy="2754314"/>
          </a:xfrm>
          <a:prstGeom prst="rect">
            <a:avLst/>
          </a:prstGeom>
          <a:noFill/>
        </p:spPr>
      </p:pic>
      <p:sp>
        <p:nvSpPr>
          <p:cNvPr id="23" name="Rectangle 22"/>
          <p:cNvSpPr/>
          <p:nvPr/>
        </p:nvSpPr>
        <p:spPr bwMode="auto">
          <a:xfrm>
            <a:off x="2214546" y="4357694"/>
            <a:ext cx="3929090" cy="1000132"/>
          </a:xfrm>
          <a:prstGeom prst="rect">
            <a:avLst/>
          </a:prstGeom>
          <a:ln>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72780" name="Picture 12"/>
          <p:cNvPicPr>
            <a:picLocks noChangeAspect="1" noChangeArrowheads="1"/>
          </p:cNvPicPr>
          <p:nvPr/>
        </p:nvPicPr>
        <p:blipFill>
          <a:blip r:embed="rId3" cstate="print">
            <a:lum bright="-20000" contrast="40000"/>
          </a:blip>
          <a:srcRect/>
          <a:stretch>
            <a:fillRect/>
          </a:stretch>
        </p:blipFill>
        <p:spPr bwMode="auto">
          <a:xfrm>
            <a:off x="3929058" y="2000240"/>
            <a:ext cx="2662923" cy="54292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Standardized selection intensity</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233</a:t>
            </a:fld>
            <a:endParaRPr lang="en-US"/>
          </a:p>
        </p:txBody>
      </p:sp>
      <p:sp>
        <p:nvSpPr>
          <p:cNvPr id="4" name="Rectangle 3"/>
          <p:cNvSpPr/>
          <p:nvPr/>
        </p:nvSpPr>
        <p:spPr>
          <a:xfrm>
            <a:off x="428596" y="1500174"/>
            <a:ext cx="8286808" cy="923330"/>
          </a:xfrm>
          <a:prstGeom prst="rect">
            <a:avLst/>
          </a:prstGeom>
        </p:spPr>
        <p:txBody>
          <a:bodyPr wrap="square">
            <a:spAutoFit/>
          </a:bodyPr>
          <a:lstStyle/>
          <a:p>
            <a:r>
              <a:rPr lang="en-US" dirty="0"/>
              <a:t>The standardized selection intensity       is the expected averagefitness value of the population after applying the selection method </a:t>
            </a:r>
            <a:r>
              <a:rPr lang="el-GR" dirty="0"/>
              <a:t>Ω</a:t>
            </a:r>
            <a:r>
              <a:rPr lang="en-US" dirty="0"/>
              <a:t> to  the normalized Gaussian distribution</a:t>
            </a:r>
          </a:p>
        </p:txBody>
      </p:sp>
      <p:pic>
        <p:nvPicPr>
          <p:cNvPr id="672770" name="Picture 2"/>
          <p:cNvPicPr>
            <a:picLocks noChangeAspect="1" noChangeArrowheads="1"/>
          </p:cNvPicPr>
          <p:nvPr/>
        </p:nvPicPr>
        <p:blipFill>
          <a:blip r:embed="rId4" cstate="print">
            <a:lum bright="-20000" contrast="40000"/>
          </a:blip>
          <a:srcRect/>
          <a:stretch>
            <a:fillRect/>
          </a:stretch>
        </p:blipFill>
        <p:spPr bwMode="auto">
          <a:xfrm>
            <a:off x="642910" y="3000372"/>
            <a:ext cx="1571636" cy="931855"/>
          </a:xfrm>
          <a:prstGeom prst="rect">
            <a:avLst/>
          </a:prstGeom>
          <a:noFill/>
          <a:ln w="9525">
            <a:noFill/>
            <a:miter lim="800000"/>
            <a:headEnd/>
            <a:tailEnd/>
          </a:ln>
        </p:spPr>
      </p:pic>
      <p:pic>
        <p:nvPicPr>
          <p:cNvPr id="672771" name="Picture 3"/>
          <p:cNvPicPr>
            <a:picLocks noChangeAspect="1" noChangeArrowheads="1"/>
          </p:cNvPicPr>
          <p:nvPr/>
        </p:nvPicPr>
        <p:blipFill>
          <a:blip r:embed="rId5" cstate="print">
            <a:lum bright="-20000" contrast="40000"/>
          </a:blip>
          <a:srcRect/>
          <a:stretch>
            <a:fillRect/>
          </a:stretch>
        </p:blipFill>
        <p:spPr bwMode="auto">
          <a:xfrm>
            <a:off x="4214810" y="1571612"/>
            <a:ext cx="226220" cy="285752"/>
          </a:xfrm>
          <a:prstGeom prst="rect">
            <a:avLst/>
          </a:prstGeom>
          <a:noFill/>
          <a:ln w="9525">
            <a:noFill/>
            <a:miter lim="800000"/>
            <a:headEnd/>
            <a:tailEnd/>
          </a:ln>
        </p:spPr>
      </p:pic>
      <p:sp>
        <p:nvSpPr>
          <p:cNvPr id="7" name="Left Brace 6"/>
          <p:cNvSpPr/>
          <p:nvPr/>
        </p:nvSpPr>
        <p:spPr bwMode="auto">
          <a:xfrm>
            <a:off x="2643174" y="2786058"/>
            <a:ext cx="285752" cy="1285884"/>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7277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2772" name="Picture 4"/>
          <p:cNvPicPr>
            <a:picLocks noChangeAspect="1" noChangeArrowheads="1"/>
          </p:cNvPicPr>
          <p:nvPr/>
        </p:nvPicPr>
        <p:blipFill>
          <a:blip r:embed="rId6" cstate="print">
            <a:lum bright="-20000" contrast="40000"/>
          </a:blip>
          <a:srcRect/>
          <a:stretch>
            <a:fillRect/>
          </a:stretch>
        </p:blipFill>
        <p:spPr bwMode="auto">
          <a:xfrm>
            <a:off x="2928926" y="2857496"/>
            <a:ext cx="290946" cy="457201"/>
          </a:xfrm>
          <a:prstGeom prst="rect">
            <a:avLst/>
          </a:prstGeom>
          <a:noFill/>
          <a:ln w="9525">
            <a:noFill/>
            <a:miter lim="800000"/>
            <a:headEnd/>
            <a:tailEnd/>
          </a:ln>
        </p:spPr>
      </p:pic>
      <p:sp>
        <p:nvSpPr>
          <p:cNvPr id="672775"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p:cNvSpPr txBox="1"/>
          <p:nvPr/>
        </p:nvSpPr>
        <p:spPr>
          <a:xfrm>
            <a:off x="3214678" y="2857496"/>
            <a:ext cx="474810" cy="369332"/>
          </a:xfrm>
          <a:prstGeom prst="rect">
            <a:avLst/>
          </a:prstGeom>
          <a:noFill/>
        </p:spPr>
        <p:txBody>
          <a:bodyPr wrap="none" rtlCol="0">
            <a:spAutoFit/>
          </a:bodyPr>
          <a:lstStyle/>
          <a:p>
            <a:r>
              <a:rPr lang="en-US" dirty="0"/>
              <a:t>=0</a:t>
            </a:r>
          </a:p>
        </p:txBody>
      </p:sp>
      <p:sp>
        <p:nvSpPr>
          <p:cNvPr id="67277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2776" name="Picture 8"/>
          <p:cNvPicPr>
            <a:picLocks noChangeAspect="1" noChangeArrowheads="1"/>
          </p:cNvPicPr>
          <p:nvPr/>
        </p:nvPicPr>
        <p:blipFill>
          <a:blip r:embed="rId7" cstate="print">
            <a:lum bright="-20000" contrast="40000"/>
          </a:blip>
          <a:srcRect/>
          <a:stretch>
            <a:fillRect/>
          </a:stretch>
        </p:blipFill>
        <p:spPr bwMode="auto">
          <a:xfrm>
            <a:off x="2928926" y="3357562"/>
            <a:ext cx="251921" cy="561977"/>
          </a:xfrm>
          <a:prstGeom prst="rect">
            <a:avLst/>
          </a:prstGeom>
          <a:noFill/>
          <a:ln w="9525">
            <a:noFill/>
            <a:miter lim="800000"/>
            <a:headEnd/>
            <a:tailEnd/>
          </a:ln>
        </p:spPr>
      </p:pic>
      <p:sp>
        <p:nvSpPr>
          <p:cNvPr id="15" name="TextBox 14"/>
          <p:cNvSpPr txBox="1"/>
          <p:nvPr/>
        </p:nvSpPr>
        <p:spPr>
          <a:xfrm>
            <a:off x="3214678" y="3416858"/>
            <a:ext cx="433132" cy="369332"/>
          </a:xfrm>
          <a:prstGeom prst="rect">
            <a:avLst/>
          </a:prstGeom>
          <a:noFill/>
        </p:spPr>
        <p:txBody>
          <a:bodyPr wrap="none" rtlCol="0">
            <a:spAutoFit/>
          </a:bodyPr>
          <a:lstStyle/>
          <a:p>
            <a:r>
              <a:rPr lang="en-US" dirty="0"/>
              <a:t>=1</a:t>
            </a:r>
          </a:p>
        </p:txBody>
      </p:sp>
      <p:sp>
        <p:nvSpPr>
          <p:cNvPr id="16" name="Striped Right Arrow 15"/>
          <p:cNvSpPr/>
          <p:nvPr/>
        </p:nvSpPr>
        <p:spPr bwMode="auto">
          <a:xfrm>
            <a:off x="3857620" y="3143248"/>
            <a:ext cx="571504" cy="428628"/>
          </a:xfrm>
          <a:prstGeom prst="striped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TextBox 16"/>
          <p:cNvSpPr txBox="1"/>
          <p:nvPr/>
        </p:nvSpPr>
        <p:spPr>
          <a:xfrm>
            <a:off x="4786314" y="3143248"/>
            <a:ext cx="502061" cy="461665"/>
          </a:xfrm>
          <a:prstGeom prst="rect">
            <a:avLst/>
          </a:prstGeom>
          <a:noFill/>
        </p:spPr>
        <p:txBody>
          <a:bodyPr wrap="none" rtlCol="0">
            <a:spAutoFit/>
          </a:bodyPr>
          <a:lstStyle/>
          <a:p>
            <a:r>
              <a:rPr lang="en-US" sz="2400" i="1" dirty="0"/>
              <a:t>I</a:t>
            </a:r>
            <a:r>
              <a:rPr lang="en-US" sz="2400" dirty="0"/>
              <a:t>=</a:t>
            </a:r>
          </a:p>
        </p:txBody>
      </p:sp>
      <p:sp>
        <p:nvSpPr>
          <p:cNvPr id="67277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2778" name="Picture 10"/>
          <p:cNvPicPr>
            <a:picLocks noChangeAspect="1" noChangeArrowheads="1"/>
          </p:cNvPicPr>
          <p:nvPr/>
        </p:nvPicPr>
        <p:blipFill>
          <a:blip r:embed="rId8" cstate="print">
            <a:lum bright="-20000" contrast="40000"/>
          </a:blip>
          <a:srcRect/>
          <a:stretch>
            <a:fillRect/>
          </a:stretch>
        </p:blipFill>
        <p:spPr bwMode="auto">
          <a:xfrm>
            <a:off x="5286380" y="3178967"/>
            <a:ext cx="357190" cy="392909"/>
          </a:xfrm>
          <a:prstGeom prst="rect">
            <a:avLst/>
          </a:prstGeom>
          <a:noFill/>
          <a:ln w="9525">
            <a:noFill/>
            <a:miter lim="800000"/>
            <a:headEnd/>
            <a:tailEnd/>
          </a:ln>
        </p:spPr>
      </p:pic>
      <p:pic>
        <p:nvPicPr>
          <p:cNvPr id="672781" name="Picture 13"/>
          <p:cNvPicPr>
            <a:picLocks noChangeAspect="1" noChangeArrowheads="1"/>
          </p:cNvPicPr>
          <p:nvPr/>
        </p:nvPicPr>
        <p:blipFill>
          <a:blip r:embed="rId9" cstate="print">
            <a:lum bright="-20000" contrast="40000"/>
          </a:blip>
          <a:srcRect/>
          <a:stretch>
            <a:fillRect/>
          </a:stretch>
        </p:blipFill>
        <p:spPr bwMode="auto">
          <a:xfrm>
            <a:off x="2285984" y="4429132"/>
            <a:ext cx="3808135" cy="866777"/>
          </a:xfrm>
          <a:prstGeom prst="rect">
            <a:avLst/>
          </a:prstGeom>
          <a:noFill/>
          <a:ln w="9525">
            <a:noFill/>
            <a:miter lim="800000"/>
            <a:headEnd/>
            <a:tailEnd/>
          </a:ln>
        </p:spPr>
      </p:pic>
      <p:sp>
        <p:nvSpPr>
          <p:cNvPr id="25" name="Left Brace 24"/>
          <p:cNvSpPr/>
          <p:nvPr/>
        </p:nvSpPr>
        <p:spPr bwMode="auto">
          <a:xfrm rot="16200000">
            <a:off x="4536281" y="4321976"/>
            <a:ext cx="428628" cy="1785950"/>
          </a:xfrm>
          <a:prstGeom prst="leftBrace">
            <a:avLst/>
          </a:prstGeom>
          <a:solidFill>
            <a:schemeClr val="bg1"/>
          </a:solidFill>
          <a:ln w="38100"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72784"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2783" name="Picture 15"/>
          <p:cNvPicPr>
            <a:picLocks noChangeAspect="1" noChangeArrowheads="1"/>
          </p:cNvPicPr>
          <p:nvPr/>
        </p:nvPicPr>
        <p:blipFill>
          <a:blip r:embed="rId10" cstate="print">
            <a:lum bright="-20000" contrast="40000"/>
          </a:blip>
          <a:srcRect/>
          <a:stretch>
            <a:fillRect/>
          </a:stretch>
        </p:blipFill>
        <p:spPr bwMode="auto">
          <a:xfrm>
            <a:off x="4714876" y="5429264"/>
            <a:ext cx="276225" cy="409575"/>
          </a:xfrm>
          <a:prstGeom prst="rect">
            <a:avLst/>
          </a:prstGeom>
          <a:noFill/>
          <a:ln w="9525">
            <a:noFill/>
            <a:miter lim="800000"/>
            <a:headEnd/>
            <a:tailEnd/>
          </a:ln>
        </p:spPr>
      </p:pic>
      <p:sp>
        <p:nvSpPr>
          <p:cNvPr id="672785" name="Rectangle 17"/>
          <p:cNvSpPr>
            <a:spLocks noChangeArrowheads="1"/>
          </p:cNvSpPr>
          <p:nvPr/>
        </p:nvSpPr>
        <p:spPr bwMode="auto">
          <a:xfrm>
            <a:off x="0" y="8667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2786050" y="2428868"/>
            <a:ext cx="2357454" cy="128588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Selection Variance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234</a:t>
            </a:fld>
            <a:endParaRPr lang="en-US"/>
          </a:p>
        </p:txBody>
      </p:sp>
      <p:sp>
        <p:nvSpPr>
          <p:cNvPr id="4" name="Rectangle 3"/>
          <p:cNvSpPr/>
          <p:nvPr/>
        </p:nvSpPr>
        <p:spPr>
          <a:xfrm>
            <a:off x="428596" y="1357298"/>
            <a:ext cx="8358246" cy="923330"/>
          </a:xfrm>
          <a:prstGeom prst="rect">
            <a:avLst/>
          </a:prstGeom>
        </p:spPr>
        <p:txBody>
          <a:bodyPr wrap="square">
            <a:spAutoFit/>
          </a:bodyPr>
          <a:lstStyle/>
          <a:p>
            <a:r>
              <a:rPr lang="en-US" dirty="0"/>
              <a:t>The selection variance is the normalized expected variance of thefitness distribution of the population after applying the selection method </a:t>
            </a:r>
            <a:r>
              <a:rPr lang="el-GR" dirty="0"/>
              <a:t>Ω</a:t>
            </a:r>
            <a:r>
              <a:rPr lang="en-US" dirty="0"/>
              <a:t> to the fitness distribution </a:t>
            </a:r>
          </a:p>
        </p:txBody>
      </p:sp>
      <p:pic>
        <p:nvPicPr>
          <p:cNvPr id="674818" name="Picture 2"/>
          <p:cNvPicPr>
            <a:picLocks noChangeAspect="1" noChangeArrowheads="1"/>
          </p:cNvPicPr>
          <p:nvPr/>
        </p:nvPicPr>
        <p:blipFill>
          <a:blip r:embed="rId2" cstate="print">
            <a:lum bright="-20000" contrast="40000"/>
          </a:blip>
          <a:srcRect/>
          <a:stretch>
            <a:fillRect/>
          </a:stretch>
        </p:blipFill>
        <p:spPr bwMode="auto">
          <a:xfrm>
            <a:off x="2857488" y="1988656"/>
            <a:ext cx="500066" cy="297336"/>
          </a:xfrm>
          <a:prstGeom prst="rect">
            <a:avLst/>
          </a:prstGeom>
          <a:noFill/>
          <a:ln w="9525">
            <a:noFill/>
            <a:miter lim="800000"/>
            <a:headEnd/>
            <a:tailEnd/>
          </a:ln>
        </p:spPr>
      </p:pic>
      <p:pic>
        <p:nvPicPr>
          <p:cNvPr id="674819" name="Picture 3"/>
          <p:cNvPicPr>
            <a:picLocks noChangeAspect="1" noChangeArrowheads="1"/>
          </p:cNvPicPr>
          <p:nvPr/>
        </p:nvPicPr>
        <p:blipFill>
          <a:blip r:embed="rId3" cstate="print">
            <a:lum bright="-20000" contrast="40000"/>
          </a:blip>
          <a:srcRect/>
          <a:stretch>
            <a:fillRect/>
          </a:stretch>
        </p:blipFill>
        <p:spPr bwMode="auto">
          <a:xfrm>
            <a:off x="3071802" y="2643182"/>
            <a:ext cx="1714512" cy="864979"/>
          </a:xfrm>
          <a:prstGeom prst="rect">
            <a:avLst/>
          </a:prstGeom>
          <a:noFill/>
          <a:ln w="9525">
            <a:noFill/>
            <a:miter lim="800000"/>
            <a:headEnd/>
            <a:tailEnd/>
          </a:ln>
        </p:spPr>
      </p:pic>
      <p:pic>
        <p:nvPicPr>
          <p:cNvPr id="674820" name="Picture 4" descr="H:\Computer Eng\PH.D thesis\Evo slides\pic\scientist_microscope_md_wm.jpg"/>
          <p:cNvPicPr>
            <a:picLocks noChangeAspect="1" noChangeArrowheads="1"/>
          </p:cNvPicPr>
          <p:nvPr/>
        </p:nvPicPr>
        <p:blipFill>
          <a:blip r:embed="rId4" cstate="print"/>
          <a:srcRect/>
          <a:stretch>
            <a:fillRect/>
          </a:stretch>
        </p:blipFill>
        <p:spPr bwMode="auto">
          <a:xfrm>
            <a:off x="5175272" y="2000240"/>
            <a:ext cx="3683008" cy="3683008"/>
          </a:xfrm>
          <a:prstGeom prst="rect">
            <a:avLst/>
          </a:prstGeom>
          <a:noFill/>
        </p:spPr>
      </p:pic>
      <p:sp>
        <p:nvSpPr>
          <p:cNvPr id="9" name="TextBox 8"/>
          <p:cNvSpPr txBox="1"/>
          <p:nvPr/>
        </p:nvSpPr>
        <p:spPr>
          <a:xfrm>
            <a:off x="571472" y="4071942"/>
            <a:ext cx="5474576" cy="523220"/>
          </a:xfrm>
          <a:prstGeom prst="rect">
            <a:avLst/>
          </a:prstGeom>
          <a:noFill/>
        </p:spPr>
        <p:txBody>
          <a:bodyPr wrap="none" rtlCol="0">
            <a:spAutoFit/>
          </a:bodyPr>
          <a:lstStyle/>
          <a:p>
            <a:r>
              <a:rPr lang="en-US" dirty="0"/>
              <a:t>Variance </a:t>
            </a:r>
            <a:r>
              <a:rPr lang="en-US" dirty="0">
                <a:solidFill>
                  <a:srgbClr val="495AD9"/>
                </a:solidFill>
              </a:rPr>
              <a:t>after </a:t>
            </a:r>
            <a:r>
              <a:rPr lang="en-US" dirty="0"/>
              <a:t>selection </a:t>
            </a:r>
            <a:r>
              <a:rPr lang="en-US" sz="2800" b="1" dirty="0"/>
              <a:t>&lt;</a:t>
            </a:r>
            <a:r>
              <a:rPr lang="en-US" dirty="0"/>
              <a:t> variance </a:t>
            </a:r>
            <a:r>
              <a:rPr lang="en-US" dirty="0">
                <a:solidFill>
                  <a:srgbClr val="495AD9"/>
                </a:solidFill>
              </a:rPr>
              <a:t>before</a:t>
            </a:r>
            <a:r>
              <a:rPr lang="en-US" dirty="0"/>
              <a:t> selection</a:t>
            </a:r>
          </a:p>
        </p:txBody>
      </p:sp>
      <p:sp>
        <p:nvSpPr>
          <p:cNvPr id="10" name="TextBox 9"/>
          <p:cNvSpPr txBox="1"/>
          <p:nvPr/>
        </p:nvSpPr>
        <p:spPr>
          <a:xfrm>
            <a:off x="785786" y="5429264"/>
            <a:ext cx="2037737" cy="369332"/>
          </a:xfrm>
          <a:prstGeom prst="rect">
            <a:avLst/>
          </a:prstGeom>
          <a:noFill/>
        </p:spPr>
        <p:txBody>
          <a:bodyPr wrap="none" rtlCol="0">
            <a:spAutoFit/>
          </a:bodyPr>
          <a:lstStyle/>
          <a:p>
            <a:r>
              <a:rPr lang="en-US" dirty="0"/>
              <a:t>Selection variance</a:t>
            </a:r>
          </a:p>
        </p:txBody>
      </p:sp>
      <p:cxnSp>
        <p:nvCxnSpPr>
          <p:cNvPr id="12" name="Straight Arrow Connector 11"/>
          <p:cNvCxnSpPr>
            <a:stCxn id="10" idx="3"/>
          </p:cNvCxnSpPr>
          <p:nvPr/>
        </p:nvCxnSpPr>
        <p:spPr bwMode="auto">
          <a:xfrm flipV="1">
            <a:off x="2823523" y="5286388"/>
            <a:ext cx="748345" cy="32754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a:stCxn id="10" idx="3"/>
          </p:cNvCxnSpPr>
          <p:nvPr/>
        </p:nvCxnSpPr>
        <p:spPr bwMode="auto">
          <a:xfrm>
            <a:off x="2823523" y="5613930"/>
            <a:ext cx="748345" cy="38683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3647932" y="5143512"/>
            <a:ext cx="638316" cy="369332"/>
          </a:xfrm>
          <a:prstGeom prst="rect">
            <a:avLst/>
          </a:prstGeom>
          <a:noFill/>
        </p:spPr>
        <p:txBody>
          <a:bodyPr wrap="none" rtlCol="0">
            <a:spAutoFit/>
          </a:bodyPr>
          <a:lstStyle/>
          <a:p>
            <a:r>
              <a:rPr lang="en-US" dirty="0"/>
              <a:t>high</a:t>
            </a:r>
          </a:p>
        </p:txBody>
      </p:sp>
      <p:sp>
        <p:nvSpPr>
          <p:cNvPr id="17" name="TextBox 16"/>
          <p:cNvSpPr txBox="1"/>
          <p:nvPr/>
        </p:nvSpPr>
        <p:spPr>
          <a:xfrm>
            <a:off x="3643306" y="5786454"/>
            <a:ext cx="545342" cy="369332"/>
          </a:xfrm>
          <a:prstGeom prst="rect">
            <a:avLst/>
          </a:prstGeom>
          <a:noFill/>
        </p:spPr>
        <p:txBody>
          <a:bodyPr wrap="none" rtlCol="0">
            <a:spAutoFit/>
          </a:bodyPr>
          <a:lstStyle/>
          <a:p>
            <a:r>
              <a:rPr lang="en-US" dirty="0"/>
              <a:t>low</a:t>
            </a:r>
          </a:p>
        </p:txBody>
      </p:sp>
      <p:cxnSp>
        <p:nvCxnSpPr>
          <p:cNvPr id="19" name="Straight Arrow Connector 18"/>
          <p:cNvCxnSpPr/>
          <p:nvPr/>
        </p:nvCxnSpPr>
        <p:spPr bwMode="auto">
          <a:xfrm>
            <a:off x="4357686" y="5286388"/>
            <a:ext cx="50006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TextBox 19"/>
          <p:cNvSpPr txBox="1"/>
          <p:nvPr/>
        </p:nvSpPr>
        <p:spPr>
          <a:xfrm>
            <a:off x="5000628" y="5143512"/>
            <a:ext cx="2690160" cy="369332"/>
          </a:xfrm>
          <a:prstGeom prst="rect">
            <a:avLst/>
          </a:prstGeom>
          <a:noFill/>
        </p:spPr>
        <p:txBody>
          <a:bodyPr wrap="none" rtlCol="0">
            <a:spAutoFit/>
          </a:bodyPr>
          <a:lstStyle/>
          <a:p>
            <a:r>
              <a:rPr lang="en-US" dirty="0"/>
              <a:t>Selection pressure is low</a:t>
            </a:r>
          </a:p>
        </p:txBody>
      </p:sp>
      <p:sp>
        <p:nvSpPr>
          <p:cNvPr id="21" name="TextBox 20"/>
          <p:cNvSpPr txBox="1"/>
          <p:nvPr/>
        </p:nvSpPr>
        <p:spPr>
          <a:xfrm>
            <a:off x="5025112" y="5774312"/>
            <a:ext cx="2783134" cy="369332"/>
          </a:xfrm>
          <a:prstGeom prst="rect">
            <a:avLst/>
          </a:prstGeom>
          <a:noFill/>
        </p:spPr>
        <p:txBody>
          <a:bodyPr wrap="none" rtlCol="0">
            <a:spAutoFit/>
          </a:bodyPr>
          <a:lstStyle/>
          <a:p>
            <a:r>
              <a:rPr lang="en-US" dirty="0"/>
              <a:t>Selection pressure is high</a:t>
            </a:r>
          </a:p>
        </p:txBody>
      </p:sp>
      <p:cxnSp>
        <p:nvCxnSpPr>
          <p:cNvPr id="22" name="Straight Arrow Connector 21"/>
          <p:cNvCxnSpPr/>
          <p:nvPr/>
        </p:nvCxnSpPr>
        <p:spPr bwMode="auto">
          <a:xfrm>
            <a:off x="4429124" y="5999180"/>
            <a:ext cx="50006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42910" y="4071942"/>
            <a:ext cx="4786346" cy="192882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Standardized selection variance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235</a:t>
            </a:fld>
            <a:endParaRPr lang="en-US"/>
          </a:p>
        </p:txBody>
      </p:sp>
      <p:sp>
        <p:nvSpPr>
          <p:cNvPr id="4" name="Rectangle 3"/>
          <p:cNvSpPr/>
          <p:nvPr/>
        </p:nvSpPr>
        <p:spPr>
          <a:xfrm>
            <a:off x="500034" y="1285860"/>
            <a:ext cx="8072494" cy="923330"/>
          </a:xfrm>
          <a:prstGeom prst="rect">
            <a:avLst/>
          </a:prstGeom>
        </p:spPr>
        <p:txBody>
          <a:bodyPr wrap="square">
            <a:spAutoFit/>
          </a:bodyPr>
          <a:lstStyle/>
          <a:p>
            <a:r>
              <a:rPr lang="en-US" dirty="0"/>
              <a:t>The standardized selection variance        is the normalized expected variance of the fitness distribution of the population after applying the selection method </a:t>
            </a:r>
            <a:r>
              <a:rPr lang="el-GR" dirty="0"/>
              <a:t>Ω</a:t>
            </a:r>
            <a:r>
              <a:rPr lang="en-US" dirty="0"/>
              <a:t> to the normalized Gaussian distribution</a:t>
            </a:r>
          </a:p>
        </p:txBody>
      </p:sp>
      <p:pic>
        <p:nvPicPr>
          <p:cNvPr id="5" name="Picture 2"/>
          <p:cNvPicPr>
            <a:picLocks noChangeAspect="1" noChangeArrowheads="1"/>
          </p:cNvPicPr>
          <p:nvPr/>
        </p:nvPicPr>
        <p:blipFill>
          <a:blip r:embed="rId2" cstate="print">
            <a:lum bright="-20000" contrast="40000"/>
          </a:blip>
          <a:srcRect/>
          <a:stretch>
            <a:fillRect/>
          </a:stretch>
        </p:blipFill>
        <p:spPr bwMode="auto">
          <a:xfrm>
            <a:off x="5786446" y="1857364"/>
            <a:ext cx="714380" cy="406458"/>
          </a:xfrm>
          <a:prstGeom prst="rect">
            <a:avLst/>
          </a:prstGeom>
          <a:noFill/>
          <a:ln w="9525">
            <a:noFill/>
            <a:miter lim="800000"/>
            <a:headEnd/>
            <a:tailEnd/>
          </a:ln>
        </p:spPr>
      </p:pic>
      <p:pic>
        <p:nvPicPr>
          <p:cNvPr id="675842" name="Picture 2"/>
          <p:cNvPicPr>
            <a:picLocks noChangeAspect="1" noChangeArrowheads="1"/>
          </p:cNvPicPr>
          <p:nvPr/>
        </p:nvPicPr>
        <p:blipFill>
          <a:blip r:embed="rId3" cstate="print">
            <a:lum bright="-20000" contrast="40000"/>
          </a:blip>
          <a:srcRect/>
          <a:stretch>
            <a:fillRect/>
          </a:stretch>
        </p:blipFill>
        <p:spPr bwMode="auto">
          <a:xfrm>
            <a:off x="4214810" y="1285860"/>
            <a:ext cx="351144" cy="338139"/>
          </a:xfrm>
          <a:prstGeom prst="rect">
            <a:avLst/>
          </a:prstGeom>
          <a:noFill/>
          <a:ln w="9525">
            <a:noFill/>
            <a:miter lim="800000"/>
            <a:headEnd/>
            <a:tailEnd/>
          </a:ln>
        </p:spPr>
      </p:pic>
      <p:sp>
        <p:nvSpPr>
          <p:cNvPr id="8" name="Left Brace 7"/>
          <p:cNvSpPr/>
          <p:nvPr/>
        </p:nvSpPr>
        <p:spPr bwMode="auto">
          <a:xfrm>
            <a:off x="2643174" y="2285992"/>
            <a:ext cx="285752" cy="1285884"/>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214678" y="2357430"/>
            <a:ext cx="474810" cy="369332"/>
          </a:xfrm>
          <a:prstGeom prst="rect">
            <a:avLst/>
          </a:prstGeom>
          <a:noFill/>
        </p:spPr>
        <p:txBody>
          <a:bodyPr wrap="none" rtlCol="0">
            <a:spAutoFit/>
          </a:bodyPr>
          <a:lstStyle/>
          <a:p>
            <a:r>
              <a:rPr lang="en-US" dirty="0"/>
              <a:t>=0</a:t>
            </a:r>
          </a:p>
        </p:txBody>
      </p:sp>
      <p:pic>
        <p:nvPicPr>
          <p:cNvPr id="10" name="Picture 8"/>
          <p:cNvPicPr>
            <a:picLocks noChangeAspect="1" noChangeArrowheads="1"/>
          </p:cNvPicPr>
          <p:nvPr/>
        </p:nvPicPr>
        <p:blipFill>
          <a:blip r:embed="rId4" cstate="print">
            <a:lum bright="-20000" contrast="40000"/>
          </a:blip>
          <a:srcRect/>
          <a:stretch>
            <a:fillRect/>
          </a:stretch>
        </p:blipFill>
        <p:spPr bwMode="auto">
          <a:xfrm>
            <a:off x="2928926" y="2857496"/>
            <a:ext cx="251921" cy="561977"/>
          </a:xfrm>
          <a:prstGeom prst="rect">
            <a:avLst/>
          </a:prstGeom>
          <a:noFill/>
          <a:ln w="9525">
            <a:noFill/>
            <a:miter lim="800000"/>
            <a:headEnd/>
            <a:tailEnd/>
          </a:ln>
        </p:spPr>
      </p:pic>
      <p:sp>
        <p:nvSpPr>
          <p:cNvPr id="11" name="TextBox 10"/>
          <p:cNvSpPr txBox="1"/>
          <p:nvPr/>
        </p:nvSpPr>
        <p:spPr>
          <a:xfrm>
            <a:off x="3214678" y="2916792"/>
            <a:ext cx="433132" cy="369332"/>
          </a:xfrm>
          <a:prstGeom prst="rect">
            <a:avLst/>
          </a:prstGeom>
          <a:noFill/>
        </p:spPr>
        <p:txBody>
          <a:bodyPr wrap="none" rtlCol="0">
            <a:spAutoFit/>
          </a:bodyPr>
          <a:lstStyle/>
          <a:p>
            <a:r>
              <a:rPr lang="en-US" dirty="0"/>
              <a:t>=1</a:t>
            </a:r>
          </a:p>
        </p:txBody>
      </p:sp>
      <p:sp>
        <p:nvSpPr>
          <p:cNvPr id="12" name="Striped Right Arrow 11"/>
          <p:cNvSpPr/>
          <p:nvPr/>
        </p:nvSpPr>
        <p:spPr bwMode="auto">
          <a:xfrm>
            <a:off x="3857620" y="2643182"/>
            <a:ext cx="571504" cy="428628"/>
          </a:xfrm>
          <a:prstGeom prst="striped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Box 12"/>
          <p:cNvSpPr txBox="1"/>
          <p:nvPr/>
        </p:nvSpPr>
        <p:spPr>
          <a:xfrm>
            <a:off x="4786314" y="2643182"/>
            <a:ext cx="587020" cy="461665"/>
          </a:xfrm>
          <a:prstGeom prst="rect">
            <a:avLst/>
          </a:prstGeom>
          <a:noFill/>
        </p:spPr>
        <p:txBody>
          <a:bodyPr wrap="none" rtlCol="0">
            <a:spAutoFit/>
          </a:bodyPr>
          <a:lstStyle/>
          <a:p>
            <a:r>
              <a:rPr lang="en-US" sz="2400" i="1" dirty="0"/>
              <a:t>V</a:t>
            </a:r>
            <a:r>
              <a:rPr lang="en-US" sz="2400" dirty="0"/>
              <a:t>=</a:t>
            </a:r>
          </a:p>
        </p:txBody>
      </p:sp>
      <p:pic>
        <p:nvPicPr>
          <p:cNvPr id="15" name="Picture 3"/>
          <p:cNvPicPr>
            <a:picLocks noChangeAspect="1" noChangeArrowheads="1"/>
          </p:cNvPicPr>
          <p:nvPr/>
        </p:nvPicPr>
        <p:blipFill>
          <a:blip r:embed="rId5" cstate="print">
            <a:lum bright="-20000" contrast="40000"/>
          </a:blip>
          <a:srcRect/>
          <a:stretch>
            <a:fillRect/>
          </a:stretch>
        </p:blipFill>
        <p:spPr bwMode="auto">
          <a:xfrm>
            <a:off x="500034" y="2500306"/>
            <a:ext cx="1714512" cy="864979"/>
          </a:xfrm>
          <a:prstGeom prst="rect">
            <a:avLst/>
          </a:prstGeom>
          <a:noFill/>
          <a:ln w="9525">
            <a:noFill/>
            <a:miter lim="800000"/>
            <a:headEnd/>
            <a:tailEnd/>
          </a:ln>
        </p:spPr>
      </p:pic>
      <p:pic>
        <p:nvPicPr>
          <p:cNvPr id="16" name="Picture 4"/>
          <p:cNvPicPr>
            <a:picLocks noChangeAspect="1" noChangeArrowheads="1"/>
          </p:cNvPicPr>
          <p:nvPr/>
        </p:nvPicPr>
        <p:blipFill>
          <a:blip r:embed="rId6" cstate="print">
            <a:lum bright="-20000" contrast="40000"/>
          </a:blip>
          <a:srcRect/>
          <a:stretch>
            <a:fillRect/>
          </a:stretch>
        </p:blipFill>
        <p:spPr bwMode="auto">
          <a:xfrm>
            <a:off x="2928926" y="2357430"/>
            <a:ext cx="290946" cy="457201"/>
          </a:xfrm>
          <a:prstGeom prst="rect">
            <a:avLst/>
          </a:prstGeom>
          <a:noFill/>
          <a:ln w="9525">
            <a:noFill/>
            <a:miter lim="800000"/>
            <a:headEnd/>
            <a:tailEnd/>
          </a:ln>
        </p:spPr>
      </p:pic>
      <p:sp>
        <p:nvSpPr>
          <p:cNvPr id="675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5843" name="Picture 3"/>
          <p:cNvPicPr>
            <a:picLocks noChangeAspect="1" noChangeArrowheads="1"/>
          </p:cNvPicPr>
          <p:nvPr/>
        </p:nvPicPr>
        <p:blipFill>
          <a:blip r:embed="rId7" cstate="print">
            <a:lum bright="-20000" contrast="40000"/>
          </a:blip>
          <a:srcRect/>
          <a:stretch>
            <a:fillRect/>
          </a:stretch>
        </p:blipFill>
        <p:spPr bwMode="auto">
          <a:xfrm>
            <a:off x="5357818" y="2643182"/>
            <a:ext cx="428628" cy="455417"/>
          </a:xfrm>
          <a:prstGeom prst="rect">
            <a:avLst/>
          </a:prstGeom>
          <a:noFill/>
          <a:ln w="9525">
            <a:noFill/>
            <a:miter lim="800000"/>
            <a:headEnd/>
            <a:tailEnd/>
          </a:ln>
        </p:spPr>
      </p:pic>
      <p:sp>
        <p:nvSpPr>
          <p:cNvPr id="67584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5845" name="Picture 5"/>
          <p:cNvPicPr>
            <a:picLocks noChangeAspect="1" noChangeArrowheads="1"/>
          </p:cNvPicPr>
          <p:nvPr/>
        </p:nvPicPr>
        <p:blipFill>
          <a:blip r:embed="rId8" cstate="print">
            <a:lum bright="-20000" contrast="40000"/>
          </a:blip>
          <a:srcRect/>
          <a:stretch>
            <a:fillRect/>
          </a:stretch>
        </p:blipFill>
        <p:spPr bwMode="auto">
          <a:xfrm>
            <a:off x="6215074" y="3357562"/>
            <a:ext cx="2252398" cy="719139"/>
          </a:xfrm>
          <a:prstGeom prst="rect">
            <a:avLst/>
          </a:prstGeom>
          <a:noFill/>
          <a:ln w="9525">
            <a:noFill/>
            <a:miter lim="800000"/>
            <a:headEnd/>
            <a:tailEnd/>
          </a:ln>
        </p:spPr>
      </p:pic>
      <p:sp>
        <p:nvSpPr>
          <p:cNvPr id="21" name="TextBox 20"/>
          <p:cNvSpPr txBox="1"/>
          <p:nvPr/>
        </p:nvSpPr>
        <p:spPr>
          <a:xfrm>
            <a:off x="3428992" y="3500438"/>
            <a:ext cx="2581156" cy="369332"/>
          </a:xfrm>
          <a:prstGeom prst="rect">
            <a:avLst/>
          </a:prstGeom>
          <a:noFill/>
        </p:spPr>
        <p:txBody>
          <a:bodyPr wrap="none" rtlCol="0">
            <a:spAutoFit/>
          </a:bodyPr>
          <a:lstStyle/>
          <a:p>
            <a:r>
              <a:rPr lang="en-US" dirty="0"/>
              <a:t>Variance after selection</a:t>
            </a:r>
          </a:p>
        </p:txBody>
      </p:sp>
      <p:pic>
        <p:nvPicPr>
          <p:cNvPr id="675847" name="Picture 7"/>
          <p:cNvPicPr>
            <a:picLocks noChangeAspect="1" noChangeArrowheads="1"/>
          </p:cNvPicPr>
          <p:nvPr/>
        </p:nvPicPr>
        <p:blipFill>
          <a:blip r:embed="rId9" cstate="print">
            <a:lum bright="-20000" contrast="40000"/>
          </a:blip>
          <a:srcRect/>
          <a:stretch>
            <a:fillRect/>
          </a:stretch>
        </p:blipFill>
        <p:spPr bwMode="auto">
          <a:xfrm>
            <a:off x="714348" y="4144182"/>
            <a:ext cx="4214842" cy="804062"/>
          </a:xfrm>
          <a:prstGeom prst="rect">
            <a:avLst/>
          </a:prstGeom>
          <a:noFill/>
          <a:ln w="9525">
            <a:noFill/>
            <a:miter lim="800000"/>
            <a:headEnd/>
            <a:tailEnd/>
          </a:ln>
        </p:spPr>
      </p:pic>
      <p:pic>
        <p:nvPicPr>
          <p:cNvPr id="675848" name="Picture 8"/>
          <p:cNvPicPr>
            <a:picLocks noChangeAspect="1" noChangeArrowheads="1"/>
          </p:cNvPicPr>
          <p:nvPr/>
        </p:nvPicPr>
        <p:blipFill>
          <a:blip r:embed="rId10" cstate="print">
            <a:lum bright="-20000" contrast="40000"/>
          </a:blip>
          <a:srcRect/>
          <a:stretch>
            <a:fillRect/>
          </a:stretch>
        </p:blipFill>
        <p:spPr bwMode="auto">
          <a:xfrm>
            <a:off x="857223" y="5072074"/>
            <a:ext cx="4480045" cy="838202"/>
          </a:xfrm>
          <a:prstGeom prst="rect">
            <a:avLst/>
          </a:prstGeom>
          <a:noFill/>
          <a:ln w="9525">
            <a:noFill/>
            <a:miter lim="800000"/>
            <a:headEnd/>
            <a:tailEnd/>
          </a:ln>
        </p:spPr>
      </p:pic>
      <p:sp>
        <p:nvSpPr>
          <p:cNvPr id="25" name="Left Brace 24"/>
          <p:cNvSpPr/>
          <p:nvPr/>
        </p:nvSpPr>
        <p:spPr bwMode="auto">
          <a:xfrm rot="16200000">
            <a:off x="3178959" y="5036355"/>
            <a:ext cx="428628" cy="1785950"/>
          </a:xfrm>
          <a:prstGeom prst="leftBrace">
            <a:avLst/>
          </a:prstGeom>
          <a:solidFill>
            <a:schemeClr val="bg1"/>
          </a:solid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TextBox 25"/>
          <p:cNvSpPr txBox="1"/>
          <p:nvPr/>
        </p:nvSpPr>
        <p:spPr>
          <a:xfrm>
            <a:off x="3214678" y="6143644"/>
            <a:ext cx="333746" cy="369332"/>
          </a:xfrm>
          <a:prstGeom prst="rect">
            <a:avLst/>
          </a:prstGeom>
          <a:noFill/>
        </p:spPr>
        <p:txBody>
          <a:bodyPr wrap="none" rtlCol="0">
            <a:spAutoFit/>
          </a:bodyPr>
          <a:lstStyle/>
          <a:p>
            <a:r>
              <a:rPr lang="en-US" b="1" dirty="0">
                <a:solidFill>
                  <a:srgbClr val="002060"/>
                </a:solidFill>
              </a:rPr>
              <a:t>S</a:t>
            </a:r>
          </a:p>
        </p:txBody>
      </p:sp>
      <p:sp>
        <p:nvSpPr>
          <p:cNvPr id="27" name="Left Brace 26"/>
          <p:cNvSpPr/>
          <p:nvPr/>
        </p:nvSpPr>
        <p:spPr bwMode="auto">
          <a:xfrm rot="16200000">
            <a:off x="4822033" y="5679298"/>
            <a:ext cx="428628" cy="357190"/>
          </a:xfrm>
          <a:prstGeom prst="leftBrace">
            <a:avLst/>
          </a:prstGeom>
          <a:solidFill>
            <a:schemeClr val="bg1"/>
          </a:solidFill>
          <a:ln w="38100" cap="flat" cmpd="sng" algn="ctr">
            <a:solidFill>
              <a:srgbClr val="008E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TextBox 27"/>
          <p:cNvSpPr txBox="1"/>
          <p:nvPr/>
        </p:nvSpPr>
        <p:spPr>
          <a:xfrm>
            <a:off x="4857752" y="6143644"/>
            <a:ext cx="420308" cy="369332"/>
          </a:xfrm>
          <a:prstGeom prst="rect">
            <a:avLst/>
          </a:prstGeom>
          <a:noFill/>
        </p:spPr>
        <p:txBody>
          <a:bodyPr wrap="none" rtlCol="0">
            <a:spAutoFit/>
          </a:bodyPr>
          <a:lstStyle/>
          <a:p>
            <a:r>
              <a:rPr lang="en-US" b="1" dirty="0">
                <a:solidFill>
                  <a:srgbClr val="00B050"/>
                </a:solidFill>
              </a:rPr>
              <a:t>M</a:t>
            </a:r>
          </a:p>
        </p:txBody>
      </p:sp>
      <p:sp>
        <p:nvSpPr>
          <p:cNvPr id="29" name="Rectangle 28"/>
          <p:cNvSpPr/>
          <p:nvPr/>
        </p:nvSpPr>
        <p:spPr>
          <a:xfrm>
            <a:off x="5072066" y="5988626"/>
            <a:ext cx="328936" cy="369332"/>
          </a:xfrm>
          <a:prstGeom prst="rect">
            <a:avLst/>
          </a:prstGeom>
        </p:spPr>
        <p:txBody>
          <a:bodyPr wrap="none">
            <a:spAutoFit/>
          </a:bodyPr>
          <a:lstStyle/>
          <a:p>
            <a:r>
              <a:rPr lang="en-US" b="1" dirty="0">
                <a:solidFill>
                  <a:srgbClr val="00B050"/>
                </a:solidFill>
              </a:rPr>
              <a:t>2</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#14</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236</a:t>
            </a:fld>
            <a:endParaRPr lang="en-US"/>
          </a:p>
        </p:txBody>
      </p:sp>
    </p:spTree>
    <p:extLst>
      <p:ext uri="{BB962C8B-B14F-4D97-AF65-F5344CB8AC3E}">
        <p14:creationId xmlns:p14="http://schemas.microsoft.com/office/powerpoint/2010/main" val="2566761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Tournament  Selection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237</a:t>
            </a:fld>
            <a:endParaRPr lang="en-US"/>
          </a:p>
        </p:txBody>
      </p:sp>
      <p:sp>
        <p:nvSpPr>
          <p:cNvPr id="6" name="Rectangle 5"/>
          <p:cNvSpPr/>
          <p:nvPr/>
        </p:nvSpPr>
        <p:spPr>
          <a:xfrm>
            <a:off x="428596" y="2214554"/>
            <a:ext cx="8311892" cy="923330"/>
          </a:xfrm>
          <a:prstGeom prst="rect">
            <a:avLst/>
          </a:prstGeom>
          <a:noFill/>
        </p:spPr>
        <p:txBody>
          <a:bodyPr wrap="none" lIns="91440" tIns="45720" rIns="91440" bIns="45720">
            <a:spAutoFit/>
          </a:bodyPr>
          <a:lstStyle/>
          <a:p>
            <a:pPr algn="ctr"/>
            <a:r>
              <a:rPr 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Tournament  Selection</a:t>
            </a:r>
          </a:p>
        </p:txBody>
      </p:sp>
      <p:pic>
        <p:nvPicPr>
          <p:cNvPr id="801794" name="Picture 2" descr="H:\Computer Eng\PH.D thesis\Evo slides\pic\figure_prohibit_stop_md_wm.jpg"/>
          <p:cNvPicPr>
            <a:picLocks noChangeAspect="1" noChangeArrowheads="1"/>
          </p:cNvPicPr>
          <p:nvPr/>
        </p:nvPicPr>
        <p:blipFill>
          <a:blip r:embed="rId2" cstate="print"/>
          <a:srcRect/>
          <a:stretch>
            <a:fillRect/>
          </a:stretch>
        </p:blipFill>
        <p:spPr bwMode="auto">
          <a:xfrm>
            <a:off x="2714612" y="3071810"/>
            <a:ext cx="3325818" cy="3325818"/>
          </a:xfrm>
          <a:prstGeom prst="rect">
            <a:avLst/>
          </a:prstGeom>
          <a:noFill/>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tournament selection </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238</a:t>
            </a:fld>
            <a:endParaRPr lang="en-US"/>
          </a:p>
        </p:txBody>
      </p:sp>
      <p:sp>
        <p:nvSpPr>
          <p:cNvPr id="4" name="Rectangle 3"/>
          <p:cNvSpPr/>
          <p:nvPr/>
        </p:nvSpPr>
        <p:spPr>
          <a:xfrm>
            <a:off x="785786" y="1500174"/>
            <a:ext cx="7566495" cy="1200329"/>
          </a:xfrm>
          <a:prstGeom prst="rect">
            <a:avLst/>
          </a:prstGeom>
        </p:spPr>
        <p:txBody>
          <a:bodyPr wrap="none">
            <a:spAutoFit/>
          </a:bodyPr>
          <a:lstStyle/>
          <a:p>
            <a:r>
              <a:rPr lang="en-US" b="1" i="1" dirty="0"/>
              <a:t>Theorem 3.0.1:</a:t>
            </a:r>
          </a:p>
          <a:p>
            <a:endParaRPr lang="en-US" b="1" i="1" dirty="0"/>
          </a:p>
          <a:p>
            <a:r>
              <a:rPr lang="en-US" dirty="0"/>
              <a:t>The expected fitness distribution after performing tournament selection </a:t>
            </a:r>
          </a:p>
          <a:p>
            <a:r>
              <a:rPr lang="en-US" dirty="0"/>
              <a:t>with tournament size </a:t>
            </a:r>
            <a:r>
              <a:rPr lang="en-US" i="1" dirty="0"/>
              <a:t>t on the distribution s  is </a:t>
            </a:r>
          </a:p>
        </p:txBody>
      </p:sp>
      <p:pic>
        <p:nvPicPr>
          <p:cNvPr id="677890" name="Picture 2"/>
          <p:cNvPicPr>
            <a:picLocks noChangeAspect="1" noChangeArrowheads="1"/>
          </p:cNvPicPr>
          <p:nvPr/>
        </p:nvPicPr>
        <p:blipFill>
          <a:blip r:embed="rId2" cstate="print">
            <a:lum bright="-20000" contrast="40000"/>
          </a:blip>
          <a:srcRect/>
          <a:stretch>
            <a:fillRect/>
          </a:stretch>
        </p:blipFill>
        <p:spPr bwMode="auto">
          <a:xfrm>
            <a:off x="1714480" y="2928934"/>
            <a:ext cx="5584535" cy="928692"/>
          </a:xfrm>
          <a:prstGeom prst="rect">
            <a:avLst/>
          </a:prstGeom>
          <a:noFill/>
          <a:ln w="9525">
            <a:noFill/>
            <a:miter lim="800000"/>
            <a:headEnd/>
            <a:tailEnd/>
          </a:ln>
        </p:spPr>
      </p:pic>
      <p:sp>
        <p:nvSpPr>
          <p:cNvPr id="6" name="TextBox 5"/>
          <p:cNvSpPr txBox="1"/>
          <p:nvPr/>
        </p:nvSpPr>
        <p:spPr>
          <a:xfrm>
            <a:off x="571472" y="4071942"/>
            <a:ext cx="8496237" cy="2031325"/>
          </a:xfrm>
          <a:prstGeom prst="rect">
            <a:avLst/>
          </a:prstGeom>
          <a:noFill/>
        </p:spPr>
        <p:txBody>
          <a:bodyPr wrap="none" rtlCol="0">
            <a:spAutoFit/>
          </a:bodyPr>
          <a:lstStyle/>
          <a:p>
            <a:r>
              <a:rPr lang="en-US" dirty="0"/>
              <a:t>t-&gt; tournament size</a:t>
            </a:r>
          </a:p>
          <a:p>
            <a:endParaRPr lang="en-US" dirty="0"/>
          </a:p>
          <a:p>
            <a:r>
              <a:rPr lang="en-US" dirty="0"/>
              <a:t>      -&gt; the members that the amount of their fitness are more than </a:t>
            </a:r>
            <a:r>
              <a:rPr lang="en-US" i="1" dirty="0" err="1"/>
              <a:t>fi</a:t>
            </a:r>
            <a:r>
              <a:rPr lang="en-US" i="1" dirty="0"/>
              <a:t> </a:t>
            </a:r>
          </a:p>
          <a:p>
            <a:endParaRPr lang="en-US" dirty="0"/>
          </a:p>
          <a:p>
            <a:endParaRPr lang="en-US" dirty="0"/>
          </a:p>
          <a:p>
            <a:r>
              <a:rPr lang="en-US" dirty="0"/>
              <a:t>           -&gt; the probability of selecting  t individual which their fitness are less than </a:t>
            </a:r>
            <a:r>
              <a:rPr lang="en-US" i="1" dirty="0" err="1"/>
              <a:t>fi</a:t>
            </a:r>
            <a:endParaRPr lang="en-US" i="1" dirty="0"/>
          </a:p>
          <a:p>
            <a:endParaRPr lang="en-US" dirty="0"/>
          </a:p>
        </p:txBody>
      </p:sp>
      <p:pic>
        <p:nvPicPr>
          <p:cNvPr id="802818" name="Picture 2"/>
          <p:cNvPicPr>
            <a:picLocks noChangeAspect="1" noChangeArrowheads="1"/>
          </p:cNvPicPr>
          <p:nvPr/>
        </p:nvPicPr>
        <p:blipFill>
          <a:blip r:embed="rId3" cstate="print">
            <a:lum bright="-20000" contrast="40000"/>
          </a:blip>
          <a:srcRect/>
          <a:stretch>
            <a:fillRect/>
          </a:stretch>
        </p:blipFill>
        <p:spPr bwMode="auto">
          <a:xfrm>
            <a:off x="357158" y="5214950"/>
            <a:ext cx="933450" cy="895350"/>
          </a:xfrm>
          <a:prstGeom prst="rect">
            <a:avLst/>
          </a:prstGeom>
          <a:noFill/>
          <a:ln w="9525">
            <a:noFill/>
            <a:miter lim="800000"/>
            <a:headEnd/>
            <a:tailEnd/>
          </a:ln>
        </p:spPr>
      </p:pic>
      <p:pic>
        <p:nvPicPr>
          <p:cNvPr id="802819" name="Picture 3"/>
          <p:cNvPicPr>
            <a:picLocks noChangeAspect="1" noChangeArrowheads="1"/>
          </p:cNvPicPr>
          <p:nvPr/>
        </p:nvPicPr>
        <p:blipFill>
          <a:blip r:embed="rId4" cstate="print">
            <a:lum bright="-20000" contrast="40000"/>
          </a:blip>
          <a:srcRect/>
          <a:stretch>
            <a:fillRect/>
          </a:stretch>
        </p:blipFill>
        <p:spPr bwMode="auto">
          <a:xfrm>
            <a:off x="428596" y="4724411"/>
            <a:ext cx="523875" cy="276225"/>
          </a:xfrm>
          <a:prstGeom prst="rect">
            <a:avLst/>
          </a:prstGeom>
          <a:noFill/>
          <a:ln w="9525">
            <a:noFill/>
            <a:miter lim="800000"/>
            <a:headEnd/>
            <a:tailEnd/>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239</a:t>
            </a:fld>
            <a:endParaRPr lang="en-US"/>
          </a:p>
        </p:txBody>
      </p:sp>
      <p:sp>
        <p:nvSpPr>
          <p:cNvPr id="5" name="Rectangle 4"/>
          <p:cNvSpPr/>
          <p:nvPr/>
        </p:nvSpPr>
        <p:spPr>
          <a:xfrm>
            <a:off x="357158" y="1353909"/>
            <a:ext cx="8572560" cy="4524315"/>
          </a:xfrm>
          <a:prstGeom prst="rect">
            <a:avLst/>
          </a:prstGeom>
        </p:spPr>
        <p:txBody>
          <a:bodyPr wrap="square">
            <a:spAutoFit/>
          </a:bodyPr>
          <a:lstStyle/>
          <a:p>
            <a:r>
              <a:rPr lang="en-US" dirty="0"/>
              <a:t>We first calculate the expected number of individuals with fitness </a:t>
            </a:r>
            <a:r>
              <a:rPr lang="en-US" i="1" dirty="0" err="1"/>
              <a:t>fi</a:t>
            </a:r>
            <a:r>
              <a:rPr lang="en-US" dirty="0"/>
              <a:t> or worse (     )</a:t>
            </a:r>
          </a:p>
          <a:p>
            <a:r>
              <a:rPr lang="en-US" dirty="0"/>
              <a:t>An individual with fitness </a:t>
            </a:r>
            <a:r>
              <a:rPr lang="en-US" i="1" dirty="0" err="1"/>
              <a:t>fi</a:t>
            </a:r>
            <a:r>
              <a:rPr lang="en-US" i="1" dirty="0"/>
              <a:t> </a:t>
            </a:r>
            <a:r>
              <a:rPr lang="en-US" dirty="0"/>
              <a:t>or worse can only win the tournament if all other individuals in the tournament have a fitness of </a:t>
            </a:r>
            <a:r>
              <a:rPr lang="en-US" i="1" dirty="0" err="1"/>
              <a:t>fi</a:t>
            </a:r>
            <a:r>
              <a:rPr lang="en-US" i="1" dirty="0"/>
              <a:t> </a:t>
            </a:r>
            <a:r>
              <a:rPr lang="en-US" dirty="0"/>
              <a:t>or worse. This means we have to calculate the probability that all</a:t>
            </a:r>
            <a:r>
              <a:rPr lang="en-US" i="1" dirty="0"/>
              <a:t> t </a:t>
            </a:r>
            <a:r>
              <a:rPr lang="en-US" dirty="0"/>
              <a:t>individuals have a fitness of</a:t>
            </a:r>
            <a:r>
              <a:rPr lang="en-US" i="1" dirty="0"/>
              <a:t> </a:t>
            </a:r>
            <a:r>
              <a:rPr lang="en-US" i="1" dirty="0" err="1"/>
              <a:t>fi</a:t>
            </a:r>
            <a:r>
              <a:rPr lang="en-US" i="1" dirty="0"/>
              <a:t> </a:t>
            </a:r>
            <a:r>
              <a:rPr lang="en-US" dirty="0"/>
              <a:t>or worse. As the probability to choose an individual with fitness </a:t>
            </a:r>
            <a:r>
              <a:rPr lang="en-US" i="1" dirty="0" err="1"/>
              <a:t>fi</a:t>
            </a:r>
            <a:r>
              <a:rPr lang="en-US" i="1" dirty="0"/>
              <a:t> </a:t>
            </a:r>
            <a:r>
              <a:rPr lang="en-US" dirty="0"/>
              <a:t>or worse is given by          we get:</a:t>
            </a:r>
          </a:p>
          <a:p>
            <a:endParaRPr lang="en-US" dirty="0"/>
          </a:p>
          <a:p>
            <a:endParaRPr lang="en-US" dirty="0"/>
          </a:p>
          <a:p>
            <a:endParaRPr lang="en-US" dirty="0"/>
          </a:p>
          <a:p>
            <a:r>
              <a:rPr lang="en-US" dirty="0"/>
              <a:t>Using this equation and the relation                                                 we obtain </a:t>
            </a:r>
          </a:p>
          <a:p>
            <a:endParaRPr lang="en-US" dirty="0"/>
          </a:p>
          <a:p>
            <a:endParaRPr lang="en-US" dirty="0"/>
          </a:p>
          <a:p>
            <a:endParaRPr lang="en-US" dirty="0"/>
          </a:p>
          <a:p>
            <a:endParaRPr lang="en-US" dirty="0"/>
          </a:p>
          <a:p>
            <a:r>
              <a:rPr lang="en-US" dirty="0"/>
              <a:t>Shows the strong influence of the tournament size </a:t>
            </a:r>
            <a:r>
              <a:rPr lang="en-US" i="1" dirty="0"/>
              <a:t>t</a:t>
            </a:r>
            <a:r>
              <a:rPr lang="en-US" dirty="0"/>
              <a:t> on the behavior of the selection scheme. Obviously for </a:t>
            </a:r>
            <a:r>
              <a:rPr lang="en-US" i="1" dirty="0"/>
              <a:t>t=1 </a:t>
            </a:r>
            <a:r>
              <a:rPr lang="en-US" dirty="0"/>
              <a:t>we obtain(in average) the unchanged initial distribution as</a:t>
            </a:r>
          </a:p>
        </p:txBody>
      </p:sp>
      <p:pic>
        <p:nvPicPr>
          <p:cNvPr id="803842" name="Picture 2"/>
          <p:cNvPicPr>
            <a:picLocks noChangeAspect="1" noChangeArrowheads="1"/>
          </p:cNvPicPr>
          <p:nvPr/>
        </p:nvPicPr>
        <p:blipFill>
          <a:blip r:embed="rId2" cstate="print">
            <a:lum bright="-20000" contrast="40000"/>
          </a:blip>
          <a:srcRect/>
          <a:stretch>
            <a:fillRect/>
          </a:stretch>
        </p:blipFill>
        <p:spPr bwMode="auto">
          <a:xfrm>
            <a:off x="8286776" y="1357298"/>
            <a:ext cx="489195" cy="357190"/>
          </a:xfrm>
          <a:prstGeom prst="rect">
            <a:avLst/>
          </a:prstGeom>
          <a:noFill/>
          <a:ln w="9525">
            <a:noFill/>
            <a:miter lim="800000"/>
            <a:headEnd/>
            <a:tailEnd/>
          </a:ln>
        </p:spPr>
      </p:pic>
      <p:pic>
        <p:nvPicPr>
          <p:cNvPr id="803843" name="Picture 3"/>
          <p:cNvPicPr>
            <a:picLocks noChangeAspect="1" noChangeArrowheads="1"/>
          </p:cNvPicPr>
          <p:nvPr/>
        </p:nvPicPr>
        <p:blipFill>
          <a:blip r:embed="rId3" cstate="print">
            <a:lum bright="-20000" contrast="40000"/>
          </a:blip>
          <a:srcRect/>
          <a:stretch>
            <a:fillRect/>
          </a:stretch>
        </p:blipFill>
        <p:spPr bwMode="auto">
          <a:xfrm>
            <a:off x="7500958" y="2500306"/>
            <a:ext cx="405850" cy="500066"/>
          </a:xfrm>
          <a:prstGeom prst="rect">
            <a:avLst/>
          </a:prstGeom>
          <a:noFill/>
          <a:ln w="9525">
            <a:noFill/>
            <a:miter lim="800000"/>
            <a:headEnd/>
            <a:tailEnd/>
          </a:ln>
        </p:spPr>
      </p:pic>
      <p:pic>
        <p:nvPicPr>
          <p:cNvPr id="803844" name="Picture 4"/>
          <p:cNvPicPr>
            <a:picLocks noChangeAspect="1" noChangeArrowheads="1"/>
          </p:cNvPicPr>
          <p:nvPr/>
        </p:nvPicPr>
        <p:blipFill>
          <a:blip r:embed="rId4" cstate="print">
            <a:lum bright="-20000" contrast="40000"/>
          </a:blip>
          <a:srcRect/>
          <a:stretch>
            <a:fillRect/>
          </a:stretch>
        </p:blipFill>
        <p:spPr bwMode="auto">
          <a:xfrm>
            <a:off x="2214546" y="3000372"/>
            <a:ext cx="2062420" cy="628652"/>
          </a:xfrm>
          <a:prstGeom prst="rect">
            <a:avLst/>
          </a:prstGeom>
          <a:noFill/>
          <a:ln w="9525">
            <a:noFill/>
            <a:miter lim="800000"/>
            <a:headEnd/>
            <a:tailEnd/>
          </a:ln>
        </p:spPr>
      </p:pic>
      <p:pic>
        <p:nvPicPr>
          <p:cNvPr id="803845" name="Picture 5"/>
          <p:cNvPicPr>
            <a:picLocks noChangeAspect="1" noChangeArrowheads="1"/>
          </p:cNvPicPr>
          <p:nvPr/>
        </p:nvPicPr>
        <p:blipFill>
          <a:blip r:embed="rId5" cstate="print">
            <a:lum bright="-20000" contrast="40000"/>
          </a:blip>
          <a:srcRect/>
          <a:stretch>
            <a:fillRect/>
          </a:stretch>
        </p:blipFill>
        <p:spPr bwMode="auto">
          <a:xfrm>
            <a:off x="4143372" y="3571876"/>
            <a:ext cx="2566594" cy="414338"/>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lum bright="-20000" contrast="40000"/>
          </a:blip>
          <a:srcRect/>
          <a:stretch>
            <a:fillRect/>
          </a:stretch>
        </p:blipFill>
        <p:spPr bwMode="auto">
          <a:xfrm>
            <a:off x="1500166" y="4000504"/>
            <a:ext cx="5584535" cy="928692"/>
          </a:xfrm>
          <a:prstGeom prst="rect">
            <a:avLst/>
          </a:prstGeom>
          <a:noFill/>
          <a:ln w="9525">
            <a:noFill/>
            <a:miter lim="800000"/>
            <a:headEnd/>
            <a:tailEnd/>
          </a:ln>
        </p:spPr>
      </p:pic>
      <p:pic>
        <p:nvPicPr>
          <p:cNvPr id="803846" name="Picture 6"/>
          <p:cNvPicPr>
            <a:picLocks noChangeAspect="1" noChangeArrowheads="1"/>
          </p:cNvPicPr>
          <p:nvPr/>
        </p:nvPicPr>
        <p:blipFill>
          <a:blip r:embed="rId7" cstate="print">
            <a:lum bright="-20000" contrast="40000"/>
          </a:blip>
          <a:srcRect/>
          <a:stretch>
            <a:fillRect/>
          </a:stretch>
        </p:blipFill>
        <p:spPr bwMode="auto">
          <a:xfrm>
            <a:off x="1428728" y="5857892"/>
            <a:ext cx="6249272" cy="571504"/>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dirty="0"/>
              <a:t>Why use evolution as a model for solving computational problems?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24</a:t>
            </a:fld>
            <a:endParaRPr lang="en-US"/>
          </a:p>
        </p:txBody>
      </p:sp>
      <p:graphicFrame>
        <p:nvGraphicFramePr>
          <p:cNvPr id="4" name="Diagram 3"/>
          <p:cNvGraphicFramePr/>
          <p:nvPr/>
        </p:nvGraphicFramePr>
        <p:xfrm>
          <a:off x="357158" y="1285860"/>
          <a:ext cx="8572560" cy="4786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28596" y="4143380"/>
            <a:ext cx="5786478" cy="164307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804868" name="Picture 4" descr="H:\Computer Eng\PH.D thesis\Evo slides\pic\question_mark_md_wm.jpg"/>
          <p:cNvPicPr>
            <a:picLocks noChangeAspect="1" noChangeArrowheads="1"/>
          </p:cNvPicPr>
          <p:nvPr/>
        </p:nvPicPr>
        <p:blipFill>
          <a:blip r:embed="rId2" cstate="print"/>
          <a:srcRect/>
          <a:stretch>
            <a:fillRect/>
          </a:stretch>
        </p:blipFill>
        <p:spPr bwMode="auto">
          <a:xfrm>
            <a:off x="6175404" y="3746520"/>
            <a:ext cx="2682876" cy="2682876"/>
          </a:xfrm>
          <a:prstGeom prst="rect">
            <a:avLst/>
          </a:prstGeom>
          <a:noFill/>
        </p:spPr>
      </p:pic>
      <p:sp>
        <p:nvSpPr>
          <p:cNvPr id="2" name="Title 1"/>
          <p:cNvSpPr>
            <a:spLocks noGrp="1"/>
          </p:cNvSpPr>
          <p:nvPr>
            <p:ph type="title"/>
          </p:nvPr>
        </p:nvSpPr>
        <p:spPr/>
        <p:txBody>
          <a:bodyPr/>
          <a:lstStyle/>
          <a:p>
            <a:r>
              <a:rPr lang="en-US" dirty="0"/>
              <a:t>Continuous fitness distribution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240</a:t>
            </a:fld>
            <a:endParaRPr lang="en-US"/>
          </a:p>
        </p:txBody>
      </p:sp>
      <p:sp>
        <p:nvSpPr>
          <p:cNvPr id="4" name="Rectangle 3"/>
          <p:cNvSpPr/>
          <p:nvPr/>
        </p:nvSpPr>
        <p:spPr>
          <a:xfrm>
            <a:off x="714348" y="1500174"/>
            <a:ext cx="8143932" cy="1477328"/>
          </a:xfrm>
          <a:prstGeom prst="rect">
            <a:avLst/>
          </a:prstGeom>
        </p:spPr>
        <p:txBody>
          <a:bodyPr wrap="square">
            <a:spAutoFit/>
          </a:bodyPr>
          <a:lstStyle/>
          <a:p>
            <a:r>
              <a:rPr lang="en-US" b="1" i="1" dirty="0"/>
              <a:t>Theorem 3.0.2:</a:t>
            </a:r>
          </a:p>
          <a:p>
            <a:endParaRPr lang="en-US" b="1" i="1" dirty="0"/>
          </a:p>
          <a:p>
            <a:r>
              <a:rPr lang="en-US" dirty="0"/>
              <a:t>Let         be the continuous fitness distribution of the population.</a:t>
            </a:r>
          </a:p>
          <a:p>
            <a:r>
              <a:rPr lang="en-US" dirty="0"/>
              <a:t>Then the expected fitness distribution after performing tournament selection with tournament size</a:t>
            </a:r>
            <a:r>
              <a:rPr lang="en-US" i="1" dirty="0"/>
              <a:t> t </a:t>
            </a:r>
            <a:r>
              <a:rPr lang="en-US" dirty="0"/>
              <a:t>is</a:t>
            </a:r>
          </a:p>
        </p:txBody>
      </p:sp>
      <p:pic>
        <p:nvPicPr>
          <p:cNvPr id="804866" name="Picture 2"/>
          <p:cNvPicPr>
            <a:picLocks noChangeAspect="1" noChangeArrowheads="1"/>
          </p:cNvPicPr>
          <p:nvPr/>
        </p:nvPicPr>
        <p:blipFill>
          <a:blip r:embed="rId3" cstate="print">
            <a:lum bright="-20000" contrast="40000"/>
          </a:blip>
          <a:srcRect/>
          <a:stretch>
            <a:fillRect/>
          </a:stretch>
        </p:blipFill>
        <p:spPr bwMode="auto">
          <a:xfrm>
            <a:off x="1209654" y="2071678"/>
            <a:ext cx="361950" cy="285750"/>
          </a:xfrm>
          <a:prstGeom prst="rect">
            <a:avLst/>
          </a:prstGeom>
          <a:noFill/>
          <a:ln w="9525">
            <a:noFill/>
            <a:miter lim="800000"/>
            <a:headEnd/>
            <a:tailEnd/>
          </a:ln>
        </p:spPr>
      </p:pic>
      <p:pic>
        <p:nvPicPr>
          <p:cNvPr id="804867" name="Picture 3"/>
          <p:cNvPicPr>
            <a:picLocks noChangeAspect="1" noChangeArrowheads="1"/>
          </p:cNvPicPr>
          <p:nvPr/>
        </p:nvPicPr>
        <p:blipFill>
          <a:blip r:embed="rId4" cstate="print">
            <a:lum bright="-20000" contrast="40000"/>
          </a:blip>
          <a:srcRect/>
          <a:stretch>
            <a:fillRect/>
          </a:stretch>
        </p:blipFill>
        <p:spPr bwMode="auto">
          <a:xfrm>
            <a:off x="2428860" y="3071810"/>
            <a:ext cx="4540777" cy="857256"/>
          </a:xfrm>
          <a:prstGeom prst="rect">
            <a:avLst/>
          </a:prstGeom>
          <a:noFill/>
          <a:ln w="9525">
            <a:noFill/>
            <a:miter lim="800000"/>
            <a:headEnd/>
            <a:tailEnd/>
          </a:ln>
        </p:spPr>
      </p:pic>
      <p:sp>
        <p:nvSpPr>
          <p:cNvPr id="8" name="TextBox 7"/>
          <p:cNvSpPr txBox="1"/>
          <p:nvPr/>
        </p:nvSpPr>
        <p:spPr>
          <a:xfrm>
            <a:off x="500034" y="4214818"/>
            <a:ext cx="5654112" cy="1200329"/>
          </a:xfrm>
          <a:prstGeom prst="rect">
            <a:avLst/>
          </a:prstGeom>
          <a:noFill/>
        </p:spPr>
        <p:txBody>
          <a:bodyPr wrap="none" rtlCol="0">
            <a:spAutoFit/>
          </a:bodyPr>
          <a:lstStyle/>
          <a:p>
            <a:pPr algn="ctr"/>
            <a:r>
              <a:rPr lang="en-US" dirty="0"/>
              <a:t>In this equation</a:t>
            </a:r>
          </a:p>
          <a:p>
            <a:pPr algn="ctr"/>
            <a:r>
              <a:rPr lang="en-US" dirty="0"/>
              <a:t> the number of members which</a:t>
            </a:r>
          </a:p>
          <a:p>
            <a:pPr algn="ctr"/>
            <a:r>
              <a:rPr lang="en-US" dirty="0"/>
              <a:t> their fitness are become </a:t>
            </a:r>
            <a:r>
              <a:rPr lang="en-US" dirty="0" err="1"/>
              <a:t>fi</a:t>
            </a:r>
            <a:r>
              <a:rPr lang="en-US" dirty="0"/>
              <a:t> after tournament selection</a:t>
            </a:r>
          </a:p>
          <a:p>
            <a:pPr algn="ctr"/>
            <a:r>
              <a:rPr lang="en-US" dirty="0"/>
              <a:t> depend on what conditions?</a:t>
            </a:r>
          </a:p>
        </p:txBody>
      </p:sp>
      <p:sp>
        <p:nvSpPr>
          <p:cNvPr id="10" name="TextBox 9"/>
          <p:cNvSpPr txBox="1"/>
          <p:nvPr/>
        </p:nvSpPr>
        <p:spPr>
          <a:xfrm>
            <a:off x="6357951" y="4143380"/>
            <a:ext cx="2857519" cy="1754326"/>
          </a:xfrm>
          <a:prstGeom prst="rect">
            <a:avLst/>
          </a:prstGeom>
          <a:noFill/>
        </p:spPr>
        <p:txBody>
          <a:bodyPr wrap="square" rtlCol="0">
            <a:spAutoFit/>
          </a:bodyPr>
          <a:lstStyle/>
          <a:p>
            <a:pPr>
              <a:buFont typeface="Wingdings" pitchFamily="2" charset="2"/>
              <a:buChar char="ü"/>
            </a:pPr>
            <a:r>
              <a:rPr lang="en-US" dirty="0" err="1"/>
              <a:t>Tournoment</a:t>
            </a:r>
            <a:r>
              <a:rPr lang="en-US" dirty="0"/>
              <a:t> size</a:t>
            </a:r>
          </a:p>
          <a:p>
            <a:pPr>
              <a:buFont typeface="Wingdings" pitchFamily="2" charset="2"/>
              <a:buChar char="ü"/>
            </a:pPr>
            <a:r>
              <a:rPr lang="en-US" dirty="0"/>
              <a:t>The number of individual’s fitness itself</a:t>
            </a:r>
          </a:p>
          <a:p>
            <a:pPr>
              <a:buFont typeface="Wingdings" pitchFamily="2" charset="2"/>
              <a:buChar char="ü"/>
            </a:pPr>
            <a:r>
              <a:rPr lang="en-US" dirty="0"/>
              <a:t>The number of individuals that have lower fitness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04868"/>
                                        </p:tgtEl>
                                        <p:attrNameLst>
                                          <p:attrName>ppt_x</p:attrName>
                                        </p:attrNameLst>
                                      </p:cBhvr>
                                      <p:tavLst>
                                        <p:tav tm="0">
                                          <p:val>
                                            <p:strVal val="ppt_x"/>
                                          </p:val>
                                        </p:tav>
                                        <p:tav tm="100000">
                                          <p:val>
                                            <p:strVal val="ppt_x"/>
                                          </p:val>
                                        </p:tav>
                                      </p:tavLst>
                                    </p:anim>
                                    <p:anim calcmode="lin" valueType="num">
                                      <p:cBhvr additive="base">
                                        <p:cTn id="7" dur="500"/>
                                        <p:tgtEl>
                                          <p:spTgt spid="804868"/>
                                        </p:tgtEl>
                                        <p:attrNameLst>
                                          <p:attrName>ppt_y</p:attrName>
                                        </p:attrNameLst>
                                      </p:cBhvr>
                                      <p:tavLst>
                                        <p:tav tm="0">
                                          <p:val>
                                            <p:strVal val="ppt_y"/>
                                          </p:val>
                                        </p:tav>
                                        <p:tav tm="100000">
                                          <p:val>
                                            <p:strVal val="1+ppt_h/2"/>
                                          </p:val>
                                        </p:tav>
                                      </p:tavLst>
                                    </p:anim>
                                    <p:set>
                                      <p:cBhvr>
                                        <p:cTn id="8" dur="1" fill="hold">
                                          <p:stCondLst>
                                            <p:cond delay="499"/>
                                          </p:stCondLst>
                                        </p:cTn>
                                        <p:tgtEl>
                                          <p:spTgt spid="804868"/>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5890" name="Picture 2"/>
          <p:cNvPicPr>
            <a:picLocks noChangeAspect="1" noChangeArrowheads="1"/>
          </p:cNvPicPr>
          <p:nvPr/>
        </p:nvPicPr>
        <p:blipFill>
          <a:blip r:embed="rId2" cstate="print">
            <a:lum bright="-20000" contrast="40000"/>
          </a:blip>
          <a:srcRect/>
          <a:stretch>
            <a:fillRect/>
          </a:stretch>
        </p:blipFill>
        <p:spPr bwMode="auto">
          <a:xfrm>
            <a:off x="6929454" y="1460760"/>
            <a:ext cx="428628" cy="32516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Concatenation of Tournament Selection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241</a:t>
            </a:fld>
            <a:endParaRPr lang="en-US"/>
          </a:p>
        </p:txBody>
      </p:sp>
      <p:pic>
        <p:nvPicPr>
          <p:cNvPr id="6" name="Picture 2"/>
          <p:cNvPicPr>
            <a:picLocks noChangeAspect="1" noChangeArrowheads="1"/>
          </p:cNvPicPr>
          <p:nvPr/>
        </p:nvPicPr>
        <p:blipFill>
          <a:blip r:embed="rId2" cstate="print">
            <a:lum bright="-20000" contrast="40000"/>
          </a:blip>
          <a:srcRect/>
          <a:stretch>
            <a:fillRect/>
          </a:stretch>
        </p:blipFill>
        <p:spPr bwMode="auto">
          <a:xfrm>
            <a:off x="8143900" y="3389586"/>
            <a:ext cx="428628" cy="325166"/>
          </a:xfrm>
          <a:prstGeom prst="rect">
            <a:avLst/>
          </a:prstGeom>
          <a:noFill/>
          <a:ln w="9525">
            <a:noFill/>
            <a:miter lim="800000"/>
            <a:headEnd/>
            <a:tailEnd/>
          </a:ln>
        </p:spPr>
      </p:pic>
      <p:sp>
        <p:nvSpPr>
          <p:cNvPr id="4" name="Rectangle 3"/>
          <p:cNvSpPr/>
          <p:nvPr/>
        </p:nvSpPr>
        <p:spPr>
          <a:xfrm>
            <a:off x="500034" y="1428736"/>
            <a:ext cx="8143932" cy="2585323"/>
          </a:xfrm>
          <a:prstGeom prst="rect">
            <a:avLst/>
          </a:prstGeom>
        </p:spPr>
        <p:txBody>
          <a:bodyPr wrap="square">
            <a:spAutoFit/>
          </a:bodyPr>
          <a:lstStyle/>
          <a:p>
            <a:pPr marL="342900" indent="-342900">
              <a:buBlip>
                <a:blip r:embed="rId3"/>
              </a:buBlip>
            </a:pPr>
            <a:r>
              <a:rPr lang="en-US" dirty="0"/>
              <a:t>Assume an arbitrary population with the fitness distribution      </a:t>
            </a:r>
          </a:p>
          <a:p>
            <a:endParaRPr lang="en-US" dirty="0"/>
          </a:p>
          <a:p>
            <a:pPr>
              <a:buBlip>
                <a:blip r:embed="rId3"/>
              </a:buBlip>
            </a:pPr>
            <a:r>
              <a:rPr lang="en-US" dirty="0"/>
              <a:t>   We apply first tournament selection with tournament size </a:t>
            </a:r>
            <a:r>
              <a:rPr lang="en-US" i="1" dirty="0"/>
              <a:t>t1 </a:t>
            </a:r>
            <a:r>
              <a:rPr lang="en-US" dirty="0"/>
              <a:t>to this population and then on the resulting population tournament selection with tournament size </a:t>
            </a:r>
            <a:r>
              <a:rPr lang="en-US" i="1" dirty="0"/>
              <a:t> t2.</a:t>
            </a:r>
          </a:p>
          <a:p>
            <a:endParaRPr lang="en-US" i="1" dirty="0"/>
          </a:p>
          <a:p>
            <a:pPr>
              <a:buBlip>
                <a:blip r:embed="rId3"/>
              </a:buBlip>
            </a:pPr>
            <a:r>
              <a:rPr lang="en-US" dirty="0"/>
              <a:t>   The obtained fitness distribution is the same as if only one tournament selection with the tournament size  </a:t>
            </a:r>
            <a:r>
              <a:rPr lang="en-US" i="1" dirty="0"/>
              <a:t>t1 t2 </a:t>
            </a:r>
            <a:r>
              <a:rPr lang="en-US" dirty="0"/>
              <a:t>is applied to the initial distribution   </a:t>
            </a:r>
          </a:p>
          <a:p>
            <a:endParaRPr lang="en-US" dirty="0"/>
          </a:p>
        </p:txBody>
      </p:sp>
      <p:sp>
        <p:nvSpPr>
          <p:cNvPr id="7" name="Rectangle 6"/>
          <p:cNvSpPr/>
          <p:nvPr/>
        </p:nvSpPr>
        <p:spPr>
          <a:xfrm>
            <a:off x="571472" y="4094812"/>
            <a:ext cx="8358246" cy="1477328"/>
          </a:xfrm>
          <a:prstGeom prst="rect">
            <a:avLst/>
          </a:prstGeom>
        </p:spPr>
        <p:txBody>
          <a:bodyPr wrap="square">
            <a:spAutoFit/>
          </a:bodyPr>
          <a:lstStyle/>
          <a:p>
            <a:r>
              <a:rPr lang="en-US" b="1" u="sng" dirty="0"/>
              <a:t>Theorem 3.1.1</a:t>
            </a:r>
          </a:p>
          <a:p>
            <a:endParaRPr lang="en-US" dirty="0"/>
          </a:p>
          <a:p>
            <a:r>
              <a:rPr lang="en-US" dirty="0"/>
              <a:t>Let       be a continuous fitness distribution and                            two Tournament sizes. Then the following equation holds</a:t>
            </a:r>
          </a:p>
          <a:p>
            <a:endParaRPr lang="en-US" dirty="0"/>
          </a:p>
        </p:txBody>
      </p:sp>
      <p:pic>
        <p:nvPicPr>
          <p:cNvPr id="805891" name="Picture 3"/>
          <p:cNvPicPr>
            <a:picLocks noChangeAspect="1" noChangeArrowheads="1"/>
          </p:cNvPicPr>
          <p:nvPr/>
        </p:nvPicPr>
        <p:blipFill>
          <a:blip r:embed="rId4" cstate="print">
            <a:lum bright="-20000" contrast="40000"/>
          </a:blip>
          <a:srcRect/>
          <a:stretch>
            <a:fillRect/>
          </a:stretch>
        </p:blipFill>
        <p:spPr bwMode="auto">
          <a:xfrm>
            <a:off x="1071538" y="4684175"/>
            <a:ext cx="214314" cy="267893"/>
          </a:xfrm>
          <a:prstGeom prst="rect">
            <a:avLst/>
          </a:prstGeom>
          <a:noFill/>
          <a:ln w="9525">
            <a:noFill/>
            <a:miter lim="800000"/>
            <a:headEnd/>
            <a:tailEnd/>
          </a:ln>
        </p:spPr>
      </p:pic>
      <p:pic>
        <p:nvPicPr>
          <p:cNvPr id="805892" name="Picture 4"/>
          <p:cNvPicPr>
            <a:picLocks noChangeAspect="1" noChangeArrowheads="1"/>
          </p:cNvPicPr>
          <p:nvPr/>
        </p:nvPicPr>
        <p:blipFill>
          <a:blip r:embed="rId5" cstate="print">
            <a:lum bright="-20000" contrast="40000"/>
          </a:blip>
          <a:srcRect/>
          <a:stretch>
            <a:fillRect/>
          </a:stretch>
        </p:blipFill>
        <p:spPr bwMode="auto">
          <a:xfrm>
            <a:off x="5643570" y="4628973"/>
            <a:ext cx="1000132" cy="465971"/>
          </a:xfrm>
          <a:prstGeom prst="rect">
            <a:avLst/>
          </a:prstGeom>
          <a:noFill/>
          <a:ln w="9525">
            <a:noFill/>
            <a:miter lim="800000"/>
            <a:headEnd/>
            <a:tailEnd/>
          </a:ln>
        </p:spPr>
      </p:pic>
      <p:pic>
        <p:nvPicPr>
          <p:cNvPr id="805893" name="Picture 5"/>
          <p:cNvPicPr>
            <a:picLocks noChangeAspect="1" noChangeArrowheads="1"/>
          </p:cNvPicPr>
          <p:nvPr/>
        </p:nvPicPr>
        <p:blipFill>
          <a:blip r:embed="rId6" cstate="print">
            <a:lum bright="-20000" contrast="40000"/>
          </a:blip>
          <a:srcRect/>
          <a:stretch>
            <a:fillRect/>
          </a:stretch>
        </p:blipFill>
        <p:spPr bwMode="auto">
          <a:xfrm>
            <a:off x="1785918" y="5429264"/>
            <a:ext cx="5102779" cy="733427"/>
          </a:xfrm>
          <a:prstGeom prst="rect">
            <a:avLst/>
          </a:prstGeom>
          <a:noFill/>
          <a:ln w="9525">
            <a:noFill/>
            <a:miter lim="800000"/>
            <a:headEnd/>
            <a:tailEnd/>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242</a:t>
            </a:fld>
            <a:endParaRPr lang="en-US"/>
          </a:p>
        </p:txBody>
      </p:sp>
      <p:pic>
        <p:nvPicPr>
          <p:cNvPr id="497668" name="Picture 4"/>
          <p:cNvPicPr>
            <a:picLocks noChangeAspect="1" noChangeArrowheads="1"/>
          </p:cNvPicPr>
          <p:nvPr/>
        </p:nvPicPr>
        <p:blipFill>
          <a:blip r:embed="rId2" cstate="print">
            <a:lum bright="-20000" contrast="40000"/>
          </a:blip>
          <a:srcRect/>
          <a:stretch>
            <a:fillRect/>
          </a:stretch>
        </p:blipFill>
        <p:spPr bwMode="auto">
          <a:xfrm>
            <a:off x="1000099" y="1285860"/>
            <a:ext cx="7609753" cy="2143140"/>
          </a:xfrm>
          <a:prstGeom prst="rect">
            <a:avLst/>
          </a:prstGeom>
          <a:noFill/>
          <a:ln w="9525">
            <a:noFill/>
            <a:miter lim="800000"/>
            <a:headEnd/>
            <a:tailEnd/>
          </a:ln>
        </p:spPr>
      </p:pic>
      <p:pic>
        <p:nvPicPr>
          <p:cNvPr id="497669" name="Picture 5"/>
          <p:cNvPicPr>
            <a:picLocks noChangeAspect="1" noChangeArrowheads="1"/>
          </p:cNvPicPr>
          <p:nvPr/>
        </p:nvPicPr>
        <p:blipFill>
          <a:blip r:embed="rId3" cstate="print">
            <a:lum bright="-20000" contrast="40000"/>
          </a:blip>
          <a:srcRect/>
          <a:stretch>
            <a:fillRect/>
          </a:stretch>
        </p:blipFill>
        <p:spPr bwMode="auto">
          <a:xfrm>
            <a:off x="1071537" y="3786190"/>
            <a:ext cx="7389697" cy="2214578"/>
          </a:xfrm>
          <a:prstGeom prst="rect">
            <a:avLst/>
          </a:prstGeom>
          <a:noFill/>
          <a:ln w="9525">
            <a:noFill/>
            <a:miter lim="800000"/>
            <a:headEnd/>
            <a:tailEnd/>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Reproduction Rate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243</a:t>
            </a:fld>
            <a:endParaRPr lang="en-US"/>
          </a:p>
        </p:txBody>
      </p:sp>
      <p:sp>
        <p:nvSpPr>
          <p:cNvPr id="4" name="Rectangle 3"/>
          <p:cNvSpPr/>
          <p:nvPr/>
        </p:nvSpPr>
        <p:spPr>
          <a:xfrm>
            <a:off x="714348" y="1285860"/>
            <a:ext cx="6572296" cy="646331"/>
          </a:xfrm>
          <a:prstGeom prst="rect">
            <a:avLst/>
          </a:prstGeom>
        </p:spPr>
        <p:txBody>
          <a:bodyPr wrap="square">
            <a:spAutoFit/>
          </a:bodyPr>
          <a:lstStyle/>
          <a:p>
            <a:r>
              <a:rPr lang="en-US" dirty="0"/>
              <a:t>The reproduction rate of tournament selection is:</a:t>
            </a:r>
          </a:p>
          <a:p>
            <a:endParaRPr lang="en-US" dirty="0"/>
          </a:p>
        </p:txBody>
      </p:sp>
      <p:pic>
        <p:nvPicPr>
          <p:cNvPr id="678914" name="Picture 2"/>
          <p:cNvPicPr>
            <a:picLocks noChangeAspect="1" noChangeArrowheads="1"/>
          </p:cNvPicPr>
          <p:nvPr/>
        </p:nvPicPr>
        <p:blipFill>
          <a:blip r:embed="rId2" cstate="print">
            <a:lum bright="-20000" contrast="40000"/>
          </a:blip>
          <a:srcRect/>
          <a:stretch>
            <a:fillRect/>
          </a:stretch>
        </p:blipFill>
        <p:spPr bwMode="auto">
          <a:xfrm>
            <a:off x="2143108" y="2071679"/>
            <a:ext cx="3571900" cy="879843"/>
          </a:xfrm>
          <a:prstGeom prst="rect">
            <a:avLst/>
          </a:prstGeom>
          <a:noFill/>
          <a:ln w="9525">
            <a:noFill/>
            <a:miter lim="800000"/>
            <a:headEnd/>
            <a:tailEnd/>
          </a:ln>
        </p:spPr>
      </p:pic>
      <p:sp>
        <p:nvSpPr>
          <p:cNvPr id="6" name="TextBox 5"/>
          <p:cNvSpPr txBox="1"/>
          <p:nvPr/>
        </p:nvSpPr>
        <p:spPr>
          <a:xfrm>
            <a:off x="500034" y="4572008"/>
            <a:ext cx="7350089" cy="923330"/>
          </a:xfrm>
          <a:prstGeom prst="rect">
            <a:avLst/>
          </a:prstGeom>
          <a:noFill/>
        </p:spPr>
        <p:txBody>
          <a:bodyPr wrap="none" rtlCol="0">
            <a:spAutoFit/>
          </a:bodyPr>
          <a:lstStyle/>
          <a:p>
            <a:pPr>
              <a:buFont typeface="Wingdings" pitchFamily="2" charset="2"/>
              <a:buChar char="ü"/>
            </a:pPr>
            <a:r>
              <a:rPr lang="en-US" dirty="0"/>
              <a:t> The  size of the tournament determine the reproduction rate</a:t>
            </a:r>
          </a:p>
          <a:p>
            <a:endParaRPr lang="en-US" dirty="0"/>
          </a:p>
          <a:p>
            <a:pPr>
              <a:buFont typeface="Wingdings" pitchFamily="2" charset="2"/>
              <a:buChar char="ü"/>
            </a:pPr>
            <a:r>
              <a:rPr lang="en-US" dirty="0"/>
              <a:t> The reproduction rate doesn’t depend on the number of individuals.</a:t>
            </a:r>
          </a:p>
        </p:txBody>
      </p:sp>
      <p:pic>
        <p:nvPicPr>
          <p:cNvPr id="678915" name="Picture 3"/>
          <p:cNvPicPr>
            <a:picLocks noChangeAspect="1" noChangeArrowheads="1"/>
          </p:cNvPicPr>
          <p:nvPr/>
        </p:nvPicPr>
        <p:blipFill>
          <a:blip r:embed="rId3" cstate="print">
            <a:lum bright="-20000" contrast="40000"/>
          </a:blip>
          <a:srcRect/>
          <a:stretch>
            <a:fillRect/>
          </a:stretch>
        </p:blipFill>
        <p:spPr bwMode="auto">
          <a:xfrm>
            <a:off x="1071538" y="3143248"/>
            <a:ext cx="5929354" cy="1000132"/>
          </a:xfrm>
          <a:prstGeom prst="rect">
            <a:avLst/>
          </a:prstGeom>
          <a:noFill/>
          <a:ln w="9525">
            <a:noFill/>
            <a:miter lim="800000"/>
            <a:headEnd/>
            <a:tailEnd/>
          </a:ln>
        </p:spPr>
      </p:pic>
      <p:pic>
        <p:nvPicPr>
          <p:cNvPr id="678916" name="Picture 4" descr="H:\Computer Eng\PH.D thesis\Evo slides\pic\darts_hit_target_md_wm.gif"/>
          <p:cNvPicPr>
            <a:picLocks noChangeAspect="1" noChangeArrowheads="1" noCrop="1"/>
          </p:cNvPicPr>
          <p:nvPr/>
        </p:nvPicPr>
        <p:blipFill>
          <a:blip r:embed="rId4" cstate="print"/>
          <a:srcRect/>
          <a:stretch>
            <a:fillRect/>
          </a:stretch>
        </p:blipFill>
        <p:spPr bwMode="auto">
          <a:xfrm>
            <a:off x="6429388" y="1142984"/>
            <a:ext cx="2095500" cy="2095500"/>
          </a:xfrm>
          <a:prstGeom prst="rect">
            <a:avLst/>
          </a:prstGeom>
          <a:noFill/>
        </p:spPr>
      </p:pic>
      <p:sp>
        <p:nvSpPr>
          <p:cNvPr id="9" name="Rectangle 8"/>
          <p:cNvSpPr/>
          <p:nvPr/>
        </p:nvSpPr>
        <p:spPr bwMode="auto">
          <a:xfrm>
            <a:off x="6643702" y="2857496"/>
            <a:ext cx="1785950"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of Diversity</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244</a:t>
            </a:fld>
            <a:endParaRPr lang="en-US"/>
          </a:p>
        </p:txBody>
      </p:sp>
      <p:sp>
        <p:nvSpPr>
          <p:cNvPr id="4" name="Rectangle 3"/>
          <p:cNvSpPr/>
          <p:nvPr/>
        </p:nvSpPr>
        <p:spPr>
          <a:xfrm>
            <a:off x="642910" y="1357298"/>
            <a:ext cx="5000087" cy="1200329"/>
          </a:xfrm>
          <a:prstGeom prst="rect">
            <a:avLst/>
          </a:prstGeom>
        </p:spPr>
        <p:txBody>
          <a:bodyPr wrap="none">
            <a:spAutoFit/>
          </a:bodyPr>
          <a:lstStyle/>
          <a:p>
            <a:r>
              <a:rPr lang="en-US" b="1" i="1" dirty="0"/>
              <a:t>Theorem3.3.1:</a:t>
            </a:r>
          </a:p>
          <a:p>
            <a:endParaRPr lang="en-US" b="1" i="1" dirty="0"/>
          </a:p>
          <a:p>
            <a:r>
              <a:rPr lang="en-US" dirty="0"/>
              <a:t>The loss of diversity of tournament selection is:</a:t>
            </a:r>
          </a:p>
          <a:p>
            <a:endParaRPr lang="en-US" dirty="0"/>
          </a:p>
        </p:txBody>
      </p:sp>
      <p:pic>
        <p:nvPicPr>
          <p:cNvPr id="679938" name="Picture 2"/>
          <p:cNvPicPr>
            <a:picLocks noChangeAspect="1" noChangeArrowheads="1"/>
          </p:cNvPicPr>
          <p:nvPr/>
        </p:nvPicPr>
        <p:blipFill>
          <a:blip r:embed="rId2" cstate="print">
            <a:lum bright="-20000" contrast="40000"/>
          </a:blip>
          <a:srcRect/>
          <a:stretch>
            <a:fillRect/>
          </a:stretch>
        </p:blipFill>
        <p:spPr bwMode="auto">
          <a:xfrm>
            <a:off x="2285984" y="2214554"/>
            <a:ext cx="3870773" cy="642942"/>
          </a:xfrm>
          <a:prstGeom prst="rect">
            <a:avLst/>
          </a:prstGeom>
          <a:noFill/>
          <a:ln w="9525">
            <a:noFill/>
            <a:miter lim="800000"/>
            <a:headEnd/>
            <a:tailEnd/>
          </a:ln>
        </p:spPr>
      </p:pic>
      <p:sp>
        <p:nvSpPr>
          <p:cNvPr id="6" name="Rectangle 5"/>
          <p:cNvSpPr/>
          <p:nvPr/>
        </p:nvSpPr>
        <p:spPr>
          <a:xfrm>
            <a:off x="714348" y="3000372"/>
            <a:ext cx="925253" cy="369332"/>
          </a:xfrm>
          <a:prstGeom prst="rect">
            <a:avLst/>
          </a:prstGeom>
        </p:spPr>
        <p:txBody>
          <a:bodyPr wrap="none">
            <a:spAutoFit/>
          </a:bodyPr>
          <a:lstStyle/>
          <a:p>
            <a:r>
              <a:rPr lang="en-US" b="1" i="1" dirty="0"/>
              <a:t>Proof</a:t>
            </a:r>
            <a:r>
              <a:rPr lang="en-US" dirty="0"/>
              <a:t>:</a:t>
            </a:r>
          </a:p>
        </p:txBody>
      </p:sp>
      <p:pic>
        <p:nvPicPr>
          <p:cNvPr id="7" name="Picture 2"/>
          <p:cNvPicPr>
            <a:picLocks noChangeAspect="1" noChangeArrowheads="1"/>
          </p:cNvPicPr>
          <p:nvPr/>
        </p:nvPicPr>
        <p:blipFill>
          <a:blip r:embed="rId3" cstate="print">
            <a:lum bright="-20000" contrast="40000"/>
          </a:blip>
          <a:srcRect/>
          <a:stretch>
            <a:fillRect/>
          </a:stretch>
        </p:blipFill>
        <p:spPr bwMode="auto">
          <a:xfrm>
            <a:off x="2285984" y="3071810"/>
            <a:ext cx="2971218" cy="657228"/>
          </a:xfrm>
          <a:prstGeom prst="rect">
            <a:avLst/>
          </a:prstGeom>
          <a:noFill/>
          <a:ln w="9525">
            <a:noFill/>
            <a:miter lim="800000"/>
            <a:headEnd/>
            <a:tailEnd/>
          </a:ln>
        </p:spPr>
      </p:pic>
      <p:pic>
        <p:nvPicPr>
          <p:cNvPr id="679939" name="Picture 3"/>
          <p:cNvPicPr>
            <a:picLocks noChangeAspect="1" noChangeArrowheads="1"/>
          </p:cNvPicPr>
          <p:nvPr/>
        </p:nvPicPr>
        <p:blipFill>
          <a:blip r:embed="rId4" cstate="print"/>
          <a:srcRect/>
          <a:stretch>
            <a:fillRect/>
          </a:stretch>
        </p:blipFill>
        <p:spPr bwMode="auto">
          <a:xfrm>
            <a:off x="1357290" y="4000504"/>
            <a:ext cx="1543050" cy="771525"/>
          </a:xfrm>
          <a:prstGeom prst="rect">
            <a:avLst/>
          </a:prstGeom>
          <a:noFill/>
          <a:ln w="9525">
            <a:noFill/>
            <a:miter lim="800000"/>
            <a:headEnd/>
            <a:tailEnd/>
          </a:ln>
          <a:effectLst/>
        </p:spPr>
      </p:pic>
      <p:cxnSp>
        <p:nvCxnSpPr>
          <p:cNvPr id="10" name="Shape 9"/>
          <p:cNvCxnSpPr>
            <a:stCxn id="7" idx="2"/>
            <a:endCxn id="679939" idx="3"/>
          </p:cNvCxnSpPr>
          <p:nvPr/>
        </p:nvCxnSpPr>
        <p:spPr bwMode="auto">
          <a:xfrm rot="5400000">
            <a:off x="3007353" y="3622026"/>
            <a:ext cx="657229" cy="871253"/>
          </a:xfrm>
          <a:prstGeom prst="curvedConnector2">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pic>
        <p:nvPicPr>
          <p:cNvPr id="11" name="Picture 2"/>
          <p:cNvPicPr>
            <a:picLocks noChangeAspect="1" noChangeArrowheads="1"/>
          </p:cNvPicPr>
          <p:nvPr/>
        </p:nvPicPr>
        <p:blipFill>
          <a:blip r:embed="rId5" cstate="print">
            <a:lum bright="-20000" contrast="40000"/>
          </a:blip>
          <a:srcRect/>
          <a:stretch>
            <a:fillRect/>
          </a:stretch>
        </p:blipFill>
        <p:spPr bwMode="auto">
          <a:xfrm>
            <a:off x="5214942" y="3819534"/>
            <a:ext cx="933450" cy="895350"/>
          </a:xfrm>
          <a:prstGeom prst="rect">
            <a:avLst/>
          </a:prstGeom>
          <a:noFill/>
          <a:ln w="9525">
            <a:noFill/>
            <a:miter lim="800000"/>
            <a:headEnd/>
            <a:tailEnd/>
          </a:ln>
        </p:spPr>
      </p:pic>
      <p:cxnSp>
        <p:nvCxnSpPr>
          <p:cNvPr id="13" name="Curved Connector 12"/>
          <p:cNvCxnSpPr>
            <a:endCxn id="11" idx="1"/>
          </p:cNvCxnSpPr>
          <p:nvPr/>
        </p:nvCxnSpPr>
        <p:spPr bwMode="auto">
          <a:xfrm rot="16200000" flipH="1">
            <a:off x="4491039" y="3543305"/>
            <a:ext cx="733427" cy="714380"/>
          </a:xfrm>
          <a:prstGeom prst="curvedConnector2">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6" name="Right Arrow 15"/>
          <p:cNvSpPr/>
          <p:nvPr/>
        </p:nvSpPr>
        <p:spPr bwMode="auto">
          <a:xfrm>
            <a:off x="428596" y="5643578"/>
            <a:ext cx="714380" cy="500066"/>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79940" name="Picture 4"/>
          <p:cNvPicPr>
            <a:picLocks noChangeAspect="1" noChangeArrowheads="1"/>
          </p:cNvPicPr>
          <p:nvPr/>
        </p:nvPicPr>
        <p:blipFill>
          <a:blip r:embed="rId6" cstate="print">
            <a:lum bright="-20000" contrast="40000"/>
          </a:blip>
          <a:srcRect/>
          <a:stretch>
            <a:fillRect/>
          </a:stretch>
        </p:blipFill>
        <p:spPr bwMode="auto">
          <a:xfrm>
            <a:off x="1714480" y="4929198"/>
            <a:ext cx="5231286" cy="1428760"/>
          </a:xfrm>
          <a:prstGeom prst="rect">
            <a:avLst/>
          </a:prstGeom>
          <a:noFill/>
          <a:ln w="9525">
            <a:noFill/>
            <a:miter lim="800000"/>
            <a:headEnd/>
            <a:tailEnd/>
          </a:ln>
        </p:spPr>
      </p:pic>
      <p:pic>
        <p:nvPicPr>
          <p:cNvPr id="679942" name="Picture 6" descr="H:\Computer Eng\PH.D thesis\Evo slides\pic\stick_figure_handyman_pounding_nail_md_wm.gif"/>
          <p:cNvPicPr>
            <a:picLocks noChangeAspect="1" noChangeArrowheads="1" noCrop="1"/>
          </p:cNvPicPr>
          <p:nvPr/>
        </p:nvPicPr>
        <p:blipFill>
          <a:blip r:embed="rId7" cstate="print"/>
          <a:srcRect/>
          <a:stretch>
            <a:fillRect/>
          </a:stretch>
        </p:blipFill>
        <p:spPr bwMode="auto">
          <a:xfrm>
            <a:off x="6572264" y="1785926"/>
            <a:ext cx="2095500" cy="2095500"/>
          </a:xfrm>
          <a:prstGeom prst="rect">
            <a:avLst/>
          </a:prstGeom>
          <a:noFill/>
        </p:spPr>
      </p:pic>
      <p:sp>
        <p:nvSpPr>
          <p:cNvPr id="20" name="Rectangle 19"/>
          <p:cNvSpPr/>
          <p:nvPr/>
        </p:nvSpPr>
        <p:spPr bwMode="auto">
          <a:xfrm>
            <a:off x="6858016" y="3500438"/>
            <a:ext cx="1500198"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1" name="Rectangle 20"/>
          <p:cNvSpPr/>
          <p:nvPr/>
        </p:nvSpPr>
        <p:spPr bwMode="auto">
          <a:xfrm>
            <a:off x="7786710" y="3571876"/>
            <a:ext cx="642942" cy="21431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0964" name="Picture 4" descr="H:\Computer Eng\PH.D thesis\Evo slides\pic\stick_figure_holding_letter_m_md_wm.jpg"/>
          <p:cNvPicPr>
            <a:picLocks noChangeAspect="1" noChangeArrowheads="1"/>
          </p:cNvPicPr>
          <p:nvPr/>
        </p:nvPicPr>
        <p:blipFill>
          <a:blip r:embed="rId2" cstate="print"/>
          <a:srcRect/>
          <a:stretch>
            <a:fillRect/>
          </a:stretch>
        </p:blipFill>
        <p:spPr bwMode="auto">
          <a:xfrm>
            <a:off x="6215074" y="4071942"/>
            <a:ext cx="2540000" cy="2540000"/>
          </a:xfrm>
          <a:prstGeom prst="rect">
            <a:avLst/>
          </a:prstGeom>
          <a:noFill/>
        </p:spPr>
      </p:pic>
      <p:sp>
        <p:nvSpPr>
          <p:cNvPr id="2" name="Title 1"/>
          <p:cNvSpPr>
            <a:spLocks noGrp="1"/>
          </p:cNvSpPr>
          <p:nvPr>
            <p:ph type="title"/>
          </p:nvPr>
        </p:nvSpPr>
        <p:spPr/>
        <p:txBody>
          <a:bodyPr/>
          <a:lstStyle/>
          <a:p>
            <a:r>
              <a:rPr lang="en-US" dirty="0"/>
              <a:t>Selection Intensity</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245</a:t>
            </a:fld>
            <a:endParaRPr lang="en-US"/>
          </a:p>
        </p:txBody>
      </p:sp>
      <p:sp>
        <p:nvSpPr>
          <p:cNvPr id="4" name="Rectangle 3"/>
          <p:cNvSpPr/>
          <p:nvPr/>
        </p:nvSpPr>
        <p:spPr>
          <a:xfrm>
            <a:off x="428596" y="1142984"/>
            <a:ext cx="8286808" cy="923330"/>
          </a:xfrm>
          <a:prstGeom prst="rect">
            <a:avLst/>
          </a:prstGeom>
        </p:spPr>
        <p:txBody>
          <a:bodyPr wrap="square">
            <a:spAutoFit/>
          </a:bodyPr>
          <a:lstStyle/>
          <a:p>
            <a:r>
              <a:rPr lang="en-US" dirty="0"/>
              <a:t>To calculate the selection intensity we calculate the average </a:t>
            </a:r>
            <a:r>
              <a:rPr lang="en-US" dirty="0" err="1"/>
              <a:t>fittness</a:t>
            </a:r>
            <a:r>
              <a:rPr lang="en-US" dirty="0"/>
              <a:t> of the population after applying tournament selection on the normalized Gaussian distribution G(0,1)</a:t>
            </a:r>
          </a:p>
        </p:txBody>
      </p:sp>
      <p:pic>
        <p:nvPicPr>
          <p:cNvPr id="680962" name="Picture 2"/>
          <p:cNvPicPr>
            <a:picLocks noChangeAspect="1" noChangeArrowheads="1"/>
          </p:cNvPicPr>
          <p:nvPr/>
        </p:nvPicPr>
        <p:blipFill>
          <a:blip r:embed="rId3" cstate="print">
            <a:lum bright="-20000" contrast="40000"/>
          </a:blip>
          <a:srcRect/>
          <a:stretch>
            <a:fillRect/>
          </a:stretch>
        </p:blipFill>
        <p:spPr bwMode="auto">
          <a:xfrm>
            <a:off x="1285852" y="2214554"/>
            <a:ext cx="6353175" cy="914400"/>
          </a:xfrm>
          <a:prstGeom prst="rect">
            <a:avLst/>
          </a:prstGeom>
          <a:noFill/>
          <a:ln w="9525">
            <a:noFill/>
            <a:miter lim="800000"/>
            <a:headEnd/>
            <a:tailEnd/>
          </a:ln>
        </p:spPr>
      </p:pic>
      <p:sp>
        <p:nvSpPr>
          <p:cNvPr id="6" name="Left Brace 5"/>
          <p:cNvSpPr/>
          <p:nvPr/>
        </p:nvSpPr>
        <p:spPr bwMode="auto">
          <a:xfrm>
            <a:off x="857224" y="3357562"/>
            <a:ext cx="571504" cy="3000396"/>
          </a:xfrm>
          <a:prstGeom prst="leftBrac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680963" name="Picture 3"/>
          <p:cNvPicPr>
            <a:picLocks noChangeAspect="1" noChangeArrowheads="1"/>
          </p:cNvPicPr>
          <p:nvPr/>
        </p:nvPicPr>
        <p:blipFill>
          <a:blip r:embed="rId4" cstate="print">
            <a:lum bright="-20000" contrast="40000"/>
          </a:blip>
          <a:srcRect/>
          <a:stretch>
            <a:fillRect/>
          </a:stretch>
        </p:blipFill>
        <p:spPr bwMode="auto">
          <a:xfrm>
            <a:off x="1285852" y="3305592"/>
            <a:ext cx="3929090" cy="3123804"/>
          </a:xfrm>
          <a:prstGeom prst="rect">
            <a:avLst/>
          </a:prstGeom>
          <a:noFill/>
          <a:ln w="9525">
            <a:noFill/>
            <a:miter lim="800000"/>
            <a:headEnd/>
            <a:tailEnd/>
          </a:ln>
        </p:spPr>
      </p:pic>
      <p:cxnSp>
        <p:nvCxnSpPr>
          <p:cNvPr id="10" name="Curved Connector 9"/>
          <p:cNvCxnSpPr/>
          <p:nvPr/>
        </p:nvCxnSpPr>
        <p:spPr bwMode="auto">
          <a:xfrm>
            <a:off x="2857488" y="3571876"/>
            <a:ext cx="1500198" cy="15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1" name="Curved Connector 10"/>
          <p:cNvCxnSpPr/>
          <p:nvPr/>
        </p:nvCxnSpPr>
        <p:spPr bwMode="auto">
          <a:xfrm>
            <a:off x="3214678" y="4070354"/>
            <a:ext cx="1357322" cy="15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2" name="Curved Connector 11"/>
          <p:cNvCxnSpPr/>
          <p:nvPr/>
        </p:nvCxnSpPr>
        <p:spPr bwMode="auto">
          <a:xfrm>
            <a:off x="3357554" y="4714884"/>
            <a:ext cx="1214446" cy="15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4500562" y="3357562"/>
            <a:ext cx="2151551" cy="369332"/>
          </a:xfrm>
          <a:prstGeom prst="rect">
            <a:avLst/>
          </a:prstGeom>
          <a:noFill/>
        </p:spPr>
        <p:txBody>
          <a:bodyPr wrap="none" rtlCol="0">
            <a:spAutoFit/>
          </a:bodyPr>
          <a:lstStyle/>
          <a:p>
            <a:r>
              <a:rPr lang="en-US" dirty="0"/>
              <a:t>Tournament size=1</a:t>
            </a:r>
          </a:p>
        </p:txBody>
      </p:sp>
      <p:sp>
        <p:nvSpPr>
          <p:cNvPr id="17" name="TextBox 16"/>
          <p:cNvSpPr txBox="1"/>
          <p:nvPr/>
        </p:nvSpPr>
        <p:spPr>
          <a:xfrm>
            <a:off x="4652962" y="3845486"/>
            <a:ext cx="2180405" cy="369332"/>
          </a:xfrm>
          <a:prstGeom prst="rect">
            <a:avLst/>
          </a:prstGeom>
          <a:noFill/>
        </p:spPr>
        <p:txBody>
          <a:bodyPr wrap="none" rtlCol="0">
            <a:spAutoFit/>
          </a:bodyPr>
          <a:lstStyle/>
          <a:p>
            <a:r>
              <a:rPr lang="en-US" dirty="0"/>
              <a:t>Tournament size=2</a:t>
            </a:r>
          </a:p>
        </p:txBody>
      </p:sp>
      <p:sp>
        <p:nvSpPr>
          <p:cNvPr id="18" name="TextBox 17"/>
          <p:cNvSpPr txBox="1"/>
          <p:nvPr/>
        </p:nvSpPr>
        <p:spPr>
          <a:xfrm>
            <a:off x="4706465" y="4488428"/>
            <a:ext cx="2178802" cy="369332"/>
          </a:xfrm>
          <a:prstGeom prst="rect">
            <a:avLst/>
          </a:prstGeom>
          <a:noFill/>
        </p:spPr>
        <p:txBody>
          <a:bodyPr wrap="none" rtlCol="0">
            <a:spAutoFit/>
          </a:bodyPr>
          <a:lstStyle/>
          <a:p>
            <a:r>
              <a:rPr lang="en-US" dirty="0"/>
              <a:t>Tournament size=3</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Intensity</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246</a:t>
            </a:fld>
            <a:endParaRPr lang="en-US"/>
          </a:p>
        </p:txBody>
      </p:sp>
      <p:pic>
        <p:nvPicPr>
          <p:cNvPr id="681986" name="Picture 2"/>
          <p:cNvPicPr>
            <a:picLocks noChangeAspect="1" noChangeArrowheads="1"/>
          </p:cNvPicPr>
          <p:nvPr/>
        </p:nvPicPr>
        <p:blipFill>
          <a:blip r:embed="rId2" cstate="print"/>
          <a:srcRect/>
          <a:stretch>
            <a:fillRect/>
          </a:stretch>
        </p:blipFill>
        <p:spPr bwMode="auto">
          <a:xfrm>
            <a:off x="2133614" y="1076315"/>
            <a:ext cx="4438650" cy="923925"/>
          </a:xfrm>
          <a:prstGeom prst="rect">
            <a:avLst/>
          </a:prstGeom>
          <a:noFill/>
          <a:ln w="9525">
            <a:noFill/>
            <a:miter lim="800000"/>
            <a:headEnd/>
            <a:tailEnd/>
          </a:ln>
          <a:effectLst/>
        </p:spPr>
      </p:pic>
      <p:pic>
        <p:nvPicPr>
          <p:cNvPr id="681987" name="Picture 3"/>
          <p:cNvPicPr>
            <a:picLocks noChangeAspect="1" noChangeArrowheads="1"/>
          </p:cNvPicPr>
          <p:nvPr/>
        </p:nvPicPr>
        <p:blipFill>
          <a:blip r:embed="rId3" cstate="print">
            <a:lum bright="-20000" contrast="40000"/>
          </a:blip>
          <a:srcRect/>
          <a:stretch>
            <a:fillRect/>
          </a:stretch>
        </p:blipFill>
        <p:spPr bwMode="auto">
          <a:xfrm>
            <a:off x="214282" y="2071678"/>
            <a:ext cx="4581525" cy="3009900"/>
          </a:xfrm>
          <a:prstGeom prst="rect">
            <a:avLst/>
          </a:prstGeom>
          <a:noFill/>
          <a:ln w="9525">
            <a:noFill/>
            <a:miter lim="800000"/>
            <a:headEnd/>
            <a:tailEnd/>
          </a:ln>
        </p:spPr>
      </p:pic>
      <p:pic>
        <p:nvPicPr>
          <p:cNvPr id="681988" name="Picture 4"/>
          <p:cNvPicPr>
            <a:picLocks noChangeAspect="1" noChangeArrowheads="1"/>
          </p:cNvPicPr>
          <p:nvPr/>
        </p:nvPicPr>
        <p:blipFill>
          <a:blip r:embed="rId4" cstate="print">
            <a:lum bright="-20000" contrast="40000"/>
          </a:blip>
          <a:srcRect/>
          <a:stretch>
            <a:fillRect/>
          </a:stretch>
        </p:blipFill>
        <p:spPr bwMode="auto">
          <a:xfrm>
            <a:off x="4572000" y="2071678"/>
            <a:ext cx="4357718" cy="3057525"/>
          </a:xfrm>
          <a:prstGeom prst="rect">
            <a:avLst/>
          </a:prstGeom>
          <a:noFill/>
          <a:ln w="9525">
            <a:noFill/>
            <a:miter lim="800000"/>
            <a:headEnd/>
            <a:tailEnd/>
          </a:ln>
        </p:spPr>
      </p:pic>
      <p:pic>
        <p:nvPicPr>
          <p:cNvPr id="681989" name="Picture 5"/>
          <p:cNvPicPr>
            <a:picLocks noChangeAspect="1" noChangeArrowheads="1"/>
          </p:cNvPicPr>
          <p:nvPr/>
        </p:nvPicPr>
        <p:blipFill>
          <a:blip r:embed="rId5" cstate="print">
            <a:lum bright="-20000" contrast="40000"/>
          </a:blip>
          <a:srcRect/>
          <a:stretch>
            <a:fillRect/>
          </a:stretch>
        </p:blipFill>
        <p:spPr bwMode="auto">
          <a:xfrm>
            <a:off x="1714480" y="5000636"/>
            <a:ext cx="2181225" cy="485775"/>
          </a:xfrm>
          <a:prstGeom prst="rect">
            <a:avLst/>
          </a:prstGeom>
          <a:noFill/>
          <a:ln w="9525">
            <a:noFill/>
            <a:miter lim="800000"/>
            <a:headEnd/>
            <a:tailEnd/>
          </a:ln>
        </p:spPr>
      </p:pic>
      <p:pic>
        <p:nvPicPr>
          <p:cNvPr id="681990" name="Picture 6"/>
          <p:cNvPicPr>
            <a:picLocks noChangeAspect="1" noChangeArrowheads="1"/>
          </p:cNvPicPr>
          <p:nvPr/>
        </p:nvPicPr>
        <p:blipFill>
          <a:blip r:embed="rId6" cstate="print">
            <a:lum bright="-20000" contrast="40000"/>
          </a:blip>
          <a:srcRect/>
          <a:stretch>
            <a:fillRect/>
          </a:stretch>
        </p:blipFill>
        <p:spPr bwMode="auto">
          <a:xfrm>
            <a:off x="5929322" y="5143512"/>
            <a:ext cx="2171700" cy="381000"/>
          </a:xfrm>
          <a:prstGeom prst="rect">
            <a:avLst/>
          </a:prstGeom>
          <a:noFill/>
          <a:ln w="9525">
            <a:noFill/>
            <a:miter lim="800000"/>
            <a:headEnd/>
            <a:tailEnd/>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Variance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247</a:t>
            </a:fld>
            <a:endParaRPr lang="en-US"/>
          </a:p>
        </p:txBody>
      </p:sp>
      <p:sp>
        <p:nvSpPr>
          <p:cNvPr id="4" name="Rectangle 3"/>
          <p:cNvSpPr/>
          <p:nvPr/>
        </p:nvSpPr>
        <p:spPr>
          <a:xfrm>
            <a:off x="571472" y="1214422"/>
            <a:ext cx="8001056" cy="369332"/>
          </a:xfrm>
          <a:prstGeom prst="rect">
            <a:avLst/>
          </a:prstGeom>
        </p:spPr>
        <p:txBody>
          <a:bodyPr wrap="square">
            <a:spAutoFit/>
          </a:bodyPr>
          <a:lstStyle/>
          <a:p>
            <a:r>
              <a:rPr lang="en-US" dirty="0"/>
              <a:t>To determine the selection variance we need to solve the equation</a:t>
            </a:r>
          </a:p>
        </p:txBody>
      </p:sp>
      <p:pic>
        <p:nvPicPr>
          <p:cNvPr id="683010" name="Picture 2"/>
          <p:cNvPicPr>
            <a:picLocks noChangeAspect="1" noChangeArrowheads="1"/>
          </p:cNvPicPr>
          <p:nvPr/>
        </p:nvPicPr>
        <p:blipFill>
          <a:blip r:embed="rId2" cstate="print">
            <a:lum bright="-20000" contrast="40000"/>
          </a:blip>
          <a:srcRect/>
          <a:stretch>
            <a:fillRect/>
          </a:stretch>
        </p:blipFill>
        <p:spPr bwMode="auto">
          <a:xfrm>
            <a:off x="785786" y="1714488"/>
            <a:ext cx="7686675" cy="1000125"/>
          </a:xfrm>
          <a:prstGeom prst="rect">
            <a:avLst/>
          </a:prstGeom>
          <a:noFill/>
          <a:ln w="9525">
            <a:noFill/>
            <a:miter lim="800000"/>
            <a:headEnd/>
            <a:tailEnd/>
          </a:ln>
        </p:spPr>
      </p:pic>
      <p:pic>
        <p:nvPicPr>
          <p:cNvPr id="683011" name="Picture 3"/>
          <p:cNvPicPr>
            <a:picLocks noChangeAspect="1" noChangeArrowheads="1"/>
          </p:cNvPicPr>
          <p:nvPr/>
        </p:nvPicPr>
        <p:blipFill>
          <a:blip r:embed="rId3" cstate="print">
            <a:lum bright="-20000" contrast="40000"/>
          </a:blip>
          <a:srcRect/>
          <a:stretch>
            <a:fillRect/>
          </a:stretch>
        </p:blipFill>
        <p:spPr bwMode="auto">
          <a:xfrm>
            <a:off x="857224" y="2928934"/>
            <a:ext cx="7486398" cy="2514603"/>
          </a:xfrm>
          <a:prstGeom prst="rect">
            <a:avLst/>
          </a:prstGeom>
          <a:noFill/>
          <a:ln w="9525">
            <a:noFill/>
            <a:miter lim="800000"/>
            <a:headEnd/>
            <a:tailEnd/>
          </a:ln>
        </p:spPr>
      </p:pic>
      <p:pic>
        <p:nvPicPr>
          <p:cNvPr id="7" name="Picture 5"/>
          <p:cNvPicPr>
            <a:picLocks noChangeAspect="1" noChangeArrowheads="1"/>
          </p:cNvPicPr>
          <p:nvPr/>
        </p:nvPicPr>
        <p:blipFill>
          <a:blip r:embed="rId4" cstate="print">
            <a:lum bright="-20000" contrast="40000"/>
          </a:blip>
          <a:srcRect/>
          <a:stretch>
            <a:fillRect/>
          </a:stretch>
        </p:blipFill>
        <p:spPr bwMode="auto">
          <a:xfrm>
            <a:off x="1285852" y="5476892"/>
            <a:ext cx="2181225" cy="485775"/>
          </a:xfrm>
          <a:prstGeom prst="rect">
            <a:avLst/>
          </a:prstGeom>
          <a:noFill/>
          <a:ln w="9525">
            <a:noFill/>
            <a:miter lim="800000"/>
            <a:headEnd/>
            <a:tailEnd/>
          </a:ln>
        </p:spPr>
      </p:pic>
      <p:pic>
        <p:nvPicPr>
          <p:cNvPr id="8" name="Picture 6"/>
          <p:cNvPicPr>
            <a:picLocks noChangeAspect="1" noChangeArrowheads="1"/>
          </p:cNvPicPr>
          <p:nvPr/>
        </p:nvPicPr>
        <p:blipFill>
          <a:blip r:embed="rId5" cstate="print">
            <a:lum bright="-20000" contrast="40000"/>
          </a:blip>
          <a:srcRect/>
          <a:stretch>
            <a:fillRect/>
          </a:stretch>
        </p:blipFill>
        <p:spPr bwMode="auto">
          <a:xfrm>
            <a:off x="5500694" y="5619768"/>
            <a:ext cx="2171700" cy="381000"/>
          </a:xfrm>
          <a:prstGeom prst="rect">
            <a:avLst/>
          </a:prstGeom>
          <a:noFill/>
          <a:ln w="9525">
            <a:noFill/>
            <a:miter lim="800000"/>
            <a:headEnd/>
            <a:tailEnd/>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main brands of evolutionary</a:t>
            </a:r>
          </a:p>
        </p:txBody>
      </p:sp>
      <p:sp>
        <p:nvSpPr>
          <p:cNvPr id="4" name="Slide Number Placeholder 3"/>
          <p:cNvSpPr>
            <a:spLocks noGrp="1"/>
          </p:cNvSpPr>
          <p:nvPr>
            <p:ph type="sldNum" sz="quarter" idx="11"/>
          </p:nvPr>
        </p:nvSpPr>
        <p:spPr/>
        <p:txBody>
          <a:bodyPr/>
          <a:lstStyle/>
          <a:p>
            <a:fld id="{05F902D2-9C2C-4DBB-8DAD-BC9F69CAD2CA}" type="slidenum">
              <a:rPr lang="en-US" smtClean="0"/>
              <a:pPr/>
              <a:t>248</a:t>
            </a:fld>
            <a:endParaRPr lang="en-US"/>
          </a:p>
        </p:txBody>
      </p:sp>
      <p:graphicFrame>
        <p:nvGraphicFramePr>
          <p:cNvPr id="5" name="Diagram 4"/>
          <p:cNvGraphicFramePr/>
          <p:nvPr/>
        </p:nvGraphicFramePr>
        <p:xfrm>
          <a:off x="1475570" y="159731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#15</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249</a:t>
            </a:fld>
            <a:endParaRPr lang="en-US"/>
          </a:p>
        </p:txBody>
      </p:sp>
    </p:spTree>
    <p:extLst>
      <p:ext uri="{BB962C8B-B14F-4D97-AF65-F5344CB8AC3E}">
        <p14:creationId xmlns:p14="http://schemas.microsoft.com/office/powerpoint/2010/main" val="2184879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dirty="0"/>
              <a:t>Why use evolution as a model for solving computational problems?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a:t>
            </a:fld>
            <a:endParaRPr lang="en-US"/>
          </a:p>
        </p:txBody>
      </p:sp>
      <p:graphicFrame>
        <p:nvGraphicFramePr>
          <p:cNvPr id="4" name="Diagram 3"/>
          <p:cNvGraphicFramePr/>
          <p:nvPr/>
        </p:nvGraphicFramePr>
        <p:xfrm>
          <a:off x="357158" y="1142984"/>
          <a:ext cx="8572560" cy="5286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Evolution strategies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250</a:t>
            </a:fld>
            <a:endParaRPr lang="en-US"/>
          </a:p>
        </p:txBody>
      </p:sp>
      <p:pic>
        <p:nvPicPr>
          <p:cNvPr id="4"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5" name="TextBox 4"/>
          <p:cNvSpPr txBox="1"/>
          <p:nvPr/>
        </p:nvSpPr>
        <p:spPr>
          <a:xfrm rot="21277066">
            <a:off x="2992757" y="2551747"/>
            <a:ext cx="3161443" cy="1446550"/>
          </a:xfrm>
          <a:prstGeom prst="rect">
            <a:avLst/>
          </a:prstGeom>
          <a:noFill/>
        </p:spPr>
        <p:txBody>
          <a:bodyPr wrap="none" rtlCol="0">
            <a:spAutoFit/>
          </a:bodyPr>
          <a:lstStyle/>
          <a:p>
            <a:r>
              <a:rPr lang="en-GB" sz="4400" b="1" dirty="0">
                <a:solidFill>
                  <a:schemeClr val="bg1"/>
                </a:solidFill>
              </a:rPr>
              <a:t>Evolution </a:t>
            </a:r>
          </a:p>
          <a:p>
            <a:r>
              <a:rPr lang="en-GB" sz="4400" b="1" dirty="0">
                <a:solidFill>
                  <a:schemeClr val="bg1"/>
                </a:solidFill>
              </a:rPr>
              <a:t>strategies</a:t>
            </a:r>
            <a:endParaRPr lang="en-US" sz="4400" b="1" dirty="0">
              <a:solidFill>
                <a:schemeClr val="bg1"/>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0466" name="Picture 2" descr="H:\Computer Eng\PH.D thesis\Evo slides\pic\box_of_files_pc_md_wm.jpg"/>
          <p:cNvPicPr>
            <a:picLocks noChangeAspect="1" noChangeArrowheads="1"/>
          </p:cNvPicPr>
          <p:nvPr/>
        </p:nvPicPr>
        <p:blipFill>
          <a:blip r:embed="rId2" cstate="print"/>
          <a:srcRect/>
          <a:stretch>
            <a:fillRect/>
          </a:stretch>
        </p:blipFill>
        <p:spPr bwMode="auto">
          <a:xfrm>
            <a:off x="5461024" y="1285860"/>
            <a:ext cx="3468694" cy="3468694"/>
          </a:xfrm>
          <a:prstGeom prst="rect">
            <a:avLst/>
          </a:prstGeom>
          <a:noFill/>
        </p:spPr>
      </p:pic>
      <p:sp>
        <p:nvSpPr>
          <p:cNvPr id="2" name="Title 1"/>
          <p:cNvSpPr>
            <a:spLocks noGrp="1"/>
          </p:cNvSpPr>
          <p:nvPr>
            <p:ph type="title"/>
          </p:nvPr>
        </p:nvSpPr>
        <p:spPr/>
        <p:txBody>
          <a:bodyPr/>
          <a:lstStyle/>
          <a:p>
            <a:r>
              <a:rPr lang="en-GB" dirty="0"/>
              <a:t>ES quick overview</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251</a:t>
            </a:fld>
            <a:endParaRPr lang="en-US"/>
          </a:p>
        </p:txBody>
      </p:sp>
      <p:sp>
        <p:nvSpPr>
          <p:cNvPr id="4" name="Rectangle 3"/>
          <p:cNvSpPr txBox="1">
            <a:spLocks noChangeArrowheads="1"/>
          </p:cNvSpPr>
          <p:nvPr/>
        </p:nvSpPr>
        <p:spPr>
          <a:xfrm>
            <a:off x="428596" y="1214422"/>
            <a:ext cx="8072494" cy="1214446"/>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rPr>
              <a:t>ES Typically applied to</a:t>
            </a:r>
            <a:r>
              <a:rPr kumimoji="0" lang="en-GB" sz="2000" b="0" i="0" u="none" strike="noStrike" kern="0" cap="none" spc="0" normalizeH="0" noProof="0" dirty="0">
                <a:ln>
                  <a:noFill/>
                </a:ln>
                <a:effectLst/>
                <a:uLnTx/>
                <a:uFillTx/>
                <a:latin typeface="+mn-lt"/>
                <a:ea typeface="+mn-ea"/>
                <a:cs typeface="+mn-cs"/>
              </a:rPr>
              <a:t> </a:t>
            </a:r>
            <a:r>
              <a:rPr kumimoji="0" lang="en-GB" b="0" i="0" u="none" strike="noStrike" kern="0" cap="none" spc="0" normalizeH="0" baseline="0" noProof="0" dirty="0">
                <a:ln>
                  <a:noFill/>
                </a:ln>
                <a:effectLst/>
                <a:uLnTx/>
                <a:uFillTx/>
                <a:latin typeface="+mn-lt"/>
              </a:rPr>
              <a:t>numerical optimisation</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rPr>
              <a:t>Special:</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n-lt"/>
              </a:rPr>
              <a:t>self-adaptation of (mutation) parameters standard</a:t>
            </a:r>
          </a:p>
        </p:txBody>
      </p:sp>
      <p:graphicFrame>
        <p:nvGraphicFramePr>
          <p:cNvPr id="6" name="Diagram 5"/>
          <p:cNvGraphicFramePr/>
          <p:nvPr/>
        </p:nvGraphicFramePr>
        <p:xfrm>
          <a:off x="857224" y="2857496"/>
          <a:ext cx="5738810" cy="2643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1490" name="Picture 2" descr="H:\Computer Eng\PH.D thesis\Evo slides\pic\btl.jpg"/>
          <p:cNvPicPr>
            <a:picLocks noChangeAspect="1" noChangeArrowheads="1"/>
          </p:cNvPicPr>
          <p:nvPr/>
        </p:nvPicPr>
        <p:blipFill>
          <a:blip r:embed="rId2" cstate="print"/>
          <a:srcRect/>
          <a:stretch>
            <a:fillRect/>
          </a:stretch>
        </p:blipFill>
        <p:spPr bwMode="auto">
          <a:xfrm>
            <a:off x="3214678" y="4357694"/>
            <a:ext cx="2085975" cy="2190750"/>
          </a:xfrm>
          <a:prstGeom prst="rect">
            <a:avLst/>
          </a:prstGeom>
          <a:noFill/>
        </p:spPr>
      </p:pic>
      <p:sp>
        <p:nvSpPr>
          <p:cNvPr id="2" name="Title 1"/>
          <p:cNvSpPr>
            <a:spLocks noGrp="1"/>
          </p:cNvSpPr>
          <p:nvPr>
            <p:ph type="title"/>
          </p:nvPr>
        </p:nvSpPr>
        <p:spPr/>
        <p:txBody>
          <a:bodyPr/>
          <a:lstStyle/>
          <a:p>
            <a:r>
              <a:rPr lang="en-GB" dirty="0"/>
              <a:t>ES technical summary tableau</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252</a:t>
            </a:fld>
            <a:endParaRPr lang="en-US"/>
          </a:p>
        </p:txBody>
      </p:sp>
      <p:graphicFrame>
        <p:nvGraphicFramePr>
          <p:cNvPr id="4" name="Group 27"/>
          <p:cNvGraphicFramePr>
            <a:graphicFrameLocks/>
          </p:cNvGraphicFramePr>
          <p:nvPr/>
        </p:nvGraphicFramePr>
        <p:xfrm>
          <a:off x="571472" y="1643050"/>
          <a:ext cx="8072438" cy="3108960"/>
        </p:xfrm>
        <a:graphic>
          <a:graphicData uri="http://schemas.openxmlformats.org/drawingml/2006/table">
            <a:tbl>
              <a:tblPr/>
              <a:tblGrid>
                <a:gridCol w="3000396">
                  <a:extLst>
                    <a:ext uri="{9D8B030D-6E8A-4147-A177-3AD203B41FA5}">
                      <a16:colId xmlns:a16="http://schemas.microsoft.com/office/drawing/2014/main" val="20000"/>
                    </a:ext>
                  </a:extLst>
                </a:gridCol>
                <a:gridCol w="5072042">
                  <a:extLst>
                    <a:ext uri="{9D8B030D-6E8A-4147-A177-3AD203B41FA5}">
                      <a16:colId xmlns:a16="http://schemas.microsoft.com/office/drawing/2014/main" val="20001"/>
                    </a:ext>
                  </a:extLst>
                </a:gridCol>
              </a:tblGrid>
              <a:tr h="44066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a:ln>
                            <a:noFill/>
                          </a:ln>
                          <a:solidFill>
                            <a:schemeClr val="tx1"/>
                          </a:solidFill>
                          <a:effectLst/>
                          <a:latin typeface="+mn-lt"/>
                        </a:rPr>
                        <a:t>Representation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a:ln>
                            <a:noFill/>
                          </a:ln>
                          <a:solidFill>
                            <a:schemeClr val="tx1"/>
                          </a:solidFill>
                          <a:effectLst/>
                          <a:latin typeface="+mn-lt"/>
                        </a:rPr>
                        <a:t>Real-valued vectors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066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a:ln>
                            <a:noFill/>
                          </a:ln>
                          <a:solidFill>
                            <a:schemeClr val="tx1"/>
                          </a:solidFill>
                          <a:effectLst/>
                          <a:latin typeface="+mn-lt"/>
                        </a:rPr>
                        <a:t>Recombination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a:ln>
                            <a:noFill/>
                          </a:ln>
                          <a:solidFill>
                            <a:schemeClr val="tx1"/>
                          </a:solidFill>
                          <a:effectLst/>
                          <a:latin typeface="+mn-lt"/>
                        </a:rPr>
                        <a:t>Discrete or intermediary</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066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a:ln>
                            <a:noFill/>
                          </a:ln>
                          <a:solidFill>
                            <a:schemeClr val="tx1"/>
                          </a:solidFill>
                          <a:effectLst/>
                          <a:latin typeface="+mn-lt"/>
                        </a:rPr>
                        <a:t>Mutation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a:ln>
                            <a:noFill/>
                          </a:ln>
                          <a:solidFill>
                            <a:schemeClr val="tx1"/>
                          </a:solidFill>
                          <a:effectLst/>
                          <a:latin typeface="+mn-lt"/>
                        </a:rPr>
                        <a:t>Gaussian perturbation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066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a:ln>
                            <a:noFill/>
                          </a:ln>
                          <a:solidFill>
                            <a:schemeClr val="tx1"/>
                          </a:solidFill>
                          <a:effectLst/>
                          <a:latin typeface="+mn-lt"/>
                        </a:rPr>
                        <a:t>Parent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a:ln>
                            <a:noFill/>
                          </a:ln>
                          <a:solidFill>
                            <a:schemeClr val="tx1"/>
                          </a:solidFill>
                          <a:effectLst/>
                          <a:latin typeface="+mn-lt"/>
                        </a:rPr>
                        <a:t>Uniform random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066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a:ln>
                            <a:noFill/>
                          </a:ln>
                          <a:solidFill>
                            <a:schemeClr val="tx1"/>
                          </a:solidFill>
                          <a:effectLst/>
                          <a:latin typeface="+mn-lt"/>
                        </a:rPr>
                        <a:t>Survivor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a:ln>
                            <a:noFill/>
                          </a:ln>
                          <a:solidFill>
                            <a:schemeClr val="tx1"/>
                          </a:solidFill>
                          <a:effectLst/>
                          <a:latin typeface="+mn-lt"/>
                        </a:rPr>
                        <a:t>(</a:t>
                      </a:r>
                      <a:r>
                        <a:rPr kumimoji="0" lang="en-GB" sz="2400" b="0" i="0" u="none" strike="noStrike" cap="none" normalizeH="0" baseline="0" dirty="0">
                          <a:ln>
                            <a:noFill/>
                          </a:ln>
                          <a:solidFill>
                            <a:schemeClr val="tx1"/>
                          </a:solidFill>
                          <a:effectLst/>
                          <a:latin typeface="+mn-lt"/>
                          <a:sym typeface="Symbol" pitchFamily="18" charset="2"/>
                        </a:rPr>
                        <a:t></a:t>
                      </a:r>
                      <a:r>
                        <a:rPr kumimoji="0" lang="en-GB" sz="2400" b="0" i="0" u="none" strike="noStrike" cap="none" normalizeH="0" baseline="0" dirty="0">
                          <a:ln>
                            <a:noFill/>
                          </a:ln>
                          <a:solidFill>
                            <a:schemeClr val="tx1"/>
                          </a:solidFill>
                          <a:effectLst/>
                          <a:latin typeface="+mn-lt"/>
                        </a:rPr>
                        <a:t>,</a:t>
                      </a:r>
                      <a:r>
                        <a:rPr kumimoji="0" lang="en-GB" sz="2400" b="0" i="0" u="none" strike="noStrike" cap="none" normalizeH="0" baseline="0" dirty="0">
                          <a:ln>
                            <a:noFill/>
                          </a:ln>
                          <a:solidFill>
                            <a:schemeClr val="tx1"/>
                          </a:solidFill>
                          <a:effectLst/>
                          <a:latin typeface="+mn-lt"/>
                          <a:sym typeface="Symbol" pitchFamily="18" charset="2"/>
                        </a:rPr>
                        <a:t></a:t>
                      </a:r>
                      <a:r>
                        <a:rPr kumimoji="0" lang="en-GB" sz="2400" b="0" i="0" u="none" strike="noStrike" cap="none" normalizeH="0" baseline="0" dirty="0">
                          <a:ln>
                            <a:noFill/>
                          </a:ln>
                          <a:solidFill>
                            <a:schemeClr val="tx1"/>
                          </a:solidFill>
                          <a:effectLst/>
                          <a:latin typeface="+mn-lt"/>
                        </a:rPr>
                        <a:t>) or (</a:t>
                      </a:r>
                      <a:r>
                        <a:rPr kumimoji="0" lang="en-GB" sz="2400" b="0" i="0" u="none" strike="noStrike" cap="none" normalizeH="0" baseline="0" dirty="0">
                          <a:ln>
                            <a:noFill/>
                          </a:ln>
                          <a:solidFill>
                            <a:schemeClr val="tx1"/>
                          </a:solidFill>
                          <a:effectLst/>
                          <a:latin typeface="+mn-lt"/>
                          <a:sym typeface="Symbol" pitchFamily="18" charset="2"/>
                        </a:rPr>
                        <a:t></a:t>
                      </a:r>
                      <a:r>
                        <a:rPr kumimoji="0" lang="en-GB" sz="2400" b="0" i="0" u="none" strike="noStrike" cap="none" normalizeH="0" baseline="0" dirty="0">
                          <a:ln>
                            <a:noFill/>
                          </a:ln>
                          <a:solidFill>
                            <a:schemeClr val="tx1"/>
                          </a:solidFill>
                          <a:effectLst/>
                          <a:latin typeface="+mn-lt"/>
                        </a:rPr>
                        <a:t>+</a:t>
                      </a:r>
                      <a:r>
                        <a:rPr kumimoji="0" lang="en-GB" sz="2400" b="0" i="0" u="none" strike="noStrike" cap="none" normalizeH="0" baseline="0" dirty="0">
                          <a:ln>
                            <a:noFill/>
                          </a:ln>
                          <a:solidFill>
                            <a:schemeClr val="tx1"/>
                          </a:solidFill>
                          <a:effectLst/>
                          <a:latin typeface="+mn-lt"/>
                          <a:sym typeface="Symbol" pitchFamily="18" charset="2"/>
                        </a:rPr>
                        <a:t></a:t>
                      </a:r>
                      <a:r>
                        <a:rPr kumimoji="0" lang="en-GB" sz="2400" b="0" i="0" u="none" strike="noStrike" cap="none" normalizeH="0" baseline="0" dirty="0">
                          <a:ln>
                            <a:noFill/>
                          </a:ln>
                          <a:solidFill>
                            <a:schemeClr val="tx1"/>
                          </a:solidFill>
                          <a:effectLst/>
                          <a:latin typeface="+mn-lt"/>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275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a:ln>
                            <a:noFill/>
                          </a:ln>
                          <a:solidFill>
                            <a:schemeClr val="tx1"/>
                          </a:solidFill>
                          <a:effectLst/>
                          <a:latin typeface="+mn-lt"/>
                        </a:rPr>
                        <a:t>Specialty</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a:ln>
                            <a:noFill/>
                          </a:ln>
                          <a:solidFill>
                            <a:schemeClr val="tx1"/>
                          </a:solidFill>
                          <a:effectLst/>
                          <a:latin typeface="+mn-lt"/>
                        </a:rPr>
                        <a:t>Self-adaptation of mutation step sizes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3538" name="Picture 2" descr="H:\Computer Eng\PH.D thesis\Evo slides\pic\cause_and_effect_md_wm.jpg"/>
          <p:cNvPicPr>
            <a:picLocks noChangeAspect="1" noChangeArrowheads="1"/>
          </p:cNvPicPr>
          <p:nvPr/>
        </p:nvPicPr>
        <p:blipFill>
          <a:blip r:embed="rId2" cstate="print"/>
          <a:srcRect/>
          <a:stretch>
            <a:fillRect/>
          </a:stretch>
        </p:blipFill>
        <p:spPr bwMode="auto">
          <a:xfrm>
            <a:off x="5635668" y="1928802"/>
            <a:ext cx="3294050" cy="3294050"/>
          </a:xfrm>
          <a:prstGeom prst="rect">
            <a:avLst/>
          </a:prstGeom>
          <a:noFill/>
        </p:spPr>
      </p:pic>
      <p:sp>
        <p:nvSpPr>
          <p:cNvPr id="2" name="Title 1"/>
          <p:cNvSpPr>
            <a:spLocks noGrp="1"/>
          </p:cNvSpPr>
          <p:nvPr>
            <p:ph type="title"/>
          </p:nvPr>
        </p:nvSpPr>
        <p:spPr/>
        <p:txBody>
          <a:bodyPr/>
          <a:lstStyle/>
          <a:p>
            <a:r>
              <a:rPr lang="en-GB" dirty="0"/>
              <a:t>Introductory example: mutation mechanism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253</a:t>
            </a:fld>
            <a:endParaRPr lang="en-US"/>
          </a:p>
        </p:txBody>
      </p:sp>
      <p:sp>
        <p:nvSpPr>
          <p:cNvPr id="4" name="Rectangle 3"/>
          <p:cNvSpPr txBox="1">
            <a:spLocks noChangeArrowheads="1"/>
          </p:cNvSpPr>
          <p:nvPr/>
        </p:nvSpPr>
        <p:spPr>
          <a:xfrm>
            <a:off x="500034" y="1285860"/>
            <a:ext cx="8001000" cy="37338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rPr>
              <a:t>z values drawn from normal distribution N(</a:t>
            </a:r>
            <a:r>
              <a:rPr kumimoji="0" lang="en-GB" sz="2000" b="0" i="0" u="none" strike="noStrike" kern="0" cap="none" spc="0" normalizeH="0" baseline="0" noProof="0" dirty="0">
                <a:ln>
                  <a:noFill/>
                </a:ln>
                <a:effectLst/>
                <a:uLnTx/>
                <a:uFillTx/>
                <a:latin typeface="+mn-lt"/>
                <a:ea typeface="+mn-ea"/>
                <a:cs typeface="+mn-cs"/>
                <a:sym typeface="Symbol" pitchFamily="18" charset="2"/>
              </a:rPr>
              <a:t></a:t>
            </a:r>
            <a:r>
              <a:rPr kumimoji="0" lang="en-GB" sz="2000" b="0" i="0" u="none" strike="noStrike" kern="0" cap="none" spc="0" normalizeH="0" baseline="0" noProof="0" dirty="0">
                <a:ln>
                  <a:noFill/>
                </a:ln>
                <a:effectLst/>
                <a:uLnTx/>
                <a:uFillTx/>
                <a:latin typeface="+mn-lt"/>
                <a:ea typeface="+mn-ea"/>
                <a:cs typeface="+mn-cs"/>
              </a:rPr>
              <a:t>,</a:t>
            </a:r>
            <a:r>
              <a:rPr kumimoji="0" lang="en-GB" sz="2000" b="0" i="0" u="none" strike="noStrike" kern="0" cap="none" spc="0" normalizeH="0" baseline="0" noProof="0" dirty="0">
                <a:ln>
                  <a:noFill/>
                </a:ln>
                <a:effectLst/>
                <a:uLnTx/>
                <a:uFillTx/>
                <a:latin typeface="+mn-lt"/>
                <a:ea typeface="+mn-ea"/>
                <a:cs typeface="+mn-cs"/>
                <a:sym typeface="Symbol" pitchFamily="18" charset="2"/>
              </a:rPr>
              <a:t></a:t>
            </a:r>
            <a:r>
              <a:rPr kumimoji="0" lang="en-GB" sz="2000" b="0" i="0" u="none" strike="noStrike" kern="0" cap="none" spc="0" normalizeH="0" baseline="0" noProof="0" dirty="0">
                <a:ln>
                  <a:noFill/>
                </a:ln>
                <a:effectLst/>
                <a:uLnTx/>
                <a:uFillTx/>
                <a:latin typeface="+mn-lt"/>
                <a:ea typeface="+mn-ea"/>
                <a:cs typeface="+mn-cs"/>
              </a:rPr>
              <a:t>) </a:t>
            </a: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n-lt"/>
              </a:rPr>
              <a:t>mean </a:t>
            </a:r>
            <a:r>
              <a:rPr kumimoji="0" lang="en-GB" b="0" i="0" u="none" strike="noStrike" kern="0" cap="none" spc="0" normalizeH="0" baseline="0" noProof="0" dirty="0">
                <a:ln>
                  <a:noFill/>
                </a:ln>
                <a:effectLst/>
                <a:uLnTx/>
                <a:uFillTx/>
                <a:latin typeface="+mn-lt"/>
                <a:sym typeface="Symbol" pitchFamily="18" charset="2"/>
              </a:rPr>
              <a:t></a:t>
            </a:r>
            <a:r>
              <a:rPr kumimoji="0" lang="en-GB" b="0" i="0" u="none" strike="noStrike" kern="0" cap="none" spc="0" normalizeH="0" baseline="0" noProof="0" dirty="0">
                <a:ln>
                  <a:noFill/>
                </a:ln>
                <a:effectLst/>
                <a:uLnTx/>
                <a:uFillTx/>
                <a:latin typeface="+mn-lt"/>
              </a:rPr>
              <a:t> is set to 0 </a:t>
            </a: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n-lt"/>
              </a:rPr>
              <a:t>variation </a:t>
            </a:r>
            <a:r>
              <a:rPr kumimoji="0" lang="en-GB" b="0" i="0" u="none" strike="noStrike" kern="0" cap="none" spc="0" normalizeH="0" baseline="0" noProof="0" dirty="0">
                <a:ln>
                  <a:noFill/>
                </a:ln>
                <a:effectLst/>
                <a:uLnTx/>
                <a:uFillTx/>
                <a:latin typeface="+mn-lt"/>
                <a:sym typeface="Symbol" pitchFamily="18" charset="2"/>
              </a:rPr>
              <a:t> is </a:t>
            </a:r>
            <a:r>
              <a:rPr kumimoji="0" lang="en-GB" b="0" i="0" u="none" strike="noStrike" kern="0" cap="none" spc="0" normalizeH="0" baseline="0" noProof="0" dirty="0">
                <a:ln>
                  <a:noFill/>
                </a:ln>
                <a:effectLst/>
                <a:uLnTx/>
                <a:uFillTx/>
                <a:latin typeface="+mn-lt"/>
              </a:rPr>
              <a:t>called mutation step size</a:t>
            </a:r>
          </a:p>
          <a:p>
            <a:pPr marL="742950" marR="0" lvl="1" indent="-285750" algn="l" defTabSz="914400" rtl="0" eaLnBrk="1" fontAlgn="base" latinLnBrk="0" hangingPunct="1">
              <a:lnSpc>
                <a:spcPct val="100000"/>
              </a:lnSpc>
              <a:spcBef>
                <a:spcPct val="20000"/>
              </a:spcBef>
              <a:spcAft>
                <a:spcPct val="0"/>
              </a:spcAft>
              <a:buClr>
                <a:srgbClr val="B04700"/>
              </a:buClr>
              <a:buSzTx/>
              <a:tabLst/>
              <a:defRPr/>
            </a:pPr>
            <a:endParaRPr kumimoji="0" lang="en-GB" b="0" i="0" u="none" strike="noStrike" kern="0" cap="none" spc="0" normalizeH="0" baseline="0" noProof="0" dirty="0">
              <a:ln>
                <a:noFill/>
              </a:ln>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sym typeface="Symbol" pitchFamily="18" charset="2"/>
              </a:rPr>
              <a:t></a:t>
            </a:r>
            <a:r>
              <a:rPr kumimoji="0" lang="en-GB" sz="2000" b="0" i="0" u="none" strike="noStrike" kern="0" cap="none" spc="0" normalizeH="0" baseline="0" noProof="0" dirty="0">
                <a:ln>
                  <a:noFill/>
                </a:ln>
                <a:effectLst/>
                <a:uLnTx/>
                <a:uFillTx/>
                <a:latin typeface="+mn-lt"/>
                <a:ea typeface="+mn-ea"/>
                <a:cs typeface="+mn-cs"/>
              </a:rPr>
              <a:t> is varied on the fly by the “1/5 success rule”:</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rPr>
              <a:t>This rule resets </a:t>
            </a:r>
            <a:r>
              <a:rPr kumimoji="0" lang="en-GB" sz="2000" b="0" i="0" u="none" strike="noStrike" kern="0" cap="none" spc="0" normalizeH="0" baseline="0" noProof="0" dirty="0">
                <a:ln>
                  <a:noFill/>
                </a:ln>
                <a:effectLst/>
                <a:uLnTx/>
                <a:uFillTx/>
                <a:latin typeface="+mn-lt"/>
                <a:ea typeface="+mn-ea"/>
                <a:cs typeface="+mn-cs"/>
                <a:sym typeface="Symbol" pitchFamily="18" charset="2"/>
              </a:rPr>
              <a:t></a:t>
            </a:r>
            <a:r>
              <a:rPr kumimoji="0" lang="en-GB" sz="2000" b="0" i="0" u="none" strike="noStrike" kern="0" cap="none" spc="0" normalizeH="0" baseline="0" noProof="0" dirty="0">
                <a:ln>
                  <a:noFill/>
                </a:ln>
                <a:effectLst/>
                <a:uLnTx/>
                <a:uFillTx/>
                <a:latin typeface="+mn-lt"/>
                <a:ea typeface="+mn-ea"/>
                <a:cs typeface="+mn-cs"/>
              </a:rPr>
              <a:t> after every k iterations by</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b="0" i="0" u="none" strike="noStrike" kern="0" cap="none" spc="0" normalizeH="0" baseline="0" noProof="0" dirty="0">
              <a:ln>
                <a:noFill/>
              </a:ln>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rgbClr val="B04700"/>
              </a:buClr>
              <a:buSzTx/>
              <a:tabLst/>
              <a:defRPr/>
            </a:pPr>
            <a:r>
              <a:rPr kumimoji="0" lang="en-GB" b="0" i="0" u="none" strike="noStrike" kern="0" cap="none" spc="0" normalizeH="0" baseline="0" noProof="0" dirty="0">
                <a:ln>
                  <a:noFill/>
                </a:ln>
                <a:effectLst/>
                <a:uLnTx/>
                <a:uFillTx/>
                <a:latin typeface="+mn-lt"/>
                <a:sym typeface="Symbol" pitchFamily="18" charset="2"/>
              </a:rPr>
              <a:t> =  / c	if </a:t>
            </a:r>
            <a:r>
              <a:rPr kumimoji="0" lang="en-GB" b="0" i="0" u="none" strike="noStrike" kern="0" cap="none" spc="0" normalizeH="0" baseline="0" noProof="0" dirty="0" err="1">
                <a:ln>
                  <a:noFill/>
                </a:ln>
                <a:effectLst/>
                <a:uLnTx/>
                <a:uFillTx/>
                <a:latin typeface="+mn-lt"/>
                <a:sym typeface="Symbol" pitchFamily="18" charset="2"/>
              </a:rPr>
              <a:t>p</a:t>
            </a:r>
            <a:r>
              <a:rPr kumimoji="0" lang="en-GB" b="0" i="0" u="none" strike="noStrike" kern="0" cap="none" spc="0" normalizeH="0" baseline="-25000" noProof="0" dirty="0" err="1">
                <a:ln>
                  <a:noFill/>
                </a:ln>
                <a:effectLst/>
                <a:uLnTx/>
                <a:uFillTx/>
                <a:latin typeface="+mn-lt"/>
                <a:sym typeface="Symbol" pitchFamily="18" charset="2"/>
              </a:rPr>
              <a:t>s</a:t>
            </a:r>
            <a:r>
              <a:rPr kumimoji="0" lang="en-GB" b="0" i="0" u="none" strike="noStrike" kern="0" cap="none" spc="0" normalizeH="0" baseline="0" noProof="0" dirty="0">
                <a:ln>
                  <a:noFill/>
                </a:ln>
                <a:effectLst/>
                <a:uLnTx/>
                <a:uFillTx/>
                <a:latin typeface="+mn-lt"/>
                <a:sym typeface="Symbol" pitchFamily="18" charset="2"/>
              </a:rPr>
              <a:t> &gt; 1/5</a:t>
            </a:r>
            <a:endParaRPr kumimoji="0" lang="en-GB" b="0" i="0" u="none" strike="noStrike" kern="0" cap="none" spc="0" normalizeH="0" baseline="0" noProof="0" dirty="0">
              <a:ln>
                <a:noFill/>
              </a:ln>
              <a:effectLst/>
              <a:uLnTx/>
              <a:uFillTx/>
              <a:latin typeface="+mn-lt"/>
            </a:endParaRPr>
          </a:p>
          <a:p>
            <a:pPr marL="742950" marR="0" lvl="1" indent="-285750" algn="l" defTabSz="914400" rtl="0" eaLnBrk="1" fontAlgn="base" latinLnBrk="0" hangingPunct="1">
              <a:lnSpc>
                <a:spcPct val="100000"/>
              </a:lnSpc>
              <a:spcBef>
                <a:spcPct val="20000"/>
              </a:spcBef>
              <a:spcAft>
                <a:spcPct val="0"/>
              </a:spcAft>
              <a:buClr>
                <a:srgbClr val="B04700"/>
              </a:buClr>
              <a:buSzTx/>
              <a:tabLst/>
              <a:defRPr/>
            </a:pPr>
            <a:r>
              <a:rPr kumimoji="0" lang="en-GB" b="0" i="0" u="none" strike="noStrike" kern="0" cap="none" spc="0" normalizeH="0" baseline="0" noProof="0" dirty="0">
                <a:ln>
                  <a:noFill/>
                </a:ln>
                <a:effectLst/>
                <a:uLnTx/>
                <a:uFillTx/>
                <a:latin typeface="+mn-lt"/>
                <a:sym typeface="Symbol" pitchFamily="18" charset="2"/>
              </a:rPr>
              <a:t> =  </a:t>
            </a:r>
            <a:r>
              <a:rPr kumimoji="0" lang="en-GB" sz="1200" b="0" i="0" u="none" strike="noStrike" kern="0" cap="none" spc="0" normalizeH="0" baseline="0" noProof="0" dirty="0">
                <a:ln>
                  <a:noFill/>
                </a:ln>
                <a:effectLst/>
                <a:uLnTx/>
                <a:uFillTx/>
                <a:latin typeface="+mn-lt"/>
                <a:cs typeface="Arial" charset="0"/>
                <a:sym typeface="Symbol" pitchFamily="18" charset="2"/>
              </a:rPr>
              <a:t>•</a:t>
            </a:r>
            <a:r>
              <a:rPr kumimoji="0" lang="en-GB" b="0" i="0" u="none" strike="noStrike" kern="0" cap="none" spc="0" normalizeH="0" baseline="0" noProof="0" dirty="0">
                <a:ln>
                  <a:noFill/>
                </a:ln>
                <a:effectLst/>
                <a:uLnTx/>
                <a:uFillTx/>
                <a:latin typeface="+mn-lt"/>
                <a:sym typeface="Symbol" pitchFamily="18" charset="2"/>
              </a:rPr>
              <a:t> c	if </a:t>
            </a:r>
            <a:r>
              <a:rPr kumimoji="0" lang="en-GB" b="0" i="0" u="none" strike="noStrike" kern="0" cap="none" spc="0" normalizeH="0" baseline="0" noProof="0" dirty="0" err="1">
                <a:ln>
                  <a:noFill/>
                </a:ln>
                <a:effectLst/>
                <a:uLnTx/>
                <a:uFillTx/>
                <a:latin typeface="+mn-lt"/>
                <a:sym typeface="Symbol" pitchFamily="18" charset="2"/>
              </a:rPr>
              <a:t>p</a:t>
            </a:r>
            <a:r>
              <a:rPr kumimoji="0" lang="en-GB" b="0" i="0" u="none" strike="noStrike" kern="0" cap="none" spc="0" normalizeH="0" baseline="-25000" noProof="0" dirty="0" err="1">
                <a:ln>
                  <a:noFill/>
                </a:ln>
                <a:effectLst/>
                <a:uLnTx/>
                <a:uFillTx/>
                <a:latin typeface="+mn-lt"/>
                <a:sym typeface="Symbol" pitchFamily="18" charset="2"/>
              </a:rPr>
              <a:t>s</a:t>
            </a:r>
            <a:r>
              <a:rPr kumimoji="0" lang="en-GB" b="0" i="0" u="none" strike="noStrike" kern="0" cap="none" spc="0" normalizeH="0" baseline="0" noProof="0" dirty="0">
                <a:ln>
                  <a:noFill/>
                </a:ln>
                <a:effectLst/>
                <a:uLnTx/>
                <a:uFillTx/>
                <a:latin typeface="+mn-lt"/>
                <a:sym typeface="Symbol" pitchFamily="18" charset="2"/>
              </a:rPr>
              <a:t> &lt; 1/5</a:t>
            </a:r>
          </a:p>
          <a:p>
            <a:pPr marL="742950" marR="0" lvl="1" indent="-285750" algn="l" defTabSz="914400" rtl="0" eaLnBrk="1" fontAlgn="base" latinLnBrk="0" hangingPunct="1">
              <a:lnSpc>
                <a:spcPct val="100000"/>
              </a:lnSpc>
              <a:spcBef>
                <a:spcPct val="20000"/>
              </a:spcBef>
              <a:spcAft>
                <a:spcPct val="0"/>
              </a:spcAft>
              <a:buClr>
                <a:srgbClr val="B04700"/>
              </a:buClr>
              <a:buSzTx/>
              <a:tabLst/>
              <a:defRPr/>
            </a:pPr>
            <a:r>
              <a:rPr kumimoji="0" lang="en-GB" b="0" i="0" u="none" strike="noStrike" kern="0" cap="none" spc="0" normalizeH="0" baseline="0" noProof="0" dirty="0">
                <a:ln>
                  <a:noFill/>
                </a:ln>
                <a:effectLst/>
                <a:uLnTx/>
                <a:uFillTx/>
                <a:latin typeface="+mn-lt"/>
                <a:sym typeface="Symbol" pitchFamily="18" charset="2"/>
              </a:rPr>
              <a:t> =  	if </a:t>
            </a:r>
            <a:r>
              <a:rPr kumimoji="0" lang="en-GB" b="0" i="0" u="none" strike="noStrike" kern="0" cap="none" spc="0" normalizeH="0" baseline="0" noProof="0" dirty="0" err="1">
                <a:ln>
                  <a:noFill/>
                </a:ln>
                <a:effectLst/>
                <a:uLnTx/>
                <a:uFillTx/>
                <a:latin typeface="+mn-lt"/>
                <a:sym typeface="Symbol" pitchFamily="18" charset="2"/>
              </a:rPr>
              <a:t>p</a:t>
            </a:r>
            <a:r>
              <a:rPr kumimoji="0" lang="en-GB" b="0" i="0" u="none" strike="noStrike" kern="0" cap="none" spc="0" normalizeH="0" baseline="-25000" noProof="0" dirty="0" err="1">
                <a:ln>
                  <a:noFill/>
                </a:ln>
                <a:effectLst/>
                <a:uLnTx/>
                <a:uFillTx/>
                <a:latin typeface="+mn-lt"/>
                <a:sym typeface="Symbol" pitchFamily="18" charset="2"/>
              </a:rPr>
              <a:t>s</a:t>
            </a:r>
            <a:r>
              <a:rPr kumimoji="0" lang="en-GB" b="0" i="0" u="none" strike="noStrike" kern="0" cap="none" spc="0" normalizeH="0" baseline="0" noProof="0" dirty="0">
                <a:ln>
                  <a:noFill/>
                </a:ln>
                <a:effectLst/>
                <a:uLnTx/>
                <a:uFillTx/>
                <a:latin typeface="+mn-lt"/>
                <a:sym typeface="Symbol" pitchFamily="18" charset="2"/>
              </a:rPr>
              <a:t> = 1/5</a:t>
            </a:r>
          </a:p>
          <a:p>
            <a:pPr marL="742950" marR="0" lvl="1" indent="-285750" algn="l" defTabSz="914400" rtl="0" eaLnBrk="1" fontAlgn="base" latinLnBrk="0" hangingPunct="1">
              <a:lnSpc>
                <a:spcPct val="100000"/>
              </a:lnSpc>
              <a:spcBef>
                <a:spcPct val="20000"/>
              </a:spcBef>
              <a:spcAft>
                <a:spcPct val="0"/>
              </a:spcAft>
              <a:buClr>
                <a:srgbClr val="B04700"/>
              </a:buClr>
              <a:buSzTx/>
              <a:tabLst/>
              <a:defRPr/>
            </a:pPr>
            <a:endParaRPr kumimoji="0" lang="en-GB" b="0" i="0" u="none" strike="noStrike" kern="0" cap="none" spc="0" normalizeH="0" baseline="0" noProof="0" dirty="0">
              <a:ln>
                <a:noFill/>
              </a:ln>
              <a:effectLst/>
              <a:uLnTx/>
              <a:uFillTx/>
              <a:latin typeface="+mn-lt"/>
              <a:sym typeface="Symbol" pitchFamily="18" charset="2"/>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rPr>
              <a:t> where </a:t>
            </a:r>
            <a:r>
              <a:rPr kumimoji="0" lang="en-GB" sz="2000" b="0" i="0" u="none" strike="noStrike" kern="0" cap="none" spc="0" normalizeH="0" baseline="0" noProof="0" dirty="0" err="1">
                <a:ln>
                  <a:noFill/>
                </a:ln>
                <a:effectLst/>
                <a:uLnTx/>
                <a:uFillTx/>
                <a:latin typeface="+mn-lt"/>
                <a:ea typeface="+mn-ea"/>
                <a:cs typeface="+mn-cs"/>
              </a:rPr>
              <a:t>p</a:t>
            </a:r>
            <a:r>
              <a:rPr kumimoji="0" lang="en-GB" sz="2000" b="0" i="0" u="none" strike="noStrike" kern="0" cap="none" spc="0" normalizeH="0" baseline="-25000" noProof="0" dirty="0" err="1">
                <a:ln>
                  <a:noFill/>
                </a:ln>
                <a:effectLst/>
                <a:uLnTx/>
                <a:uFillTx/>
                <a:latin typeface="+mn-lt"/>
                <a:ea typeface="+mn-ea"/>
                <a:cs typeface="+mn-cs"/>
              </a:rPr>
              <a:t>s</a:t>
            </a:r>
            <a:r>
              <a:rPr kumimoji="0" lang="en-GB" sz="2000" b="0" i="0" u="none" strike="noStrike" kern="0" cap="none" spc="0" normalizeH="0" baseline="-25000" noProof="0" dirty="0">
                <a:ln>
                  <a:noFill/>
                </a:ln>
                <a:effectLst/>
                <a:uLnTx/>
                <a:uFillTx/>
                <a:latin typeface="+mn-lt"/>
                <a:ea typeface="+mn-ea"/>
                <a:cs typeface="+mn-cs"/>
              </a:rPr>
              <a:t> </a:t>
            </a:r>
            <a:r>
              <a:rPr kumimoji="0" lang="en-GB" sz="2000" b="0" i="0" u="none" strike="noStrike" kern="0" cap="none" spc="0" normalizeH="0" baseline="0" noProof="0" dirty="0">
                <a:ln>
                  <a:noFill/>
                </a:ln>
                <a:effectLst/>
                <a:uLnTx/>
                <a:uFillTx/>
                <a:latin typeface="+mn-lt"/>
                <a:ea typeface="+mn-ea"/>
                <a:cs typeface="+mn-cs"/>
              </a:rPr>
              <a:t>is the % of successful mutations, 0.8 </a:t>
            </a:r>
            <a:r>
              <a:rPr kumimoji="0" lang="en-GB" sz="2000" b="0" i="0" u="none" strike="noStrike" kern="0" cap="none" spc="0" normalizeH="0" baseline="0" noProof="0" dirty="0">
                <a:ln>
                  <a:noFill/>
                </a:ln>
                <a:effectLst/>
                <a:uLnTx/>
                <a:uFillTx/>
                <a:latin typeface="+mn-lt"/>
                <a:ea typeface="+mn-ea"/>
                <a:cs typeface="+mn-cs"/>
                <a:sym typeface="Symbol" pitchFamily="18" charset="2"/>
              </a:rPr>
              <a:t></a:t>
            </a:r>
            <a:r>
              <a:rPr kumimoji="0" lang="en-GB" sz="2000" b="0" i="0" u="none" strike="noStrike" kern="0" cap="none" spc="0" normalizeH="0" baseline="0" noProof="0" dirty="0">
                <a:ln>
                  <a:noFill/>
                </a:ln>
                <a:effectLst/>
                <a:uLnTx/>
                <a:uFillTx/>
                <a:latin typeface="+mn-lt"/>
                <a:ea typeface="+mn-ea"/>
                <a:cs typeface="+mn-cs"/>
              </a:rPr>
              <a:t> c </a:t>
            </a:r>
            <a:r>
              <a:rPr kumimoji="0" lang="en-GB" sz="2000" b="0" i="0" u="none" strike="noStrike" kern="0" cap="none" spc="0" normalizeH="0" baseline="0" noProof="0" dirty="0">
                <a:ln>
                  <a:noFill/>
                </a:ln>
                <a:effectLst/>
                <a:uLnTx/>
                <a:uFillTx/>
                <a:latin typeface="+mn-lt"/>
                <a:ea typeface="+mn-ea"/>
                <a:cs typeface="+mn-cs"/>
                <a:sym typeface="Symbol" pitchFamily="18" charset="2"/>
              </a:rPr>
              <a:t></a:t>
            </a:r>
            <a:r>
              <a:rPr kumimoji="0" lang="en-GB" sz="2000" b="0" i="0" u="none" strike="noStrike" kern="0" cap="none" spc="0" normalizeH="0" baseline="0" noProof="0" dirty="0">
                <a:ln>
                  <a:noFill/>
                </a:ln>
                <a:effectLst/>
                <a:uLnTx/>
                <a:uFillTx/>
                <a:latin typeface="+mn-lt"/>
                <a:ea typeface="+mn-ea"/>
                <a:cs typeface="+mn-cs"/>
              </a:rPr>
              <a:t> 1</a:t>
            </a:r>
          </a:p>
        </p:txBody>
      </p:sp>
      <p:sp>
        <p:nvSpPr>
          <p:cNvPr id="5" name="Left Brace 4"/>
          <p:cNvSpPr/>
          <p:nvPr/>
        </p:nvSpPr>
        <p:spPr bwMode="auto">
          <a:xfrm>
            <a:off x="785786" y="3929066"/>
            <a:ext cx="214314" cy="1357322"/>
          </a:xfrm>
          <a:prstGeom prst="leftBrace">
            <a:avLst/>
          </a:prstGeom>
          <a:solidFill>
            <a:schemeClr val="bg1"/>
          </a:solidFill>
          <a:ln w="4127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concept of 1/5 success rule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254</a:t>
            </a:fld>
            <a:endParaRPr lang="en-US"/>
          </a:p>
        </p:txBody>
      </p:sp>
      <p:sp>
        <p:nvSpPr>
          <p:cNvPr id="4" name="TextBox 3"/>
          <p:cNvSpPr txBox="1"/>
          <p:nvPr/>
        </p:nvSpPr>
        <p:spPr>
          <a:xfrm>
            <a:off x="214282" y="1142984"/>
            <a:ext cx="8730275" cy="1169551"/>
          </a:xfrm>
          <a:prstGeom prst="rect">
            <a:avLst/>
          </a:prstGeom>
          <a:noFill/>
        </p:spPr>
        <p:txBody>
          <a:bodyPr wrap="none" rtlCol="0">
            <a:spAutoFit/>
          </a:bodyPr>
          <a:lstStyle/>
          <a:p>
            <a:r>
              <a:rPr lang="en-US" dirty="0"/>
              <a:t>This rule will apply after each </a:t>
            </a:r>
            <a:r>
              <a:rPr lang="en-US" i="1" dirty="0"/>
              <a:t>k</a:t>
            </a:r>
            <a:r>
              <a:rPr lang="en-US" dirty="0"/>
              <a:t> iteration and will change the value of </a:t>
            </a:r>
            <a:r>
              <a:rPr lang="el-GR" dirty="0"/>
              <a:t>δ</a:t>
            </a:r>
            <a:r>
              <a:rPr lang="en-US" dirty="0"/>
              <a:t> </a:t>
            </a:r>
          </a:p>
          <a:p>
            <a:endParaRPr lang="en-US" dirty="0"/>
          </a:p>
          <a:p>
            <a:r>
              <a:rPr lang="en-US" dirty="0"/>
              <a:t>This calls adaptation :</a:t>
            </a:r>
          </a:p>
          <a:p>
            <a:r>
              <a:rPr lang="en-US" sz="1600" i="1" dirty="0"/>
              <a:t>(the algorithm tune its parameters by itself with respect to the knowledge that we insert to it)</a:t>
            </a:r>
          </a:p>
        </p:txBody>
      </p:sp>
      <p:sp>
        <p:nvSpPr>
          <p:cNvPr id="5" name="Left Brace 4"/>
          <p:cNvSpPr/>
          <p:nvPr/>
        </p:nvSpPr>
        <p:spPr bwMode="auto">
          <a:xfrm>
            <a:off x="428596" y="2714620"/>
            <a:ext cx="642942" cy="2857520"/>
          </a:xfrm>
          <a:prstGeom prst="leftBrace">
            <a:avLst/>
          </a:prstGeom>
          <a:solidFill>
            <a:schemeClr val="bg1"/>
          </a:solidFill>
          <a:ln w="4127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TextBox 5"/>
          <p:cNvSpPr txBox="1"/>
          <p:nvPr/>
        </p:nvSpPr>
        <p:spPr>
          <a:xfrm>
            <a:off x="899121" y="2857496"/>
            <a:ext cx="7459093" cy="646331"/>
          </a:xfrm>
          <a:prstGeom prst="rect">
            <a:avLst/>
          </a:prstGeom>
          <a:noFill/>
        </p:spPr>
        <p:txBody>
          <a:bodyPr wrap="none" rtlCol="0">
            <a:spAutoFit/>
          </a:bodyPr>
          <a:lstStyle/>
          <a:p>
            <a:r>
              <a:rPr lang="en-US" dirty="0"/>
              <a:t>If </a:t>
            </a:r>
            <a:r>
              <a:rPr lang="en-US" dirty="0" err="1"/>
              <a:t>ps</a:t>
            </a:r>
            <a:r>
              <a:rPr lang="en-US" dirty="0"/>
              <a:t>&gt;1/5:        if the percentage of fittest children is more than 1/5 </a:t>
            </a:r>
          </a:p>
          <a:p>
            <a:r>
              <a:rPr lang="en-US" dirty="0"/>
              <a:t>	         then the algorithm raise the </a:t>
            </a:r>
            <a:r>
              <a:rPr lang="el-GR" dirty="0"/>
              <a:t>δ</a:t>
            </a:r>
            <a:r>
              <a:rPr lang="en-US" dirty="0"/>
              <a:t> to increase the exploration  </a:t>
            </a:r>
          </a:p>
        </p:txBody>
      </p:sp>
      <p:sp>
        <p:nvSpPr>
          <p:cNvPr id="7" name="TextBox 6"/>
          <p:cNvSpPr txBox="1"/>
          <p:nvPr/>
        </p:nvSpPr>
        <p:spPr>
          <a:xfrm>
            <a:off x="857224" y="3854239"/>
            <a:ext cx="6575839" cy="646331"/>
          </a:xfrm>
          <a:prstGeom prst="rect">
            <a:avLst/>
          </a:prstGeom>
          <a:noFill/>
        </p:spPr>
        <p:txBody>
          <a:bodyPr wrap="none" rtlCol="0">
            <a:spAutoFit/>
          </a:bodyPr>
          <a:lstStyle/>
          <a:p>
            <a:r>
              <a:rPr lang="en-US" dirty="0"/>
              <a:t>If  </a:t>
            </a:r>
            <a:r>
              <a:rPr lang="en-US" dirty="0" err="1"/>
              <a:t>ps</a:t>
            </a:r>
            <a:r>
              <a:rPr lang="en-US" dirty="0"/>
              <a:t>&gt;1/5:     if the percentage of fittest children is equal to 1/5 </a:t>
            </a:r>
          </a:p>
          <a:p>
            <a:r>
              <a:rPr lang="en-US" dirty="0"/>
              <a:t>	       then the algorithm will not change the </a:t>
            </a:r>
            <a:r>
              <a:rPr lang="el-GR" dirty="0"/>
              <a:t>δ</a:t>
            </a:r>
            <a:endParaRPr lang="en-US" dirty="0"/>
          </a:p>
        </p:txBody>
      </p:sp>
      <p:sp>
        <p:nvSpPr>
          <p:cNvPr id="8" name="TextBox 7"/>
          <p:cNvSpPr txBox="1"/>
          <p:nvPr/>
        </p:nvSpPr>
        <p:spPr>
          <a:xfrm>
            <a:off x="883520" y="4925809"/>
            <a:ext cx="7401385" cy="646331"/>
          </a:xfrm>
          <a:prstGeom prst="rect">
            <a:avLst/>
          </a:prstGeom>
          <a:noFill/>
        </p:spPr>
        <p:txBody>
          <a:bodyPr wrap="none" rtlCol="0">
            <a:spAutoFit/>
          </a:bodyPr>
          <a:lstStyle/>
          <a:p>
            <a:r>
              <a:rPr lang="en-US" dirty="0"/>
              <a:t>If </a:t>
            </a:r>
            <a:r>
              <a:rPr lang="en-US" dirty="0" err="1"/>
              <a:t>ps</a:t>
            </a:r>
            <a:r>
              <a:rPr lang="en-US" dirty="0"/>
              <a:t>&lt;1/5:    if the percentage of fittest children is less than 1/5 </a:t>
            </a:r>
          </a:p>
          <a:p>
            <a:r>
              <a:rPr lang="en-US" dirty="0"/>
              <a:t>	       then the algorithm reduce the </a:t>
            </a:r>
            <a:r>
              <a:rPr lang="el-GR" dirty="0"/>
              <a:t>δ</a:t>
            </a:r>
            <a:r>
              <a:rPr lang="en-US" dirty="0"/>
              <a:t> to increase the </a:t>
            </a:r>
            <a:r>
              <a:rPr lang="en-US" dirty="0" err="1"/>
              <a:t>exploition</a:t>
            </a:r>
            <a:r>
              <a:rPr lang="en-US" dirty="0"/>
              <a:t>  </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27"/>
          <p:cNvPicPr>
            <a:picLocks noChangeAspect="1" noChangeArrowheads="1"/>
          </p:cNvPicPr>
          <p:nvPr/>
        </p:nvPicPr>
        <p:blipFill>
          <a:blip r:embed="rId2" cstate="print">
            <a:lum bright="-10000" contrast="30000"/>
          </a:blip>
          <a:srcRect/>
          <a:stretch>
            <a:fillRect/>
          </a:stretch>
        </p:blipFill>
        <p:spPr bwMode="auto">
          <a:xfrm>
            <a:off x="2274907" y="1219200"/>
            <a:ext cx="5083175" cy="5105400"/>
          </a:xfrm>
          <a:prstGeom prst="rect">
            <a:avLst/>
          </a:prstGeom>
          <a:noFill/>
          <a:ln w="9525">
            <a:noFill/>
            <a:miter lim="800000"/>
            <a:headEnd/>
            <a:tailEnd/>
          </a:ln>
        </p:spPr>
      </p:pic>
      <p:pic>
        <p:nvPicPr>
          <p:cNvPr id="832514" name="Picture 2" descr="H:\Computer Eng\PH.D thesis\Evo slides\pic\camera_spying_big_brother_md_wm.gif"/>
          <p:cNvPicPr>
            <a:picLocks noChangeAspect="1" noChangeArrowheads="1" noCrop="1"/>
          </p:cNvPicPr>
          <p:nvPr/>
        </p:nvPicPr>
        <p:blipFill>
          <a:blip r:embed="rId3" cstate="print"/>
          <a:srcRect/>
          <a:stretch>
            <a:fillRect/>
          </a:stretch>
        </p:blipFill>
        <p:spPr bwMode="auto">
          <a:xfrm>
            <a:off x="428596" y="2357430"/>
            <a:ext cx="2095500" cy="2095500"/>
          </a:xfrm>
          <a:prstGeom prst="rect">
            <a:avLst/>
          </a:prstGeom>
          <a:noFill/>
        </p:spPr>
      </p:pic>
      <p:sp>
        <p:nvSpPr>
          <p:cNvPr id="2" name="Title 1"/>
          <p:cNvSpPr>
            <a:spLocks noGrp="1"/>
          </p:cNvSpPr>
          <p:nvPr>
            <p:ph type="title"/>
          </p:nvPr>
        </p:nvSpPr>
        <p:spPr/>
        <p:txBody>
          <a:bodyPr/>
          <a:lstStyle/>
          <a:p>
            <a:r>
              <a:rPr lang="en-US" dirty="0"/>
              <a:t>Illustration of normal distribution</a:t>
            </a:r>
            <a:br>
              <a:rPr lang="en-GB" dirty="0"/>
            </a:br>
            <a:r>
              <a:rPr lang="en-GB" dirty="0"/>
              <a:t>Genetic operators: mutations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255</a:t>
            </a:fld>
            <a:endParaRPr lang="en-US"/>
          </a:p>
        </p:txBody>
      </p:sp>
      <p:sp>
        <p:nvSpPr>
          <p:cNvPr id="5" name="Text Box 1028"/>
          <p:cNvSpPr txBox="1">
            <a:spLocks noChangeArrowheads="1"/>
          </p:cNvSpPr>
          <p:nvPr/>
        </p:nvSpPr>
        <p:spPr bwMode="auto">
          <a:xfrm rot="20256048">
            <a:off x="-234873" y="1617738"/>
            <a:ext cx="3429000" cy="946150"/>
          </a:xfrm>
          <a:prstGeom prst="rect">
            <a:avLst/>
          </a:prstGeom>
          <a:noFill/>
          <a:ln w="9525">
            <a:noFill/>
            <a:miter lim="800000"/>
            <a:headEnd/>
            <a:tailEnd/>
          </a:ln>
        </p:spPr>
        <p:txBody>
          <a:bodyPr>
            <a:spAutoFit/>
          </a:bodyPr>
          <a:lstStyle/>
          <a:p>
            <a:pPr algn="ctr" eaLnBrk="0" hangingPunct="0"/>
            <a:r>
              <a:rPr lang="en-GB" sz="2800" dirty="0">
                <a:solidFill>
                  <a:srgbClr val="0070C0"/>
                </a:solidFill>
                <a:latin typeface="Arial" charset="0"/>
              </a:rPr>
              <a:t>The one dimensional case</a:t>
            </a:r>
            <a:endParaRPr lang="en-GB" dirty="0">
              <a:solidFill>
                <a:srgbClr val="0070C0"/>
              </a:solidFill>
              <a:latin typeface="Arial" charset="0"/>
            </a:endParaRPr>
          </a:p>
        </p:txBody>
      </p:sp>
      <p:sp>
        <p:nvSpPr>
          <p:cNvPr id="7" name="Rectangle 6"/>
          <p:cNvSpPr/>
          <p:nvPr/>
        </p:nvSpPr>
        <p:spPr bwMode="auto">
          <a:xfrm>
            <a:off x="642910" y="4071942"/>
            <a:ext cx="1785950" cy="5715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Representation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256</a:t>
            </a:fld>
            <a:endParaRPr lang="en-US"/>
          </a:p>
        </p:txBody>
      </p:sp>
      <p:sp>
        <p:nvSpPr>
          <p:cNvPr id="4" name="Rectangle 3"/>
          <p:cNvSpPr txBox="1">
            <a:spLocks noChangeArrowheads="1"/>
          </p:cNvSpPr>
          <p:nvPr/>
        </p:nvSpPr>
        <p:spPr>
          <a:xfrm>
            <a:off x="357158" y="4286256"/>
            <a:ext cx="7929618" cy="1285884"/>
          </a:xfrm>
          <a:prstGeom prst="rect">
            <a:avLst/>
          </a:prstGeom>
        </p:spPr>
        <p:txBody>
          <a:bodyPr/>
          <a:lstStyle/>
          <a:p>
            <a:pPr marL="342900" marR="0" lvl="0" indent="-342900" algn="l" defTabSz="914400" rtl="0" eaLnBrk="1" fontAlgn="base" latinLnBrk="0" hangingPunct="1">
              <a:lnSpc>
                <a:spcPct val="90000"/>
              </a:lnSpc>
              <a:spcBef>
                <a:spcPct val="20000"/>
              </a:spcBef>
              <a:spcAft>
                <a:spcPct val="20000"/>
              </a:spcAft>
              <a:buClr>
                <a:srgbClr val="682A00"/>
              </a:buClr>
              <a:buSzTx/>
              <a:buFont typeface="Wingdings" pitchFamily="2" charset="2"/>
              <a:buChar char="q"/>
              <a:tabLst/>
              <a:defRPr/>
            </a:pPr>
            <a:r>
              <a:rPr lang="en-GB" kern="0" dirty="0"/>
              <a:t>Not every component is always present</a:t>
            </a:r>
          </a:p>
          <a:p>
            <a:pPr marL="342900" indent="-342900" fontAlgn="base">
              <a:lnSpc>
                <a:spcPct val="90000"/>
              </a:lnSpc>
              <a:spcBef>
                <a:spcPct val="20000"/>
              </a:spcBef>
              <a:spcAft>
                <a:spcPct val="20000"/>
              </a:spcAft>
              <a:buClr>
                <a:srgbClr val="682A00"/>
              </a:buClr>
              <a:buFont typeface="Wingdings" pitchFamily="2" charset="2"/>
              <a:buChar char="q"/>
              <a:defRPr/>
            </a:pPr>
            <a:r>
              <a:rPr lang="en-GB" kern="0" dirty="0"/>
              <a:t>Full size: </a:t>
            </a:r>
            <a:r>
              <a:rPr lang="en-GB" kern="0" dirty="0">
                <a:sym typeface="Symbol" pitchFamily="18" charset="2"/>
              </a:rPr>
              <a:t></a:t>
            </a:r>
            <a:r>
              <a:rPr lang="en-GB" kern="0" dirty="0"/>
              <a:t> x1,…,</a:t>
            </a:r>
            <a:r>
              <a:rPr lang="en-GB" kern="0" dirty="0" err="1"/>
              <a:t>xn</a:t>
            </a:r>
            <a:r>
              <a:rPr lang="en-GB" kern="0" dirty="0"/>
              <a:t>, </a:t>
            </a:r>
            <a:r>
              <a:rPr lang="en-GB" kern="0" dirty="0">
                <a:sym typeface="Symbol" pitchFamily="18" charset="2"/>
              </a:rPr>
              <a:t></a:t>
            </a:r>
            <a:r>
              <a:rPr lang="en-GB" kern="0" dirty="0"/>
              <a:t>1,…,</a:t>
            </a:r>
            <a:r>
              <a:rPr lang="en-GB" kern="0" dirty="0">
                <a:sym typeface="Symbol" pitchFamily="18" charset="2"/>
              </a:rPr>
              <a:t></a:t>
            </a:r>
            <a:r>
              <a:rPr lang="en-GB" kern="0" dirty="0"/>
              <a:t>n</a:t>
            </a:r>
            <a:r>
              <a:rPr lang="en-GB" kern="0" dirty="0">
                <a:sym typeface="Symbol" pitchFamily="18" charset="2"/>
              </a:rPr>
              <a:t> </a:t>
            </a:r>
            <a:r>
              <a:rPr lang="en-GB" kern="0" dirty="0"/>
              <a:t>,</a:t>
            </a:r>
            <a:r>
              <a:rPr lang="en-GB" kern="0" dirty="0">
                <a:sym typeface="Symbol" pitchFamily="18" charset="2"/>
              </a:rPr>
              <a:t></a:t>
            </a:r>
            <a:r>
              <a:rPr lang="en-GB" kern="0" dirty="0"/>
              <a:t>1,…, </a:t>
            </a:r>
            <a:r>
              <a:rPr lang="en-GB" kern="0" dirty="0">
                <a:sym typeface="Symbol" pitchFamily="18" charset="2"/>
              </a:rPr>
              <a:t></a:t>
            </a:r>
            <a:r>
              <a:rPr lang="en-GB" kern="0" dirty="0"/>
              <a:t>k</a:t>
            </a:r>
            <a:r>
              <a:rPr lang="en-GB" kern="0" dirty="0">
                <a:sym typeface="Symbol" pitchFamily="18" charset="2"/>
              </a:rPr>
              <a:t>  </a:t>
            </a:r>
          </a:p>
          <a:p>
            <a:pPr marL="342900" indent="-342900" fontAlgn="base">
              <a:lnSpc>
                <a:spcPct val="90000"/>
              </a:lnSpc>
              <a:spcBef>
                <a:spcPct val="20000"/>
              </a:spcBef>
              <a:spcAft>
                <a:spcPct val="20000"/>
              </a:spcAft>
              <a:buClr>
                <a:srgbClr val="682A00"/>
              </a:buClr>
              <a:buFont typeface="Wingdings" pitchFamily="2" charset="2"/>
              <a:buChar char="q"/>
              <a:defRPr/>
            </a:pPr>
            <a:r>
              <a:rPr lang="en-GB" kern="0" dirty="0"/>
              <a:t> </a:t>
            </a:r>
            <a:r>
              <a:rPr lang="en-GB" kern="0" dirty="0">
                <a:sym typeface="Symbol" pitchFamily="18" charset="2"/>
              </a:rPr>
              <a:t>where k = n(n-1)/2 (no. of </a:t>
            </a:r>
            <a:r>
              <a:rPr lang="en-GB" kern="0" dirty="0" err="1">
                <a:sym typeface="Symbol" pitchFamily="18" charset="2"/>
              </a:rPr>
              <a:t>i,j</a:t>
            </a:r>
            <a:r>
              <a:rPr lang="en-GB" kern="0" dirty="0">
                <a:sym typeface="Symbol" pitchFamily="18" charset="2"/>
              </a:rPr>
              <a:t> pairs)</a:t>
            </a:r>
          </a:p>
          <a:p>
            <a:pPr marL="342900" marR="0" lvl="0" indent="-342900" algn="l" defTabSz="914400" rtl="0" eaLnBrk="1" fontAlgn="base" latinLnBrk="0" hangingPunct="1">
              <a:lnSpc>
                <a:spcPct val="90000"/>
              </a:lnSpc>
              <a:spcBef>
                <a:spcPct val="20000"/>
              </a:spcBef>
              <a:spcAft>
                <a:spcPct val="20000"/>
              </a:spcAft>
              <a:buClr>
                <a:srgbClr val="682A00"/>
              </a:buClr>
              <a:buSzTx/>
              <a:buFont typeface="Wingdings" pitchFamily="2" charset="2"/>
              <a:buChar char="q"/>
              <a:tabLst/>
              <a:defRPr/>
            </a:pPr>
            <a:endParaRPr lang="en-GB" kern="0" dirty="0"/>
          </a:p>
        </p:txBody>
      </p:sp>
      <p:sp>
        <p:nvSpPr>
          <p:cNvPr id="5" name="Rectangle 4"/>
          <p:cNvSpPr/>
          <p:nvPr/>
        </p:nvSpPr>
        <p:spPr>
          <a:xfrm>
            <a:off x="714348" y="1357298"/>
            <a:ext cx="3919663" cy="3416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kern="0" dirty="0"/>
              <a:t>Chromosomes consist of three parts:</a:t>
            </a:r>
          </a:p>
        </p:txBody>
      </p:sp>
      <p:graphicFrame>
        <p:nvGraphicFramePr>
          <p:cNvPr id="6" name="Diagram 5"/>
          <p:cNvGraphicFramePr/>
          <p:nvPr/>
        </p:nvGraphicFramePr>
        <p:xfrm>
          <a:off x="1524000" y="579446"/>
          <a:ext cx="654846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Left Brace 6"/>
          <p:cNvSpPr/>
          <p:nvPr/>
        </p:nvSpPr>
        <p:spPr bwMode="auto">
          <a:xfrm rot="16200000">
            <a:off x="4964909" y="1186670"/>
            <a:ext cx="428628" cy="4357718"/>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p:cNvSpPr/>
          <p:nvPr/>
        </p:nvSpPr>
        <p:spPr>
          <a:xfrm>
            <a:off x="3915487" y="3436966"/>
            <a:ext cx="3013967" cy="369332"/>
          </a:xfrm>
          <a:prstGeom prst="rect">
            <a:avLst/>
          </a:prstGeom>
        </p:spPr>
        <p:txBody>
          <a:bodyPr wrap="none">
            <a:spAutoFit/>
          </a:bodyPr>
          <a:lstStyle/>
          <a:p>
            <a:pPr marL="742950" lvl="1" indent="-285750" fontAlgn="base">
              <a:lnSpc>
                <a:spcPct val="90000"/>
              </a:lnSpc>
              <a:spcBef>
                <a:spcPct val="20000"/>
              </a:spcBef>
              <a:spcAft>
                <a:spcPct val="0"/>
              </a:spcAft>
              <a:buClr>
                <a:srgbClr val="B04700"/>
              </a:buClr>
              <a:defRPr/>
            </a:pPr>
            <a:r>
              <a:rPr lang="en-GB" sz="2000" kern="0" dirty="0"/>
              <a:t>Strategy parameters</a:t>
            </a:r>
          </a:p>
        </p:txBody>
      </p:sp>
      <p:sp>
        <p:nvSpPr>
          <p:cNvPr id="9" name="Rectangle 8"/>
          <p:cNvSpPr/>
          <p:nvPr/>
        </p:nvSpPr>
        <p:spPr bwMode="auto">
          <a:xfrm>
            <a:off x="7500958" y="1571612"/>
            <a:ext cx="857256" cy="142876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834562" name="Picture 2" descr="H:\Computer Eng\PH.D thesis\Evo slides\pic\puzzle_pie_chart_PA_md_wm.gif"/>
          <p:cNvPicPr>
            <a:picLocks noChangeAspect="1" noChangeArrowheads="1" noCrop="1"/>
          </p:cNvPicPr>
          <p:nvPr/>
        </p:nvPicPr>
        <p:blipFill>
          <a:blip r:embed="rId7" cstate="print"/>
          <a:srcRect/>
          <a:stretch>
            <a:fillRect/>
          </a:stretch>
        </p:blipFill>
        <p:spPr bwMode="auto">
          <a:xfrm>
            <a:off x="6000760" y="3714752"/>
            <a:ext cx="2095500" cy="2095500"/>
          </a:xfrm>
          <a:prstGeom prst="rect">
            <a:avLst/>
          </a:prstGeom>
          <a:noFill/>
        </p:spPr>
      </p:pic>
      <p:sp>
        <p:nvSpPr>
          <p:cNvPr id="11" name="Rectangle 10"/>
          <p:cNvSpPr/>
          <p:nvPr/>
        </p:nvSpPr>
        <p:spPr bwMode="auto">
          <a:xfrm>
            <a:off x="6072198" y="5500702"/>
            <a:ext cx="1000132"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928926" y="2143116"/>
            <a:ext cx="2928958" cy="64294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a:t>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257</a:t>
            </a:fld>
            <a:endParaRPr lang="en-US"/>
          </a:p>
        </p:txBody>
      </p:sp>
      <p:sp>
        <p:nvSpPr>
          <p:cNvPr id="4" name="Rectangle 3"/>
          <p:cNvSpPr txBox="1">
            <a:spLocks noChangeArrowheads="1"/>
          </p:cNvSpPr>
          <p:nvPr/>
        </p:nvSpPr>
        <p:spPr>
          <a:xfrm>
            <a:off x="357158" y="5643578"/>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n-lt"/>
              <a:ea typeface="+mn-ea"/>
              <a:cs typeface="+mn-cs"/>
              <a:sym typeface="Symbol" pitchFamily="18" charset="2"/>
            </a:endParaRPr>
          </a:p>
        </p:txBody>
      </p:sp>
      <p:sp>
        <p:nvSpPr>
          <p:cNvPr id="5" name="Rectangle 4"/>
          <p:cNvSpPr/>
          <p:nvPr/>
        </p:nvSpPr>
        <p:spPr>
          <a:xfrm>
            <a:off x="642910" y="1285860"/>
            <a:ext cx="2307042" cy="3416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b="1" u="sng" kern="0" dirty="0"/>
              <a:t>Main mechanism</a:t>
            </a:r>
            <a:r>
              <a:rPr lang="en-GB" kern="0" dirty="0"/>
              <a:t>:</a:t>
            </a:r>
          </a:p>
        </p:txBody>
      </p:sp>
      <p:sp>
        <p:nvSpPr>
          <p:cNvPr id="6" name="Rectangle 5"/>
          <p:cNvSpPr/>
          <p:nvPr/>
        </p:nvSpPr>
        <p:spPr>
          <a:xfrm>
            <a:off x="1000100" y="1643050"/>
            <a:ext cx="7500990" cy="369332"/>
          </a:xfrm>
          <a:prstGeom prst="rect">
            <a:avLst/>
          </a:prstGeom>
        </p:spPr>
        <p:txBody>
          <a:bodyPr wrap="square">
            <a:spAutoFit/>
          </a:bodyPr>
          <a:lstStyle/>
          <a:p>
            <a:r>
              <a:rPr lang="en-GB" kern="0" dirty="0"/>
              <a:t>changing value by adding random noise drawn from normal distribution</a:t>
            </a:r>
            <a:endParaRPr lang="en-US" dirty="0"/>
          </a:p>
        </p:txBody>
      </p:sp>
      <p:sp>
        <p:nvSpPr>
          <p:cNvPr id="7" name="Rectangle 6"/>
          <p:cNvSpPr/>
          <p:nvPr/>
        </p:nvSpPr>
        <p:spPr>
          <a:xfrm>
            <a:off x="3000364" y="2214554"/>
            <a:ext cx="2654894" cy="480131"/>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sz="2800" kern="0" dirty="0" err="1"/>
              <a:t>x’</a:t>
            </a:r>
            <a:r>
              <a:rPr lang="en-GB" sz="2800" kern="0" baseline="-25000" dirty="0" err="1"/>
              <a:t>i</a:t>
            </a:r>
            <a:r>
              <a:rPr lang="en-GB" sz="2800" kern="0" dirty="0"/>
              <a:t> = x</a:t>
            </a:r>
            <a:r>
              <a:rPr lang="en-GB" sz="2800" kern="0" baseline="-25000" dirty="0"/>
              <a:t>i</a:t>
            </a:r>
            <a:r>
              <a:rPr lang="en-GB" sz="2800" kern="0" dirty="0"/>
              <a:t> + N(0,</a:t>
            </a:r>
            <a:r>
              <a:rPr lang="en-GB" sz="2800" kern="0" dirty="0">
                <a:sym typeface="Symbol" pitchFamily="18" charset="2"/>
              </a:rPr>
              <a:t></a:t>
            </a:r>
            <a:r>
              <a:rPr lang="en-GB" sz="2800" kern="0" dirty="0"/>
              <a:t>)</a:t>
            </a:r>
          </a:p>
        </p:txBody>
      </p:sp>
      <p:graphicFrame>
        <p:nvGraphicFramePr>
          <p:cNvPr id="10" name="Diagram 9"/>
          <p:cNvGraphicFramePr/>
          <p:nvPr/>
        </p:nvGraphicFramePr>
        <p:xfrm>
          <a:off x="1524000" y="2857496"/>
          <a:ext cx="5834082" cy="3603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p:cNvSpPr/>
          <p:nvPr/>
        </p:nvSpPr>
        <p:spPr>
          <a:xfrm>
            <a:off x="1071538" y="6159202"/>
            <a:ext cx="7715304" cy="341632"/>
          </a:xfrm>
          <a:prstGeom prst="rect">
            <a:avLst/>
          </a:prstGeom>
        </p:spPr>
        <p:txBody>
          <a:bodyPr wrap="square">
            <a:spAutoFit/>
          </a:bodyPr>
          <a:lstStyle/>
          <a:p>
            <a:pPr marL="342900" lvl="0" indent="-342900" fontAlgn="base">
              <a:lnSpc>
                <a:spcPct val="90000"/>
              </a:lnSpc>
              <a:spcBef>
                <a:spcPct val="20000"/>
              </a:spcBef>
              <a:spcAft>
                <a:spcPct val="0"/>
              </a:spcAft>
              <a:buClr>
                <a:srgbClr val="682A00"/>
              </a:buClr>
              <a:defRPr/>
            </a:pPr>
            <a:r>
              <a:rPr lang="en-GB" kern="0" dirty="0">
                <a:sym typeface="Wingdings" pitchFamily="2" charset="2"/>
              </a:rPr>
              <a:t>Thus: mutation step size </a:t>
            </a:r>
            <a:r>
              <a:rPr lang="en-GB" kern="0" dirty="0">
                <a:sym typeface="Symbol" pitchFamily="18" charset="2"/>
              </a:rPr>
              <a:t> is coevolving with the solution x</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85786" y="1928802"/>
            <a:ext cx="4857784" cy="1285884"/>
          </a:xfrm>
          <a:prstGeom prst="round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a:t>Mutate </a:t>
            </a:r>
            <a:r>
              <a:rPr lang="en-GB" dirty="0">
                <a:sym typeface="Symbol" pitchFamily="18" charset="2"/>
              </a:rPr>
              <a:t></a:t>
            </a:r>
            <a:r>
              <a:rPr lang="en-GB" dirty="0"/>
              <a:t> first</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258</a:t>
            </a:fld>
            <a:endParaRPr lang="en-US"/>
          </a:p>
        </p:txBody>
      </p:sp>
      <p:sp>
        <p:nvSpPr>
          <p:cNvPr id="4" name="Rectangle 3"/>
          <p:cNvSpPr txBox="1">
            <a:spLocks noChangeArrowheads="1"/>
          </p:cNvSpPr>
          <p:nvPr/>
        </p:nvSpPr>
        <p:spPr>
          <a:xfrm>
            <a:off x="428596" y="1357298"/>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lang="en-GB" kern="0" dirty="0">
                <a:sym typeface="Symbol" pitchFamily="18" charset="2"/>
              </a:rPr>
              <a:t>Net mutation effect:  </a:t>
            </a:r>
            <a:r>
              <a:rPr lang="en-GB" kern="0" dirty="0">
                <a:sym typeface="Bookshelf Symbol 2" pitchFamily="2" charset="2"/>
              </a:rPr>
              <a:t>x, </a:t>
            </a:r>
            <a:r>
              <a:rPr lang="en-GB" kern="0" dirty="0">
                <a:sym typeface="Symbol" pitchFamily="18" charset="2"/>
              </a:rPr>
              <a:t></a:t>
            </a:r>
            <a:r>
              <a:rPr lang="en-GB" kern="0" dirty="0">
                <a:sym typeface="Bookshelf Symbol 2" pitchFamily="2" charset="2"/>
              </a:rPr>
              <a:t> </a:t>
            </a:r>
            <a:r>
              <a:rPr lang="en-GB" kern="0" dirty="0">
                <a:sym typeface="Symbol" pitchFamily="18" charset="2"/>
              </a:rPr>
              <a:t> </a:t>
            </a:r>
            <a:r>
              <a:rPr lang="en-GB" kern="0" dirty="0">
                <a:sym typeface="Wingdings" pitchFamily="2" charset="2"/>
              </a:rPr>
              <a:t> </a:t>
            </a:r>
            <a:r>
              <a:rPr lang="en-GB" kern="0" dirty="0">
                <a:sym typeface="Symbol" pitchFamily="18" charset="2"/>
              </a:rPr>
              <a:t> </a:t>
            </a:r>
            <a:r>
              <a:rPr lang="en-GB" kern="0" dirty="0">
                <a:sym typeface="Bookshelf Symbol 2" pitchFamily="2" charset="2"/>
              </a:rPr>
              <a:t>x’, </a:t>
            </a:r>
            <a:r>
              <a:rPr lang="en-GB" kern="0" dirty="0">
                <a:sym typeface="Symbol" pitchFamily="18" charset="2"/>
              </a:rPr>
              <a:t>’</a:t>
            </a:r>
            <a:r>
              <a:rPr lang="en-GB" kern="0" dirty="0">
                <a:sym typeface="Bookshelf Symbol 2" pitchFamily="2" charset="2"/>
              </a:rPr>
              <a:t> </a:t>
            </a:r>
            <a:r>
              <a:rPr lang="en-GB" kern="0" dirty="0">
                <a:sym typeface="Symbol" pitchFamily="18" charset="2"/>
              </a:rPr>
              <a:t></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lang="en-GB" kern="0" dirty="0">
              <a:sym typeface="Symbol" pitchFamily="18" charset="2"/>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lang="en-GB" b="1" kern="0" dirty="0">
                <a:solidFill>
                  <a:srgbClr val="C00000"/>
                </a:solidFill>
                <a:sym typeface="Symbol" pitchFamily="18" charset="2"/>
              </a:rPr>
              <a:t>Order is important: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lang="en-GB" sz="2400" b="1" kern="0" dirty="0">
                <a:solidFill>
                  <a:srgbClr val="FFFF66"/>
                </a:solidFill>
                <a:sym typeface="Symbol" pitchFamily="18" charset="2"/>
              </a:rPr>
              <a:t>first  </a:t>
            </a:r>
            <a:r>
              <a:rPr lang="en-GB" sz="2400" b="1" kern="0" dirty="0">
                <a:solidFill>
                  <a:srgbClr val="FFFF66"/>
                </a:solidFill>
                <a:sym typeface="Wingdings" pitchFamily="2" charset="2"/>
              </a:rPr>
              <a:t> </a:t>
            </a:r>
            <a:r>
              <a:rPr lang="en-GB" sz="2400" b="1" kern="0" dirty="0">
                <a:solidFill>
                  <a:srgbClr val="FFFF66"/>
                </a:solidFill>
                <a:sym typeface="Symbol" pitchFamily="18" charset="2"/>
              </a:rPr>
              <a:t>’ </a:t>
            </a:r>
            <a:r>
              <a:rPr lang="en-GB" sz="2000" b="1" kern="0" dirty="0">
                <a:sym typeface="Symbol" pitchFamily="18" charset="2"/>
              </a:rPr>
              <a:t>(see later how)</a:t>
            </a:r>
            <a:endParaRPr lang="en-GB" sz="2400" b="1" kern="0" dirty="0">
              <a:sym typeface="Symbol" pitchFamily="18" charset="2"/>
            </a:endParaRPr>
          </a:p>
          <a:p>
            <a:pPr marL="742950" lvl="1" indent="-285750" fontAlgn="base">
              <a:lnSpc>
                <a:spcPct val="90000"/>
              </a:lnSpc>
              <a:spcBef>
                <a:spcPct val="20000"/>
              </a:spcBef>
              <a:spcAft>
                <a:spcPct val="0"/>
              </a:spcAft>
              <a:buClr>
                <a:srgbClr val="B04700"/>
              </a:buClr>
              <a:buFont typeface="Wingdings" pitchFamily="2" charset="2"/>
              <a:buChar char="§"/>
              <a:defRPr/>
            </a:pPr>
            <a:r>
              <a:rPr lang="en-GB" sz="2400" b="1" kern="0" dirty="0">
                <a:solidFill>
                  <a:srgbClr val="FFFF66"/>
                </a:solidFill>
                <a:sym typeface="Symbol" pitchFamily="18" charset="2"/>
              </a:rPr>
              <a:t>then x </a:t>
            </a:r>
            <a:r>
              <a:rPr lang="en-GB" sz="2400" b="1" kern="0" dirty="0">
                <a:solidFill>
                  <a:srgbClr val="FFFF66"/>
                </a:solidFill>
                <a:sym typeface="Wingdings" pitchFamily="2" charset="2"/>
              </a:rPr>
              <a:t> x’ = x + N(0,</a:t>
            </a:r>
            <a:r>
              <a:rPr lang="en-GB" sz="2400" b="1" kern="0" dirty="0">
                <a:solidFill>
                  <a:srgbClr val="FFFF66"/>
                </a:solidFill>
                <a:sym typeface="Symbol" pitchFamily="18" charset="2"/>
              </a:rPr>
              <a:t></a:t>
            </a:r>
            <a:r>
              <a:rPr lang="en-GB" sz="2400" b="1" kern="0" dirty="0">
                <a:solidFill>
                  <a:srgbClr val="FFFF66"/>
                </a:solidFill>
                <a:sym typeface="Wingdings" pitchFamily="2" charset="2"/>
              </a:rPr>
              <a:t>’)</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endParaRPr lang="en-GB" kern="0" dirty="0">
              <a:sym typeface="Symbol" pitchFamily="18" charset="2"/>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lang="en-GB" kern="0" dirty="0">
                <a:sym typeface="Symbol" pitchFamily="18" charset="2"/>
              </a:rPr>
              <a:t>Rationale: new  </a:t>
            </a:r>
            <a:r>
              <a:rPr lang="en-GB" kern="0" dirty="0">
                <a:sym typeface="Bookshelf Symbol 2" pitchFamily="2" charset="2"/>
              </a:rPr>
              <a:t>x’ ,</a:t>
            </a:r>
            <a:r>
              <a:rPr lang="en-GB" kern="0" dirty="0">
                <a:sym typeface="Symbol" pitchFamily="18" charset="2"/>
              </a:rPr>
              <a:t>’</a:t>
            </a:r>
            <a:r>
              <a:rPr lang="en-GB" kern="0" dirty="0">
                <a:sym typeface="Bookshelf Symbol 2" pitchFamily="2" charset="2"/>
              </a:rPr>
              <a:t> </a:t>
            </a:r>
            <a:r>
              <a:rPr lang="en-GB" kern="0" dirty="0">
                <a:sym typeface="Symbol" pitchFamily="18" charset="2"/>
              </a:rPr>
              <a:t></a:t>
            </a:r>
            <a:r>
              <a:rPr lang="en-GB" kern="0" dirty="0">
                <a:sym typeface="Wingdings" pitchFamily="2" charset="2"/>
              </a:rPr>
              <a:t> is evaluated twice</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lang="en-GB" kern="0" dirty="0">
                <a:sym typeface="Wingdings" pitchFamily="2" charset="2"/>
              </a:rPr>
              <a:t>Primary: x’ is good if f(x’) is good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lang="en-GB" kern="0" dirty="0">
                <a:sym typeface="Wingdings" pitchFamily="2" charset="2"/>
              </a:rPr>
              <a:t>Secondary: </a:t>
            </a:r>
            <a:r>
              <a:rPr lang="en-GB" kern="0" dirty="0">
                <a:sym typeface="Symbol" pitchFamily="18" charset="2"/>
              </a:rPr>
              <a:t></a:t>
            </a:r>
            <a:r>
              <a:rPr lang="en-GB" kern="0" dirty="0">
                <a:sym typeface="Wingdings" pitchFamily="2" charset="2"/>
              </a:rPr>
              <a:t>’ is good if the x’ it created is good</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endParaRPr lang="en-GB" kern="0" dirty="0">
              <a:sym typeface="Wingdings" pitchFamily="2" charset="2"/>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lang="en-GB" kern="0" dirty="0">
                <a:sym typeface="Wingdings" pitchFamily="2" charset="2"/>
              </a:rPr>
              <a:t>Reversing mutation order this would not work</a:t>
            </a:r>
          </a:p>
        </p:txBody>
      </p:sp>
      <p:pic>
        <p:nvPicPr>
          <p:cNvPr id="836610" name="Picture 2" descr="H:\Computer Eng\PH.D thesis\Evo slides\pic\referee_blow_whistle_PA_md_wm.gif"/>
          <p:cNvPicPr>
            <a:picLocks noChangeAspect="1" noChangeArrowheads="1" noCrop="1"/>
          </p:cNvPicPr>
          <p:nvPr/>
        </p:nvPicPr>
        <p:blipFill>
          <a:blip r:embed="rId2" cstate="print"/>
          <a:srcRect/>
          <a:stretch>
            <a:fillRect/>
          </a:stretch>
        </p:blipFill>
        <p:spPr bwMode="auto">
          <a:xfrm>
            <a:off x="6429388" y="1500174"/>
            <a:ext cx="2095500" cy="2095500"/>
          </a:xfrm>
          <a:prstGeom prst="rect">
            <a:avLst/>
          </a:prstGeom>
          <a:noFill/>
        </p:spPr>
      </p:pic>
      <p:sp>
        <p:nvSpPr>
          <p:cNvPr id="7" name="Rectangle 6"/>
          <p:cNvSpPr/>
          <p:nvPr/>
        </p:nvSpPr>
        <p:spPr bwMode="auto">
          <a:xfrm>
            <a:off x="6643702" y="3286124"/>
            <a:ext cx="1857388" cy="50006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7636" name="Picture 4" descr="H:\Computer Eng\PH.D thesis\Evo slides\pic\stick_figure_question_mark_md_wm.jpg"/>
          <p:cNvPicPr>
            <a:picLocks noChangeAspect="1" noChangeArrowheads="1"/>
          </p:cNvPicPr>
          <p:nvPr/>
        </p:nvPicPr>
        <p:blipFill>
          <a:blip r:embed="rId2" cstate="print"/>
          <a:srcRect/>
          <a:stretch>
            <a:fillRect/>
          </a:stretch>
        </p:blipFill>
        <p:spPr bwMode="auto">
          <a:xfrm>
            <a:off x="5572132" y="2500306"/>
            <a:ext cx="3397256" cy="3397256"/>
          </a:xfrm>
          <a:prstGeom prst="rect">
            <a:avLst/>
          </a:prstGeom>
          <a:noFill/>
        </p:spPr>
      </p:pic>
      <p:sp>
        <p:nvSpPr>
          <p:cNvPr id="2" name="Title 1"/>
          <p:cNvSpPr>
            <a:spLocks noGrp="1"/>
          </p:cNvSpPr>
          <p:nvPr>
            <p:ph type="title"/>
          </p:nvPr>
        </p:nvSpPr>
        <p:spPr/>
        <p:txBody>
          <a:bodyPr/>
          <a:lstStyle/>
          <a:p>
            <a:r>
              <a:rPr lang="en-US" dirty="0"/>
              <a:t>Question </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259</a:t>
            </a:fld>
            <a:endParaRPr lang="en-US"/>
          </a:p>
        </p:txBody>
      </p:sp>
      <p:pic>
        <p:nvPicPr>
          <p:cNvPr id="837634" name="Picture 2" descr="H:\Computer Eng\PH.D thesis\Evo slides\pic\red_quiz_button_md_wm.jpg"/>
          <p:cNvPicPr>
            <a:picLocks noChangeAspect="1" noChangeArrowheads="1"/>
          </p:cNvPicPr>
          <p:nvPr/>
        </p:nvPicPr>
        <p:blipFill>
          <a:blip r:embed="rId3" cstate="print"/>
          <a:srcRect/>
          <a:stretch>
            <a:fillRect/>
          </a:stretch>
        </p:blipFill>
        <p:spPr bwMode="auto">
          <a:xfrm>
            <a:off x="357158" y="1643050"/>
            <a:ext cx="1611306" cy="1611306"/>
          </a:xfrm>
          <a:prstGeom prst="rect">
            <a:avLst/>
          </a:prstGeom>
          <a:noFill/>
        </p:spPr>
      </p:pic>
      <p:sp>
        <p:nvSpPr>
          <p:cNvPr id="6" name="TextBox 5"/>
          <p:cNvSpPr txBox="1"/>
          <p:nvPr/>
        </p:nvSpPr>
        <p:spPr>
          <a:xfrm>
            <a:off x="2000232" y="2214554"/>
            <a:ext cx="4985660" cy="461665"/>
          </a:xfrm>
          <a:prstGeom prst="rect">
            <a:avLst/>
          </a:prstGeom>
          <a:noFill/>
        </p:spPr>
        <p:txBody>
          <a:bodyPr wrap="none" rtlCol="0">
            <a:spAutoFit/>
          </a:bodyPr>
          <a:lstStyle/>
          <a:p>
            <a:r>
              <a:rPr lang="en-US" sz="2400" b="1" dirty="0"/>
              <a:t>Why should we mutate </a:t>
            </a:r>
            <a:r>
              <a:rPr lang="el-GR" sz="2400" b="1" dirty="0"/>
              <a:t>δ</a:t>
            </a:r>
            <a:r>
              <a:rPr lang="en-US" sz="2400" b="1" dirty="0"/>
              <a:t> first?</a:t>
            </a:r>
          </a:p>
        </p:txBody>
      </p:sp>
      <p:sp>
        <p:nvSpPr>
          <p:cNvPr id="7" name="TextBox 6"/>
          <p:cNvSpPr txBox="1"/>
          <p:nvPr/>
        </p:nvSpPr>
        <p:spPr>
          <a:xfrm>
            <a:off x="928662" y="4000504"/>
            <a:ext cx="5620449" cy="954107"/>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none" rtlCol="0">
            <a:spAutoFit/>
          </a:bodyPr>
          <a:lstStyle/>
          <a:p>
            <a:r>
              <a:rPr lang="en-US" sz="2800" dirty="0"/>
              <a:t>In other case the </a:t>
            </a:r>
            <a:r>
              <a:rPr lang="el-GR" sz="2800" dirty="0"/>
              <a:t>δ</a:t>
            </a:r>
            <a:r>
              <a:rPr lang="en-US" sz="2800" dirty="0"/>
              <a:t> will not evolve.</a:t>
            </a:r>
          </a:p>
          <a:p>
            <a:r>
              <a:rPr lang="en-US" sz="2800" dirty="0"/>
              <a:t>Mutate </a:t>
            </a:r>
            <a:r>
              <a:rPr lang="el-GR" sz="2800" dirty="0"/>
              <a:t>δ</a:t>
            </a:r>
            <a:r>
              <a:rPr lang="en-US" sz="2800" dirty="0"/>
              <a:t> last leads random 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General Scheme of EAs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26</a:t>
            </a:fld>
            <a:endParaRPr lang="en-US"/>
          </a:p>
        </p:txBody>
      </p:sp>
      <p:sp>
        <p:nvSpPr>
          <p:cNvPr id="6" name="Rounded Rectangle 5"/>
          <p:cNvSpPr/>
          <p:nvPr/>
        </p:nvSpPr>
        <p:spPr bwMode="auto">
          <a:xfrm>
            <a:off x="1763610" y="3068950"/>
            <a:ext cx="1728240" cy="864120"/>
          </a:xfrm>
          <a:prstGeom prst="roundRect">
            <a:avLst/>
          </a:prstGeom>
          <a:ln>
            <a:solidFill>
              <a:schemeClr val="accent1">
                <a:alpha val="94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sz="1600" dirty="0">
              <a:solidFill>
                <a:schemeClr val="tx1"/>
              </a:solidFill>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7" name="Rounded Rectangle 6"/>
          <p:cNvSpPr/>
          <p:nvPr/>
        </p:nvSpPr>
        <p:spPr bwMode="auto">
          <a:xfrm>
            <a:off x="5508130" y="1700760"/>
            <a:ext cx="1872260" cy="864120"/>
          </a:xfrm>
          <a:prstGeom prst="roundRect">
            <a:avLst/>
          </a:prstGeom>
          <a:solidFill>
            <a:schemeClr val="lt1">
              <a:alpha val="96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ounded Rectangle 7"/>
          <p:cNvSpPr/>
          <p:nvPr/>
        </p:nvSpPr>
        <p:spPr bwMode="auto">
          <a:xfrm>
            <a:off x="5508130" y="4581160"/>
            <a:ext cx="1800250" cy="792110"/>
          </a:xfrm>
          <a:prstGeom prst="roundRect">
            <a:avLst/>
          </a:prstGeom>
          <a:solidFill>
            <a:schemeClr val="lt1">
              <a:alpha val="96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0" name="Elbow Connector 9"/>
          <p:cNvCxnSpPr>
            <a:stCxn id="6" idx="0"/>
            <a:endCxn id="7" idx="1"/>
          </p:cNvCxnSpPr>
          <p:nvPr/>
        </p:nvCxnSpPr>
        <p:spPr bwMode="auto">
          <a:xfrm rot="5400000" flipH="1" flipV="1">
            <a:off x="3599865" y="1160685"/>
            <a:ext cx="936130" cy="2880400"/>
          </a:xfrm>
          <a:prstGeom prst="bentConnector2">
            <a:avLst/>
          </a:prstGeom>
          <a:solidFill>
            <a:schemeClr val="accent1"/>
          </a:solidFill>
          <a:ln w="31750" cap="flat" cmpd="sng" algn="ctr">
            <a:solidFill>
              <a:schemeClr val="tx1"/>
            </a:solidFill>
            <a:prstDash val="solid"/>
            <a:round/>
            <a:headEnd type="none" w="med" len="med"/>
            <a:tailEnd type="arrow"/>
          </a:ln>
          <a:effectLst/>
        </p:spPr>
      </p:cxnSp>
      <p:cxnSp>
        <p:nvCxnSpPr>
          <p:cNvPr id="13" name="Shape 12"/>
          <p:cNvCxnSpPr>
            <a:stCxn id="8" idx="1"/>
            <a:endCxn id="6" idx="2"/>
          </p:cNvCxnSpPr>
          <p:nvPr/>
        </p:nvCxnSpPr>
        <p:spPr bwMode="auto">
          <a:xfrm rot="10800000">
            <a:off x="2627730" y="3933071"/>
            <a:ext cx="2880400" cy="1044145"/>
          </a:xfrm>
          <a:prstGeom prst="bentConnector2">
            <a:avLst/>
          </a:prstGeom>
          <a:solidFill>
            <a:schemeClr val="accent1"/>
          </a:solidFill>
          <a:ln w="31750" cap="flat" cmpd="sng" algn="ctr">
            <a:solidFill>
              <a:schemeClr val="tx1"/>
            </a:solidFill>
            <a:prstDash val="solid"/>
            <a:round/>
            <a:headEnd type="none" w="med" len="med"/>
            <a:tailEnd type="arrow"/>
          </a:ln>
          <a:effectLst/>
        </p:spPr>
      </p:cxnSp>
      <p:cxnSp>
        <p:nvCxnSpPr>
          <p:cNvPr id="15" name="Straight Arrow Connector 14"/>
          <p:cNvCxnSpPr>
            <a:stCxn id="7" idx="2"/>
            <a:endCxn id="8" idx="0"/>
          </p:cNvCxnSpPr>
          <p:nvPr/>
        </p:nvCxnSpPr>
        <p:spPr bwMode="auto">
          <a:xfrm flipH="1">
            <a:off x="6408255" y="2564880"/>
            <a:ext cx="36005" cy="201628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cxnSp>
        <p:nvCxnSpPr>
          <p:cNvPr id="24" name="Shape 23"/>
          <p:cNvCxnSpPr/>
          <p:nvPr/>
        </p:nvCxnSpPr>
        <p:spPr bwMode="auto">
          <a:xfrm>
            <a:off x="755470" y="2708900"/>
            <a:ext cx="1008140" cy="576080"/>
          </a:xfrm>
          <a:prstGeom prst="bentConnector3">
            <a:avLst>
              <a:gd name="adj1" fmla="val -1630"/>
            </a:avLst>
          </a:prstGeom>
          <a:solidFill>
            <a:schemeClr val="accent1"/>
          </a:solidFill>
          <a:ln w="25400" cap="flat" cmpd="sng" algn="ctr">
            <a:solidFill>
              <a:schemeClr val="tx1"/>
            </a:solidFill>
            <a:prstDash val="solid"/>
            <a:round/>
            <a:headEnd type="none" w="med" len="med"/>
            <a:tailEnd type="arrow"/>
          </a:ln>
          <a:effectLst/>
        </p:spPr>
      </p:cxnSp>
      <p:sp>
        <p:nvSpPr>
          <p:cNvPr id="31" name="Rectangle 30"/>
          <p:cNvSpPr/>
          <p:nvPr/>
        </p:nvSpPr>
        <p:spPr>
          <a:xfrm>
            <a:off x="1903078" y="3284980"/>
            <a:ext cx="1516762" cy="369332"/>
          </a:xfrm>
          <a:prstGeom prst="rect">
            <a:avLst/>
          </a:prstGeom>
        </p:spPr>
        <p:txBody>
          <a:bodyPr wrap="none">
            <a:spAutoFit/>
          </a:bodyPr>
          <a:lstStyle/>
          <a:p>
            <a:r>
              <a:rPr lang="en-US" b="1" i="1" dirty="0">
                <a:solidFill>
                  <a:srgbClr val="2B1A1B"/>
                </a:solidFill>
                <a:latin typeface="+mj-lt"/>
                <a:ea typeface="+mj-ea"/>
                <a:cs typeface="+mj-cs"/>
              </a:rPr>
              <a:t>population</a:t>
            </a:r>
          </a:p>
        </p:txBody>
      </p:sp>
      <p:sp>
        <p:nvSpPr>
          <p:cNvPr id="32" name="Rectangle 31"/>
          <p:cNvSpPr/>
          <p:nvPr/>
        </p:nvSpPr>
        <p:spPr>
          <a:xfrm>
            <a:off x="5940190" y="1916790"/>
            <a:ext cx="1114408" cy="369332"/>
          </a:xfrm>
          <a:prstGeom prst="rect">
            <a:avLst/>
          </a:prstGeom>
        </p:spPr>
        <p:txBody>
          <a:bodyPr wrap="none">
            <a:spAutoFit/>
          </a:bodyPr>
          <a:lstStyle/>
          <a:p>
            <a:r>
              <a:rPr lang="en-US" b="1" i="1" dirty="0">
                <a:solidFill>
                  <a:srgbClr val="2B1A1B"/>
                </a:solidFill>
                <a:latin typeface="+mj-lt"/>
                <a:ea typeface="+mj-ea"/>
                <a:cs typeface="+mj-cs"/>
              </a:rPr>
              <a:t>parents</a:t>
            </a:r>
          </a:p>
        </p:txBody>
      </p:sp>
      <p:sp>
        <p:nvSpPr>
          <p:cNvPr id="33" name="Rectangle 32"/>
          <p:cNvSpPr/>
          <p:nvPr/>
        </p:nvSpPr>
        <p:spPr>
          <a:xfrm>
            <a:off x="5820598" y="4787908"/>
            <a:ext cx="1415772" cy="369332"/>
          </a:xfrm>
          <a:prstGeom prst="rect">
            <a:avLst/>
          </a:prstGeom>
        </p:spPr>
        <p:txBody>
          <a:bodyPr wrap="none">
            <a:spAutoFit/>
          </a:bodyPr>
          <a:lstStyle/>
          <a:p>
            <a:r>
              <a:rPr lang="en-US" b="1" i="1" dirty="0" err="1">
                <a:solidFill>
                  <a:srgbClr val="2B1A1B"/>
                </a:solidFill>
                <a:latin typeface="+mj-lt"/>
                <a:ea typeface="+mj-ea"/>
                <a:cs typeface="+mj-cs"/>
              </a:rPr>
              <a:t>offsprings</a:t>
            </a:r>
            <a:endParaRPr lang="en-US" b="1" i="1" dirty="0">
              <a:solidFill>
                <a:srgbClr val="2B1A1B"/>
              </a:solidFill>
              <a:latin typeface="+mj-lt"/>
              <a:ea typeface="+mj-ea"/>
              <a:cs typeface="+mj-cs"/>
            </a:endParaRPr>
          </a:p>
        </p:txBody>
      </p:sp>
      <p:sp>
        <p:nvSpPr>
          <p:cNvPr id="34" name="Rectangle 33"/>
          <p:cNvSpPr/>
          <p:nvPr/>
        </p:nvSpPr>
        <p:spPr>
          <a:xfrm>
            <a:off x="323410" y="2132820"/>
            <a:ext cx="1377300" cy="369332"/>
          </a:xfrm>
          <a:prstGeom prst="rect">
            <a:avLst/>
          </a:prstGeom>
        </p:spPr>
        <p:txBody>
          <a:bodyPr wrap="none">
            <a:spAutoFit/>
          </a:bodyPr>
          <a:lstStyle/>
          <a:p>
            <a:r>
              <a:rPr lang="en-US" i="1" dirty="0">
                <a:latin typeface="Arial" charset="0"/>
              </a:rPr>
              <a:t>initialization</a:t>
            </a:r>
            <a:endParaRPr lang="en-US" i="1" dirty="0"/>
          </a:p>
        </p:txBody>
      </p:sp>
      <p:sp>
        <p:nvSpPr>
          <p:cNvPr id="35" name="Rectangle 34"/>
          <p:cNvSpPr/>
          <p:nvPr/>
        </p:nvSpPr>
        <p:spPr>
          <a:xfrm>
            <a:off x="395420" y="4221110"/>
            <a:ext cx="1326004" cy="369332"/>
          </a:xfrm>
          <a:prstGeom prst="rect">
            <a:avLst/>
          </a:prstGeom>
        </p:spPr>
        <p:txBody>
          <a:bodyPr wrap="none">
            <a:spAutoFit/>
          </a:bodyPr>
          <a:lstStyle/>
          <a:p>
            <a:r>
              <a:rPr lang="en-US" i="1" dirty="0">
                <a:latin typeface="Arial" charset="0"/>
              </a:rPr>
              <a:t>termination</a:t>
            </a:r>
            <a:endParaRPr lang="en-US" i="1" dirty="0"/>
          </a:p>
        </p:txBody>
      </p:sp>
      <p:sp>
        <p:nvSpPr>
          <p:cNvPr id="36" name="Rectangle 35"/>
          <p:cNvSpPr/>
          <p:nvPr/>
        </p:nvSpPr>
        <p:spPr>
          <a:xfrm>
            <a:off x="3203810" y="5085230"/>
            <a:ext cx="2146742" cy="369332"/>
          </a:xfrm>
          <a:prstGeom prst="rect">
            <a:avLst/>
          </a:prstGeom>
        </p:spPr>
        <p:txBody>
          <a:bodyPr wrap="none">
            <a:spAutoFit/>
          </a:bodyPr>
          <a:lstStyle/>
          <a:p>
            <a:r>
              <a:rPr lang="en-US" b="1" i="1" dirty="0">
                <a:solidFill>
                  <a:schemeClr val="accent1">
                    <a:lumMod val="75000"/>
                  </a:schemeClr>
                </a:solidFill>
                <a:latin typeface="Arial" charset="0"/>
              </a:rPr>
              <a:t>Survival selection</a:t>
            </a:r>
            <a:endParaRPr lang="en-US" b="1" i="1" dirty="0">
              <a:solidFill>
                <a:schemeClr val="accent1">
                  <a:lumMod val="75000"/>
                </a:schemeClr>
              </a:solidFill>
            </a:endParaRPr>
          </a:p>
        </p:txBody>
      </p:sp>
      <p:sp>
        <p:nvSpPr>
          <p:cNvPr id="37" name="Rectangle 36"/>
          <p:cNvSpPr/>
          <p:nvPr/>
        </p:nvSpPr>
        <p:spPr>
          <a:xfrm>
            <a:off x="3203810" y="1628750"/>
            <a:ext cx="1967205" cy="369332"/>
          </a:xfrm>
          <a:prstGeom prst="rect">
            <a:avLst/>
          </a:prstGeom>
        </p:spPr>
        <p:txBody>
          <a:bodyPr wrap="none">
            <a:spAutoFit/>
          </a:bodyPr>
          <a:lstStyle/>
          <a:p>
            <a:r>
              <a:rPr lang="en-US" b="1" i="1" dirty="0">
                <a:solidFill>
                  <a:schemeClr val="accent1">
                    <a:lumMod val="75000"/>
                  </a:schemeClr>
                </a:solidFill>
                <a:latin typeface="Arial" charset="0"/>
              </a:rPr>
              <a:t>Parent selection</a:t>
            </a:r>
            <a:endParaRPr lang="en-US" b="1" i="1" dirty="0">
              <a:solidFill>
                <a:schemeClr val="accent1">
                  <a:lumMod val="75000"/>
                </a:schemeClr>
              </a:solidFill>
            </a:endParaRPr>
          </a:p>
        </p:txBody>
      </p:sp>
      <p:sp>
        <p:nvSpPr>
          <p:cNvPr id="38" name="Rectangle 37"/>
          <p:cNvSpPr/>
          <p:nvPr/>
        </p:nvSpPr>
        <p:spPr>
          <a:xfrm>
            <a:off x="6516270" y="2996940"/>
            <a:ext cx="2160299" cy="923330"/>
          </a:xfrm>
          <a:prstGeom prst="rect">
            <a:avLst/>
          </a:prstGeom>
        </p:spPr>
        <p:txBody>
          <a:bodyPr wrap="square">
            <a:spAutoFit/>
          </a:bodyPr>
          <a:lstStyle/>
          <a:p>
            <a:r>
              <a:rPr lang="en-US" b="1" i="1" dirty="0">
                <a:solidFill>
                  <a:schemeClr val="accent1">
                    <a:lumMod val="75000"/>
                  </a:schemeClr>
                </a:solidFill>
                <a:latin typeface="Arial" charset="0"/>
              </a:rPr>
              <a:t>Recombination</a:t>
            </a:r>
          </a:p>
          <a:p>
            <a:endParaRPr lang="en-US" b="1" i="1" dirty="0">
              <a:solidFill>
                <a:schemeClr val="accent1">
                  <a:lumMod val="75000"/>
                </a:schemeClr>
              </a:solidFill>
              <a:latin typeface="Arial" charset="0"/>
            </a:endParaRPr>
          </a:p>
          <a:p>
            <a:r>
              <a:rPr lang="en-US" b="1" i="1" dirty="0">
                <a:solidFill>
                  <a:schemeClr val="accent1">
                    <a:lumMod val="75000"/>
                  </a:schemeClr>
                </a:solidFill>
                <a:latin typeface="Arial" charset="0"/>
              </a:rPr>
              <a:t>mutation</a:t>
            </a:r>
            <a:endParaRPr lang="en-US" b="1" i="1" dirty="0">
              <a:solidFill>
                <a:schemeClr val="accent1">
                  <a:lumMod val="75000"/>
                </a:schemeClr>
              </a:solidFill>
            </a:endParaRPr>
          </a:p>
        </p:txBody>
      </p:sp>
      <p:cxnSp>
        <p:nvCxnSpPr>
          <p:cNvPr id="71" name="Shape 23"/>
          <p:cNvCxnSpPr/>
          <p:nvPr/>
        </p:nvCxnSpPr>
        <p:spPr bwMode="auto">
          <a:xfrm rot="10800000" flipV="1">
            <a:off x="755470" y="3573020"/>
            <a:ext cx="936130" cy="504070"/>
          </a:xfrm>
          <a:prstGeom prst="bentConnector3">
            <a:avLst>
              <a:gd name="adj1" fmla="val 101093"/>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Mutation case 1:</a:t>
            </a:r>
            <a:br>
              <a:rPr lang="en-GB" dirty="0"/>
            </a:br>
            <a:r>
              <a:rPr lang="en-GB" dirty="0"/>
              <a:t>Uncorrelated mutation with one </a:t>
            </a:r>
            <a:r>
              <a:rPr lang="en-GB" dirty="0">
                <a:sym typeface="Symbol" pitchFamily="18" charset="2"/>
              </a:rPr>
              <a:t></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260</a:t>
            </a:fld>
            <a:endParaRPr lang="en-US"/>
          </a:p>
        </p:txBody>
      </p:sp>
      <p:sp>
        <p:nvSpPr>
          <p:cNvPr id="5" name="Rectangle 4"/>
          <p:cNvSpPr/>
          <p:nvPr/>
        </p:nvSpPr>
        <p:spPr>
          <a:xfrm>
            <a:off x="428596" y="1857364"/>
            <a:ext cx="2428870" cy="646331"/>
          </a:xfrm>
          <a:prstGeom prst="rect">
            <a:avLst/>
          </a:prstGeom>
        </p:spPr>
        <p:txBody>
          <a:bodyPr wrap="none">
            <a:spAutoFit/>
          </a:bodyPr>
          <a:lstStyle/>
          <a:p>
            <a:r>
              <a:rPr lang="en-GB" sz="2800" b="1" kern="0" dirty="0">
                <a:sym typeface="Symbol" pitchFamily="18" charset="2"/>
              </a:rPr>
              <a:t> </a:t>
            </a:r>
            <a:r>
              <a:rPr lang="en-GB" sz="2800" b="1" kern="0" dirty="0">
                <a:sym typeface="Bookshelf Symbol 2" pitchFamily="2" charset="2"/>
              </a:rPr>
              <a:t>x</a:t>
            </a:r>
            <a:r>
              <a:rPr lang="en-GB" sz="2800" b="1" kern="0" baseline="-25000" dirty="0">
                <a:sym typeface="Bookshelf Symbol 2" pitchFamily="2" charset="2"/>
              </a:rPr>
              <a:t>1</a:t>
            </a:r>
            <a:r>
              <a:rPr lang="en-GB" sz="2800" b="1" kern="0" dirty="0">
                <a:sym typeface="Bookshelf Symbol 2" pitchFamily="2" charset="2"/>
              </a:rPr>
              <a:t>,…,</a:t>
            </a:r>
            <a:r>
              <a:rPr lang="en-GB" sz="2800" b="1" kern="0" dirty="0" err="1">
                <a:sym typeface="Bookshelf Symbol 2" pitchFamily="2" charset="2"/>
              </a:rPr>
              <a:t>x</a:t>
            </a:r>
            <a:r>
              <a:rPr lang="en-GB" sz="2800" b="1" kern="0" baseline="-25000" dirty="0" err="1">
                <a:sym typeface="Bookshelf Symbol 2" pitchFamily="2" charset="2"/>
              </a:rPr>
              <a:t>n</a:t>
            </a:r>
            <a:r>
              <a:rPr lang="en-GB" sz="2800" b="1" kern="0" dirty="0">
                <a:sym typeface="Bookshelf Symbol 2" pitchFamily="2" charset="2"/>
              </a:rPr>
              <a:t>, </a:t>
            </a:r>
            <a:r>
              <a:rPr lang="en-GB" sz="2800" b="1" kern="0" dirty="0">
                <a:sym typeface="Symbol" pitchFamily="18" charset="2"/>
              </a:rPr>
              <a:t></a:t>
            </a:r>
            <a:r>
              <a:rPr lang="en-GB" sz="2800" b="1" kern="0" dirty="0">
                <a:sym typeface="Bookshelf Symbol 2" pitchFamily="2" charset="2"/>
              </a:rPr>
              <a:t> </a:t>
            </a:r>
            <a:r>
              <a:rPr lang="en-GB" sz="2800" b="1" kern="0" dirty="0">
                <a:sym typeface="Symbol" pitchFamily="18" charset="2"/>
              </a:rPr>
              <a:t></a:t>
            </a:r>
            <a:r>
              <a:rPr lang="en-GB" sz="3600" b="1" kern="0" dirty="0">
                <a:sym typeface="Symbol" pitchFamily="18" charset="2"/>
              </a:rPr>
              <a:t> </a:t>
            </a:r>
            <a:endParaRPr lang="en-US" sz="2800" b="1" dirty="0"/>
          </a:p>
        </p:txBody>
      </p:sp>
      <p:cxnSp>
        <p:nvCxnSpPr>
          <p:cNvPr id="9" name="Straight Arrow Connector 8"/>
          <p:cNvCxnSpPr/>
          <p:nvPr/>
        </p:nvCxnSpPr>
        <p:spPr bwMode="auto">
          <a:xfrm>
            <a:off x="2786050" y="2285992"/>
            <a:ext cx="714380" cy="158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0" name="Left Brace 9"/>
          <p:cNvSpPr/>
          <p:nvPr/>
        </p:nvSpPr>
        <p:spPr bwMode="auto">
          <a:xfrm>
            <a:off x="3571868" y="1428736"/>
            <a:ext cx="428628" cy="1714512"/>
          </a:xfrm>
          <a:prstGeom prst="leftBrac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TextBox 10"/>
          <p:cNvSpPr txBox="1"/>
          <p:nvPr/>
        </p:nvSpPr>
        <p:spPr>
          <a:xfrm>
            <a:off x="3786182" y="1571612"/>
            <a:ext cx="370614" cy="369332"/>
          </a:xfrm>
          <a:prstGeom prst="rect">
            <a:avLst/>
          </a:prstGeom>
          <a:noFill/>
        </p:spPr>
        <p:txBody>
          <a:bodyPr wrap="none" rtlCol="0">
            <a:spAutoFit/>
          </a:bodyPr>
          <a:lstStyle/>
          <a:p>
            <a:r>
              <a:rPr lang="en-US" dirty="0"/>
              <a:t>1)</a:t>
            </a:r>
          </a:p>
        </p:txBody>
      </p:sp>
      <p:sp>
        <p:nvSpPr>
          <p:cNvPr id="12" name="TextBox 11"/>
          <p:cNvSpPr txBox="1"/>
          <p:nvPr/>
        </p:nvSpPr>
        <p:spPr>
          <a:xfrm>
            <a:off x="3844196" y="2559602"/>
            <a:ext cx="399468" cy="369332"/>
          </a:xfrm>
          <a:prstGeom prst="rect">
            <a:avLst/>
          </a:prstGeom>
          <a:noFill/>
        </p:spPr>
        <p:txBody>
          <a:bodyPr wrap="none" rtlCol="0">
            <a:spAutoFit/>
          </a:bodyPr>
          <a:lstStyle/>
          <a:p>
            <a:r>
              <a:rPr lang="en-US" dirty="0"/>
              <a:t>2)</a:t>
            </a:r>
          </a:p>
        </p:txBody>
      </p:sp>
      <p:sp>
        <p:nvSpPr>
          <p:cNvPr id="13" name="Rectangle 12"/>
          <p:cNvSpPr/>
          <p:nvPr/>
        </p:nvSpPr>
        <p:spPr>
          <a:xfrm>
            <a:off x="4089864" y="1428736"/>
            <a:ext cx="3696846" cy="523220"/>
          </a:xfrm>
          <a:prstGeom prst="rect">
            <a:avLst/>
          </a:prstGeom>
        </p:spPr>
        <p:txBody>
          <a:bodyPr wrap="none">
            <a:spAutoFit/>
          </a:bodyPr>
          <a:lstStyle/>
          <a:p>
            <a:pPr marL="342900" lvl="0" indent="-342900" fontAlgn="base">
              <a:spcBef>
                <a:spcPct val="20000"/>
              </a:spcBef>
              <a:spcAft>
                <a:spcPct val="0"/>
              </a:spcAft>
              <a:buClr>
                <a:srgbClr val="682A00"/>
              </a:buClr>
              <a:defRPr/>
            </a:pPr>
            <a:r>
              <a:rPr lang="en-GB" sz="2800" kern="0" dirty="0">
                <a:sym typeface="Symbol" pitchFamily="18" charset="2"/>
              </a:rPr>
              <a:t> ’ =  </a:t>
            </a:r>
            <a:r>
              <a:rPr lang="en-GB" sz="1600" kern="0" dirty="0">
                <a:cs typeface="Arial" charset="0"/>
                <a:sym typeface="Symbol" pitchFamily="18" charset="2"/>
              </a:rPr>
              <a:t>•</a:t>
            </a:r>
            <a:r>
              <a:rPr lang="en-GB" sz="2800" kern="0" dirty="0">
                <a:cs typeface="Arial" charset="0"/>
                <a:sym typeface="Symbol" pitchFamily="18" charset="2"/>
              </a:rPr>
              <a:t> </a:t>
            </a:r>
            <a:r>
              <a:rPr lang="en-GB" sz="2800" kern="0" dirty="0">
                <a:sym typeface="Symbol" pitchFamily="18" charset="2"/>
              </a:rPr>
              <a:t>exp( </a:t>
            </a:r>
            <a:r>
              <a:rPr lang="en-GB" sz="1600" kern="0" dirty="0">
                <a:cs typeface="Arial" charset="0"/>
                <a:sym typeface="Symbol" pitchFamily="18" charset="2"/>
              </a:rPr>
              <a:t>•</a:t>
            </a:r>
            <a:r>
              <a:rPr lang="en-GB" sz="2800" kern="0" dirty="0">
                <a:sym typeface="Symbol" pitchFamily="18" charset="2"/>
              </a:rPr>
              <a:t> N(0,1))</a:t>
            </a:r>
          </a:p>
        </p:txBody>
      </p:sp>
      <p:sp>
        <p:nvSpPr>
          <p:cNvPr id="14" name="Rectangle 13"/>
          <p:cNvSpPr/>
          <p:nvPr/>
        </p:nvSpPr>
        <p:spPr>
          <a:xfrm>
            <a:off x="4214810" y="2428868"/>
            <a:ext cx="3143809" cy="523220"/>
          </a:xfrm>
          <a:prstGeom prst="rect">
            <a:avLst/>
          </a:prstGeom>
        </p:spPr>
        <p:txBody>
          <a:bodyPr wrap="none">
            <a:spAutoFit/>
          </a:bodyPr>
          <a:lstStyle/>
          <a:p>
            <a:pPr marL="342900" lvl="0" indent="-342900" fontAlgn="base">
              <a:spcBef>
                <a:spcPct val="20000"/>
              </a:spcBef>
              <a:spcAft>
                <a:spcPct val="0"/>
              </a:spcAft>
              <a:buClr>
                <a:srgbClr val="682A00"/>
              </a:buClr>
              <a:defRPr/>
            </a:pPr>
            <a:r>
              <a:rPr lang="en-GB" sz="2800" kern="0" dirty="0" err="1"/>
              <a:t>x’</a:t>
            </a:r>
            <a:r>
              <a:rPr lang="en-GB" sz="2800" kern="0" baseline="-25000" dirty="0" err="1"/>
              <a:t>i</a:t>
            </a:r>
            <a:r>
              <a:rPr lang="en-GB" sz="2800" kern="0" dirty="0"/>
              <a:t> = x</a:t>
            </a:r>
            <a:r>
              <a:rPr lang="en-GB" sz="2800" kern="0" baseline="-25000" dirty="0"/>
              <a:t>i</a:t>
            </a:r>
            <a:r>
              <a:rPr lang="en-GB" sz="2800" kern="0" dirty="0"/>
              <a:t> + </a:t>
            </a:r>
            <a:r>
              <a:rPr lang="en-GB" sz="2800" kern="0" dirty="0">
                <a:sym typeface="Symbol" pitchFamily="18" charset="2"/>
              </a:rPr>
              <a:t>’</a:t>
            </a:r>
            <a:r>
              <a:rPr lang="en-GB" sz="2800" kern="0" dirty="0"/>
              <a:t> </a:t>
            </a:r>
            <a:r>
              <a:rPr lang="en-GB" sz="1600" kern="0" dirty="0">
                <a:cs typeface="Arial" charset="0"/>
                <a:sym typeface="Symbol" pitchFamily="18" charset="2"/>
              </a:rPr>
              <a:t>•</a:t>
            </a:r>
            <a:r>
              <a:rPr lang="en-GB" sz="2800" kern="0" dirty="0"/>
              <a:t> N(0,1)</a:t>
            </a:r>
          </a:p>
        </p:txBody>
      </p:sp>
      <p:sp>
        <p:nvSpPr>
          <p:cNvPr id="15" name="Rectangle 14"/>
          <p:cNvSpPr/>
          <p:nvPr/>
        </p:nvSpPr>
        <p:spPr>
          <a:xfrm>
            <a:off x="214282" y="3357562"/>
            <a:ext cx="4384534" cy="369332"/>
          </a:xfrm>
          <a:prstGeom prst="rect">
            <a:avLst/>
          </a:prstGeom>
        </p:spPr>
        <p:txBody>
          <a:bodyPr wrap="none">
            <a:spAutoFit/>
          </a:bodyPr>
          <a:lstStyle/>
          <a:p>
            <a:pPr marL="342900" lvl="0" indent="-342900" fontAlgn="base">
              <a:spcBef>
                <a:spcPct val="20000"/>
              </a:spcBef>
              <a:spcAft>
                <a:spcPct val="0"/>
              </a:spcAft>
              <a:buClr>
                <a:srgbClr val="682A00"/>
              </a:buClr>
              <a:buFont typeface="Wingdings" pitchFamily="2" charset="2"/>
              <a:buChar char="ü"/>
              <a:defRPr/>
            </a:pPr>
            <a:r>
              <a:rPr lang="en-GB" kern="0" dirty="0"/>
              <a:t>Typically the “learning rate” </a:t>
            </a:r>
            <a:r>
              <a:rPr lang="en-GB" kern="0" dirty="0">
                <a:sym typeface="Symbol" pitchFamily="18" charset="2"/>
              </a:rPr>
              <a:t></a:t>
            </a:r>
            <a:r>
              <a:rPr lang="en-GB" kern="0" dirty="0"/>
              <a:t> </a:t>
            </a:r>
            <a:r>
              <a:rPr lang="en-GB" kern="0" dirty="0">
                <a:sym typeface="Symbol" pitchFamily="18" charset="2"/>
              </a:rPr>
              <a:t> 1/ </a:t>
            </a:r>
            <a:r>
              <a:rPr lang="en-GB" kern="0" dirty="0"/>
              <a:t>n</a:t>
            </a:r>
            <a:r>
              <a:rPr lang="en-GB" kern="0" baseline="30000" dirty="0">
                <a:cs typeface="Arial" charset="0"/>
              </a:rPr>
              <a:t>½</a:t>
            </a:r>
            <a:endParaRPr lang="en-GB" kern="0" baseline="30000" dirty="0"/>
          </a:p>
        </p:txBody>
      </p:sp>
      <p:sp>
        <p:nvSpPr>
          <p:cNvPr id="16" name="Rectangle 15"/>
          <p:cNvSpPr/>
          <p:nvPr/>
        </p:nvSpPr>
        <p:spPr>
          <a:xfrm>
            <a:off x="214282" y="3857628"/>
            <a:ext cx="6000792" cy="369332"/>
          </a:xfrm>
          <a:prstGeom prst="rect">
            <a:avLst/>
          </a:prstGeom>
        </p:spPr>
        <p:txBody>
          <a:bodyPr wrap="square">
            <a:spAutoFit/>
          </a:bodyPr>
          <a:lstStyle/>
          <a:p>
            <a:pPr marL="342900" lvl="0" indent="-342900" fontAlgn="base">
              <a:spcBef>
                <a:spcPct val="20000"/>
              </a:spcBef>
              <a:spcAft>
                <a:spcPct val="0"/>
              </a:spcAft>
              <a:buClr>
                <a:srgbClr val="682A00"/>
              </a:buClr>
              <a:buFont typeface="Wingdings" pitchFamily="2" charset="2"/>
              <a:buChar char="ü"/>
              <a:defRPr/>
            </a:pPr>
            <a:r>
              <a:rPr lang="en-GB" kern="0" dirty="0"/>
              <a:t>And we have a boundary rule </a:t>
            </a:r>
            <a:r>
              <a:rPr lang="en-GB" kern="0" dirty="0">
                <a:sym typeface="Symbol" pitchFamily="18" charset="2"/>
              </a:rPr>
              <a:t>’ &lt; </a:t>
            </a:r>
            <a:r>
              <a:rPr lang="en-GB" kern="0" baseline="-25000" dirty="0">
                <a:sym typeface="Symbol" pitchFamily="18" charset="2"/>
              </a:rPr>
              <a:t>0</a:t>
            </a:r>
            <a:r>
              <a:rPr lang="en-GB" kern="0" dirty="0">
                <a:sym typeface="Symbol" pitchFamily="18" charset="2"/>
              </a:rPr>
              <a:t>  ’ = </a:t>
            </a:r>
            <a:r>
              <a:rPr lang="en-GB" kern="0" baseline="-25000" dirty="0">
                <a:sym typeface="Symbol" pitchFamily="18" charset="2"/>
              </a:rPr>
              <a:t>0</a:t>
            </a:r>
          </a:p>
        </p:txBody>
      </p:sp>
      <p:sp>
        <p:nvSpPr>
          <p:cNvPr id="17" name="TextBox 16"/>
          <p:cNvSpPr txBox="1"/>
          <p:nvPr/>
        </p:nvSpPr>
        <p:spPr>
          <a:xfrm>
            <a:off x="785786" y="1643050"/>
            <a:ext cx="1611339" cy="369332"/>
          </a:xfrm>
          <a:prstGeom prst="rect">
            <a:avLst/>
          </a:prstGeom>
          <a:noFill/>
        </p:spPr>
        <p:txBody>
          <a:bodyPr wrap="none" rtlCol="0">
            <a:spAutoFit/>
          </a:bodyPr>
          <a:lstStyle/>
          <a:p>
            <a:r>
              <a:rPr lang="en-US" dirty="0"/>
              <a:t>Chromosome </a:t>
            </a:r>
          </a:p>
        </p:txBody>
      </p:sp>
      <p:pic>
        <p:nvPicPr>
          <p:cNvPr id="838658" name="Picture 2" descr="H:\Computer Eng\PH.D thesis\Evo slides\pic\stick_figure_running_on_treadmill_PA_md_wm.gif"/>
          <p:cNvPicPr>
            <a:picLocks noChangeAspect="1" noChangeArrowheads="1" noCrop="1"/>
          </p:cNvPicPr>
          <p:nvPr/>
        </p:nvPicPr>
        <p:blipFill>
          <a:blip r:embed="rId2" cstate="print"/>
          <a:srcRect/>
          <a:stretch>
            <a:fillRect/>
          </a:stretch>
        </p:blipFill>
        <p:spPr bwMode="auto">
          <a:xfrm>
            <a:off x="1571604" y="4500570"/>
            <a:ext cx="1785950" cy="1785950"/>
          </a:xfrm>
          <a:prstGeom prst="rect">
            <a:avLst/>
          </a:prstGeom>
          <a:noFill/>
        </p:spPr>
      </p:pic>
      <p:sp>
        <p:nvSpPr>
          <p:cNvPr id="19" name="Rectangle 18"/>
          <p:cNvSpPr/>
          <p:nvPr/>
        </p:nvSpPr>
        <p:spPr bwMode="auto">
          <a:xfrm>
            <a:off x="6072198" y="5643578"/>
            <a:ext cx="2143140"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0" name="Picture 8" descr="C:\edu\ea\4-2small-gr.jpg"/>
          <p:cNvPicPr>
            <a:picLocks noChangeAspect="1" noChangeArrowheads="1"/>
          </p:cNvPicPr>
          <p:nvPr/>
        </p:nvPicPr>
        <p:blipFill>
          <a:blip r:embed="rId3" cstate="print"/>
          <a:srcRect/>
          <a:stretch>
            <a:fillRect/>
          </a:stretch>
        </p:blipFill>
        <p:spPr bwMode="auto">
          <a:xfrm>
            <a:off x="6072198" y="3286124"/>
            <a:ext cx="2214577" cy="2421635"/>
          </a:xfrm>
          <a:prstGeom prst="rect">
            <a:avLst/>
          </a:prstGeom>
          <a:noFill/>
          <a:ln w="9525">
            <a:solidFill>
              <a:schemeClr val="tx1"/>
            </a:solidFill>
            <a:miter lim="800000"/>
            <a:headEnd/>
            <a:tailEnd/>
          </a:ln>
        </p:spPr>
      </p:pic>
      <p:sp>
        <p:nvSpPr>
          <p:cNvPr id="21" name="Rectangle 20"/>
          <p:cNvSpPr/>
          <p:nvPr/>
        </p:nvSpPr>
        <p:spPr>
          <a:xfrm>
            <a:off x="4572032" y="5783065"/>
            <a:ext cx="4572000" cy="646331"/>
          </a:xfrm>
          <a:prstGeom prst="rect">
            <a:avLst/>
          </a:prstGeom>
        </p:spPr>
        <p:txBody>
          <a:bodyPr>
            <a:spAutoFit/>
          </a:bodyPr>
          <a:lstStyle/>
          <a:p>
            <a:pPr marL="342900" lvl="0" indent="-342900" algn="ctr" fontAlgn="base">
              <a:spcBef>
                <a:spcPct val="0"/>
              </a:spcBef>
              <a:spcAft>
                <a:spcPct val="0"/>
              </a:spcAft>
              <a:defRPr/>
            </a:pPr>
            <a:r>
              <a:rPr lang="en-GB" b="1" kern="0" dirty="0"/>
              <a:t>Circle: mutants having the same chance to be created</a:t>
            </a:r>
          </a:p>
        </p:txBody>
      </p:sp>
      <p:sp>
        <p:nvSpPr>
          <p:cNvPr id="22" name="Rectangle 21"/>
          <p:cNvSpPr/>
          <p:nvPr/>
        </p:nvSpPr>
        <p:spPr>
          <a:xfrm rot="20772233">
            <a:off x="3902802" y="4727951"/>
            <a:ext cx="2267921" cy="646331"/>
          </a:xfrm>
          <a:prstGeom prst="rect">
            <a:avLst/>
          </a:prstGeom>
        </p:spPr>
        <p:txBody>
          <a:bodyPr wrap="square">
            <a:spAutoFit/>
          </a:bodyPr>
          <a:lstStyle/>
          <a:p>
            <a:pPr algn="ctr"/>
            <a:r>
              <a:rPr lang="en-GB" dirty="0"/>
              <a:t>Mutants with equal likelihood</a:t>
            </a:r>
            <a:endParaRPr lang="en-US"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Mutation case 2:</a:t>
            </a:r>
            <a:br>
              <a:rPr lang="en-GB" dirty="0"/>
            </a:br>
            <a:r>
              <a:rPr lang="en-GB" dirty="0"/>
              <a:t>Uncorrelated mutation with n </a:t>
            </a:r>
            <a:r>
              <a:rPr lang="en-GB" dirty="0">
                <a:sym typeface="Symbol" pitchFamily="18" charset="2"/>
              </a:rPr>
              <a:t>’s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261</a:t>
            </a:fld>
            <a:endParaRPr lang="en-US"/>
          </a:p>
        </p:txBody>
      </p:sp>
      <p:sp>
        <p:nvSpPr>
          <p:cNvPr id="5" name="Rectangle 4"/>
          <p:cNvSpPr/>
          <p:nvPr/>
        </p:nvSpPr>
        <p:spPr>
          <a:xfrm>
            <a:off x="642910" y="1702346"/>
            <a:ext cx="1734770" cy="3693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kern="0" dirty="0">
                <a:sym typeface="Symbol" pitchFamily="18" charset="2"/>
              </a:rPr>
              <a:t>Chromosomes</a:t>
            </a:r>
            <a:r>
              <a:rPr lang="en-GB" sz="2000" kern="0" dirty="0">
                <a:sym typeface="Symbol" pitchFamily="18" charset="2"/>
              </a:rPr>
              <a:t>:</a:t>
            </a:r>
          </a:p>
        </p:txBody>
      </p:sp>
      <p:sp>
        <p:nvSpPr>
          <p:cNvPr id="6" name="Rectangle 5"/>
          <p:cNvSpPr/>
          <p:nvPr/>
        </p:nvSpPr>
        <p:spPr>
          <a:xfrm>
            <a:off x="142844" y="1977839"/>
            <a:ext cx="2565126" cy="379591"/>
          </a:xfrm>
          <a:prstGeom prst="rect">
            <a:avLst/>
          </a:prstGeom>
        </p:spPr>
        <p:txBody>
          <a:bodyPr wrap="none">
            <a:spAutoFit/>
          </a:bodyPr>
          <a:lstStyle/>
          <a:p>
            <a:r>
              <a:rPr lang="en-GB" sz="2800" b="1" kern="0" baseline="-25000" dirty="0">
                <a:sym typeface="Symbol" pitchFamily="18" charset="2"/>
              </a:rPr>
              <a:t> </a:t>
            </a:r>
            <a:r>
              <a:rPr lang="en-GB" sz="2800" b="1" kern="0" baseline="-25000" dirty="0">
                <a:sym typeface="Bookshelf Symbol 2" pitchFamily="2" charset="2"/>
              </a:rPr>
              <a:t>x1,…,</a:t>
            </a:r>
            <a:r>
              <a:rPr lang="en-GB" sz="2800" b="1" kern="0" baseline="-25000" dirty="0" err="1">
                <a:sym typeface="Bookshelf Symbol 2" pitchFamily="2" charset="2"/>
              </a:rPr>
              <a:t>xn</a:t>
            </a:r>
            <a:r>
              <a:rPr lang="en-GB" sz="2800" b="1" kern="0" baseline="-25000" dirty="0">
                <a:sym typeface="Bookshelf Symbol 2" pitchFamily="2" charset="2"/>
              </a:rPr>
              <a:t>, </a:t>
            </a:r>
            <a:r>
              <a:rPr lang="en-GB" sz="2800" b="1" kern="0" baseline="-25000" dirty="0">
                <a:sym typeface="Symbol" pitchFamily="18" charset="2"/>
              </a:rPr>
              <a:t></a:t>
            </a:r>
            <a:r>
              <a:rPr lang="en-GB" sz="2800" b="1" kern="0" baseline="-25000" dirty="0">
                <a:sym typeface="Bookshelf Symbol 2" pitchFamily="2" charset="2"/>
              </a:rPr>
              <a:t>1,…, </a:t>
            </a:r>
            <a:r>
              <a:rPr lang="en-GB" sz="2800" b="1" kern="0" baseline="-25000" dirty="0">
                <a:sym typeface="Symbol" pitchFamily="18" charset="2"/>
              </a:rPr>
              <a:t></a:t>
            </a:r>
            <a:r>
              <a:rPr lang="en-GB" sz="2800" b="1" kern="0" baseline="-25000" dirty="0">
                <a:sym typeface="Bookshelf Symbol 2" pitchFamily="2" charset="2"/>
              </a:rPr>
              <a:t>n </a:t>
            </a:r>
            <a:r>
              <a:rPr lang="en-GB" sz="2800" b="1" kern="0" baseline="-25000" dirty="0">
                <a:sym typeface="Symbol" pitchFamily="18" charset="2"/>
              </a:rPr>
              <a:t></a:t>
            </a:r>
            <a:endParaRPr lang="en-US" sz="2800" b="1" kern="0" baseline="-25000" dirty="0">
              <a:sym typeface="Bookshelf Symbol 2" pitchFamily="2" charset="2"/>
            </a:endParaRPr>
          </a:p>
        </p:txBody>
      </p:sp>
      <p:cxnSp>
        <p:nvCxnSpPr>
          <p:cNvPr id="7" name="Straight Arrow Connector 6"/>
          <p:cNvCxnSpPr/>
          <p:nvPr/>
        </p:nvCxnSpPr>
        <p:spPr bwMode="auto">
          <a:xfrm>
            <a:off x="2643174" y="2285992"/>
            <a:ext cx="714380" cy="158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8" name="Left Brace 7"/>
          <p:cNvSpPr/>
          <p:nvPr/>
        </p:nvSpPr>
        <p:spPr bwMode="auto">
          <a:xfrm>
            <a:off x="3428992" y="1428736"/>
            <a:ext cx="428628" cy="1714512"/>
          </a:xfrm>
          <a:prstGeom prst="leftBrac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p:nvPr/>
        </p:nvSpPr>
        <p:spPr>
          <a:xfrm>
            <a:off x="3786182" y="1730046"/>
            <a:ext cx="4557658" cy="3693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sz="2000" kern="0" dirty="0">
                <a:sym typeface="Symbol" pitchFamily="18" charset="2"/>
              </a:rPr>
              <a:t>1)  ’</a:t>
            </a:r>
            <a:r>
              <a:rPr lang="en-GB" sz="2000" kern="0" baseline="-25000" dirty="0" err="1"/>
              <a:t>i</a:t>
            </a:r>
            <a:r>
              <a:rPr lang="en-GB" sz="2000" kern="0" dirty="0">
                <a:sym typeface="Symbol" pitchFamily="18" charset="2"/>
              </a:rPr>
              <a:t> = </a:t>
            </a:r>
            <a:r>
              <a:rPr lang="en-GB" sz="2000" kern="0" baseline="-25000" dirty="0" err="1"/>
              <a:t>i</a:t>
            </a:r>
            <a:r>
              <a:rPr lang="en-GB" sz="2000" kern="0" dirty="0">
                <a:sym typeface="Symbol" pitchFamily="18" charset="2"/>
              </a:rPr>
              <a:t> </a:t>
            </a:r>
            <a:r>
              <a:rPr lang="en-GB" sz="1200" kern="0" dirty="0">
                <a:cs typeface="Arial" charset="0"/>
                <a:sym typeface="Symbol" pitchFamily="18" charset="2"/>
              </a:rPr>
              <a:t>•</a:t>
            </a:r>
            <a:r>
              <a:rPr lang="en-GB" sz="2000" kern="0" dirty="0">
                <a:cs typeface="Arial" charset="0"/>
                <a:sym typeface="Symbol" pitchFamily="18" charset="2"/>
              </a:rPr>
              <a:t> </a:t>
            </a:r>
            <a:r>
              <a:rPr lang="en-GB" sz="2000" kern="0" dirty="0">
                <a:sym typeface="Symbol" pitchFamily="18" charset="2"/>
              </a:rPr>
              <a:t>exp(’ </a:t>
            </a:r>
            <a:r>
              <a:rPr lang="en-GB" sz="1200" kern="0" dirty="0">
                <a:cs typeface="Arial" charset="0"/>
                <a:sym typeface="Symbol" pitchFamily="18" charset="2"/>
              </a:rPr>
              <a:t>•</a:t>
            </a:r>
            <a:r>
              <a:rPr lang="en-GB" sz="2000" kern="0" dirty="0">
                <a:sym typeface="Symbol" pitchFamily="18" charset="2"/>
              </a:rPr>
              <a:t> N(0,1) +  </a:t>
            </a:r>
            <a:r>
              <a:rPr lang="en-GB" sz="1200" kern="0" dirty="0">
                <a:cs typeface="Arial" charset="0"/>
                <a:sym typeface="Symbol" pitchFamily="18" charset="2"/>
              </a:rPr>
              <a:t>•</a:t>
            </a:r>
            <a:r>
              <a:rPr lang="en-GB" sz="2000" kern="0" dirty="0">
                <a:sym typeface="Symbol" pitchFamily="18" charset="2"/>
              </a:rPr>
              <a:t> N</a:t>
            </a:r>
            <a:r>
              <a:rPr lang="en-GB" sz="2000" kern="0" baseline="-25000" dirty="0"/>
              <a:t>i</a:t>
            </a:r>
            <a:r>
              <a:rPr lang="en-GB" sz="2000" kern="0" dirty="0">
                <a:sym typeface="Symbol" pitchFamily="18" charset="2"/>
              </a:rPr>
              <a:t> (0,1))</a:t>
            </a:r>
          </a:p>
        </p:txBody>
      </p:sp>
      <p:sp>
        <p:nvSpPr>
          <p:cNvPr id="10" name="Rectangle 9"/>
          <p:cNvSpPr/>
          <p:nvPr/>
        </p:nvSpPr>
        <p:spPr>
          <a:xfrm>
            <a:off x="3786182" y="2428868"/>
            <a:ext cx="2831224" cy="3693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sz="2000" kern="0" dirty="0"/>
              <a:t>2)  </a:t>
            </a:r>
            <a:r>
              <a:rPr lang="en-GB" sz="2000" kern="0" dirty="0" err="1"/>
              <a:t>x’</a:t>
            </a:r>
            <a:r>
              <a:rPr lang="en-GB" sz="2000" kern="0" baseline="-25000" dirty="0" err="1"/>
              <a:t>i</a:t>
            </a:r>
            <a:r>
              <a:rPr lang="en-GB" sz="2000" kern="0" dirty="0"/>
              <a:t> = x</a:t>
            </a:r>
            <a:r>
              <a:rPr lang="en-GB" sz="2000" kern="0" baseline="-25000" dirty="0"/>
              <a:t>i</a:t>
            </a:r>
            <a:r>
              <a:rPr lang="en-GB" sz="2000" kern="0" dirty="0"/>
              <a:t> + </a:t>
            </a:r>
            <a:r>
              <a:rPr lang="en-GB" sz="2000" kern="0" dirty="0">
                <a:sym typeface="Symbol" pitchFamily="18" charset="2"/>
              </a:rPr>
              <a:t>’</a:t>
            </a:r>
            <a:r>
              <a:rPr lang="en-GB" sz="2000" kern="0" baseline="-25000" dirty="0" err="1"/>
              <a:t>i</a:t>
            </a:r>
            <a:r>
              <a:rPr lang="en-GB" sz="2000" kern="0" dirty="0"/>
              <a:t> </a:t>
            </a:r>
            <a:r>
              <a:rPr lang="en-GB" sz="1200" kern="0" dirty="0">
                <a:cs typeface="Arial" charset="0"/>
                <a:sym typeface="Symbol" pitchFamily="18" charset="2"/>
              </a:rPr>
              <a:t>•</a:t>
            </a:r>
            <a:r>
              <a:rPr lang="en-GB" sz="2000" kern="0" dirty="0"/>
              <a:t> N</a:t>
            </a:r>
            <a:r>
              <a:rPr lang="en-GB" sz="2000" kern="0" baseline="-25000" dirty="0"/>
              <a:t>i</a:t>
            </a:r>
            <a:r>
              <a:rPr lang="en-GB" sz="2000" kern="0" dirty="0"/>
              <a:t> (0,1)</a:t>
            </a:r>
          </a:p>
        </p:txBody>
      </p:sp>
      <p:sp>
        <p:nvSpPr>
          <p:cNvPr id="11" name="Rectangle 10"/>
          <p:cNvSpPr/>
          <p:nvPr/>
        </p:nvSpPr>
        <p:spPr>
          <a:xfrm>
            <a:off x="357158" y="3643314"/>
            <a:ext cx="4572000" cy="1655838"/>
          </a:xfrm>
          <a:prstGeom prst="rect">
            <a:avLst/>
          </a:prstGeom>
        </p:spPr>
        <p:txBody>
          <a:bodyPr>
            <a:spAutoFit/>
          </a:bodyPr>
          <a:lstStyle/>
          <a:p>
            <a:pPr marL="342900" lvl="0" indent="-342900" fontAlgn="base">
              <a:lnSpc>
                <a:spcPct val="90000"/>
              </a:lnSpc>
              <a:spcBef>
                <a:spcPct val="20000"/>
              </a:spcBef>
              <a:spcAft>
                <a:spcPct val="0"/>
              </a:spcAft>
              <a:buClr>
                <a:srgbClr val="682A00"/>
              </a:buClr>
              <a:buFont typeface="Wingdings" pitchFamily="2" charset="2"/>
              <a:buChar char="v"/>
              <a:defRPr/>
            </a:pPr>
            <a:r>
              <a:rPr lang="en-GB" sz="2000" kern="0" dirty="0">
                <a:sym typeface="Symbol" pitchFamily="18" charset="2"/>
              </a:rPr>
              <a:t>Two learning rate </a:t>
            </a:r>
            <a:r>
              <a:rPr lang="en-GB" sz="2000" kern="0" dirty="0" err="1">
                <a:sym typeface="Symbol" pitchFamily="18" charset="2"/>
              </a:rPr>
              <a:t>parmeters</a:t>
            </a:r>
            <a:r>
              <a:rPr lang="en-GB" sz="2000" kern="0" dirty="0">
                <a:sym typeface="Symbol" pitchFamily="18" charset="2"/>
              </a:rPr>
              <a:t>:</a:t>
            </a:r>
          </a:p>
          <a:p>
            <a:pPr marL="742950" lvl="1" indent="-285750" fontAlgn="base">
              <a:lnSpc>
                <a:spcPct val="90000"/>
              </a:lnSpc>
              <a:spcBef>
                <a:spcPct val="20000"/>
              </a:spcBef>
              <a:spcAft>
                <a:spcPct val="0"/>
              </a:spcAft>
              <a:buClr>
                <a:srgbClr val="B04700"/>
              </a:buClr>
              <a:buFont typeface="Wingdings" pitchFamily="2" charset="2"/>
              <a:buChar char="§"/>
              <a:defRPr/>
            </a:pPr>
            <a:r>
              <a:rPr lang="en-GB" kern="0" dirty="0">
                <a:sym typeface="Symbol" pitchFamily="18" charset="2"/>
              </a:rPr>
              <a:t>’ overall learning rate</a:t>
            </a:r>
          </a:p>
          <a:p>
            <a:pPr marL="742950" lvl="1" indent="-285750" fontAlgn="base">
              <a:lnSpc>
                <a:spcPct val="90000"/>
              </a:lnSpc>
              <a:spcBef>
                <a:spcPct val="20000"/>
              </a:spcBef>
              <a:spcAft>
                <a:spcPct val="0"/>
              </a:spcAft>
              <a:buClr>
                <a:srgbClr val="B04700"/>
              </a:buClr>
              <a:buFont typeface="Wingdings" pitchFamily="2" charset="2"/>
              <a:buChar char="§"/>
              <a:defRPr/>
            </a:pPr>
            <a:r>
              <a:rPr lang="en-GB" kern="0" dirty="0">
                <a:sym typeface="Symbol" pitchFamily="18" charset="2"/>
              </a:rPr>
              <a:t> coordinate wise learning rate</a:t>
            </a:r>
          </a:p>
          <a:p>
            <a:pPr marL="342900" lvl="0" indent="-342900" fontAlgn="base">
              <a:lnSpc>
                <a:spcPct val="90000"/>
              </a:lnSpc>
              <a:spcBef>
                <a:spcPct val="20000"/>
              </a:spcBef>
              <a:spcAft>
                <a:spcPct val="0"/>
              </a:spcAft>
              <a:buClr>
                <a:srgbClr val="682A00"/>
              </a:buClr>
              <a:buFont typeface="Wingdings" pitchFamily="2" charset="2"/>
              <a:buChar char="v"/>
              <a:defRPr/>
            </a:pPr>
            <a:r>
              <a:rPr lang="en-GB" sz="2000" kern="0" dirty="0">
                <a:sym typeface="Symbol" pitchFamily="18" charset="2"/>
              </a:rPr>
              <a:t></a:t>
            </a:r>
            <a:r>
              <a:rPr lang="en-GB" sz="2000" kern="0" dirty="0"/>
              <a:t> </a:t>
            </a:r>
            <a:r>
              <a:rPr lang="en-GB" sz="2000" kern="0" dirty="0">
                <a:sym typeface="Symbol" pitchFamily="18" charset="2"/>
              </a:rPr>
              <a:t> 1/(2 </a:t>
            </a:r>
            <a:r>
              <a:rPr lang="en-GB" sz="2000" kern="0" dirty="0"/>
              <a:t>n)</a:t>
            </a:r>
            <a:r>
              <a:rPr lang="en-GB" sz="2000" kern="0" baseline="30000" dirty="0">
                <a:cs typeface="Arial" charset="0"/>
              </a:rPr>
              <a:t>½</a:t>
            </a:r>
            <a:r>
              <a:rPr lang="en-GB" sz="2000" kern="0" baseline="30000" dirty="0"/>
              <a:t> </a:t>
            </a:r>
            <a:r>
              <a:rPr lang="en-GB" sz="2000" kern="0" dirty="0"/>
              <a:t> and </a:t>
            </a:r>
            <a:r>
              <a:rPr lang="en-GB" sz="2000" kern="0" dirty="0">
                <a:sym typeface="Symbol" pitchFamily="18" charset="2"/>
              </a:rPr>
              <a:t>’</a:t>
            </a:r>
            <a:r>
              <a:rPr lang="en-GB" sz="2000" kern="0" dirty="0"/>
              <a:t> </a:t>
            </a:r>
            <a:r>
              <a:rPr lang="en-GB" sz="2000" kern="0" dirty="0">
                <a:sym typeface="Symbol" pitchFamily="18" charset="2"/>
              </a:rPr>
              <a:t> 1/(2 </a:t>
            </a:r>
            <a:r>
              <a:rPr lang="en-GB" sz="2000" kern="0" dirty="0"/>
              <a:t>n</a:t>
            </a:r>
            <a:r>
              <a:rPr lang="en-GB" sz="2000" kern="0" baseline="30000" dirty="0">
                <a:cs typeface="Arial" charset="0"/>
              </a:rPr>
              <a:t>½</a:t>
            </a:r>
            <a:r>
              <a:rPr lang="en-GB" sz="2000" kern="0" dirty="0">
                <a:sym typeface="Symbol" pitchFamily="18" charset="2"/>
              </a:rPr>
              <a:t>) </a:t>
            </a:r>
            <a:r>
              <a:rPr lang="en-GB" sz="2000" kern="0" baseline="30000" dirty="0">
                <a:cs typeface="Arial" charset="0"/>
              </a:rPr>
              <a:t>½</a:t>
            </a:r>
            <a:endParaRPr lang="en-GB" sz="2000" kern="0" baseline="30000" dirty="0"/>
          </a:p>
          <a:p>
            <a:pPr marL="342900" lvl="0" indent="-342900" fontAlgn="base">
              <a:lnSpc>
                <a:spcPct val="90000"/>
              </a:lnSpc>
              <a:spcBef>
                <a:spcPct val="20000"/>
              </a:spcBef>
              <a:spcAft>
                <a:spcPct val="0"/>
              </a:spcAft>
              <a:buClr>
                <a:srgbClr val="682A00"/>
              </a:buClr>
              <a:buFont typeface="Wingdings" pitchFamily="2" charset="2"/>
              <a:buChar char="v"/>
              <a:defRPr/>
            </a:pPr>
            <a:r>
              <a:rPr lang="en-GB" kern="0" dirty="0"/>
              <a:t>And</a:t>
            </a:r>
            <a:r>
              <a:rPr lang="en-GB" sz="2000" kern="0" dirty="0"/>
              <a:t> </a:t>
            </a:r>
            <a:r>
              <a:rPr lang="en-GB" sz="2000" kern="0" dirty="0">
                <a:sym typeface="Symbol" pitchFamily="18" charset="2"/>
              </a:rPr>
              <a:t></a:t>
            </a:r>
            <a:r>
              <a:rPr lang="en-GB" sz="2000" kern="0" baseline="-25000" dirty="0" err="1"/>
              <a:t>i</a:t>
            </a:r>
            <a:r>
              <a:rPr lang="en-GB" sz="2000" kern="0" dirty="0">
                <a:sym typeface="Symbol" pitchFamily="18" charset="2"/>
              </a:rPr>
              <a:t>’ &lt; </a:t>
            </a:r>
            <a:r>
              <a:rPr lang="en-GB" sz="2000" kern="0" baseline="-25000" dirty="0">
                <a:sym typeface="Symbol" pitchFamily="18" charset="2"/>
              </a:rPr>
              <a:t>0</a:t>
            </a:r>
            <a:r>
              <a:rPr lang="en-GB" sz="2000" kern="0" dirty="0">
                <a:sym typeface="Symbol" pitchFamily="18" charset="2"/>
              </a:rPr>
              <a:t>  </a:t>
            </a:r>
            <a:r>
              <a:rPr lang="en-GB" sz="2000" kern="0" baseline="-25000" dirty="0" err="1"/>
              <a:t>i</a:t>
            </a:r>
            <a:r>
              <a:rPr lang="en-GB" sz="2000" kern="0" dirty="0">
                <a:sym typeface="Symbol" pitchFamily="18" charset="2"/>
              </a:rPr>
              <a:t>’ = </a:t>
            </a:r>
            <a:r>
              <a:rPr lang="en-GB" sz="2000" kern="0" baseline="-25000" dirty="0">
                <a:sym typeface="Symbol" pitchFamily="18" charset="2"/>
              </a:rPr>
              <a:t>0</a:t>
            </a:r>
          </a:p>
        </p:txBody>
      </p:sp>
      <p:pic>
        <p:nvPicPr>
          <p:cNvPr id="12" name="Picture 5" descr="C:\edu\ea\4-3small-gr.jpg"/>
          <p:cNvPicPr>
            <a:picLocks noChangeAspect="1" noChangeArrowheads="1"/>
          </p:cNvPicPr>
          <p:nvPr/>
        </p:nvPicPr>
        <p:blipFill>
          <a:blip r:embed="rId2" cstate="print"/>
          <a:srcRect/>
          <a:stretch>
            <a:fillRect/>
          </a:stretch>
        </p:blipFill>
        <p:spPr bwMode="auto">
          <a:xfrm>
            <a:off x="6215074" y="2928934"/>
            <a:ext cx="2090338" cy="2286016"/>
          </a:xfrm>
          <a:prstGeom prst="rect">
            <a:avLst/>
          </a:prstGeom>
          <a:noFill/>
          <a:ln w="9525">
            <a:solidFill>
              <a:schemeClr val="tx1"/>
            </a:solidFill>
            <a:miter lim="800000"/>
            <a:headEnd/>
            <a:tailEnd/>
          </a:ln>
        </p:spPr>
      </p:pic>
      <p:sp>
        <p:nvSpPr>
          <p:cNvPr id="13" name="Text Box 3"/>
          <p:cNvSpPr txBox="1">
            <a:spLocks noChangeArrowheads="1"/>
          </p:cNvSpPr>
          <p:nvPr/>
        </p:nvSpPr>
        <p:spPr>
          <a:xfrm>
            <a:off x="5214942" y="5357826"/>
            <a:ext cx="3643282" cy="609600"/>
          </a:xfrm>
          <a:prstGeom prst="rect">
            <a:avLst/>
          </a:prstGeom>
          <a:noFill/>
        </p:spPr>
        <p: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0" cap="none" spc="0" normalizeH="0" baseline="0" noProof="0" dirty="0">
                <a:ln>
                  <a:noFill/>
                </a:ln>
                <a:effectLst/>
                <a:uLnTx/>
                <a:uFillTx/>
                <a:latin typeface="+mn-lt"/>
                <a:ea typeface="+mn-ea"/>
                <a:cs typeface="+mn-cs"/>
              </a:rPr>
              <a:t>Ellipse: </a:t>
            </a:r>
            <a:r>
              <a:rPr kumimoji="0" lang="en-GB" b="1" i="0" u="none" strike="noStrike" kern="0" cap="none" spc="0" normalizeH="0" baseline="0" noProof="0" dirty="0">
                <a:ln>
                  <a:noFill/>
                </a:ln>
                <a:effectLst/>
                <a:uLnTx/>
                <a:uFillTx/>
                <a:latin typeface="+mn-lt"/>
                <a:ea typeface="+mn-ea"/>
                <a:cs typeface="+mn-cs"/>
              </a:rPr>
              <a:t>mutants</a:t>
            </a:r>
            <a:r>
              <a:rPr kumimoji="0" lang="en-GB" sz="2000" b="1" i="0" u="none" strike="noStrike" kern="0" cap="none" spc="0" normalizeH="0" baseline="0" noProof="0" dirty="0">
                <a:ln>
                  <a:noFill/>
                </a:ln>
                <a:effectLst/>
                <a:uLnTx/>
                <a:uFillTx/>
                <a:latin typeface="+mn-lt"/>
                <a:ea typeface="+mn-ea"/>
                <a:cs typeface="+mn-cs"/>
              </a:rPr>
              <a:t> having the same chance to be created</a:t>
            </a:r>
          </a:p>
        </p:txBody>
      </p:sp>
      <p:sp>
        <p:nvSpPr>
          <p:cNvPr id="14" name="Rectangle 13"/>
          <p:cNvSpPr/>
          <p:nvPr/>
        </p:nvSpPr>
        <p:spPr>
          <a:xfrm rot="19056998">
            <a:off x="4454298" y="3817250"/>
            <a:ext cx="2267921" cy="646331"/>
          </a:xfrm>
          <a:prstGeom prst="rect">
            <a:avLst/>
          </a:prstGeom>
        </p:spPr>
        <p:txBody>
          <a:bodyPr wrap="square">
            <a:spAutoFit/>
          </a:bodyPr>
          <a:lstStyle/>
          <a:p>
            <a:pPr algn="ctr"/>
            <a:r>
              <a:rPr lang="en-GB" dirty="0"/>
              <a:t>Mutants with equal likelihood</a:t>
            </a:r>
            <a:endParaRPr lang="en-US" dirty="0"/>
          </a:p>
        </p:txBody>
      </p:sp>
      <p:pic>
        <p:nvPicPr>
          <p:cNvPr id="839682" name="Picture 2" descr="H:\Computer Eng\PH.D thesis\Evo slides\pic\student_working_on_laptop_anim_md_wm.gif"/>
          <p:cNvPicPr>
            <a:picLocks noChangeAspect="1" noChangeArrowheads="1" noCrop="1"/>
          </p:cNvPicPr>
          <p:nvPr/>
        </p:nvPicPr>
        <p:blipFill>
          <a:blip r:embed="rId3" cstate="print"/>
          <a:srcRect/>
          <a:stretch>
            <a:fillRect/>
          </a:stretch>
        </p:blipFill>
        <p:spPr bwMode="auto">
          <a:xfrm>
            <a:off x="3714744" y="5072074"/>
            <a:ext cx="1357322" cy="1357322"/>
          </a:xfrm>
          <a:prstGeom prst="rect">
            <a:avLst/>
          </a:prstGeom>
          <a:noFill/>
        </p:spPr>
      </p:pic>
      <p:sp>
        <p:nvSpPr>
          <p:cNvPr id="16" name="Rectangle 15"/>
          <p:cNvSpPr/>
          <p:nvPr/>
        </p:nvSpPr>
        <p:spPr bwMode="auto">
          <a:xfrm>
            <a:off x="3857620" y="6215082"/>
            <a:ext cx="1143008" cy="14287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0707" name="Picture 3" descr="H:\Computer Eng\PH.D thesis\Evo slides\pic\trust_fall_pc_md_wm.jpg"/>
          <p:cNvPicPr>
            <a:picLocks noChangeAspect="1" noChangeArrowheads="1"/>
          </p:cNvPicPr>
          <p:nvPr/>
        </p:nvPicPr>
        <p:blipFill>
          <a:blip r:embed="rId2" cstate="print"/>
          <a:srcRect/>
          <a:stretch>
            <a:fillRect/>
          </a:stretch>
        </p:blipFill>
        <p:spPr bwMode="auto">
          <a:xfrm>
            <a:off x="714348" y="2357430"/>
            <a:ext cx="1897058" cy="1897058"/>
          </a:xfrm>
          <a:prstGeom prst="rect">
            <a:avLst/>
          </a:prstGeom>
          <a:noFill/>
        </p:spPr>
      </p:pic>
      <p:sp>
        <p:nvSpPr>
          <p:cNvPr id="2" name="Title 1"/>
          <p:cNvSpPr>
            <a:spLocks noGrp="1"/>
          </p:cNvSpPr>
          <p:nvPr>
            <p:ph type="title"/>
          </p:nvPr>
        </p:nvSpPr>
        <p:spPr/>
        <p:txBody>
          <a:bodyPr/>
          <a:lstStyle/>
          <a:p>
            <a:r>
              <a:rPr lang="en-GB" dirty="0"/>
              <a:t>Mutation case 3:</a:t>
            </a:r>
            <a:br>
              <a:rPr lang="en-GB" dirty="0"/>
            </a:br>
            <a:r>
              <a:rPr lang="en-GB" dirty="0"/>
              <a:t>Correlated mutations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262</a:t>
            </a:fld>
            <a:endParaRPr lang="en-US"/>
          </a:p>
        </p:txBody>
      </p:sp>
      <p:sp>
        <p:nvSpPr>
          <p:cNvPr id="4" name="Rectangle 3"/>
          <p:cNvSpPr txBox="1">
            <a:spLocks noChangeArrowheads="1"/>
          </p:cNvSpPr>
          <p:nvPr/>
        </p:nvSpPr>
        <p:spPr>
          <a:xfrm>
            <a:off x="357158" y="4052918"/>
            <a:ext cx="8001000" cy="3733800"/>
          </a:xfrm>
          <a:prstGeom prst="rect">
            <a:avLst/>
          </a:prstGeom>
        </p:spPr>
        <p:txBody>
          <a:bodyPr/>
          <a:lstStyle/>
          <a:p>
            <a:pPr marL="342900" marR="0" lvl="0" indent="-342900" algn="l" defTabSz="914400" rtl="0" eaLnBrk="1" fontAlgn="base" latinLnBrk="0" hangingPunct="1">
              <a:lnSpc>
                <a:spcPct val="100000"/>
              </a:lnSpc>
              <a:spcBef>
                <a:spcPct val="20000"/>
              </a:spcBef>
              <a:spcAft>
                <a:spcPct val="20000"/>
              </a:spcAft>
              <a:buClr>
                <a:srgbClr val="682A00"/>
              </a:buClr>
              <a:buSzTx/>
              <a:buFont typeface="Wingdings" pitchFamily="2" charset="2"/>
              <a:buChar char="v"/>
              <a:tabLst/>
              <a:defRPr/>
            </a:pPr>
            <a:r>
              <a:rPr kumimoji="0" lang="en-GB" b="0" i="0" u="none" strike="noStrike" kern="0" cap="none" spc="0" normalizeH="0" baseline="0" noProof="0" dirty="0">
                <a:ln>
                  <a:noFill/>
                </a:ln>
                <a:effectLst/>
                <a:uLnTx/>
                <a:uFillTx/>
                <a:latin typeface="+mn-lt"/>
                <a:ea typeface="+mn-ea"/>
                <a:cs typeface="+mn-cs"/>
                <a:sym typeface="Symbol" pitchFamily="18" charset="2"/>
              </a:rPr>
              <a:t>Note the numbering / indices of the ‘s </a:t>
            </a:r>
          </a:p>
        </p:txBody>
      </p:sp>
      <p:sp>
        <p:nvSpPr>
          <p:cNvPr id="5" name="Rectangle 4"/>
          <p:cNvSpPr/>
          <p:nvPr/>
        </p:nvSpPr>
        <p:spPr>
          <a:xfrm>
            <a:off x="642910" y="1428736"/>
            <a:ext cx="1991251" cy="369332"/>
          </a:xfrm>
          <a:prstGeom prst="rect">
            <a:avLst/>
          </a:prstGeom>
        </p:spPr>
        <p:txBody>
          <a:bodyPr wrap="none">
            <a:spAutoFit/>
          </a:bodyPr>
          <a:lstStyle/>
          <a:p>
            <a:r>
              <a:rPr lang="en-GB" b="1" kern="0" dirty="0">
                <a:sym typeface="Symbol" pitchFamily="18" charset="2"/>
              </a:rPr>
              <a:t>Chromosomes:</a:t>
            </a:r>
            <a:endParaRPr lang="en-US" b="1" dirty="0"/>
          </a:p>
        </p:txBody>
      </p:sp>
      <p:sp>
        <p:nvSpPr>
          <p:cNvPr id="6" name="Rectangle 5"/>
          <p:cNvSpPr/>
          <p:nvPr/>
        </p:nvSpPr>
        <p:spPr>
          <a:xfrm>
            <a:off x="285720" y="2071678"/>
            <a:ext cx="2928958" cy="307777"/>
          </a:xfrm>
          <a:prstGeom prst="rect">
            <a:avLst/>
          </a:prstGeom>
        </p:spPr>
        <p:txBody>
          <a:bodyPr wrap="square">
            <a:spAutoFit/>
          </a:bodyPr>
          <a:lstStyle/>
          <a:p>
            <a:r>
              <a:rPr lang="en-GB" sz="1400" b="1" kern="0" dirty="0">
                <a:sym typeface="Symbol" pitchFamily="18" charset="2"/>
              </a:rPr>
              <a:t> </a:t>
            </a:r>
            <a:r>
              <a:rPr lang="en-GB" sz="1400" b="1" kern="0" dirty="0">
                <a:sym typeface="Bookshelf Symbol 2" pitchFamily="2" charset="2"/>
              </a:rPr>
              <a:t>x</a:t>
            </a:r>
            <a:r>
              <a:rPr lang="en-GB" sz="1400" b="1" kern="0" baseline="-25000" dirty="0">
                <a:sym typeface="Bookshelf Symbol 2" pitchFamily="2" charset="2"/>
              </a:rPr>
              <a:t>1</a:t>
            </a:r>
            <a:r>
              <a:rPr lang="en-GB" sz="1400" b="1" kern="0" dirty="0">
                <a:sym typeface="Bookshelf Symbol 2" pitchFamily="2" charset="2"/>
              </a:rPr>
              <a:t>,…,</a:t>
            </a:r>
            <a:r>
              <a:rPr lang="en-GB" sz="1400" b="1" kern="0" dirty="0" err="1">
                <a:sym typeface="Bookshelf Symbol 2" pitchFamily="2" charset="2"/>
              </a:rPr>
              <a:t>x</a:t>
            </a:r>
            <a:r>
              <a:rPr lang="en-GB" sz="1400" b="1" kern="0" baseline="-25000" dirty="0" err="1">
                <a:sym typeface="Bookshelf Symbol 2" pitchFamily="2" charset="2"/>
              </a:rPr>
              <a:t>n</a:t>
            </a:r>
            <a:r>
              <a:rPr lang="en-GB" sz="1400" b="1" kern="0" dirty="0">
                <a:sym typeface="Bookshelf Symbol 2" pitchFamily="2" charset="2"/>
              </a:rPr>
              <a:t>, </a:t>
            </a:r>
            <a:r>
              <a:rPr lang="en-GB" sz="1400" b="1" kern="0" dirty="0">
                <a:sym typeface="Symbol" pitchFamily="18" charset="2"/>
              </a:rPr>
              <a:t></a:t>
            </a:r>
            <a:r>
              <a:rPr lang="en-GB" sz="1400" b="1" kern="0" baseline="-25000" dirty="0">
                <a:sym typeface="Bookshelf Symbol 2" pitchFamily="2" charset="2"/>
              </a:rPr>
              <a:t>1</a:t>
            </a:r>
            <a:r>
              <a:rPr lang="en-GB" sz="1400" b="1" kern="0" dirty="0">
                <a:sym typeface="Bookshelf Symbol 2" pitchFamily="2" charset="2"/>
              </a:rPr>
              <a:t>,…, </a:t>
            </a:r>
            <a:r>
              <a:rPr lang="en-GB" sz="1400" b="1" kern="0" dirty="0">
                <a:sym typeface="Symbol" pitchFamily="18" charset="2"/>
              </a:rPr>
              <a:t></a:t>
            </a:r>
            <a:r>
              <a:rPr lang="en-GB" sz="1400" b="1" kern="0" baseline="-25000" dirty="0">
                <a:sym typeface="Bookshelf Symbol 2" pitchFamily="2" charset="2"/>
              </a:rPr>
              <a:t>n</a:t>
            </a:r>
            <a:r>
              <a:rPr lang="en-GB" sz="1400" b="1" kern="0" dirty="0">
                <a:sym typeface="Bookshelf Symbol 2" pitchFamily="2" charset="2"/>
              </a:rPr>
              <a:t> ,</a:t>
            </a:r>
            <a:r>
              <a:rPr lang="en-GB" sz="1400" b="1" kern="0" dirty="0">
                <a:sym typeface="Symbol" pitchFamily="18" charset="2"/>
              </a:rPr>
              <a:t></a:t>
            </a:r>
            <a:r>
              <a:rPr lang="en-GB" sz="1400" b="1" kern="0" baseline="-25000" dirty="0">
                <a:sym typeface="Bookshelf Symbol 2" pitchFamily="2" charset="2"/>
              </a:rPr>
              <a:t>1</a:t>
            </a:r>
            <a:r>
              <a:rPr lang="en-GB" sz="1400" b="1" kern="0" dirty="0">
                <a:sym typeface="Bookshelf Symbol 2" pitchFamily="2" charset="2"/>
              </a:rPr>
              <a:t>,…, </a:t>
            </a:r>
            <a:r>
              <a:rPr lang="en-GB" sz="1400" b="1" kern="0" dirty="0">
                <a:sym typeface="Symbol" pitchFamily="18" charset="2"/>
              </a:rPr>
              <a:t></a:t>
            </a:r>
            <a:r>
              <a:rPr lang="en-GB" sz="1400" b="1" kern="0" baseline="-25000" dirty="0">
                <a:sym typeface="Bookshelf Symbol 2" pitchFamily="2" charset="2"/>
              </a:rPr>
              <a:t>k</a:t>
            </a:r>
            <a:r>
              <a:rPr lang="en-GB" sz="1400" b="1" kern="0" dirty="0">
                <a:sym typeface="Bookshelf Symbol 2" pitchFamily="2" charset="2"/>
              </a:rPr>
              <a:t> </a:t>
            </a:r>
            <a:r>
              <a:rPr lang="en-GB" sz="1400" b="1" kern="0" dirty="0">
                <a:sym typeface="Symbol" pitchFamily="18" charset="2"/>
              </a:rPr>
              <a:t></a:t>
            </a:r>
            <a:endParaRPr lang="en-US" sz="1400" b="1" dirty="0"/>
          </a:p>
        </p:txBody>
      </p:sp>
      <p:cxnSp>
        <p:nvCxnSpPr>
          <p:cNvPr id="7" name="Straight Arrow Connector 6"/>
          <p:cNvCxnSpPr/>
          <p:nvPr/>
        </p:nvCxnSpPr>
        <p:spPr bwMode="auto">
          <a:xfrm>
            <a:off x="2857488" y="2214554"/>
            <a:ext cx="2071670" cy="158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8" name="Left Brace 7"/>
          <p:cNvSpPr/>
          <p:nvPr/>
        </p:nvSpPr>
        <p:spPr bwMode="auto">
          <a:xfrm>
            <a:off x="5000628" y="1357298"/>
            <a:ext cx="428628" cy="1714512"/>
          </a:xfrm>
          <a:prstGeom prst="leftBrac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Rectangle 8"/>
          <p:cNvSpPr/>
          <p:nvPr/>
        </p:nvSpPr>
        <p:spPr>
          <a:xfrm>
            <a:off x="2786050" y="1714488"/>
            <a:ext cx="2319866" cy="369332"/>
          </a:xfrm>
          <a:prstGeom prst="rect">
            <a:avLst/>
          </a:prstGeom>
        </p:spPr>
        <p:txBody>
          <a:bodyPr wrap="none">
            <a:spAutoFit/>
          </a:bodyPr>
          <a:lstStyle/>
          <a:p>
            <a:pPr marL="342900" lvl="0" indent="-342900" fontAlgn="base">
              <a:spcBef>
                <a:spcPct val="20000"/>
              </a:spcBef>
              <a:spcAft>
                <a:spcPct val="0"/>
              </a:spcAft>
              <a:buClr>
                <a:srgbClr val="682A00"/>
              </a:buClr>
              <a:defRPr/>
            </a:pPr>
            <a:r>
              <a:rPr lang="en-GB" kern="0" dirty="0">
                <a:sym typeface="Symbol" pitchFamily="18" charset="2"/>
              </a:rPr>
              <a:t>where k = n </a:t>
            </a:r>
            <a:r>
              <a:rPr lang="en-GB" sz="1100" kern="0" dirty="0">
                <a:cs typeface="Arial" charset="0"/>
                <a:sym typeface="Symbol" pitchFamily="18" charset="2"/>
              </a:rPr>
              <a:t>• </a:t>
            </a:r>
            <a:r>
              <a:rPr lang="en-GB" kern="0" dirty="0">
                <a:sym typeface="Symbol" pitchFamily="18" charset="2"/>
              </a:rPr>
              <a:t>(n-1)/2 </a:t>
            </a:r>
          </a:p>
        </p:txBody>
      </p:sp>
      <p:sp>
        <p:nvSpPr>
          <p:cNvPr id="11" name="Rectangle 10"/>
          <p:cNvSpPr/>
          <p:nvPr/>
        </p:nvSpPr>
        <p:spPr>
          <a:xfrm>
            <a:off x="2786051" y="2285992"/>
            <a:ext cx="2143107" cy="830997"/>
          </a:xfrm>
          <a:prstGeom prst="rect">
            <a:avLst/>
          </a:prstGeom>
        </p:spPr>
        <p:txBody>
          <a:bodyPr wrap="square">
            <a:spAutoFit/>
          </a:bodyPr>
          <a:lstStyle/>
          <a:p>
            <a:r>
              <a:rPr lang="en-GB" sz="1600" kern="0" dirty="0">
                <a:sym typeface="Symbol" pitchFamily="18" charset="2"/>
              </a:rPr>
              <a:t>and the covariance matrix C is defined as:</a:t>
            </a:r>
            <a:endParaRPr lang="en-US" sz="1600" dirty="0"/>
          </a:p>
        </p:txBody>
      </p:sp>
      <p:sp>
        <p:nvSpPr>
          <p:cNvPr id="12" name="Rectangle 11"/>
          <p:cNvSpPr/>
          <p:nvPr/>
        </p:nvSpPr>
        <p:spPr>
          <a:xfrm>
            <a:off x="2786050" y="2786058"/>
            <a:ext cx="1290738" cy="338554"/>
          </a:xfrm>
          <a:prstGeom prst="rect">
            <a:avLst/>
          </a:prstGeom>
        </p:spPr>
        <p:txBody>
          <a:bodyPr wrap="none">
            <a:spAutoFit/>
          </a:bodyPr>
          <a:lstStyle/>
          <a:p>
            <a:pPr marL="742950" lvl="1" indent="-285750" fontAlgn="base">
              <a:spcBef>
                <a:spcPct val="20000"/>
              </a:spcBef>
              <a:spcAft>
                <a:spcPct val="20000"/>
              </a:spcAft>
              <a:buClr>
                <a:srgbClr val="B04700"/>
              </a:buClr>
              <a:defRPr/>
            </a:pPr>
            <a:r>
              <a:rPr lang="en-GB" sz="1600" kern="0" dirty="0" err="1">
                <a:sym typeface="Symbol" pitchFamily="18" charset="2"/>
              </a:rPr>
              <a:t>c</a:t>
            </a:r>
            <a:r>
              <a:rPr lang="en-GB" sz="1600" kern="0" baseline="-25000" dirty="0" err="1">
                <a:sym typeface="Symbol" pitchFamily="18" charset="2"/>
              </a:rPr>
              <a:t>ii</a:t>
            </a:r>
            <a:r>
              <a:rPr lang="en-GB" sz="1600" kern="0" dirty="0">
                <a:sym typeface="Symbol" pitchFamily="18" charset="2"/>
              </a:rPr>
              <a:t> = </a:t>
            </a:r>
            <a:r>
              <a:rPr lang="en-GB" sz="1600" kern="0" baseline="-25000" dirty="0">
                <a:sym typeface="Bookshelf Symbol 2" pitchFamily="2" charset="2"/>
              </a:rPr>
              <a:t>i</a:t>
            </a:r>
            <a:r>
              <a:rPr lang="en-GB" sz="1600" kern="0" baseline="30000" dirty="0">
                <a:sym typeface="Bookshelf Symbol 2" pitchFamily="2" charset="2"/>
              </a:rPr>
              <a:t>2</a:t>
            </a:r>
            <a:endParaRPr lang="en-GB" sz="1600" kern="0" dirty="0"/>
          </a:p>
        </p:txBody>
      </p:sp>
      <p:sp>
        <p:nvSpPr>
          <p:cNvPr id="13" name="Rectangle 12"/>
          <p:cNvSpPr/>
          <p:nvPr/>
        </p:nvSpPr>
        <p:spPr>
          <a:xfrm>
            <a:off x="2786050" y="3071810"/>
            <a:ext cx="3712876" cy="338554"/>
          </a:xfrm>
          <a:prstGeom prst="rect">
            <a:avLst/>
          </a:prstGeom>
        </p:spPr>
        <p:txBody>
          <a:bodyPr wrap="none">
            <a:spAutoFit/>
          </a:bodyPr>
          <a:lstStyle/>
          <a:p>
            <a:pPr marL="742950" lvl="1" indent="-285750" fontAlgn="base">
              <a:spcBef>
                <a:spcPct val="20000"/>
              </a:spcBef>
              <a:spcAft>
                <a:spcPct val="20000"/>
              </a:spcAft>
              <a:buClr>
                <a:srgbClr val="B04700"/>
              </a:buClr>
              <a:defRPr/>
            </a:pPr>
            <a:r>
              <a:rPr lang="en-GB" sz="1600" kern="0" dirty="0" err="1">
                <a:sym typeface="Symbol" pitchFamily="18" charset="2"/>
              </a:rPr>
              <a:t>c</a:t>
            </a:r>
            <a:r>
              <a:rPr lang="en-GB" sz="1600" kern="0" baseline="-25000" dirty="0" err="1">
                <a:sym typeface="Symbol" pitchFamily="18" charset="2"/>
              </a:rPr>
              <a:t>ij</a:t>
            </a:r>
            <a:r>
              <a:rPr lang="en-GB" sz="1600" kern="0" dirty="0">
                <a:sym typeface="Symbol" pitchFamily="18" charset="2"/>
              </a:rPr>
              <a:t> = 0 if </a:t>
            </a:r>
            <a:r>
              <a:rPr lang="en-GB" sz="1600" kern="0" dirty="0" err="1">
                <a:sym typeface="Symbol" pitchFamily="18" charset="2"/>
              </a:rPr>
              <a:t>i</a:t>
            </a:r>
            <a:r>
              <a:rPr lang="en-GB" sz="1600" kern="0" dirty="0">
                <a:sym typeface="Symbol" pitchFamily="18" charset="2"/>
              </a:rPr>
              <a:t> and j are not correlated </a:t>
            </a:r>
            <a:r>
              <a:rPr lang="en-GB" sz="1600" kern="0" baseline="30000" dirty="0">
                <a:sym typeface="Bookshelf Symbol 2" pitchFamily="2" charset="2"/>
              </a:rPr>
              <a:t> </a:t>
            </a:r>
          </a:p>
        </p:txBody>
      </p:sp>
      <p:sp>
        <p:nvSpPr>
          <p:cNvPr id="14" name="Rectangle 13"/>
          <p:cNvSpPr/>
          <p:nvPr/>
        </p:nvSpPr>
        <p:spPr>
          <a:xfrm>
            <a:off x="2786050" y="3357562"/>
            <a:ext cx="5429256" cy="338554"/>
          </a:xfrm>
          <a:prstGeom prst="rect">
            <a:avLst/>
          </a:prstGeom>
        </p:spPr>
        <p:txBody>
          <a:bodyPr wrap="square">
            <a:spAutoFit/>
          </a:bodyPr>
          <a:lstStyle/>
          <a:p>
            <a:pPr marL="742950" lvl="1" indent="-285750" fontAlgn="base">
              <a:spcBef>
                <a:spcPct val="20000"/>
              </a:spcBef>
              <a:spcAft>
                <a:spcPct val="20000"/>
              </a:spcAft>
              <a:buClr>
                <a:srgbClr val="B04700"/>
              </a:buClr>
              <a:defRPr/>
            </a:pPr>
            <a:r>
              <a:rPr lang="en-GB" sz="1600" kern="0" dirty="0" err="1">
                <a:sym typeface="Symbol" pitchFamily="18" charset="2"/>
              </a:rPr>
              <a:t>c</a:t>
            </a:r>
            <a:r>
              <a:rPr lang="en-GB" sz="1600" kern="0" baseline="-25000" dirty="0" err="1">
                <a:sym typeface="Symbol" pitchFamily="18" charset="2"/>
              </a:rPr>
              <a:t>ij</a:t>
            </a:r>
            <a:r>
              <a:rPr lang="en-GB" sz="1600" kern="0" dirty="0">
                <a:sym typeface="Symbol" pitchFamily="18" charset="2"/>
              </a:rPr>
              <a:t> = </a:t>
            </a:r>
            <a:r>
              <a:rPr lang="en-GB" sz="1600" kern="0" dirty="0">
                <a:cs typeface="Arial" charset="0"/>
              </a:rPr>
              <a:t>½</a:t>
            </a:r>
            <a:r>
              <a:rPr lang="en-GB" sz="1600" kern="0" baseline="30000" dirty="0">
                <a:cs typeface="Arial" charset="0"/>
              </a:rPr>
              <a:t>  </a:t>
            </a:r>
            <a:r>
              <a:rPr lang="en-GB" sz="1050" kern="0" dirty="0">
                <a:cs typeface="Arial" charset="0"/>
                <a:sym typeface="Symbol" pitchFamily="18" charset="2"/>
              </a:rPr>
              <a:t>•</a:t>
            </a:r>
            <a:r>
              <a:rPr lang="en-GB" sz="1600" kern="0" baseline="30000" dirty="0">
                <a:cs typeface="Arial" charset="0"/>
              </a:rPr>
              <a:t> </a:t>
            </a:r>
            <a:r>
              <a:rPr lang="en-GB" sz="1600" kern="0" dirty="0">
                <a:sym typeface="Symbol" pitchFamily="18" charset="2"/>
              </a:rPr>
              <a:t>(</a:t>
            </a:r>
            <a:r>
              <a:rPr lang="en-GB" sz="1600" kern="0" baseline="30000" dirty="0">
                <a:cs typeface="Arial" charset="0"/>
              </a:rPr>
              <a:t> </a:t>
            </a:r>
            <a:r>
              <a:rPr lang="en-GB" sz="1600" kern="0" dirty="0">
                <a:sym typeface="Symbol" pitchFamily="18" charset="2"/>
              </a:rPr>
              <a:t></a:t>
            </a:r>
            <a:r>
              <a:rPr lang="en-GB" sz="1600" kern="0" baseline="-25000" dirty="0">
                <a:sym typeface="Bookshelf Symbol 2" pitchFamily="2" charset="2"/>
              </a:rPr>
              <a:t>i</a:t>
            </a:r>
            <a:r>
              <a:rPr lang="en-GB" sz="1600" kern="0" baseline="30000" dirty="0">
                <a:sym typeface="Bookshelf Symbol 2" pitchFamily="2" charset="2"/>
              </a:rPr>
              <a:t>2  </a:t>
            </a:r>
            <a:r>
              <a:rPr lang="en-GB" sz="1600" kern="0" dirty="0">
                <a:sym typeface="Symbol" pitchFamily="18" charset="2"/>
              </a:rPr>
              <a:t>- </a:t>
            </a:r>
            <a:r>
              <a:rPr lang="en-GB" sz="1600" kern="0" baseline="30000" dirty="0">
                <a:sym typeface="Bookshelf Symbol 2" pitchFamily="2" charset="2"/>
              </a:rPr>
              <a:t> </a:t>
            </a:r>
            <a:r>
              <a:rPr lang="en-GB" sz="1600" kern="0" dirty="0">
                <a:sym typeface="Symbol" pitchFamily="18" charset="2"/>
              </a:rPr>
              <a:t></a:t>
            </a:r>
            <a:r>
              <a:rPr lang="en-GB" sz="1600" kern="0" baseline="-25000" dirty="0">
                <a:sym typeface="Bookshelf Symbol 2" pitchFamily="2" charset="2"/>
              </a:rPr>
              <a:t>j</a:t>
            </a:r>
            <a:r>
              <a:rPr lang="en-GB" sz="1600" kern="0" baseline="30000" dirty="0">
                <a:sym typeface="Bookshelf Symbol 2" pitchFamily="2" charset="2"/>
              </a:rPr>
              <a:t>2 </a:t>
            </a:r>
            <a:r>
              <a:rPr lang="en-GB" sz="1600" kern="0" dirty="0">
                <a:sym typeface="Symbol" pitchFamily="18" charset="2"/>
              </a:rPr>
              <a:t>) </a:t>
            </a:r>
            <a:r>
              <a:rPr lang="en-GB" sz="1050" kern="0" dirty="0">
                <a:cs typeface="Arial" charset="0"/>
                <a:sym typeface="Symbol" pitchFamily="18" charset="2"/>
              </a:rPr>
              <a:t>•</a:t>
            </a:r>
            <a:r>
              <a:rPr lang="en-GB" sz="1600" kern="0" baseline="30000" dirty="0">
                <a:cs typeface="Arial" charset="0"/>
              </a:rPr>
              <a:t> </a:t>
            </a:r>
            <a:r>
              <a:rPr lang="en-GB" sz="1600" kern="0" dirty="0">
                <a:sym typeface="Symbol" pitchFamily="18" charset="2"/>
              </a:rPr>
              <a:t>tan(2 </a:t>
            </a:r>
            <a:r>
              <a:rPr lang="en-GB" sz="1600" kern="0" baseline="-25000" dirty="0" err="1">
                <a:sym typeface="Bookshelf Symbol 2" pitchFamily="2" charset="2"/>
              </a:rPr>
              <a:t>ij</a:t>
            </a:r>
            <a:r>
              <a:rPr lang="en-GB" sz="1600" kern="0" dirty="0">
                <a:sym typeface="Symbol" pitchFamily="18" charset="2"/>
              </a:rPr>
              <a:t>) if </a:t>
            </a:r>
            <a:r>
              <a:rPr lang="en-GB" sz="1600" kern="0" dirty="0" err="1">
                <a:sym typeface="Symbol" pitchFamily="18" charset="2"/>
              </a:rPr>
              <a:t>i</a:t>
            </a:r>
            <a:r>
              <a:rPr lang="en-GB" sz="1600" kern="0" dirty="0">
                <a:sym typeface="Symbol" pitchFamily="18" charset="2"/>
              </a:rPr>
              <a:t> and j are correlated</a:t>
            </a:r>
          </a:p>
        </p:txBody>
      </p:sp>
      <p:sp>
        <p:nvSpPr>
          <p:cNvPr id="15" name="Left Brace 14"/>
          <p:cNvSpPr/>
          <p:nvPr/>
        </p:nvSpPr>
        <p:spPr bwMode="auto">
          <a:xfrm>
            <a:off x="3214678" y="2857496"/>
            <a:ext cx="188595" cy="928694"/>
          </a:xfrm>
          <a:prstGeom prst="leftBrac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p:cNvSpPr/>
          <p:nvPr/>
        </p:nvSpPr>
        <p:spPr>
          <a:xfrm>
            <a:off x="5158405" y="1428736"/>
            <a:ext cx="3842719" cy="3416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kern="0" dirty="0">
                <a:sym typeface="Symbol" pitchFamily="18" charset="2"/>
              </a:rPr>
              <a:t>’</a:t>
            </a:r>
            <a:r>
              <a:rPr lang="en-GB" kern="0" baseline="-25000" dirty="0" err="1"/>
              <a:t>i</a:t>
            </a:r>
            <a:r>
              <a:rPr lang="en-GB" kern="0" dirty="0">
                <a:sym typeface="Symbol" pitchFamily="18" charset="2"/>
              </a:rPr>
              <a:t> = </a:t>
            </a:r>
            <a:r>
              <a:rPr lang="en-GB" kern="0" baseline="-25000" dirty="0" err="1"/>
              <a:t>i</a:t>
            </a:r>
            <a:r>
              <a:rPr lang="en-GB" kern="0" dirty="0">
                <a:sym typeface="Symbol" pitchFamily="18" charset="2"/>
              </a:rPr>
              <a:t> </a:t>
            </a:r>
            <a:r>
              <a:rPr lang="en-GB" sz="1200" kern="0" dirty="0">
                <a:cs typeface="Arial" charset="0"/>
                <a:sym typeface="Symbol" pitchFamily="18" charset="2"/>
              </a:rPr>
              <a:t>•</a:t>
            </a:r>
            <a:r>
              <a:rPr lang="en-GB" kern="0" dirty="0">
                <a:cs typeface="Arial" charset="0"/>
                <a:sym typeface="Symbol" pitchFamily="18" charset="2"/>
              </a:rPr>
              <a:t> </a:t>
            </a:r>
            <a:r>
              <a:rPr lang="en-GB" kern="0" dirty="0">
                <a:sym typeface="Symbol" pitchFamily="18" charset="2"/>
              </a:rPr>
              <a:t>exp(’ </a:t>
            </a:r>
            <a:r>
              <a:rPr lang="en-GB" sz="1200" kern="0" dirty="0">
                <a:cs typeface="Arial" charset="0"/>
                <a:sym typeface="Symbol" pitchFamily="18" charset="2"/>
              </a:rPr>
              <a:t>•</a:t>
            </a:r>
            <a:r>
              <a:rPr lang="en-GB" kern="0" dirty="0">
                <a:sym typeface="Symbol" pitchFamily="18" charset="2"/>
              </a:rPr>
              <a:t> N(0,1) +  </a:t>
            </a:r>
            <a:r>
              <a:rPr lang="en-GB" sz="1200" kern="0" dirty="0">
                <a:cs typeface="Arial" charset="0"/>
                <a:sym typeface="Symbol" pitchFamily="18" charset="2"/>
              </a:rPr>
              <a:t>•</a:t>
            </a:r>
            <a:r>
              <a:rPr lang="en-GB" kern="0" dirty="0">
                <a:sym typeface="Symbol" pitchFamily="18" charset="2"/>
              </a:rPr>
              <a:t> N</a:t>
            </a:r>
            <a:r>
              <a:rPr lang="en-GB" kern="0" baseline="-25000" dirty="0"/>
              <a:t>i</a:t>
            </a:r>
            <a:r>
              <a:rPr lang="en-GB" kern="0" dirty="0">
                <a:sym typeface="Symbol" pitchFamily="18" charset="2"/>
              </a:rPr>
              <a:t> (0,1))</a:t>
            </a:r>
          </a:p>
        </p:txBody>
      </p:sp>
      <p:sp>
        <p:nvSpPr>
          <p:cNvPr id="18" name="Rectangle 17"/>
          <p:cNvSpPr/>
          <p:nvPr/>
        </p:nvSpPr>
        <p:spPr>
          <a:xfrm>
            <a:off x="5286380" y="2000240"/>
            <a:ext cx="2149948" cy="341632"/>
          </a:xfrm>
          <a:prstGeom prst="rect">
            <a:avLst/>
          </a:prstGeom>
        </p:spPr>
        <p:txBody>
          <a:bodyPr wrap="none">
            <a:spAutoFit/>
          </a:bodyPr>
          <a:lstStyle/>
          <a:p>
            <a:pPr marL="342900" lvl="0" indent="-342900" fontAlgn="base">
              <a:lnSpc>
                <a:spcPct val="90000"/>
              </a:lnSpc>
              <a:spcBef>
                <a:spcPct val="20000"/>
              </a:spcBef>
              <a:spcAft>
                <a:spcPct val="20000"/>
              </a:spcAft>
              <a:buClr>
                <a:srgbClr val="682A00"/>
              </a:buClr>
              <a:defRPr/>
            </a:pPr>
            <a:r>
              <a:rPr lang="en-GB" kern="0" dirty="0">
                <a:sym typeface="Symbol" pitchFamily="18" charset="2"/>
              </a:rPr>
              <a:t></a:t>
            </a:r>
            <a:r>
              <a:rPr lang="en-GB" kern="0" dirty="0"/>
              <a:t>’</a:t>
            </a:r>
            <a:r>
              <a:rPr lang="en-GB" kern="0" baseline="-25000" dirty="0"/>
              <a:t>j</a:t>
            </a:r>
            <a:r>
              <a:rPr lang="en-GB" kern="0" dirty="0"/>
              <a:t> = </a:t>
            </a:r>
            <a:r>
              <a:rPr lang="en-GB" kern="0" dirty="0">
                <a:sym typeface="Symbol" pitchFamily="18" charset="2"/>
              </a:rPr>
              <a:t></a:t>
            </a:r>
            <a:r>
              <a:rPr lang="en-GB" kern="0" baseline="-25000" dirty="0"/>
              <a:t>j</a:t>
            </a:r>
            <a:r>
              <a:rPr lang="en-GB" kern="0" dirty="0"/>
              <a:t> + </a:t>
            </a:r>
            <a:r>
              <a:rPr lang="en-GB" kern="0" dirty="0">
                <a:sym typeface="Symbol" pitchFamily="18" charset="2"/>
              </a:rPr>
              <a:t></a:t>
            </a:r>
            <a:r>
              <a:rPr lang="en-GB" kern="0" dirty="0"/>
              <a:t> </a:t>
            </a:r>
            <a:r>
              <a:rPr lang="en-GB" sz="1200" kern="0" dirty="0">
                <a:cs typeface="Arial" charset="0"/>
                <a:sym typeface="Symbol" pitchFamily="18" charset="2"/>
              </a:rPr>
              <a:t>•</a:t>
            </a:r>
            <a:r>
              <a:rPr lang="en-GB" kern="0" dirty="0"/>
              <a:t> N (0,1)</a:t>
            </a:r>
          </a:p>
        </p:txBody>
      </p:sp>
      <p:sp>
        <p:nvSpPr>
          <p:cNvPr id="19" name="Rectangle 18"/>
          <p:cNvSpPr/>
          <p:nvPr/>
        </p:nvSpPr>
        <p:spPr>
          <a:xfrm>
            <a:off x="5286380" y="2571744"/>
            <a:ext cx="1973617" cy="3416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b="1" i="1" kern="0" dirty="0"/>
              <a:t>x </a:t>
            </a:r>
            <a:r>
              <a:rPr lang="en-GB" kern="0" dirty="0"/>
              <a:t>’ = </a:t>
            </a:r>
            <a:r>
              <a:rPr lang="en-GB" b="1" i="1" kern="0" dirty="0"/>
              <a:t>x</a:t>
            </a:r>
            <a:r>
              <a:rPr lang="en-GB" kern="0" dirty="0"/>
              <a:t>  + </a:t>
            </a:r>
            <a:r>
              <a:rPr lang="en-GB" b="1" i="1" kern="0" dirty="0"/>
              <a:t>N</a:t>
            </a:r>
            <a:r>
              <a:rPr lang="en-GB" kern="0" dirty="0"/>
              <a:t>(</a:t>
            </a:r>
            <a:r>
              <a:rPr lang="en-GB" b="1" i="1" kern="0" dirty="0"/>
              <a:t>0,C’</a:t>
            </a:r>
            <a:r>
              <a:rPr lang="en-GB" kern="0" dirty="0"/>
              <a:t>)</a:t>
            </a:r>
          </a:p>
        </p:txBody>
      </p:sp>
      <p:sp>
        <p:nvSpPr>
          <p:cNvPr id="22" name="Rectangle 21"/>
          <p:cNvSpPr/>
          <p:nvPr/>
        </p:nvSpPr>
        <p:spPr>
          <a:xfrm>
            <a:off x="0" y="4857760"/>
            <a:ext cx="6715140" cy="313932"/>
          </a:xfrm>
          <a:prstGeom prst="rect">
            <a:avLst/>
          </a:prstGeom>
        </p:spPr>
        <p:txBody>
          <a:bodyPr wrap="square">
            <a:spAutoFit/>
          </a:bodyPr>
          <a:lstStyle/>
          <a:p>
            <a:pPr marL="742950" lvl="1" indent="-285750" fontAlgn="base">
              <a:lnSpc>
                <a:spcPct val="90000"/>
              </a:lnSpc>
              <a:spcBef>
                <a:spcPct val="20000"/>
              </a:spcBef>
              <a:spcAft>
                <a:spcPct val="0"/>
              </a:spcAft>
              <a:buClr>
                <a:srgbClr val="B04700"/>
              </a:buClr>
              <a:buFont typeface="Wingdings" pitchFamily="2" charset="2"/>
              <a:buChar char="§"/>
              <a:defRPr/>
            </a:pPr>
            <a:r>
              <a:rPr lang="en-GB" sz="1600" b="1" i="1" kern="0" dirty="0"/>
              <a:t>C’</a:t>
            </a:r>
            <a:r>
              <a:rPr lang="en-GB" sz="1600" kern="0" dirty="0"/>
              <a:t>  is the covariance matrix </a:t>
            </a:r>
            <a:r>
              <a:rPr lang="en-GB" sz="1600" b="1" i="1" kern="0" dirty="0"/>
              <a:t>C</a:t>
            </a:r>
            <a:r>
              <a:rPr lang="en-GB" sz="1600" kern="0" dirty="0"/>
              <a:t> after mutation of the </a:t>
            </a:r>
            <a:r>
              <a:rPr lang="en-GB" sz="1600" kern="0" dirty="0">
                <a:sym typeface="Symbol" pitchFamily="18" charset="2"/>
              </a:rPr>
              <a:t></a:t>
            </a:r>
            <a:r>
              <a:rPr lang="en-GB" sz="1600" kern="0" dirty="0"/>
              <a:t> values</a:t>
            </a:r>
          </a:p>
        </p:txBody>
      </p:sp>
      <p:sp>
        <p:nvSpPr>
          <p:cNvPr id="23" name="Rectangle 22"/>
          <p:cNvSpPr/>
          <p:nvPr/>
        </p:nvSpPr>
        <p:spPr>
          <a:xfrm>
            <a:off x="0" y="4500570"/>
            <a:ext cx="3868367" cy="313932"/>
          </a:xfrm>
          <a:prstGeom prst="rect">
            <a:avLst/>
          </a:prstGeom>
        </p:spPr>
        <p:txBody>
          <a:bodyPr wrap="none">
            <a:spAutoFit/>
          </a:bodyPr>
          <a:lstStyle/>
          <a:p>
            <a:pPr marL="742950" lvl="1" indent="-285750" fontAlgn="base">
              <a:lnSpc>
                <a:spcPct val="90000"/>
              </a:lnSpc>
              <a:spcBef>
                <a:spcPct val="20000"/>
              </a:spcBef>
              <a:spcAft>
                <a:spcPct val="0"/>
              </a:spcAft>
              <a:buClr>
                <a:srgbClr val="B04700"/>
              </a:buClr>
              <a:buFont typeface="Wingdings" pitchFamily="2" charset="2"/>
              <a:buChar char="§"/>
              <a:defRPr/>
            </a:pPr>
            <a:r>
              <a:rPr lang="en-GB" sz="1600" b="1" i="1" kern="0" dirty="0"/>
              <a:t>x </a:t>
            </a:r>
            <a:r>
              <a:rPr lang="en-GB" sz="1600" kern="0" dirty="0"/>
              <a:t>stands for the vector </a:t>
            </a:r>
            <a:r>
              <a:rPr lang="en-GB" sz="1600" kern="0" dirty="0">
                <a:sym typeface="Symbol" pitchFamily="18" charset="2"/>
              </a:rPr>
              <a:t> </a:t>
            </a:r>
            <a:r>
              <a:rPr lang="en-GB" sz="1600" kern="0" dirty="0">
                <a:sym typeface="Bookshelf Symbol 2" pitchFamily="2" charset="2"/>
              </a:rPr>
              <a:t>x</a:t>
            </a:r>
            <a:r>
              <a:rPr lang="en-GB" sz="1600" kern="0" baseline="-25000" dirty="0">
                <a:sym typeface="Bookshelf Symbol 2" pitchFamily="2" charset="2"/>
              </a:rPr>
              <a:t>1</a:t>
            </a:r>
            <a:r>
              <a:rPr lang="en-GB" sz="1600" kern="0" dirty="0">
                <a:sym typeface="Bookshelf Symbol 2" pitchFamily="2" charset="2"/>
              </a:rPr>
              <a:t>,…,</a:t>
            </a:r>
            <a:r>
              <a:rPr lang="en-GB" sz="1600" kern="0" dirty="0" err="1">
                <a:sym typeface="Bookshelf Symbol 2" pitchFamily="2" charset="2"/>
              </a:rPr>
              <a:t>x</a:t>
            </a:r>
            <a:r>
              <a:rPr lang="en-GB" sz="1600" kern="0" baseline="-25000" dirty="0" err="1">
                <a:sym typeface="Bookshelf Symbol 2" pitchFamily="2" charset="2"/>
              </a:rPr>
              <a:t>n</a:t>
            </a:r>
            <a:r>
              <a:rPr lang="en-GB" sz="1600" kern="0" dirty="0">
                <a:sym typeface="Bookshelf Symbol 2" pitchFamily="2" charset="2"/>
              </a:rPr>
              <a:t> </a:t>
            </a:r>
            <a:r>
              <a:rPr lang="en-GB" sz="1600" kern="0" dirty="0">
                <a:sym typeface="Symbol" pitchFamily="18" charset="2"/>
              </a:rPr>
              <a:t></a:t>
            </a:r>
          </a:p>
        </p:txBody>
      </p:sp>
      <p:sp>
        <p:nvSpPr>
          <p:cNvPr id="24" name="Rectangle 23"/>
          <p:cNvSpPr/>
          <p:nvPr/>
        </p:nvSpPr>
        <p:spPr>
          <a:xfrm>
            <a:off x="357158" y="5357826"/>
            <a:ext cx="7072362" cy="1006429"/>
          </a:xfrm>
          <a:prstGeom prst="rect">
            <a:avLst/>
          </a:prstGeom>
        </p:spPr>
        <p:txBody>
          <a:bodyPr wrap="square">
            <a:spAutoFit/>
          </a:bodyPr>
          <a:lstStyle/>
          <a:p>
            <a:pPr marL="342900" lvl="0" indent="-342900" fontAlgn="base">
              <a:lnSpc>
                <a:spcPct val="90000"/>
              </a:lnSpc>
              <a:spcBef>
                <a:spcPct val="20000"/>
              </a:spcBef>
              <a:spcAft>
                <a:spcPct val="0"/>
              </a:spcAft>
              <a:buClr>
                <a:srgbClr val="682A00"/>
              </a:buClr>
              <a:buFont typeface="Wingdings" pitchFamily="2" charset="2"/>
              <a:buChar char="v"/>
              <a:defRPr/>
            </a:pPr>
            <a:r>
              <a:rPr lang="en-GB" kern="0" dirty="0">
                <a:sym typeface="Symbol" pitchFamily="18" charset="2"/>
              </a:rPr>
              <a:t></a:t>
            </a:r>
            <a:r>
              <a:rPr lang="en-GB" kern="0" dirty="0"/>
              <a:t> </a:t>
            </a:r>
            <a:r>
              <a:rPr lang="en-GB" kern="0" dirty="0">
                <a:sym typeface="Symbol" pitchFamily="18" charset="2"/>
              </a:rPr>
              <a:t> 1/(2 </a:t>
            </a:r>
            <a:r>
              <a:rPr lang="en-GB" kern="0" dirty="0"/>
              <a:t>n)</a:t>
            </a:r>
            <a:r>
              <a:rPr lang="en-GB" kern="0" baseline="30000" dirty="0">
                <a:cs typeface="Arial" charset="0"/>
              </a:rPr>
              <a:t>½</a:t>
            </a:r>
            <a:r>
              <a:rPr lang="en-GB" kern="0" baseline="30000" dirty="0"/>
              <a:t> </a:t>
            </a:r>
            <a:r>
              <a:rPr lang="en-GB" kern="0" dirty="0"/>
              <a:t> and </a:t>
            </a:r>
            <a:r>
              <a:rPr lang="en-GB" kern="0" dirty="0">
                <a:sym typeface="Symbol" pitchFamily="18" charset="2"/>
              </a:rPr>
              <a:t></a:t>
            </a:r>
            <a:r>
              <a:rPr lang="en-GB" kern="0" dirty="0"/>
              <a:t> </a:t>
            </a:r>
            <a:r>
              <a:rPr lang="en-GB" kern="0" dirty="0">
                <a:sym typeface="Symbol" pitchFamily="18" charset="2"/>
              </a:rPr>
              <a:t> 1/(2 </a:t>
            </a:r>
            <a:r>
              <a:rPr lang="en-GB" kern="0" dirty="0"/>
              <a:t>n</a:t>
            </a:r>
            <a:r>
              <a:rPr lang="en-GB" kern="0" baseline="30000" dirty="0">
                <a:cs typeface="Arial" charset="0"/>
              </a:rPr>
              <a:t>½</a:t>
            </a:r>
            <a:r>
              <a:rPr lang="en-GB" kern="0" dirty="0">
                <a:sym typeface="Symbol" pitchFamily="18" charset="2"/>
              </a:rPr>
              <a:t>) </a:t>
            </a:r>
            <a:r>
              <a:rPr lang="en-GB" kern="0" baseline="30000" dirty="0">
                <a:cs typeface="Arial" charset="0"/>
              </a:rPr>
              <a:t>½  </a:t>
            </a:r>
            <a:r>
              <a:rPr lang="en-GB" kern="0" dirty="0"/>
              <a:t>and </a:t>
            </a:r>
            <a:r>
              <a:rPr lang="en-GB" kern="0" dirty="0">
                <a:sym typeface="Symbol" pitchFamily="18" charset="2"/>
              </a:rPr>
              <a:t>  5</a:t>
            </a:r>
            <a:r>
              <a:rPr lang="en-GB" kern="0" dirty="0">
                <a:cs typeface="Arial" charset="0"/>
                <a:sym typeface="Symbol" pitchFamily="18" charset="2"/>
              </a:rPr>
              <a:t>°</a:t>
            </a:r>
            <a:r>
              <a:rPr lang="en-GB" kern="0" dirty="0"/>
              <a:t> </a:t>
            </a:r>
          </a:p>
          <a:p>
            <a:pPr marL="342900" lvl="0" indent="-342900" fontAlgn="base">
              <a:lnSpc>
                <a:spcPct val="90000"/>
              </a:lnSpc>
              <a:spcBef>
                <a:spcPct val="20000"/>
              </a:spcBef>
              <a:spcAft>
                <a:spcPct val="20000"/>
              </a:spcAft>
              <a:buClr>
                <a:srgbClr val="682A00"/>
              </a:buClr>
              <a:buFont typeface="Wingdings" pitchFamily="2" charset="2"/>
              <a:buChar char="v"/>
              <a:defRPr/>
            </a:pPr>
            <a:r>
              <a:rPr lang="en-GB" kern="0" dirty="0">
                <a:sym typeface="Symbol" pitchFamily="18" charset="2"/>
              </a:rPr>
              <a:t></a:t>
            </a:r>
            <a:r>
              <a:rPr lang="en-GB" kern="0" baseline="-25000" dirty="0" err="1"/>
              <a:t>i</a:t>
            </a:r>
            <a:r>
              <a:rPr lang="en-GB" kern="0" dirty="0">
                <a:sym typeface="Symbol" pitchFamily="18" charset="2"/>
              </a:rPr>
              <a:t>’ &lt; </a:t>
            </a:r>
            <a:r>
              <a:rPr lang="en-GB" kern="0" baseline="-25000" dirty="0">
                <a:sym typeface="Symbol" pitchFamily="18" charset="2"/>
              </a:rPr>
              <a:t>0</a:t>
            </a:r>
            <a:r>
              <a:rPr lang="en-GB" kern="0" dirty="0">
                <a:sym typeface="Symbol" pitchFamily="18" charset="2"/>
              </a:rPr>
              <a:t>  </a:t>
            </a:r>
            <a:r>
              <a:rPr lang="en-GB" kern="0" baseline="-25000" dirty="0" err="1"/>
              <a:t>i</a:t>
            </a:r>
            <a:r>
              <a:rPr lang="en-GB" kern="0" dirty="0">
                <a:sym typeface="Symbol" pitchFamily="18" charset="2"/>
              </a:rPr>
              <a:t>’ = </a:t>
            </a:r>
            <a:r>
              <a:rPr lang="en-GB" kern="0" baseline="-25000" dirty="0">
                <a:sym typeface="Symbol" pitchFamily="18" charset="2"/>
              </a:rPr>
              <a:t>0 </a:t>
            </a:r>
            <a:r>
              <a:rPr lang="en-GB" kern="0" dirty="0"/>
              <a:t>and  </a:t>
            </a:r>
          </a:p>
          <a:p>
            <a:pPr marL="342900" lvl="0" indent="-342900" fontAlgn="base">
              <a:lnSpc>
                <a:spcPct val="90000"/>
              </a:lnSpc>
              <a:spcBef>
                <a:spcPct val="20000"/>
              </a:spcBef>
              <a:spcAft>
                <a:spcPct val="20000"/>
              </a:spcAft>
              <a:buClr>
                <a:srgbClr val="682A00"/>
              </a:buClr>
              <a:buFont typeface="Wingdings" pitchFamily="2" charset="2"/>
              <a:buChar char="v"/>
              <a:defRPr/>
            </a:pPr>
            <a:r>
              <a:rPr lang="en-GB" kern="0" dirty="0">
                <a:cs typeface="Arial" charset="0"/>
              </a:rPr>
              <a:t>| </a:t>
            </a:r>
            <a:r>
              <a:rPr lang="en-GB" kern="0" dirty="0">
                <a:sym typeface="Symbol" pitchFamily="18" charset="2"/>
              </a:rPr>
              <a:t></a:t>
            </a:r>
            <a:r>
              <a:rPr lang="en-GB" kern="0" dirty="0"/>
              <a:t>’</a:t>
            </a:r>
            <a:r>
              <a:rPr lang="en-GB" kern="0" baseline="-25000" dirty="0"/>
              <a:t>j </a:t>
            </a:r>
            <a:r>
              <a:rPr lang="en-GB" kern="0" dirty="0">
                <a:cs typeface="Arial" charset="0"/>
              </a:rPr>
              <a:t>| &gt; </a:t>
            </a:r>
            <a:r>
              <a:rPr lang="en-GB" kern="0" dirty="0">
                <a:cs typeface="Arial" charset="0"/>
                <a:sym typeface="Symbol" pitchFamily="18" charset="2"/>
              </a:rPr>
              <a:t>  </a:t>
            </a:r>
            <a:r>
              <a:rPr lang="en-GB" kern="0" dirty="0">
                <a:sym typeface="Symbol" pitchFamily="18" charset="2"/>
              </a:rPr>
              <a:t></a:t>
            </a:r>
            <a:r>
              <a:rPr lang="en-GB" kern="0" dirty="0"/>
              <a:t>’</a:t>
            </a:r>
            <a:r>
              <a:rPr lang="en-GB" kern="0" baseline="-25000" dirty="0"/>
              <a:t>j </a:t>
            </a:r>
            <a:r>
              <a:rPr lang="en-GB" kern="0" dirty="0"/>
              <a:t>=</a:t>
            </a:r>
            <a:r>
              <a:rPr lang="en-GB" kern="0" baseline="-25000" dirty="0"/>
              <a:t> </a:t>
            </a:r>
            <a:r>
              <a:rPr lang="en-GB" kern="0" dirty="0">
                <a:sym typeface="Symbol" pitchFamily="18" charset="2"/>
              </a:rPr>
              <a:t></a:t>
            </a:r>
            <a:r>
              <a:rPr lang="en-GB" kern="0" dirty="0"/>
              <a:t>’</a:t>
            </a:r>
            <a:r>
              <a:rPr lang="en-GB" kern="0" baseline="-25000" dirty="0"/>
              <a:t>j </a:t>
            </a:r>
            <a:r>
              <a:rPr lang="en-GB" kern="0" dirty="0"/>
              <a:t>- 2 </a:t>
            </a:r>
            <a:r>
              <a:rPr lang="en-GB" kern="0" dirty="0">
                <a:cs typeface="Arial" charset="0"/>
                <a:sym typeface="Symbol" pitchFamily="18" charset="2"/>
              </a:rPr>
              <a:t></a:t>
            </a:r>
            <a:r>
              <a:rPr lang="en-GB" kern="0" dirty="0"/>
              <a:t> sign(</a:t>
            </a:r>
            <a:r>
              <a:rPr lang="en-GB" kern="0" dirty="0">
                <a:sym typeface="Symbol" pitchFamily="18" charset="2"/>
              </a:rPr>
              <a:t></a:t>
            </a:r>
            <a:r>
              <a:rPr lang="en-GB" kern="0" dirty="0"/>
              <a:t>’</a:t>
            </a:r>
            <a:r>
              <a:rPr lang="en-GB" kern="0" baseline="-25000" dirty="0"/>
              <a:t>j</a:t>
            </a:r>
            <a:r>
              <a:rPr lang="en-GB" kern="0" dirty="0"/>
              <a:t>)</a:t>
            </a:r>
          </a:p>
        </p:txBody>
      </p:sp>
      <p:pic>
        <p:nvPicPr>
          <p:cNvPr id="25" name="Picture 5" descr="C:\edu\ea\4-4small-gr.jpg"/>
          <p:cNvPicPr>
            <a:picLocks noChangeAspect="1" noChangeArrowheads="1"/>
          </p:cNvPicPr>
          <p:nvPr/>
        </p:nvPicPr>
        <p:blipFill>
          <a:blip r:embed="rId3" cstate="print"/>
          <a:srcRect/>
          <a:stretch>
            <a:fillRect/>
          </a:stretch>
        </p:blipFill>
        <p:spPr bwMode="auto">
          <a:xfrm>
            <a:off x="6429388" y="3786190"/>
            <a:ext cx="2190691" cy="2366954"/>
          </a:xfrm>
          <a:prstGeom prst="rect">
            <a:avLst/>
          </a:prstGeom>
          <a:noFill/>
          <a:ln w="9525">
            <a:solidFill>
              <a:schemeClr val="tx1"/>
            </a:solidFill>
            <a:miter lim="800000"/>
            <a:headEnd/>
            <a:tailEnd/>
          </a:ln>
        </p:spPr>
      </p:pic>
      <p:sp>
        <p:nvSpPr>
          <p:cNvPr id="26" name="Rectangle 25"/>
          <p:cNvSpPr/>
          <p:nvPr/>
        </p:nvSpPr>
        <p:spPr>
          <a:xfrm>
            <a:off x="5214942" y="6072206"/>
            <a:ext cx="4000528" cy="584775"/>
          </a:xfrm>
          <a:prstGeom prst="rect">
            <a:avLst/>
          </a:prstGeom>
        </p:spPr>
        <p:txBody>
          <a:bodyPr wrap="square">
            <a:spAutoFit/>
          </a:bodyPr>
          <a:lstStyle/>
          <a:p>
            <a:pPr marL="342900" lvl="0" indent="-342900" algn="ctr" fontAlgn="base">
              <a:spcBef>
                <a:spcPct val="0"/>
              </a:spcBef>
              <a:spcAft>
                <a:spcPct val="0"/>
              </a:spcAft>
              <a:defRPr/>
            </a:pPr>
            <a:r>
              <a:rPr lang="en-GB" sz="1600" b="1" kern="0" dirty="0"/>
              <a:t>Ellipse: mutants having the same chance to be created</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Recombination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263</a:t>
            </a:fld>
            <a:endParaRPr lang="en-US"/>
          </a:p>
        </p:txBody>
      </p:sp>
      <p:graphicFrame>
        <p:nvGraphicFramePr>
          <p:cNvPr id="5" name="Diagram 4"/>
          <p:cNvGraphicFramePr/>
          <p:nvPr/>
        </p:nvGraphicFramePr>
        <p:xfrm>
          <a:off x="2833718" y="236539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571472" y="2365396"/>
            <a:ext cx="2321718" cy="1160859"/>
            <a:chOff x="436066" y="496"/>
            <a:chExt cx="2321718" cy="1160859"/>
          </a:xfrm>
          <a:solidFill>
            <a:srgbClr val="C00000"/>
          </a:solidFill>
          <a:scene3d>
            <a:camera prst="orthographicFront">
              <a:rot lat="0" lon="0" rev="0"/>
            </a:camera>
            <a:lightRig rig="balanced" dir="t">
              <a:rot lat="0" lon="0" rev="8700000"/>
            </a:lightRig>
          </a:scene3d>
        </p:grpSpPr>
        <p:sp>
          <p:nvSpPr>
            <p:cNvPr id="7" name="Rounded Rectangle 6"/>
            <p:cNvSpPr/>
            <p:nvPr/>
          </p:nvSpPr>
          <p:spPr>
            <a:xfrm>
              <a:off x="436066" y="496"/>
              <a:ext cx="2321718" cy="1160859"/>
            </a:xfrm>
            <a:prstGeom prst="roundRect">
              <a:avLst>
                <a:gd name="adj" fmla="val 10000"/>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470066" y="34496"/>
              <a:ext cx="2253718" cy="109285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43815" tIns="29210" rIns="43815" bIns="29210" numCol="1" spcCol="1270" anchor="ctr" anchorCtr="0">
              <a:noAutofit/>
            </a:bodyPr>
            <a:lstStyle/>
            <a:p>
              <a:pPr marL="342900" lvl="0" indent="-342900" algn="ctr" fontAlgn="base">
                <a:spcBef>
                  <a:spcPct val="20000"/>
                </a:spcBef>
                <a:spcAft>
                  <a:spcPct val="0"/>
                </a:spcAft>
                <a:buClr>
                  <a:srgbClr val="682A00"/>
                </a:buClr>
                <a:defRPr/>
              </a:pPr>
              <a:r>
                <a:rPr lang="en-GB" sz="2000" b="1" kern="0" dirty="0"/>
                <a:t>Creates one child</a:t>
              </a:r>
            </a:p>
          </p:txBody>
        </p:sp>
      </p:grpSp>
      <p:sp>
        <p:nvSpPr>
          <p:cNvPr id="9" name="Rectangle 8"/>
          <p:cNvSpPr/>
          <p:nvPr/>
        </p:nvSpPr>
        <p:spPr>
          <a:xfrm>
            <a:off x="3499337" y="1071546"/>
            <a:ext cx="2215671" cy="400110"/>
          </a:xfrm>
          <a:prstGeom prst="rect">
            <a:avLst/>
          </a:prstGeom>
        </p:spPr>
        <p:txBody>
          <a:bodyPr wrap="none">
            <a:spAutoFit/>
          </a:bodyPr>
          <a:lstStyle/>
          <a:p>
            <a:r>
              <a:rPr lang="en-GB" sz="2000" b="1" dirty="0"/>
              <a:t>Recombination</a:t>
            </a:r>
            <a:endParaRPr lang="en-US" b="1" dirty="0"/>
          </a:p>
        </p:txBody>
      </p:sp>
      <p:cxnSp>
        <p:nvCxnSpPr>
          <p:cNvPr id="11" name="Straight Arrow Connector 10"/>
          <p:cNvCxnSpPr>
            <a:stCxn id="9" idx="2"/>
          </p:cNvCxnSpPr>
          <p:nvPr/>
        </p:nvCxnSpPr>
        <p:spPr bwMode="auto">
          <a:xfrm rot="5400000">
            <a:off x="2753113" y="431932"/>
            <a:ext cx="814337" cy="289378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9" idx="2"/>
          </p:cNvCxnSpPr>
          <p:nvPr/>
        </p:nvCxnSpPr>
        <p:spPr bwMode="auto">
          <a:xfrm rot="5400000">
            <a:off x="4003278" y="1824973"/>
            <a:ext cx="957213" cy="250579"/>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a:stCxn id="9" idx="2"/>
          </p:cNvCxnSpPr>
          <p:nvPr/>
        </p:nvCxnSpPr>
        <p:spPr bwMode="auto">
          <a:xfrm rot="16200000" flipH="1">
            <a:off x="5467755" y="611073"/>
            <a:ext cx="885774" cy="2606939"/>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pic>
        <p:nvPicPr>
          <p:cNvPr id="739329" name="Picture 1" descr="H:\Computer Eng\PH.D thesis\Evo slides\pic\woman_telephone_md_wm.jpg"/>
          <p:cNvPicPr>
            <a:picLocks noChangeAspect="1" noChangeArrowheads="1"/>
          </p:cNvPicPr>
          <p:nvPr/>
        </p:nvPicPr>
        <p:blipFill>
          <a:blip r:embed="rId7" cstate="print"/>
          <a:srcRect/>
          <a:stretch>
            <a:fillRect/>
          </a:stretch>
        </p:blipFill>
        <p:spPr bwMode="auto">
          <a:xfrm>
            <a:off x="428596" y="3786190"/>
            <a:ext cx="2468562" cy="2468562"/>
          </a:xfrm>
          <a:prstGeom prst="rect">
            <a:avLst/>
          </a:prstGeom>
          <a:noFill/>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0353" name="Picture 1" descr="H:\Computer Eng\PH.D thesis\Evo slides\pic\woman_leader_md_wm.jpg"/>
          <p:cNvPicPr>
            <a:picLocks noChangeAspect="1" noChangeArrowheads="1"/>
          </p:cNvPicPr>
          <p:nvPr/>
        </p:nvPicPr>
        <p:blipFill>
          <a:blip r:embed="rId2" cstate="print"/>
          <a:srcRect/>
          <a:stretch>
            <a:fillRect/>
          </a:stretch>
        </p:blipFill>
        <p:spPr bwMode="auto">
          <a:xfrm>
            <a:off x="2928926" y="3603644"/>
            <a:ext cx="3397256" cy="2968628"/>
          </a:xfrm>
          <a:prstGeom prst="rect">
            <a:avLst/>
          </a:prstGeom>
          <a:noFill/>
        </p:spPr>
      </p:pic>
      <p:sp>
        <p:nvSpPr>
          <p:cNvPr id="2" name="Title 1"/>
          <p:cNvSpPr>
            <a:spLocks noGrp="1"/>
          </p:cNvSpPr>
          <p:nvPr>
            <p:ph type="title"/>
          </p:nvPr>
        </p:nvSpPr>
        <p:spPr/>
        <p:txBody>
          <a:bodyPr/>
          <a:lstStyle/>
          <a:p>
            <a:r>
              <a:rPr lang="en-GB" dirty="0"/>
              <a:t>Names of </a:t>
            </a:r>
            <a:r>
              <a:rPr lang="en-GB" dirty="0" err="1"/>
              <a:t>recombinations</a:t>
            </a:r>
            <a:r>
              <a:rPr lang="en-GB" dirty="0"/>
              <a:t>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264</a:t>
            </a:fld>
            <a:endParaRPr lang="en-US"/>
          </a:p>
        </p:txBody>
      </p:sp>
      <p:graphicFrame>
        <p:nvGraphicFramePr>
          <p:cNvPr id="4" name="Group 31"/>
          <p:cNvGraphicFramePr>
            <a:graphicFrameLocks/>
          </p:cNvGraphicFramePr>
          <p:nvPr/>
        </p:nvGraphicFramePr>
        <p:xfrm>
          <a:off x="1643042" y="1428736"/>
          <a:ext cx="6072231" cy="2721239"/>
        </p:xfrm>
        <a:graphic>
          <a:graphicData uri="http://schemas.openxmlformats.org/drawingml/2006/table">
            <a:tbl>
              <a:tblPr/>
              <a:tblGrid>
                <a:gridCol w="2024077">
                  <a:extLst>
                    <a:ext uri="{9D8B030D-6E8A-4147-A177-3AD203B41FA5}">
                      <a16:colId xmlns:a16="http://schemas.microsoft.com/office/drawing/2014/main" val="20000"/>
                    </a:ext>
                  </a:extLst>
                </a:gridCol>
                <a:gridCol w="2024077">
                  <a:extLst>
                    <a:ext uri="{9D8B030D-6E8A-4147-A177-3AD203B41FA5}">
                      <a16:colId xmlns:a16="http://schemas.microsoft.com/office/drawing/2014/main" val="20001"/>
                    </a:ext>
                  </a:extLst>
                </a:gridCol>
                <a:gridCol w="2024077">
                  <a:extLst>
                    <a:ext uri="{9D8B030D-6E8A-4147-A177-3AD203B41FA5}">
                      <a16:colId xmlns:a16="http://schemas.microsoft.com/office/drawing/2014/main" val="20002"/>
                    </a:ext>
                  </a:extLst>
                </a:gridCol>
              </a:tblGrid>
              <a:tr h="966824">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GB"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66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a:ln>
                            <a:noFill/>
                          </a:ln>
                          <a:solidFill>
                            <a:schemeClr val="tx1"/>
                          </a:solidFill>
                          <a:effectLst/>
                          <a:latin typeface="+mn-lt"/>
                        </a:rPr>
                        <a:t>Two fixed parents</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66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a:ln>
                            <a:noFill/>
                          </a:ln>
                          <a:solidFill>
                            <a:schemeClr val="tx1"/>
                          </a:solidFill>
                          <a:effectLst/>
                          <a:latin typeface="+mn-lt"/>
                        </a:rPr>
                        <a:t>Two parents selected for each </a:t>
                      </a:r>
                      <a:r>
                        <a:rPr kumimoji="0" lang="en-GB" sz="2000" b="0" i="0" u="none" strike="noStrike" cap="none" normalizeH="0" baseline="0" dirty="0" err="1">
                          <a:ln>
                            <a:noFill/>
                          </a:ln>
                          <a:solidFill>
                            <a:schemeClr val="tx1"/>
                          </a:solidFill>
                          <a:effectLst/>
                          <a:latin typeface="+mn-lt"/>
                        </a:rPr>
                        <a:t>i</a:t>
                      </a:r>
                      <a:endParaRPr kumimoji="0" lang="en-GB" sz="20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66FF">
                        <a:alpha val="50000"/>
                      </a:srgbClr>
                    </a:solidFill>
                  </a:tcPr>
                </a:tc>
                <a:extLst>
                  <a:ext uri="{0D108BD9-81ED-4DB2-BD59-A6C34878D82A}">
                    <a16:rowId xmlns:a16="http://schemas.microsoft.com/office/drawing/2014/main" val="10000"/>
                  </a:ext>
                </a:extLst>
              </a:tr>
              <a:tr h="709559">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err="1">
                          <a:ln>
                            <a:noFill/>
                          </a:ln>
                          <a:solidFill>
                            <a:schemeClr val="tx1"/>
                          </a:solidFill>
                          <a:effectLst/>
                          <a:latin typeface="+mn-lt"/>
                        </a:rPr>
                        <a:t>z</a:t>
                      </a:r>
                      <a:r>
                        <a:rPr kumimoji="0" lang="en-GB" sz="2000" b="0" i="0" u="none" strike="noStrike" cap="none" normalizeH="0" baseline="-25000" dirty="0" err="1">
                          <a:ln>
                            <a:noFill/>
                          </a:ln>
                          <a:solidFill>
                            <a:schemeClr val="tx1"/>
                          </a:solidFill>
                          <a:effectLst/>
                          <a:latin typeface="+mn-lt"/>
                        </a:rPr>
                        <a:t>i</a:t>
                      </a:r>
                      <a:r>
                        <a:rPr kumimoji="0" lang="en-GB" sz="2000" b="0" i="0" u="none" strike="noStrike" cap="none" normalizeH="0" baseline="0" dirty="0">
                          <a:ln>
                            <a:noFill/>
                          </a:ln>
                          <a:solidFill>
                            <a:schemeClr val="tx1"/>
                          </a:solidFill>
                          <a:effectLst/>
                          <a:latin typeface="+mn-lt"/>
                        </a:rPr>
                        <a:t> = (x</a:t>
                      </a:r>
                      <a:r>
                        <a:rPr kumimoji="0" lang="en-GB" sz="2000" b="0" i="0" u="none" strike="noStrike" cap="none" normalizeH="0" baseline="-25000" dirty="0">
                          <a:ln>
                            <a:noFill/>
                          </a:ln>
                          <a:solidFill>
                            <a:schemeClr val="tx1"/>
                          </a:solidFill>
                          <a:effectLst/>
                          <a:latin typeface="+mn-lt"/>
                        </a:rPr>
                        <a:t>i</a:t>
                      </a:r>
                      <a:r>
                        <a:rPr kumimoji="0" lang="en-GB" sz="2000" b="0" i="0" u="none" strike="noStrike" cap="none" normalizeH="0" baseline="0" dirty="0">
                          <a:ln>
                            <a:noFill/>
                          </a:ln>
                          <a:solidFill>
                            <a:schemeClr val="tx1"/>
                          </a:solidFill>
                          <a:effectLst/>
                          <a:latin typeface="+mn-lt"/>
                        </a:rPr>
                        <a:t> + </a:t>
                      </a:r>
                      <a:r>
                        <a:rPr kumimoji="0" lang="en-GB" sz="2000" b="0" i="0" u="none" strike="noStrike" cap="none" normalizeH="0" baseline="0" dirty="0" err="1">
                          <a:ln>
                            <a:noFill/>
                          </a:ln>
                          <a:solidFill>
                            <a:schemeClr val="tx1"/>
                          </a:solidFill>
                          <a:effectLst/>
                          <a:latin typeface="+mn-lt"/>
                        </a:rPr>
                        <a:t>y</a:t>
                      </a:r>
                      <a:r>
                        <a:rPr kumimoji="0" lang="en-GB" sz="2000" b="0" i="0" u="none" strike="noStrike" cap="none" normalizeH="0" baseline="-25000" dirty="0" err="1">
                          <a:ln>
                            <a:noFill/>
                          </a:ln>
                          <a:solidFill>
                            <a:schemeClr val="tx1"/>
                          </a:solidFill>
                          <a:effectLst/>
                          <a:latin typeface="+mn-lt"/>
                        </a:rPr>
                        <a:t>i</a:t>
                      </a:r>
                      <a:r>
                        <a:rPr kumimoji="0" lang="en-GB" sz="2000" b="0" i="0" u="none" strike="noStrike" cap="none" normalizeH="0" baseline="0" dirty="0">
                          <a:ln>
                            <a:noFill/>
                          </a:ln>
                          <a:solidFill>
                            <a:schemeClr val="tx1"/>
                          </a:solidFill>
                          <a:effectLst/>
                          <a:latin typeface="+mn-lt"/>
                        </a:rPr>
                        <a:t>)/2 </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729D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a:ln>
                            <a:noFill/>
                          </a:ln>
                          <a:solidFill>
                            <a:schemeClr val="tx1"/>
                          </a:solidFill>
                          <a:effectLst/>
                          <a:latin typeface="+mn-lt"/>
                        </a:rPr>
                        <a:t>Local intermediary</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a:ln>
                            <a:noFill/>
                          </a:ln>
                          <a:solidFill>
                            <a:schemeClr val="tx1"/>
                          </a:solidFill>
                          <a:effectLst/>
                          <a:latin typeface="+mn-lt"/>
                        </a:rPr>
                        <a:t>Global intermediary</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6824">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err="1">
                          <a:ln>
                            <a:noFill/>
                          </a:ln>
                          <a:solidFill>
                            <a:schemeClr val="tx1"/>
                          </a:solidFill>
                          <a:effectLst/>
                          <a:latin typeface="+mn-lt"/>
                        </a:rPr>
                        <a:t>z</a:t>
                      </a:r>
                      <a:r>
                        <a:rPr kumimoji="0" lang="en-GB" sz="2000" b="0" i="0" u="none" strike="noStrike" cap="none" normalizeH="0" baseline="-25000" dirty="0" err="1">
                          <a:ln>
                            <a:noFill/>
                          </a:ln>
                          <a:solidFill>
                            <a:schemeClr val="tx1"/>
                          </a:solidFill>
                          <a:effectLst/>
                          <a:latin typeface="+mn-lt"/>
                        </a:rPr>
                        <a:t>i</a:t>
                      </a:r>
                      <a:r>
                        <a:rPr kumimoji="0" lang="en-GB" sz="2000" b="0" i="0" u="none" strike="noStrike" cap="none" normalizeH="0" baseline="0" dirty="0">
                          <a:ln>
                            <a:noFill/>
                          </a:ln>
                          <a:solidFill>
                            <a:schemeClr val="tx1"/>
                          </a:solidFill>
                          <a:effectLst/>
                          <a:latin typeface="+mn-lt"/>
                        </a:rPr>
                        <a:t> is x</a:t>
                      </a:r>
                      <a:r>
                        <a:rPr kumimoji="0" lang="en-GB" sz="2000" b="0" i="0" u="none" strike="noStrike" cap="none" normalizeH="0" baseline="-25000" dirty="0">
                          <a:ln>
                            <a:noFill/>
                          </a:ln>
                          <a:solidFill>
                            <a:schemeClr val="tx1"/>
                          </a:solidFill>
                          <a:effectLst/>
                          <a:latin typeface="+mn-lt"/>
                        </a:rPr>
                        <a:t>i</a:t>
                      </a:r>
                      <a:r>
                        <a:rPr kumimoji="0" lang="en-GB" sz="2000" b="0" i="0" u="none" strike="noStrike" cap="none" normalizeH="0" baseline="0" dirty="0">
                          <a:ln>
                            <a:noFill/>
                          </a:ln>
                          <a:solidFill>
                            <a:schemeClr val="tx1"/>
                          </a:solidFill>
                          <a:effectLst/>
                          <a:latin typeface="+mn-lt"/>
                        </a:rPr>
                        <a:t> or </a:t>
                      </a:r>
                      <a:r>
                        <a:rPr kumimoji="0" lang="en-GB" sz="2000" b="0" i="0" u="none" strike="noStrike" cap="none" normalizeH="0" baseline="0" dirty="0" err="1">
                          <a:ln>
                            <a:noFill/>
                          </a:ln>
                          <a:solidFill>
                            <a:schemeClr val="tx1"/>
                          </a:solidFill>
                          <a:effectLst/>
                          <a:latin typeface="+mn-lt"/>
                        </a:rPr>
                        <a:t>y</a:t>
                      </a:r>
                      <a:r>
                        <a:rPr kumimoji="0" lang="en-GB" sz="2000" b="0" i="0" u="none" strike="noStrike" cap="none" normalizeH="0" baseline="-25000" dirty="0" err="1">
                          <a:ln>
                            <a:noFill/>
                          </a:ln>
                          <a:solidFill>
                            <a:schemeClr val="tx1"/>
                          </a:solidFill>
                          <a:effectLst/>
                          <a:latin typeface="+mn-lt"/>
                        </a:rPr>
                        <a:t>i</a:t>
                      </a:r>
                      <a:r>
                        <a:rPr kumimoji="0" lang="en-GB" sz="2000" b="0" i="0" u="none" strike="noStrike" cap="none" normalizeH="0" baseline="0" dirty="0">
                          <a:ln>
                            <a:noFill/>
                          </a:ln>
                          <a:solidFill>
                            <a:schemeClr val="tx1"/>
                          </a:solidFill>
                          <a:effectLst/>
                          <a:latin typeface="+mn-lt"/>
                        </a:rPr>
                        <a:t> chosen randomly </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E729D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a:ln>
                            <a:noFill/>
                          </a:ln>
                          <a:solidFill>
                            <a:schemeClr val="tx1"/>
                          </a:solidFill>
                          <a:effectLst/>
                          <a:latin typeface="+mn-lt"/>
                        </a:rPr>
                        <a:t>Local </a:t>
                      </a: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a:ln>
                            <a:noFill/>
                          </a:ln>
                          <a:solidFill>
                            <a:schemeClr val="tx1"/>
                          </a:solidFill>
                          <a:effectLst/>
                          <a:latin typeface="+mn-lt"/>
                        </a:rPr>
                        <a:t>discrete</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a:ln>
                            <a:noFill/>
                          </a:ln>
                          <a:solidFill>
                            <a:schemeClr val="tx1"/>
                          </a:solidFill>
                          <a:effectLst/>
                          <a:latin typeface="+mn-lt"/>
                        </a:rPr>
                        <a:t>Global </a:t>
                      </a: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a:ln>
                            <a:noFill/>
                          </a:ln>
                          <a:solidFill>
                            <a:schemeClr val="tx1"/>
                          </a:solidFill>
                          <a:effectLst/>
                          <a:latin typeface="+mn-lt"/>
                        </a:rPr>
                        <a:t>discrete</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Parent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265</a:t>
            </a:fld>
            <a:endParaRPr lang="en-US"/>
          </a:p>
        </p:txBody>
      </p:sp>
      <p:graphicFrame>
        <p:nvGraphicFramePr>
          <p:cNvPr id="6" name="Diagram 5"/>
          <p:cNvGraphicFramePr/>
          <p:nvPr/>
        </p:nvGraphicFramePr>
        <p:xfrm>
          <a:off x="1000100" y="1214422"/>
          <a:ext cx="7000924" cy="5064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Survivor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266</a:t>
            </a:fld>
            <a:endParaRPr lang="en-US"/>
          </a:p>
        </p:txBody>
      </p:sp>
      <p:graphicFrame>
        <p:nvGraphicFramePr>
          <p:cNvPr id="5" name="Diagram 4"/>
          <p:cNvGraphicFramePr/>
          <p:nvPr/>
        </p:nvGraphicFramePr>
        <p:xfrm>
          <a:off x="285720" y="1865330"/>
          <a:ext cx="828680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286016" y="2222520"/>
            <a:ext cx="5702710" cy="646331"/>
          </a:xfrm>
          <a:prstGeom prst="rect">
            <a:avLst/>
          </a:prstGeom>
        </p:spPr>
        <p:txBody>
          <a:bodyPr wrap="square">
            <a:spAutoFit/>
          </a:bodyPr>
          <a:lstStyle/>
          <a:p>
            <a:pPr marL="342900" lvl="0" indent="-342900" fontAlgn="base">
              <a:spcBef>
                <a:spcPct val="20000"/>
              </a:spcBef>
              <a:spcAft>
                <a:spcPct val="0"/>
              </a:spcAft>
              <a:buClr>
                <a:srgbClr val="682A00"/>
              </a:buClr>
              <a:defRPr/>
            </a:pPr>
            <a:r>
              <a:rPr lang="en-GB" kern="0" dirty="0"/>
              <a:t>Applied after creating </a:t>
            </a:r>
            <a:r>
              <a:rPr lang="en-GB" kern="0" dirty="0">
                <a:sym typeface="Symbol" pitchFamily="18" charset="2"/>
              </a:rPr>
              <a:t></a:t>
            </a:r>
            <a:r>
              <a:rPr lang="en-GB" kern="0" dirty="0"/>
              <a:t> children from the </a:t>
            </a:r>
            <a:r>
              <a:rPr lang="en-GB" kern="0" dirty="0">
                <a:sym typeface="Symbol" pitchFamily="18" charset="2"/>
              </a:rPr>
              <a:t></a:t>
            </a:r>
            <a:r>
              <a:rPr lang="en-GB" kern="0" dirty="0"/>
              <a:t> parents by mutation and recombination</a:t>
            </a:r>
          </a:p>
        </p:txBody>
      </p:sp>
      <p:sp>
        <p:nvSpPr>
          <p:cNvPr id="7" name="Rectangle 6"/>
          <p:cNvSpPr/>
          <p:nvPr/>
        </p:nvSpPr>
        <p:spPr>
          <a:xfrm>
            <a:off x="2357422" y="3222652"/>
            <a:ext cx="5702710" cy="369332"/>
          </a:xfrm>
          <a:prstGeom prst="rect">
            <a:avLst/>
          </a:prstGeom>
        </p:spPr>
        <p:txBody>
          <a:bodyPr wrap="square">
            <a:spAutoFit/>
          </a:bodyPr>
          <a:lstStyle/>
          <a:p>
            <a:pPr marL="342900" lvl="0" indent="-342900" fontAlgn="base">
              <a:spcBef>
                <a:spcPct val="20000"/>
              </a:spcBef>
              <a:spcAft>
                <a:spcPct val="0"/>
              </a:spcAft>
              <a:buClr>
                <a:srgbClr val="682A00"/>
              </a:buClr>
              <a:defRPr/>
            </a:pPr>
            <a:r>
              <a:rPr lang="en-GB" kern="0" dirty="0"/>
              <a:t>Deterministically chops off the “bad stuff”</a:t>
            </a:r>
          </a:p>
        </p:txBody>
      </p:sp>
      <p:sp>
        <p:nvSpPr>
          <p:cNvPr id="8" name="Rectangle 7"/>
          <p:cNvSpPr/>
          <p:nvPr/>
        </p:nvSpPr>
        <p:spPr>
          <a:xfrm>
            <a:off x="2285984" y="4294222"/>
            <a:ext cx="5702710" cy="1341906"/>
          </a:xfrm>
          <a:prstGeom prst="rect">
            <a:avLst/>
          </a:prstGeom>
        </p:spPr>
        <p:txBody>
          <a:bodyPr wrap="square">
            <a:spAutoFit/>
          </a:bodyPr>
          <a:lstStyle/>
          <a:p>
            <a:pPr marL="342900" lvl="0" indent="-342900" fontAlgn="base">
              <a:spcBef>
                <a:spcPct val="20000"/>
              </a:spcBef>
              <a:spcAft>
                <a:spcPct val="0"/>
              </a:spcAft>
              <a:buClr>
                <a:srgbClr val="682A00"/>
              </a:buClr>
              <a:defRPr/>
            </a:pPr>
            <a:r>
              <a:rPr lang="en-GB" sz="2000" kern="0" dirty="0"/>
              <a:t>Basis of selection is either:</a:t>
            </a:r>
          </a:p>
          <a:p>
            <a:pPr marL="742950" lvl="1" indent="-285750" fontAlgn="base">
              <a:spcBef>
                <a:spcPct val="20000"/>
              </a:spcBef>
              <a:spcAft>
                <a:spcPct val="0"/>
              </a:spcAft>
              <a:buClr>
                <a:srgbClr val="B04700"/>
              </a:buClr>
              <a:buFont typeface="Wingdings" pitchFamily="2" charset="2"/>
              <a:buChar char="§"/>
              <a:defRPr/>
            </a:pPr>
            <a:r>
              <a:rPr lang="en-GB" kern="0" dirty="0"/>
              <a:t>The set of children only: (</a:t>
            </a:r>
            <a:r>
              <a:rPr lang="en-GB" kern="0" dirty="0">
                <a:sym typeface="Symbol" pitchFamily="18" charset="2"/>
              </a:rPr>
              <a:t>,)-selection</a:t>
            </a:r>
            <a:endParaRPr lang="en-GB" kern="0" dirty="0"/>
          </a:p>
          <a:p>
            <a:pPr marL="742950" lvl="1" indent="-285750" fontAlgn="base">
              <a:spcBef>
                <a:spcPct val="20000"/>
              </a:spcBef>
              <a:spcAft>
                <a:spcPct val="0"/>
              </a:spcAft>
              <a:buClr>
                <a:srgbClr val="B04700"/>
              </a:buClr>
              <a:buFont typeface="Wingdings" pitchFamily="2" charset="2"/>
              <a:buChar char="§"/>
              <a:defRPr/>
            </a:pPr>
            <a:r>
              <a:rPr lang="en-GB" kern="0" dirty="0"/>
              <a:t>The set of parents and children: (</a:t>
            </a:r>
            <a:r>
              <a:rPr lang="en-GB" kern="0" dirty="0">
                <a:sym typeface="Symbol" pitchFamily="18" charset="2"/>
              </a:rPr>
              <a:t>+)-selection</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eft Brace 14"/>
          <p:cNvSpPr/>
          <p:nvPr/>
        </p:nvSpPr>
        <p:spPr bwMode="auto">
          <a:xfrm>
            <a:off x="4714876" y="3357562"/>
            <a:ext cx="500066" cy="2286016"/>
          </a:xfrm>
          <a:prstGeom prst="leftBrace">
            <a:avLst/>
          </a:prstGeom>
          <a:solidFill>
            <a:schemeClr val="bg1"/>
          </a:solidFill>
          <a:ln w="76200"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Rectangle 22"/>
          <p:cNvSpPr/>
          <p:nvPr/>
        </p:nvSpPr>
        <p:spPr bwMode="auto">
          <a:xfrm>
            <a:off x="5072066" y="4071942"/>
            <a:ext cx="3929090" cy="42862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Rectangle 21"/>
          <p:cNvSpPr/>
          <p:nvPr/>
        </p:nvSpPr>
        <p:spPr bwMode="auto">
          <a:xfrm>
            <a:off x="5143504" y="4643446"/>
            <a:ext cx="3714776" cy="928694"/>
          </a:xfrm>
          <a:prstGeom prst="rect">
            <a:avLst/>
          </a:prstGeom>
          <a:solidFill>
            <a:schemeClr val="bg1"/>
          </a:solidFill>
          <a:ln w="9525" cap="flat" cmpd="sng" algn="ctr">
            <a:solidFill>
              <a:srgbClr val="66FF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1" name="Rectangle 20"/>
          <p:cNvSpPr/>
          <p:nvPr/>
        </p:nvSpPr>
        <p:spPr bwMode="auto">
          <a:xfrm>
            <a:off x="5286380" y="3500438"/>
            <a:ext cx="3571900" cy="357190"/>
          </a:xfrm>
          <a:prstGeom prst="rect">
            <a:avLst/>
          </a:prstGeom>
          <a:solidFill>
            <a:schemeClr val="bg1"/>
          </a:solidFill>
          <a:ln w="9525" cap="flat" cmpd="sng" algn="ctr">
            <a:solidFill>
              <a:srgbClr val="66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a:t>Survivor selection cont’d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267</a:t>
            </a:fld>
            <a:endParaRPr lang="en-US"/>
          </a:p>
        </p:txBody>
      </p:sp>
      <p:sp>
        <p:nvSpPr>
          <p:cNvPr id="5" name="Rectangle 4"/>
          <p:cNvSpPr/>
          <p:nvPr/>
        </p:nvSpPr>
        <p:spPr bwMode="auto">
          <a:xfrm>
            <a:off x="428596" y="1571612"/>
            <a:ext cx="1357322" cy="642942"/>
          </a:xfrm>
          <a:prstGeom prst="rect">
            <a:avLst/>
          </a:prstGeom>
          <a:solidFill>
            <a:schemeClr val="accent6">
              <a:lumMod val="40000"/>
              <a:lumOff val="6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GB" sz="3200" kern="0" dirty="0"/>
              <a:t>(</a:t>
            </a:r>
            <a:r>
              <a:rPr lang="en-GB" sz="3200" kern="0" dirty="0">
                <a:sym typeface="Symbol" pitchFamily="18" charset="2"/>
              </a:rPr>
              <a:t>+)</a:t>
            </a:r>
            <a:endParaRPr kumimoji="0" lang="en-US" sz="3200" b="0" i="0" u="none" strike="noStrike" cap="none" normalizeH="0" baseline="0" dirty="0">
              <a:ln>
                <a:noFill/>
              </a:ln>
              <a:solidFill>
                <a:schemeClr val="tx1"/>
              </a:solidFill>
              <a:effectLst/>
              <a:latin typeface="Arial" charset="0"/>
            </a:endParaRPr>
          </a:p>
        </p:txBody>
      </p:sp>
      <p:sp>
        <p:nvSpPr>
          <p:cNvPr id="6" name="Rectangle 5"/>
          <p:cNvSpPr/>
          <p:nvPr/>
        </p:nvSpPr>
        <p:spPr bwMode="auto">
          <a:xfrm>
            <a:off x="428596" y="2714620"/>
            <a:ext cx="1357322" cy="642942"/>
          </a:xfrm>
          <a:prstGeom prst="rect">
            <a:avLst/>
          </a:prstGeom>
          <a:solidFill>
            <a:schemeClr val="accent6">
              <a:lumMod val="40000"/>
              <a:lumOff val="6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GB" sz="3200" kern="0" dirty="0">
                <a:sym typeface="Symbol" pitchFamily="18" charset="2"/>
              </a:rPr>
              <a:t>(,)</a:t>
            </a:r>
            <a:endParaRPr lang="en-US" sz="3200" kern="0" dirty="0">
              <a:sym typeface="Symbol" pitchFamily="18" charset="2"/>
            </a:endParaRPr>
          </a:p>
        </p:txBody>
      </p:sp>
      <p:sp>
        <p:nvSpPr>
          <p:cNvPr id="7" name="Rectangle 6"/>
          <p:cNvSpPr/>
          <p:nvPr/>
        </p:nvSpPr>
        <p:spPr bwMode="auto">
          <a:xfrm>
            <a:off x="428596" y="3929066"/>
            <a:ext cx="1785950" cy="642942"/>
          </a:xfrm>
          <a:prstGeom prst="rect">
            <a:avLst/>
          </a:prstGeom>
          <a:solidFill>
            <a:schemeClr val="accent6">
              <a:lumMod val="40000"/>
              <a:lumOff val="6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GB" sz="2400" kern="0" dirty="0">
                <a:sym typeface="Symbol" pitchFamily="18" charset="2"/>
              </a:rPr>
              <a:t>Often (,)</a:t>
            </a:r>
            <a:endParaRPr lang="en-US" sz="2400" kern="0" dirty="0">
              <a:sym typeface="Symbol" pitchFamily="18" charset="2"/>
            </a:endParaRPr>
          </a:p>
        </p:txBody>
      </p:sp>
      <p:sp>
        <p:nvSpPr>
          <p:cNvPr id="9" name="Right Arrow 8"/>
          <p:cNvSpPr/>
          <p:nvPr/>
        </p:nvSpPr>
        <p:spPr bwMode="auto">
          <a:xfrm>
            <a:off x="1928794" y="1714488"/>
            <a:ext cx="857256" cy="285752"/>
          </a:xfrm>
          <a:prstGeom prst="rightArrow">
            <a:avLst/>
          </a:prstGeom>
          <a:solidFill>
            <a:srgbClr val="CC00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p:nvSpPr>
        <p:spPr>
          <a:xfrm>
            <a:off x="2928926" y="1643050"/>
            <a:ext cx="3118161" cy="369332"/>
          </a:xfrm>
          <a:prstGeom prst="rect">
            <a:avLst/>
          </a:prstGeom>
        </p:spPr>
        <p:txBody>
          <a:bodyPr wrap="none">
            <a:spAutoFit/>
          </a:bodyPr>
          <a:lstStyle/>
          <a:p>
            <a:r>
              <a:rPr lang="en-GB" kern="0" dirty="0">
                <a:sym typeface="Symbol" pitchFamily="18" charset="2"/>
              </a:rPr>
              <a:t>selection is an elitist strategy</a:t>
            </a:r>
            <a:endParaRPr lang="en-US" dirty="0"/>
          </a:p>
        </p:txBody>
      </p:sp>
      <p:sp>
        <p:nvSpPr>
          <p:cNvPr id="11" name="Right Arrow 10"/>
          <p:cNvSpPr/>
          <p:nvPr/>
        </p:nvSpPr>
        <p:spPr bwMode="auto">
          <a:xfrm>
            <a:off x="1928794" y="2916792"/>
            <a:ext cx="857256" cy="285752"/>
          </a:xfrm>
          <a:prstGeom prst="rightArrow">
            <a:avLst/>
          </a:prstGeom>
          <a:solidFill>
            <a:srgbClr val="CC00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p:cNvSpPr/>
          <p:nvPr/>
        </p:nvSpPr>
        <p:spPr>
          <a:xfrm>
            <a:off x="3071802" y="2845354"/>
            <a:ext cx="2350323" cy="369332"/>
          </a:xfrm>
          <a:prstGeom prst="rect">
            <a:avLst/>
          </a:prstGeom>
        </p:spPr>
        <p:txBody>
          <a:bodyPr wrap="none">
            <a:spAutoFit/>
          </a:bodyPr>
          <a:lstStyle/>
          <a:p>
            <a:r>
              <a:rPr lang="en-GB" kern="0" dirty="0">
                <a:sym typeface="Symbol" pitchFamily="18" charset="2"/>
              </a:rPr>
              <a:t>selection can “forget”</a:t>
            </a:r>
            <a:endParaRPr lang="en-US" dirty="0"/>
          </a:p>
        </p:txBody>
      </p:sp>
      <p:sp>
        <p:nvSpPr>
          <p:cNvPr id="13" name="Rectangle 12"/>
          <p:cNvSpPr/>
          <p:nvPr/>
        </p:nvSpPr>
        <p:spPr>
          <a:xfrm>
            <a:off x="3286116" y="3929066"/>
            <a:ext cx="1785950" cy="646331"/>
          </a:xfrm>
          <a:prstGeom prst="rect">
            <a:avLst/>
          </a:prstGeom>
        </p:spPr>
        <p:txBody>
          <a:bodyPr wrap="square">
            <a:spAutoFit/>
          </a:bodyPr>
          <a:lstStyle/>
          <a:p>
            <a:pPr algn="ctr"/>
            <a:r>
              <a:rPr lang="en-GB" kern="0" dirty="0">
                <a:sym typeface="Symbol" pitchFamily="18" charset="2"/>
              </a:rPr>
              <a:t>selection is preferred for</a:t>
            </a:r>
            <a:endParaRPr lang="en-US" dirty="0"/>
          </a:p>
        </p:txBody>
      </p:sp>
      <p:sp>
        <p:nvSpPr>
          <p:cNvPr id="14" name="Right Arrow 13"/>
          <p:cNvSpPr/>
          <p:nvPr/>
        </p:nvSpPr>
        <p:spPr bwMode="auto">
          <a:xfrm>
            <a:off x="2571736" y="4071942"/>
            <a:ext cx="857256" cy="285752"/>
          </a:xfrm>
          <a:prstGeom prst="rightArrow">
            <a:avLst/>
          </a:prstGeom>
          <a:solidFill>
            <a:srgbClr val="CC00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ectangle 16"/>
          <p:cNvSpPr/>
          <p:nvPr/>
        </p:nvSpPr>
        <p:spPr>
          <a:xfrm>
            <a:off x="4786314" y="3500438"/>
            <a:ext cx="4030270" cy="400110"/>
          </a:xfrm>
          <a:prstGeom prst="rect">
            <a:avLst/>
          </a:prstGeom>
        </p:spPr>
        <p:txBody>
          <a:bodyPr wrap="square">
            <a:spAutoFit/>
          </a:bodyPr>
          <a:lstStyle/>
          <a:p>
            <a:pPr marL="742950" lvl="1" indent="-285750" fontAlgn="base">
              <a:spcBef>
                <a:spcPct val="20000"/>
              </a:spcBef>
              <a:spcAft>
                <a:spcPct val="0"/>
              </a:spcAft>
              <a:buClr>
                <a:srgbClr val="B04700"/>
              </a:buClr>
              <a:defRPr/>
            </a:pPr>
            <a:r>
              <a:rPr lang="en-GB" sz="2000" kern="0" dirty="0">
                <a:sym typeface="Symbol" pitchFamily="18" charset="2"/>
              </a:rPr>
              <a:t>Better in leaving local optima </a:t>
            </a:r>
          </a:p>
        </p:txBody>
      </p:sp>
      <p:sp>
        <p:nvSpPr>
          <p:cNvPr id="18" name="Rectangle 17"/>
          <p:cNvSpPr/>
          <p:nvPr/>
        </p:nvSpPr>
        <p:spPr>
          <a:xfrm>
            <a:off x="4500562" y="4071942"/>
            <a:ext cx="4572000" cy="400110"/>
          </a:xfrm>
          <a:prstGeom prst="rect">
            <a:avLst/>
          </a:prstGeom>
        </p:spPr>
        <p:txBody>
          <a:bodyPr>
            <a:spAutoFit/>
          </a:bodyPr>
          <a:lstStyle/>
          <a:p>
            <a:pPr marL="742950" lvl="1" indent="-285750" fontAlgn="base">
              <a:spcBef>
                <a:spcPct val="20000"/>
              </a:spcBef>
              <a:spcAft>
                <a:spcPct val="0"/>
              </a:spcAft>
              <a:buClr>
                <a:srgbClr val="B04700"/>
              </a:buClr>
              <a:defRPr/>
            </a:pPr>
            <a:r>
              <a:rPr lang="en-GB" sz="2000" kern="0" dirty="0">
                <a:sym typeface="Symbol" pitchFamily="18" charset="2"/>
              </a:rPr>
              <a:t>Better in following moving optima</a:t>
            </a:r>
          </a:p>
        </p:txBody>
      </p:sp>
      <p:sp>
        <p:nvSpPr>
          <p:cNvPr id="19" name="Rectangle 18"/>
          <p:cNvSpPr/>
          <p:nvPr/>
        </p:nvSpPr>
        <p:spPr>
          <a:xfrm>
            <a:off x="4643438" y="4627915"/>
            <a:ext cx="4572000" cy="1015663"/>
          </a:xfrm>
          <a:prstGeom prst="rect">
            <a:avLst/>
          </a:prstGeom>
        </p:spPr>
        <p:txBody>
          <a:bodyPr>
            <a:spAutoFit/>
          </a:bodyPr>
          <a:lstStyle/>
          <a:p>
            <a:pPr marL="742950" lvl="1" indent="-285750" fontAlgn="base">
              <a:spcBef>
                <a:spcPct val="20000"/>
              </a:spcBef>
              <a:spcAft>
                <a:spcPct val="0"/>
              </a:spcAft>
              <a:buClr>
                <a:srgbClr val="B04700"/>
              </a:buClr>
              <a:defRPr/>
            </a:pPr>
            <a:r>
              <a:rPr lang="en-GB" sz="2000" kern="0" dirty="0">
                <a:sym typeface="Symbol" pitchFamily="18" charset="2"/>
              </a:rPr>
              <a:t>Using the + strategy bad  values can survive in </a:t>
            </a:r>
            <a:r>
              <a:rPr lang="en-GB" sz="2000" kern="0" dirty="0">
                <a:sym typeface="Bookshelf Symbol 2" pitchFamily="2" charset="2"/>
              </a:rPr>
              <a:t>x,</a:t>
            </a:r>
            <a:r>
              <a:rPr lang="en-GB" sz="2000" kern="0" dirty="0">
                <a:sym typeface="Symbol" pitchFamily="18" charset="2"/>
              </a:rPr>
              <a:t> too long if their host x is very fit</a:t>
            </a:r>
          </a:p>
        </p:txBody>
      </p:sp>
      <p:sp>
        <p:nvSpPr>
          <p:cNvPr id="20" name="Rectangle 19"/>
          <p:cNvSpPr/>
          <p:nvPr/>
        </p:nvSpPr>
        <p:spPr>
          <a:xfrm>
            <a:off x="571472" y="5929330"/>
            <a:ext cx="8286808" cy="369332"/>
          </a:xfrm>
          <a:prstGeom prst="rect">
            <a:avLst/>
          </a:prstGeom>
        </p:spPr>
        <p:txBody>
          <a:bodyPr wrap="square">
            <a:spAutoFit/>
          </a:bodyPr>
          <a:lstStyle/>
          <a:p>
            <a:pPr marL="342900" lvl="0" indent="-342900" fontAlgn="base">
              <a:spcBef>
                <a:spcPct val="20000"/>
              </a:spcBef>
              <a:spcAft>
                <a:spcPct val="0"/>
              </a:spcAft>
              <a:buClr>
                <a:srgbClr val="682A00"/>
              </a:buClr>
              <a:defRPr/>
            </a:pPr>
            <a:r>
              <a:rPr lang="en-GB" b="1" kern="0" dirty="0">
                <a:solidFill>
                  <a:srgbClr val="CC00CC"/>
                </a:solidFill>
                <a:sym typeface="Symbol" pitchFamily="18" charset="2"/>
              </a:rPr>
              <a:t>Selective pressure in ES is </a:t>
            </a:r>
            <a:r>
              <a:rPr lang="en-GB" b="1" kern="0" dirty="0">
                <a:solidFill>
                  <a:srgbClr val="0070C0"/>
                </a:solidFill>
                <a:sym typeface="Symbol" pitchFamily="18" charset="2"/>
              </a:rPr>
              <a:t>very high </a:t>
            </a:r>
            <a:r>
              <a:rPr lang="en-GB" b="1" kern="0" dirty="0">
                <a:solidFill>
                  <a:srgbClr val="CC00CC"/>
                </a:solidFill>
                <a:sym typeface="Symbol" pitchFamily="18" charset="2"/>
              </a:rPr>
              <a:t>(  7 </a:t>
            </a:r>
            <a:r>
              <a:rPr lang="en-GB" sz="1200" b="1" kern="0" dirty="0">
                <a:solidFill>
                  <a:srgbClr val="CC00CC"/>
                </a:solidFill>
                <a:cs typeface="Arial" charset="0"/>
                <a:sym typeface="Symbol" pitchFamily="18" charset="2"/>
              </a:rPr>
              <a:t>•</a:t>
            </a:r>
            <a:r>
              <a:rPr lang="en-GB" b="1" kern="0" dirty="0">
                <a:solidFill>
                  <a:srgbClr val="CC00CC"/>
                </a:solidFill>
                <a:sym typeface="Symbol" pitchFamily="18" charset="2"/>
              </a:rPr>
              <a:t>  is the common setting) </a:t>
            </a:r>
          </a:p>
        </p:txBody>
      </p:sp>
      <p:pic>
        <p:nvPicPr>
          <p:cNvPr id="675842" name="Picture 2" descr="H:\Computer Eng\PH.D thesis\Evo slides\pic\rusty_anchor_with_rope_md_wm.jpg"/>
          <p:cNvPicPr>
            <a:picLocks noChangeAspect="1" noChangeArrowheads="1"/>
          </p:cNvPicPr>
          <p:nvPr/>
        </p:nvPicPr>
        <p:blipFill>
          <a:blip r:embed="rId2" cstate="print"/>
          <a:srcRect/>
          <a:stretch>
            <a:fillRect/>
          </a:stretch>
        </p:blipFill>
        <p:spPr bwMode="auto">
          <a:xfrm>
            <a:off x="6215074" y="1214422"/>
            <a:ext cx="2254248" cy="2254248"/>
          </a:xfrm>
          <a:prstGeom prst="rect">
            <a:avLst/>
          </a:prstGeom>
          <a:noFill/>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1394" name="Picture 2" descr="H:\Computer Eng\PH.D thesis\Evo slides\pic\stick_figure_calculator_pc_md_wm.jpg"/>
          <p:cNvPicPr>
            <a:picLocks noChangeAspect="1" noChangeArrowheads="1"/>
          </p:cNvPicPr>
          <p:nvPr/>
        </p:nvPicPr>
        <p:blipFill>
          <a:blip r:embed="rId2" cstate="print"/>
          <a:srcRect/>
          <a:stretch>
            <a:fillRect/>
          </a:stretch>
        </p:blipFill>
        <p:spPr bwMode="auto">
          <a:xfrm>
            <a:off x="5643570" y="2317760"/>
            <a:ext cx="3111504" cy="3111504"/>
          </a:xfrm>
          <a:prstGeom prst="rect">
            <a:avLst/>
          </a:prstGeom>
          <a:noFill/>
        </p:spPr>
      </p:pic>
      <p:sp>
        <p:nvSpPr>
          <p:cNvPr id="2" name="Title 1"/>
          <p:cNvSpPr>
            <a:spLocks noGrp="1"/>
          </p:cNvSpPr>
          <p:nvPr>
            <p:ph type="title"/>
          </p:nvPr>
        </p:nvSpPr>
        <p:spPr/>
        <p:txBody>
          <a:bodyPr/>
          <a:lstStyle/>
          <a:p>
            <a:r>
              <a:rPr lang="en-GB" dirty="0"/>
              <a:t>Self-adaptation illustrated</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268</a:t>
            </a:fld>
            <a:endParaRPr lang="en-US"/>
          </a:p>
        </p:txBody>
      </p:sp>
      <p:sp>
        <p:nvSpPr>
          <p:cNvPr id="4" name="Rectangle 3"/>
          <p:cNvSpPr txBox="1">
            <a:spLocks noChangeArrowheads="1"/>
          </p:cNvSpPr>
          <p:nvPr/>
        </p:nvSpPr>
        <p:spPr>
          <a:xfrm>
            <a:off x="500034" y="1428736"/>
            <a:ext cx="8001000" cy="4786346"/>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rPr>
              <a:t>Given a dynamically changing fitness landscape</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r>
              <a:rPr kumimoji="0" lang="en-GB" sz="2000" b="0" i="0" u="none" strike="noStrike" kern="0" cap="none" spc="0" normalizeH="0" baseline="0" noProof="0" dirty="0">
                <a:ln>
                  <a:noFill/>
                </a:ln>
                <a:effectLst/>
                <a:uLnTx/>
                <a:uFillTx/>
                <a:latin typeface="+mn-lt"/>
                <a:ea typeface="+mn-ea"/>
                <a:cs typeface="+mn-cs"/>
              </a:rPr>
              <a:t>	 (optimum location shifted every 200 generations)</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lang="en-GB" sz="2000" kern="0" dirty="0"/>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lang="en-GB" sz="2000" kern="0" dirty="0"/>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a:ln>
                  <a:noFill/>
                </a:ln>
                <a:effectLst/>
                <a:uLnTx/>
                <a:uFillTx/>
                <a:latin typeface="+mn-lt"/>
                <a:ea typeface="+mn-ea"/>
                <a:cs typeface="+mn-cs"/>
              </a:rPr>
              <a:t>Self-adaptive ES is able to </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n-lt"/>
              </a:rPr>
              <a:t>follow the optimum and </a:t>
            </a: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n-lt"/>
              </a:rPr>
              <a:t>adjust the mutation step size after every shift !</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Self-adaptation illustrated cont’d</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269</a:t>
            </a:fld>
            <a:endParaRPr lang="en-US"/>
          </a:p>
        </p:txBody>
      </p:sp>
      <p:sp>
        <p:nvSpPr>
          <p:cNvPr id="4" name="Text Box 5"/>
          <p:cNvSpPr txBox="1">
            <a:spLocks noChangeArrowheads="1"/>
          </p:cNvSpPr>
          <p:nvPr/>
        </p:nvSpPr>
        <p:spPr bwMode="auto">
          <a:xfrm>
            <a:off x="746149" y="5205428"/>
            <a:ext cx="7194550" cy="366712"/>
          </a:xfrm>
          <a:prstGeom prst="rect">
            <a:avLst/>
          </a:prstGeom>
          <a:noFill/>
          <a:ln w="9525">
            <a:noFill/>
            <a:miter lim="800000"/>
            <a:headEnd/>
            <a:tailEnd/>
          </a:ln>
        </p:spPr>
        <p:txBody>
          <a:bodyPr wrap="none">
            <a:spAutoFit/>
          </a:bodyPr>
          <a:lstStyle/>
          <a:p>
            <a:r>
              <a:rPr lang="en-GB" sz="1800" dirty="0">
                <a:latin typeface="Arial" charset="0"/>
              </a:rPr>
              <a:t>Changes in the fitness values (left) and the mutation step sizes (right)</a:t>
            </a:r>
          </a:p>
        </p:txBody>
      </p:sp>
      <p:pic>
        <p:nvPicPr>
          <p:cNvPr id="5" name="Picture 8"/>
          <p:cNvPicPr>
            <a:picLocks noChangeAspect="1" noChangeArrowheads="1"/>
          </p:cNvPicPr>
          <p:nvPr/>
        </p:nvPicPr>
        <p:blipFill>
          <a:blip r:embed="rId2" cstate="print">
            <a:lum bright="-20000" contrast="40000"/>
          </a:blip>
          <a:srcRect/>
          <a:stretch>
            <a:fillRect/>
          </a:stretch>
        </p:blipFill>
        <p:spPr bwMode="auto">
          <a:xfrm>
            <a:off x="914424" y="1571612"/>
            <a:ext cx="3352800" cy="3344863"/>
          </a:xfrm>
          <a:prstGeom prst="rect">
            <a:avLst/>
          </a:prstGeom>
          <a:noFill/>
          <a:ln w="9525">
            <a:noFill/>
            <a:miter lim="800000"/>
            <a:headEnd/>
            <a:tailEnd/>
          </a:ln>
        </p:spPr>
      </p:pic>
      <p:pic>
        <p:nvPicPr>
          <p:cNvPr id="6" name="Picture 9"/>
          <p:cNvPicPr>
            <a:picLocks noChangeAspect="1" noChangeArrowheads="1"/>
          </p:cNvPicPr>
          <p:nvPr/>
        </p:nvPicPr>
        <p:blipFill>
          <a:blip r:embed="rId3" cstate="print">
            <a:lum bright="-20000" contrast="40000"/>
          </a:blip>
          <a:srcRect/>
          <a:stretch>
            <a:fillRect/>
          </a:stretch>
        </p:blipFill>
        <p:spPr bwMode="auto">
          <a:xfrm>
            <a:off x="4495824" y="1515420"/>
            <a:ext cx="3648076" cy="3380418"/>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are the different types of EAs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27</a:t>
            </a:fld>
            <a:endParaRPr lang="en-US"/>
          </a:p>
        </p:txBody>
      </p:sp>
      <p:sp>
        <p:nvSpPr>
          <p:cNvPr id="5" name="Rectangle 4"/>
          <p:cNvSpPr/>
          <p:nvPr/>
        </p:nvSpPr>
        <p:spPr>
          <a:xfrm>
            <a:off x="0" y="2420860"/>
            <a:ext cx="7020340" cy="1200329"/>
          </a:xfrm>
          <a:prstGeom prst="rect">
            <a:avLst/>
          </a:prstGeom>
        </p:spPr>
        <p:txBody>
          <a:bodyPr wrap="square">
            <a:spAutoFit/>
          </a:bodyPr>
          <a:lstStyle/>
          <a:p>
            <a:pPr lvl="1">
              <a:buFont typeface="Wingdings" pitchFamily="2" charset="2"/>
              <a:buChar char="§"/>
            </a:pPr>
            <a:r>
              <a:rPr lang="en-GB" dirty="0"/>
              <a:t>     Binary strings : Genetic Algorithms</a:t>
            </a:r>
          </a:p>
          <a:p>
            <a:pPr lvl="1">
              <a:buFont typeface="Wingdings" pitchFamily="2" charset="2"/>
              <a:buChar char="§"/>
            </a:pPr>
            <a:r>
              <a:rPr lang="en-GB" dirty="0"/>
              <a:t>     Real-valued vectors : Evolution Strategies</a:t>
            </a:r>
          </a:p>
          <a:p>
            <a:pPr lvl="1">
              <a:buFont typeface="Wingdings" pitchFamily="2" charset="2"/>
              <a:buChar char="§"/>
            </a:pPr>
            <a:r>
              <a:rPr lang="en-GB" dirty="0"/>
              <a:t>     Finite state Machines: Evolutionary Programming</a:t>
            </a:r>
          </a:p>
          <a:p>
            <a:pPr lvl="1">
              <a:buFont typeface="Wingdings" pitchFamily="2" charset="2"/>
              <a:buChar char="§"/>
            </a:pPr>
            <a:r>
              <a:rPr lang="en-GB" dirty="0"/>
              <a:t>     LISP trees: Genetic Programming</a:t>
            </a:r>
          </a:p>
        </p:txBody>
      </p:sp>
      <p:graphicFrame>
        <p:nvGraphicFramePr>
          <p:cNvPr id="7" name="Diagram 6"/>
          <p:cNvGraphicFramePr/>
          <p:nvPr/>
        </p:nvGraphicFramePr>
        <p:xfrm>
          <a:off x="6012200" y="2564880"/>
          <a:ext cx="3384470" cy="1471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539440" y="1196690"/>
            <a:ext cx="6840950" cy="646331"/>
          </a:xfrm>
          <a:prstGeom prst="rect">
            <a:avLst/>
          </a:prstGeom>
        </p:spPr>
        <p:txBody>
          <a:bodyPr wrap="square">
            <a:spAutoFit/>
          </a:bodyPr>
          <a:lstStyle/>
          <a:p>
            <a:r>
              <a:rPr lang="en-GB" dirty="0"/>
              <a:t>different flavours of EAs have been associated with  </a:t>
            </a:r>
            <a:r>
              <a:rPr lang="en-GB" u="sng" dirty="0"/>
              <a:t>different representations </a:t>
            </a:r>
            <a:endParaRPr lang="en-US" sz="2000" u="sng" dirty="0"/>
          </a:p>
        </p:txBody>
      </p:sp>
      <p:sp>
        <p:nvSpPr>
          <p:cNvPr id="11" name="Flowchart: Merge 10"/>
          <p:cNvSpPr/>
          <p:nvPr/>
        </p:nvSpPr>
        <p:spPr bwMode="auto">
          <a:xfrm>
            <a:off x="323410" y="1196690"/>
            <a:ext cx="216030" cy="504070"/>
          </a:xfrm>
          <a:prstGeom prst="flowChartMerg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395420" y="1772770"/>
            <a:ext cx="144020" cy="14402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p:cNvSpPr/>
          <p:nvPr/>
        </p:nvSpPr>
        <p:spPr>
          <a:xfrm>
            <a:off x="395420" y="4509150"/>
            <a:ext cx="7489040" cy="1477328"/>
          </a:xfrm>
          <a:prstGeom prst="rect">
            <a:avLst/>
          </a:prstGeom>
        </p:spPr>
        <p:txBody>
          <a:bodyPr wrap="square">
            <a:spAutoFit/>
          </a:bodyPr>
          <a:lstStyle/>
          <a:p>
            <a:r>
              <a:rPr lang="en-GB" dirty="0"/>
              <a:t>These differences are largely irrelevant, best strategy </a:t>
            </a:r>
          </a:p>
          <a:p>
            <a:pPr lvl="1"/>
            <a:r>
              <a:rPr lang="en-GB" dirty="0"/>
              <a:t>-  choose representation to suit problem</a:t>
            </a:r>
          </a:p>
          <a:p>
            <a:pPr lvl="1"/>
            <a:r>
              <a:rPr lang="en-GB" dirty="0"/>
              <a:t>-  choose variation operators to suit representation</a:t>
            </a:r>
          </a:p>
          <a:p>
            <a:r>
              <a:rPr lang="en-GB" dirty="0"/>
              <a:t>Selection operators only use fitness and so are independent of representation</a:t>
            </a:r>
          </a:p>
        </p:txBody>
      </p:sp>
      <p:sp>
        <p:nvSpPr>
          <p:cNvPr id="14" name="Rectangle 13"/>
          <p:cNvSpPr/>
          <p:nvPr/>
        </p:nvSpPr>
        <p:spPr>
          <a:xfrm>
            <a:off x="323410" y="4077090"/>
            <a:ext cx="7128990" cy="369332"/>
          </a:xfrm>
          <a:prstGeom prst="rect">
            <a:avLst/>
          </a:prstGeom>
        </p:spPr>
        <p:txBody>
          <a:bodyPr wrap="square">
            <a:spAutoFit/>
          </a:bodyPr>
          <a:lstStyle/>
          <a:p>
            <a:r>
              <a:rPr lang="en-US" b="1" i="1" dirty="0">
                <a:solidFill>
                  <a:srgbClr val="2B1A1B"/>
                </a:solidFill>
                <a:latin typeface="+mj-lt"/>
                <a:ea typeface="+mj-ea"/>
                <a:cs typeface="+mj-cs"/>
              </a:rPr>
              <a:t>What is the main difference between these 4 brands?</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 for self-adaptation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270</a:t>
            </a:fld>
            <a:endParaRPr lang="en-US"/>
          </a:p>
        </p:txBody>
      </p:sp>
      <p:graphicFrame>
        <p:nvGraphicFramePr>
          <p:cNvPr id="4" name="Diagram 3"/>
          <p:cNvGraphicFramePr/>
          <p:nvPr/>
        </p:nvGraphicFramePr>
        <p:xfrm>
          <a:off x="1428728" y="17144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6866" name="Picture 2" descr="H:\Computer Eng\PH.D thesis\Evo slides\pic\inflating_dollar_md_wm.gif"/>
          <p:cNvPicPr>
            <a:picLocks noChangeAspect="1" noChangeArrowheads="1" noCrop="1"/>
          </p:cNvPicPr>
          <p:nvPr/>
        </p:nvPicPr>
        <p:blipFill>
          <a:blip r:embed="rId2" cstate="print"/>
          <a:srcRect/>
          <a:stretch>
            <a:fillRect/>
          </a:stretch>
        </p:blipFill>
        <p:spPr bwMode="auto">
          <a:xfrm>
            <a:off x="3143240" y="4714884"/>
            <a:ext cx="2000264" cy="1857388"/>
          </a:xfrm>
          <a:prstGeom prst="rect">
            <a:avLst/>
          </a:prstGeom>
          <a:noFill/>
        </p:spPr>
      </p:pic>
      <p:sp>
        <p:nvSpPr>
          <p:cNvPr id="2" name="Title 1"/>
          <p:cNvSpPr>
            <a:spLocks noGrp="1"/>
          </p:cNvSpPr>
          <p:nvPr>
            <p:ph type="title"/>
          </p:nvPr>
        </p:nvSpPr>
        <p:spPr/>
        <p:txBody>
          <a:bodyPr/>
          <a:lstStyle/>
          <a:p>
            <a:r>
              <a:rPr lang="en-US" dirty="0"/>
              <a:t>Example application: </a:t>
            </a:r>
            <a:br>
              <a:rPr lang="en-US" dirty="0"/>
            </a:br>
            <a:r>
              <a:rPr lang="en-US" dirty="0"/>
              <a:t>the Ackley function (</a:t>
            </a:r>
            <a:r>
              <a:rPr lang="en-US" dirty="0" err="1"/>
              <a:t>B</a:t>
            </a:r>
            <a:r>
              <a:rPr lang="en-US" dirty="0" err="1">
                <a:cs typeface="Arial" charset="0"/>
              </a:rPr>
              <a:t>ä</a:t>
            </a:r>
            <a:r>
              <a:rPr lang="en-US" dirty="0" err="1"/>
              <a:t>ck</a:t>
            </a:r>
            <a:r>
              <a:rPr lang="en-US" dirty="0"/>
              <a:t> et al ’93)</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271</a:t>
            </a:fld>
            <a:endParaRPr lang="en-US"/>
          </a:p>
        </p:txBody>
      </p:sp>
      <p:sp>
        <p:nvSpPr>
          <p:cNvPr id="4" name="Rectangle 3"/>
          <p:cNvSpPr/>
          <p:nvPr/>
        </p:nvSpPr>
        <p:spPr>
          <a:xfrm>
            <a:off x="500034" y="1428736"/>
            <a:ext cx="6143668" cy="341632"/>
          </a:xfrm>
          <a:prstGeom prst="rect">
            <a:avLst/>
          </a:prstGeom>
        </p:spPr>
        <p:txBody>
          <a:bodyPr wrap="square">
            <a:spAutoFit/>
          </a:bodyPr>
          <a:lstStyle/>
          <a:p>
            <a:pPr marL="342900" lvl="0" indent="-342900" fontAlgn="base">
              <a:lnSpc>
                <a:spcPct val="90000"/>
              </a:lnSpc>
              <a:spcBef>
                <a:spcPct val="20000"/>
              </a:spcBef>
              <a:spcAft>
                <a:spcPct val="0"/>
              </a:spcAft>
              <a:buClr>
                <a:srgbClr val="682A00"/>
              </a:buClr>
              <a:buFont typeface="Wingdings" pitchFamily="2" charset="2"/>
              <a:buChar char="v"/>
              <a:defRPr/>
            </a:pPr>
            <a:r>
              <a:rPr lang="en-US" kern="0" dirty="0"/>
              <a:t>The Ackley function (here used with n =30):</a:t>
            </a:r>
          </a:p>
        </p:txBody>
      </p:sp>
      <p:graphicFrame>
        <p:nvGraphicFramePr>
          <p:cNvPr id="5" name="Table 4"/>
          <p:cNvGraphicFramePr>
            <a:graphicFrameLocks noGrp="1"/>
          </p:cNvGraphicFramePr>
          <p:nvPr/>
        </p:nvGraphicFramePr>
        <p:xfrm>
          <a:off x="1142976" y="2357430"/>
          <a:ext cx="7215238" cy="2392680"/>
        </p:xfrm>
        <a:graphic>
          <a:graphicData uri="http://schemas.openxmlformats.org/drawingml/2006/table">
            <a:tbl>
              <a:tblPr firstRow="1" bandRow="1">
                <a:tableStyleId>{5940675A-B579-460E-94D1-54222C63F5DA}</a:tableStyleId>
              </a:tblPr>
              <a:tblGrid>
                <a:gridCol w="2857520">
                  <a:extLst>
                    <a:ext uri="{9D8B030D-6E8A-4147-A177-3AD203B41FA5}">
                      <a16:colId xmlns:a16="http://schemas.microsoft.com/office/drawing/2014/main" val="20000"/>
                    </a:ext>
                  </a:extLst>
                </a:gridCol>
                <a:gridCol w="4357718">
                  <a:extLst>
                    <a:ext uri="{9D8B030D-6E8A-4147-A177-3AD203B41FA5}">
                      <a16:colId xmlns:a16="http://schemas.microsoft.com/office/drawing/2014/main" val="20001"/>
                    </a:ext>
                  </a:extLst>
                </a:gridCol>
              </a:tblGrid>
              <a:tr h="370840">
                <a:tc gridSpan="2">
                  <a:txBody>
                    <a:bodyPr/>
                    <a:lstStyle/>
                    <a:p>
                      <a:pPr algn="ctr" rtl="0"/>
                      <a:r>
                        <a:rPr kumimoji="0" lang="en-US" sz="1800" b="0" i="0" u="none" strike="noStrike" kern="0" cap="none" spc="0" normalizeH="0" baseline="0" noProof="0" dirty="0">
                          <a:ln>
                            <a:noFill/>
                          </a:ln>
                          <a:effectLst/>
                          <a:uLnTx/>
                          <a:uFillTx/>
                          <a:latin typeface="+mn-lt"/>
                          <a:ea typeface="+mn-ea"/>
                          <a:cs typeface="+mn-cs"/>
                        </a:rPr>
                        <a:t>Evolution strategy</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rtl="0"/>
                      <a:r>
                        <a:rPr kumimoji="0" lang="en-US" sz="1800" b="0" i="0" u="none" strike="noStrike" kern="0" cap="none" spc="0" normalizeH="0" baseline="0" noProof="0" dirty="0">
                          <a:ln>
                            <a:noFill/>
                          </a:ln>
                          <a:effectLst/>
                          <a:uLnTx/>
                          <a:uFillTx/>
                          <a:latin typeface="+mn-lt"/>
                        </a:rPr>
                        <a:t>Representation:</a:t>
                      </a:r>
                      <a:endParaRPr lang="en-US" dirty="0"/>
                    </a:p>
                  </a:txBody>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mn-lt"/>
                        </a:rPr>
                        <a:t>-30 &lt; x</a:t>
                      </a:r>
                      <a:r>
                        <a:rPr kumimoji="0" lang="en-US" sz="1800" b="0" i="0" u="none" strike="noStrike" kern="0" cap="none" spc="0" normalizeH="0" baseline="-25000" noProof="0" dirty="0">
                          <a:ln>
                            <a:noFill/>
                          </a:ln>
                          <a:effectLst/>
                          <a:uLnTx/>
                          <a:uFillTx/>
                          <a:latin typeface="+mn-lt"/>
                        </a:rPr>
                        <a:t>i</a:t>
                      </a:r>
                      <a:r>
                        <a:rPr kumimoji="0" lang="en-US" sz="1800" b="0" i="0" u="none" strike="noStrike" kern="0" cap="none" spc="0" normalizeH="0" baseline="0" noProof="0" dirty="0">
                          <a:ln>
                            <a:noFill/>
                          </a:ln>
                          <a:effectLst/>
                          <a:uLnTx/>
                          <a:uFillTx/>
                          <a:latin typeface="+mn-lt"/>
                        </a:rPr>
                        <a:t> &lt; 30 (coincidence of 30’s!)</a:t>
                      </a:r>
                    </a:p>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mn-lt"/>
                        </a:rPr>
                        <a:t>30 step sizes</a:t>
                      </a:r>
                    </a:p>
                  </a:txBody>
                  <a:tcPr/>
                </a:tc>
                <a:extLst>
                  <a:ext uri="{0D108BD9-81ED-4DB2-BD59-A6C34878D82A}">
                    <a16:rowId xmlns:a16="http://schemas.microsoft.com/office/drawing/2014/main" val="10001"/>
                  </a:ext>
                </a:extLst>
              </a:tr>
              <a:tr h="370840">
                <a:tc>
                  <a:txBody>
                    <a:bodyPr/>
                    <a:lstStyle/>
                    <a:p>
                      <a:pPr algn="ctr" rtl="0"/>
                      <a:r>
                        <a:rPr kumimoji="0" lang="en-US" sz="1800" b="0" i="0" u="none" strike="noStrike" kern="0" cap="none" spc="0" normalizeH="0" baseline="0" noProof="0" dirty="0">
                          <a:ln>
                            <a:noFill/>
                          </a:ln>
                          <a:effectLst/>
                          <a:uLnTx/>
                          <a:uFillTx/>
                          <a:latin typeface="+mn-lt"/>
                        </a:rPr>
                        <a:t>selection</a:t>
                      </a:r>
                      <a:endParaRPr lang="en-US" dirty="0"/>
                    </a:p>
                  </a:txBody>
                  <a:tcPr/>
                </a:tc>
                <a:tc>
                  <a:txBody>
                    <a:bodyPr/>
                    <a:lstStyle/>
                    <a:p>
                      <a:pPr algn="ctr"/>
                      <a:r>
                        <a:rPr kumimoji="0" lang="en-US" sz="1800" b="0" i="0" u="none" strike="noStrike" kern="0" cap="none" spc="0" normalizeH="0" baseline="0" noProof="0" dirty="0">
                          <a:ln>
                            <a:noFill/>
                          </a:ln>
                          <a:effectLst/>
                          <a:uLnTx/>
                          <a:uFillTx/>
                          <a:latin typeface="+mn-lt"/>
                        </a:rPr>
                        <a:t>(30,200) </a:t>
                      </a:r>
                      <a:endParaRPr lang="en-US" dirty="0"/>
                    </a:p>
                  </a:txBody>
                  <a:tcPr/>
                </a:tc>
                <a:extLst>
                  <a:ext uri="{0D108BD9-81ED-4DB2-BD59-A6C34878D82A}">
                    <a16:rowId xmlns:a16="http://schemas.microsoft.com/office/drawing/2014/main" val="10002"/>
                  </a:ext>
                </a:extLst>
              </a:tr>
              <a:tr h="370840">
                <a:tc>
                  <a:txBody>
                    <a:bodyPr/>
                    <a:lstStyle/>
                    <a:p>
                      <a:pPr algn="ctr" rtl="0"/>
                      <a:r>
                        <a:rPr kumimoji="0" lang="en-US" sz="1800" b="0" i="0" u="none" strike="noStrike" kern="0" cap="none" spc="0" normalizeH="0" baseline="0" noProof="0" dirty="0">
                          <a:ln>
                            <a:noFill/>
                          </a:ln>
                          <a:effectLst/>
                          <a:uLnTx/>
                          <a:uFillTx/>
                          <a:latin typeface="+mn-lt"/>
                        </a:rPr>
                        <a:t>Termination</a:t>
                      </a:r>
                      <a:endParaRPr lang="en-US" dirty="0"/>
                    </a:p>
                  </a:txBody>
                  <a:tcPr/>
                </a:tc>
                <a:tc>
                  <a:txBody>
                    <a:bodyPr/>
                    <a:lstStyle/>
                    <a:p>
                      <a:pPr algn="ctr" rtl="0"/>
                      <a:r>
                        <a:rPr kumimoji="0" lang="en-US" sz="1800" b="0" i="0" u="none" strike="noStrike" kern="0" cap="none" spc="0" normalizeH="0" baseline="0" noProof="0" dirty="0">
                          <a:ln>
                            <a:noFill/>
                          </a:ln>
                          <a:effectLst/>
                          <a:uLnTx/>
                          <a:uFillTx/>
                          <a:latin typeface="+mn-lt"/>
                        </a:rPr>
                        <a:t>after 200000 fitness evaluations</a:t>
                      </a:r>
                      <a:endParaRPr lang="en-US" dirty="0"/>
                    </a:p>
                  </a:txBody>
                  <a:tcPr/>
                </a:tc>
                <a:extLst>
                  <a:ext uri="{0D108BD9-81ED-4DB2-BD59-A6C34878D82A}">
                    <a16:rowId xmlns:a16="http://schemas.microsoft.com/office/drawing/2014/main" val="10003"/>
                  </a:ext>
                </a:extLst>
              </a:tr>
              <a:tr h="370840">
                <a:tc>
                  <a:txBody>
                    <a:bodyPr/>
                    <a:lstStyle/>
                    <a:p>
                      <a:pPr algn="ctr" rtl="0"/>
                      <a:r>
                        <a:rPr kumimoji="0" lang="en-US" sz="1800" b="0" i="0" u="none" strike="noStrike" kern="0" cap="none" spc="0" normalizeH="0" baseline="0" noProof="0" dirty="0">
                          <a:ln>
                            <a:noFill/>
                          </a:ln>
                          <a:effectLst/>
                          <a:uLnTx/>
                          <a:uFillTx/>
                          <a:latin typeface="+mn-lt"/>
                        </a:rPr>
                        <a:t>Results</a:t>
                      </a:r>
                      <a:endParaRPr lang="en-US" dirty="0"/>
                    </a:p>
                  </a:txBody>
                  <a:tcPr/>
                </a:tc>
                <a:tc>
                  <a:txBody>
                    <a:bodyPr/>
                    <a:lstStyle/>
                    <a:p>
                      <a:pPr algn="ctr" rtl="0"/>
                      <a:r>
                        <a:rPr kumimoji="0" lang="en-US" sz="1800" b="0" i="0" u="none" strike="noStrike" kern="0" cap="none" spc="0" normalizeH="0" baseline="0" noProof="0" dirty="0">
                          <a:ln>
                            <a:noFill/>
                          </a:ln>
                          <a:effectLst/>
                          <a:uLnTx/>
                          <a:uFillTx/>
                          <a:latin typeface="+mn-lt"/>
                        </a:rPr>
                        <a:t>average best solution is 7.48 </a:t>
                      </a:r>
                      <a:r>
                        <a:rPr kumimoji="0" lang="en-GB" sz="1200" b="0" i="0" u="none" strike="noStrike" kern="0" cap="none" spc="0" normalizeH="0" baseline="0" noProof="0" dirty="0">
                          <a:ln>
                            <a:noFill/>
                          </a:ln>
                          <a:effectLst/>
                          <a:uLnTx/>
                          <a:uFillTx/>
                          <a:latin typeface="+mn-lt"/>
                          <a:cs typeface="Arial" charset="0"/>
                          <a:sym typeface="Symbol" pitchFamily="18" charset="2"/>
                        </a:rPr>
                        <a:t>•</a:t>
                      </a:r>
                      <a:r>
                        <a:rPr kumimoji="0" lang="en-US" sz="1800" b="0" i="0" u="none" strike="noStrike" kern="0" cap="none" spc="0" normalizeH="0" baseline="0" noProof="0" dirty="0">
                          <a:ln>
                            <a:noFill/>
                          </a:ln>
                          <a:effectLst/>
                          <a:uLnTx/>
                          <a:uFillTx/>
                          <a:latin typeface="+mn-lt"/>
                        </a:rPr>
                        <a:t> 10 </a:t>
                      </a:r>
                      <a:r>
                        <a:rPr kumimoji="0" lang="en-US" sz="1800" b="0" i="0" u="none" strike="noStrike" kern="0" cap="none" spc="0" normalizeH="0" baseline="30000" noProof="0" dirty="0">
                          <a:ln>
                            <a:noFill/>
                          </a:ln>
                          <a:effectLst/>
                          <a:uLnTx/>
                          <a:uFillTx/>
                          <a:latin typeface="+mn-lt"/>
                        </a:rPr>
                        <a:t>–8  </a:t>
                      </a:r>
                    </a:p>
                    <a:p>
                      <a:pPr algn="ctr" rtl="0"/>
                      <a:r>
                        <a:rPr kumimoji="0" lang="en-US" sz="1800" b="0" i="0" u="none" strike="noStrike" kern="0" cap="none" spc="0" normalizeH="0" baseline="0" noProof="0" dirty="0">
                          <a:ln>
                            <a:noFill/>
                          </a:ln>
                          <a:effectLst/>
                          <a:uLnTx/>
                          <a:uFillTx/>
                          <a:latin typeface="+mn-lt"/>
                        </a:rPr>
                        <a:t>(very good)</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#16</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272</a:t>
            </a:fld>
            <a:endParaRPr lang="en-US"/>
          </a:p>
        </p:txBody>
      </p:sp>
    </p:spTree>
    <p:extLst>
      <p:ext uri="{BB962C8B-B14F-4D97-AF65-F5344CB8AC3E}">
        <p14:creationId xmlns:p14="http://schemas.microsoft.com/office/powerpoint/2010/main" val="1628007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main brands of evolutionary</a:t>
            </a:r>
          </a:p>
        </p:txBody>
      </p:sp>
      <p:sp>
        <p:nvSpPr>
          <p:cNvPr id="4" name="Slide Number Placeholder 3"/>
          <p:cNvSpPr>
            <a:spLocks noGrp="1"/>
          </p:cNvSpPr>
          <p:nvPr>
            <p:ph type="sldNum" sz="quarter" idx="11"/>
          </p:nvPr>
        </p:nvSpPr>
        <p:spPr/>
        <p:txBody>
          <a:bodyPr/>
          <a:lstStyle/>
          <a:p>
            <a:fld id="{05F902D2-9C2C-4DBB-8DAD-BC9F69CAD2CA}" type="slidenum">
              <a:rPr lang="en-US" smtClean="0"/>
              <a:pPr/>
              <a:t>273</a:t>
            </a:fld>
            <a:endParaRPr lang="en-US"/>
          </a:p>
        </p:txBody>
      </p:sp>
      <p:graphicFrame>
        <p:nvGraphicFramePr>
          <p:cNvPr id="5" name="Diagram 4"/>
          <p:cNvGraphicFramePr/>
          <p:nvPr/>
        </p:nvGraphicFramePr>
        <p:xfrm>
          <a:off x="1475570" y="159731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Evolutionary programming</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274</a:t>
            </a:fld>
            <a:endParaRPr lang="en-US"/>
          </a:p>
        </p:txBody>
      </p:sp>
      <p:pic>
        <p:nvPicPr>
          <p:cNvPr id="4"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5" name="TextBox 4"/>
          <p:cNvSpPr txBox="1"/>
          <p:nvPr/>
        </p:nvSpPr>
        <p:spPr>
          <a:xfrm rot="21277066">
            <a:off x="2645708" y="2613303"/>
            <a:ext cx="3855543" cy="1323439"/>
          </a:xfrm>
          <a:prstGeom prst="rect">
            <a:avLst/>
          </a:prstGeom>
          <a:noFill/>
        </p:spPr>
        <p:txBody>
          <a:bodyPr wrap="none" rtlCol="0">
            <a:spAutoFit/>
          </a:bodyPr>
          <a:lstStyle/>
          <a:p>
            <a:r>
              <a:rPr lang="en-GB" sz="4000" b="1" dirty="0">
                <a:solidFill>
                  <a:schemeClr val="bg1"/>
                </a:solidFill>
              </a:rPr>
              <a:t>Evolutionary </a:t>
            </a:r>
          </a:p>
          <a:p>
            <a:r>
              <a:rPr lang="en-GB" sz="4000" b="1" dirty="0">
                <a:solidFill>
                  <a:schemeClr val="bg1"/>
                </a:solidFill>
              </a:rPr>
              <a:t>programming</a:t>
            </a:r>
            <a:endParaRPr lang="en-US" sz="4000" b="1" dirty="0">
              <a:solidFill>
                <a:schemeClr val="bg1"/>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EP perspective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275</a:t>
            </a:fld>
            <a:endParaRPr lang="en-US"/>
          </a:p>
        </p:txBody>
      </p:sp>
      <p:sp>
        <p:nvSpPr>
          <p:cNvPr id="4" name="Rectangle 3"/>
          <p:cNvSpPr txBox="1">
            <a:spLocks noChangeArrowheads="1"/>
          </p:cNvSpPr>
          <p:nvPr/>
        </p:nvSpPr>
        <p:spPr>
          <a:xfrm>
            <a:off x="357158" y="1428736"/>
            <a:ext cx="8001000" cy="37338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a:ln>
                  <a:noFill/>
                </a:ln>
                <a:effectLst/>
                <a:uLnTx/>
                <a:uFillTx/>
                <a:latin typeface="+mn-lt"/>
                <a:ea typeface="+mn-ea"/>
                <a:cs typeface="+mn-cs"/>
              </a:rPr>
              <a:t>EP aimed at achieving intelligence</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a:ln>
                  <a:noFill/>
                </a:ln>
                <a:effectLst/>
                <a:uLnTx/>
                <a:uFillTx/>
                <a:latin typeface="+mn-lt"/>
                <a:ea typeface="+mn-ea"/>
                <a:cs typeface="+mn-cs"/>
              </a:rPr>
              <a:t>Intelligence was viewed as adaptive behaviour</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1" i="0" u="none" strike="noStrike" kern="0" cap="none" spc="0" normalizeH="0" baseline="0" noProof="0" dirty="0">
                <a:ln>
                  <a:noFill/>
                </a:ln>
                <a:effectLst/>
                <a:uLnTx/>
                <a:uFillTx/>
                <a:latin typeface="+mn-lt"/>
                <a:ea typeface="+mn-ea"/>
                <a:cs typeface="+mn-cs"/>
              </a:rPr>
              <a:t>Prediction</a:t>
            </a:r>
            <a:r>
              <a:rPr kumimoji="0" lang="en-GB" b="0" i="0" u="none" strike="noStrike" kern="0" cap="none" spc="0" normalizeH="0" baseline="0" noProof="0" dirty="0">
                <a:ln>
                  <a:noFill/>
                </a:ln>
                <a:effectLst/>
                <a:uLnTx/>
                <a:uFillTx/>
                <a:latin typeface="+mn-lt"/>
                <a:ea typeface="+mn-ea"/>
                <a:cs typeface="+mn-cs"/>
              </a:rPr>
              <a:t> of the environment was considered a prerequisite to adaptive behaviour </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lang="en-GB" kern="0" dirty="0"/>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b="0" i="0" u="none" strike="noStrike" kern="0" cap="none" spc="0" normalizeH="0" baseline="0" noProof="0" dirty="0">
              <a:ln>
                <a:noFill/>
              </a:ln>
              <a:effectLst/>
              <a:uLnTx/>
              <a:uFillTx/>
              <a:latin typeface="+mn-lt"/>
              <a:ea typeface="+mn-ea"/>
              <a:cs typeface="+mn-cs"/>
            </a:endParaRPr>
          </a:p>
        </p:txBody>
      </p:sp>
      <p:sp>
        <p:nvSpPr>
          <p:cNvPr id="5" name="Rectangle 4"/>
          <p:cNvSpPr/>
          <p:nvPr/>
        </p:nvSpPr>
        <p:spPr bwMode="auto">
          <a:xfrm>
            <a:off x="1214414" y="3714752"/>
            <a:ext cx="6286544" cy="500066"/>
          </a:xfrm>
          <a:prstGeom prst="rect">
            <a:avLst/>
          </a:prstGeom>
          <a:solidFill>
            <a:srgbClr val="CC00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ectangle 5"/>
          <p:cNvSpPr/>
          <p:nvPr/>
        </p:nvSpPr>
        <p:spPr>
          <a:xfrm>
            <a:off x="1214414" y="3786190"/>
            <a:ext cx="6215106" cy="369332"/>
          </a:xfrm>
          <a:prstGeom prst="rect">
            <a:avLst/>
          </a:prstGeom>
        </p:spPr>
        <p:txBody>
          <a:bodyPr wrap="square">
            <a:spAutoFit/>
          </a:bodyPr>
          <a:lstStyle/>
          <a:p>
            <a:pPr marL="342900" lvl="0" indent="-342900" fontAlgn="base">
              <a:spcBef>
                <a:spcPct val="20000"/>
              </a:spcBef>
              <a:spcAft>
                <a:spcPct val="0"/>
              </a:spcAft>
              <a:buClr>
                <a:srgbClr val="682A00"/>
              </a:buClr>
              <a:defRPr/>
            </a:pPr>
            <a:r>
              <a:rPr lang="en-GB" kern="0" dirty="0"/>
              <a:t>Thus: </a:t>
            </a:r>
            <a:r>
              <a:rPr lang="en-GB" b="1" kern="0" dirty="0"/>
              <a:t>capability to predict is key to intelligence</a:t>
            </a:r>
            <a:endParaRPr lang="en-US" b="1" kern="0" dirty="0"/>
          </a:p>
        </p:txBody>
      </p:sp>
      <p:pic>
        <p:nvPicPr>
          <p:cNvPr id="847873" name="Picture 1" descr="H:\Computer Eng\PH.D thesis\Evo slides\pic\drawing_light_bulb_with_pen_md_wm.jpg"/>
          <p:cNvPicPr>
            <a:picLocks noChangeAspect="1" noChangeArrowheads="1"/>
          </p:cNvPicPr>
          <p:nvPr/>
        </p:nvPicPr>
        <p:blipFill>
          <a:blip r:embed="rId2" cstate="print"/>
          <a:srcRect/>
          <a:stretch>
            <a:fillRect/>
          </a:stretch>
        </p:blipFill>
        <p:spPr bwMode="auto">
          <a:xfrm>
            <a:off x="3357554" y="4429132"/>
            <a:ext cx="1611306" cy="1611306"/>
          </a:xfrm>
          <a:prstGeom prst="rect">
            <a:avLst/>
          </a:prstGeom>
          <a:noFill/>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EP</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276</a:t>
            </a:fld>
            <a:endParaRPr lang="en-US"/>
          </a:p>
        </p:txBody>
      </p:sp>
      <p:graphicFrame>
        <p:nvGraphicFramePr>
          <p:cNvPr id="4" name="Diagram 3"/>
          <p:cNvGraphicFramePr/>
          <p:nvPr/>
        </p:nvGraphicFramePr>
        <p:xfrm>
          <a:off x="1142976" y="1643050"/>
          <a:ext cx="6477024" cy="4103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0754" name="Picture 2" descr="H:\Computer Eng\PH.D thesis\Evo slides\pic\aladdin_lamp_smoke_md_wm.jpg"/>
          <p:cNvPicPr>
            <a:picLocks noChangeAspect="1" noChangeArrowheads="1"/>
          </p:cNvPicPr>
          <p:nvPr/>
        </p:nvPicPr>
        <p:blipFill>
          <a:blip r:embed="rId7" cstate="print"/>
          <a:srcRect/>
          <a:stretch>
            <a:fillRect/>
          </a:stretch>
        </p:blipFill>
        <p:spPr bwMode="auto">
          <a:xfrm>
            <a:off x="388926" y="4675214"/>
            <a:ext cx="1825620" cy="1825620"/>
          </a:xfrm>
          <a:prstGeom prst="rect">
            <a:avLst/>
          </a:prstGeom>
          <a:noFill/>
        </p:spPr>
      </p:pic>
      <p:pic>
        <p:nvPicPr>
          <p:cNvPr id="970755" name="Picture 3" descr="H:\Computer Eng\PH.D thesis\Evo slides\pic\pay_attention3_PA_md_wm.gif"/>
          <p:cNvPicPr>
            <a:picLocks noChangeAspect="1" noChangeArrowheads="1" noCrop="1"/>
          </p:cNvPicPr>
          <p:nvPr/>
        </p:nvPicPr>
        <p:blipFill>
          <a:blip r:embed="rId8" cstate="print"/>
          <a:srcRect/>
          <a:stretch>
            <a:fillRect/>
          </a:stretch>
        </p:blipFill>
        <p:spPr bwMode="auto">
          <a:xfrm>
            <a:off x="6786578" y="1285860"/>
            <a:ext cx="2095500" cy="2095500"/>
          </a:xfrm>
          <a:prstGeom prst="rect">
            <a:avLst/>
          </a:prstGeom>
          <a:noFill/>
        </p:spPr>
      </p:pic>
      <p:sp>
        <p:nvSpPr>
          <p:cNvPr id="7" name="Rectangle 6"/>
          <p:cNvSpPr/>
          <p:nvPr/>
        </p:nvSpPr>
        <p:spPr bwMode="auto">
          <a:xfrm>
            <a:off x="7072330" y="3071810"/>
            <a:ext cx="785818" cy="21431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277</a:t>
            </a:fld>
            <a:endParaRPr lang="en-US"/>
          </a:p>
        </p:txBody>
      </p:sp>
      <p:graphicFrame>
        <p:nvGraphicFramePr>
          <p:cNvPr id="4" name="Diagram 3"/>
          <p:cNvGraphicFramePr/>
          <p:nvPr/>
        </p:nvGraphicFramePr>
        <p:xfrm>
          <a:off x="357158" y="1571612"/>
          <a:ext cx="821537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1778" name="Picture 2" descr="H:\Computer Eng\PH.D thesis\Evo slides\pic\negaresh.jpg"/>
          <p:cNvPicPr>
            <a:picLocks noChangeAspect="1" noChangeArrowheads="1"/>
          </p:cNvPicPr>
          <p:nvPr/>
        </p:nvPicPr>
        <p:blipFill>
          <a:blip r:embed="rId7" cstate="print"/>
          <a:srcRect/>
          <a:stretch>
            <a:fillRect/>
          </a:stretch>
        </p:blipFill>
        <p:spPr bwMode="auto">
          <a:xfrm>
            <a:off x="500034" y="3571876"/>
            <a:ext cx="2422000" cy="1971678"/>
          </a:xfrm>
          <a:prstGeom prst="rect">
            <a:avLst/>
          </a:prstGeom>
          <a:noFill/>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278</a:t>
            </a:fld>
            <a:endParaRPr lang="en-US"/>
          </a:p>
        </p:txBody>
      </p:sp>
      <p:graphicFrame>
        <p:nvGraphicFramePr>
          <p:cNvPr id="4" name="Diagram 3"/>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2802" name="Picture 2" descr="H:\Computer Eng\PH.D thesis\Evo slides\pic\stick_figure_superhero_anim_md_wm.gif"/>
          <p:cNvPicPr>
            <a:picLocks noChangeAspect="1" noChangeArrowheads="1" noCrop="1"/>
          </p:cNvPicPr>
          <p:nvPr/>
        </p:nvPicPr>
        <p:blipFill>
          <a:blip r:embed="rId7" cstate="print"/>
          <a:srcRect/>
          <a:stretch>
            <a:fillRect/>
          </a:stretch>
        </p:blipFill>
        <p:spPr bwMode="auto">
          <a:xfrm>
            <a:off x="6000760" y="4071942"/>
            <a:ext cx="2095500" cy="2095500"/>
          </a:xfrm>
          <a:prstGeom prst="rect">
            <a:avLst/>
          </a:prstGeom>
          <a:noFill/>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279</a:t>
            </a:fld>
            <a:endParaRPr lang="en-US"/>
          </a:p>
        </p:txBody>
      </p:sp>
      <p:sp>
        <p:nvSpPr>
          <p:cNvPr id="5" name="Rectangle 3"/>
          <p:cNvSpPr txBox="1">
            <a:spLocks noChangeArrowheads="1"/>
          </p:cNvSpPr>
          <p:nvPr/>
        </p:nvSpPr>
        <p:spPr>
          <a:xfrm>
            <a:off x="500034" y="1357298"/>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n-lt"/>
              <a:ea typeface="+mn-ea"/>
              <a:cs typeface="+mn-cs"/>
              <a:sym typeface="Symbol" pitchFamily="18" charset="2"/>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lang="en-GB" sz="2000" kern="0" dirty="0">
              <a:sym typeface="Symbol" pitchFamily="18" charset="2"/>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a:ln>
                <a:noFill/>
              </a:ln>
              <a:effectLst/>
              <a:uLnTx/>
              <a:uFillTx/>
              <a:latin typeface="+mn-lt"/>
              <a:ea typeface="+mn-ea"/>
              <a:cs typeface="+mn-cs"/>
              <a:sym typeface="Symbol" pitchFamily="18" charset="2"/>
            </a:endParaRPr>
          </a:p>
        </p:txBody>
      </p:sp>
      <p:graphicFrame>
        <p:nvGraphicFramePr>
          <p:cNvPr id="7" name="Diagram 6"/>
          <p:cNvGraphicFramePr/>
          <p:nvPr/>
        </p:nvGraphicFramePr>
        <p:xfrm>
          <a:off x="-214346" y="157957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28417" name="Picture 1" descr="H:\Computer Eng\PH.D thesis\Evo slides\pic\stick_figure_standing_great_idea_md_wm.jpg"/>
          <p:cNvPicPr>
            <a:picLocks noChangeAspect="1" noChangeArrowheads="1"/>
          </p:cNvPicPr>
          <p:nvPr/>
        </p:nvPicPr>
        <p:blipFill>
          <a:blip r:embed="rId7" cstate="print"/>
          <a:srcRect/>
          <a:stretch>
            <a:fillRect/>
          </a:stretch>
        </p:blipFill>
        <p:spPr bwMode="auto">
          <a:xfrm>
            <a:off x="5500694" y="2324266"/>
            <a:ext cx="2928958" cy="3827279"/>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Representations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28</a:t>
            </a:fld>
            <a:endParaRPr lang="en-US"/>
          </a:p>
        </p:txBody>
      </p:sp>
      <p:sp>
        <p:nvSpPr>
          <p:cNvPr id="5" name="Rectangle 4"/>
          <p:cNvSpPr/>
          <p:nvPr/>
        </p:nvSpPr>
        <p:spPr>
          <a:xfrm>
            <a:off x="467430" y="1268700"/>
            <a:ext cx="8046800" cy="3410164"/>
          </a:xfrm>
          <a:prstGeom prst="rect">
            <a:avLst/>
          </a:prstGeom>
        </p:spPr>
        <p:txBody>
          <a:bodyPr wrap="square">
            <a:spAutoFit/>
          </a:bodyPr>
          <a:lstStyle/>
          <a:p>
            <a:pPr>
              <a:lnSpc>
                <a:spcPct val="110000"/>
              </a:lnSpc>
            </a:pPr>
            <a:r>
              <a:rPr lang="en-GB" sz="2000" dirty="0"/>
              <a:t>Candidate solutions (</a:t>
            </a:r>
            <a:r>
              <a:rPr lang="en-GB" sz="2000" dirty="0">
                <a:solidFill>
                  <a:srgbClr val="FF0000"/>
                </a:solidFill>
              </a:rPr>
              <a:t>individuals</a:t>
            </a:r>
            <a:r>
              <a:rPr lang="en-GB" sz="2000" dirty="0"/>
              <a:t>) exist in phenotype  space</a:t>
            </a:r>
          </a:p>
          <a:p>
            <a:pPr>
              <a:lnSpc>
                <a:spcPct val="110000"/>
              </a:lnSpc>
            </a:pPr>
            <a:r>
              <a:rPr lang="en-GB" sz="2000" dirty="0"/>
              <a:t>They are encoded in</a:t>
            </a:r>
            <a:r>
              <a:rPr lang="en-GB" dirty="0"/>
              <a:t> </a:t>
            </a:r>
            <a:r>
              <a:rPr lang="en-GB" sz="2000" dirty="0">
                <a:solidFill>
                  <a:srgbClr val="FF0000"/>
                </a:solidFill>
              </a:rPr>
              <a:t>chromosomes</a:t>
            </a:r>
            <a:r>
              <a:rPr lang="en-GB" sz="2400" dirty="0"/>
              <a:t>, </a:t>
            </a:r>
            <a:r>
              <a:rPr lang="en-GB" sz="2000" dirty="0"/>
              <a:t>which exist in genotype space</a:t>
            </a:r>
          </a:p>
          <a:p>
            <a:pPr>
              <a:lnSpc>
                <a:spcPct val="110000"/>
              </a:lnSpc>
            </a:pPr>
            <a:endParaRPr lang="en-GB" sz="2000" dirty="0"/>
          </a:p>
          <a:p>
            <a:pPr lvl="1">
              <a:lnSpc>
                <a:spcPct val="110000"/>
              </a:lnSpc>
            </a:pPr>
            <a:r>
              <a:rPr lang="en-GB" sz="2000" dirty="0"/>
              <a:t>Encoding : phenotype=&gt; genotype </a:t>
            </a:r>
          </a:p>
          <a:p>
            <a:pPr lvl="1">
              <a:lnSpc>
                <a:spcPct val="110000"/>
              </a:lnSpc>
            </a:pPr>
            <a:r>
              <a:rPr lang="en-GB" sz="2000" dirty="0"/>
              <a:t>Decoding : genotype=&gt; phenotype  </a:t>
            </a:r>
          </a:p>
          <a:p>
            <a:pPr lvl="1">
              <a:lnSpc>
                <a:spcPct val="110000"/>
              </a:lnSpc>
            </a:pPr>
            <a:endParaRPr lang="en-GB" sz="2000" dirty="0"/>
          </a:p>
          <a:p>
            <a:pPr>
              <a:lnSpc>
                <a:spcPct val="110000"/>
              </a:lnSpc>
            </a:pPr>
            <a:r>
              <a:rPr lang="en-GB" sz="2000" dirty="0"/>
              <a:t>Chromosomes contain </a:t>
            </a:r>
            <a:r>
              <a:rPr lang="en-GB" sz="2000" dirty="0">
                <a:solidFill>
                  <a:srgbClr val="FF0000"/>
                </a:solidFill>
              </a:rPr>
              <a:t>genes</a:t>
            </a:r>
            <a:r>
              <a:rPr lang="en-GB" sz="2400" dirty="0"/>
              <a:t>, </a:t>
            </a:r>
            <a:r>
              <a:rPr lang="en-GB" sz="2000" dirty="0"/>
              <a:t>which are in (usually fixed) positions called</a:t>
            </a:r>
            <a:r>
              <a:rPr lang="en-GB" sz="2400" dirty="0"/>
              <a:t> </a:t>
            </a:r>
            <a:r>
              <a:rPr lang="en-GB" sz="2000" dirty="0">
                <a:solidFill>
                  <a:srgbClr val="FF0000"/>
                </a:solidFill>
              </a:rPr>
              <a:t>loci</a:t>
            </a:r>
            <a:r>
              <a:rPr lang="en-GB" sz="2400" dirty="0"/>
              <a:t> (</a:t>
            </a:r>
            <a:r>
              <a:rPr lang="en-GB" sz="2000" dirty="0"/>
              <a:t>sing. locus</a:t>
            </a:r>
            <a:r>
              <a:rPr lang="en-GB" sz="2400" dirty="0"/>
              <a:t>) </a:t>
            </a:r>
            <a:r>
              <a:rPr lang="en-GB" sz="2000" dirty="0"/>
              <a:t>and have a value (</a:t>
            </a:r>
            <a:r>
              <a:rPr lang="en-GB" sz="2000" dirty="0">
                <a:solidFill>
                  <a:srgbClr val="FF0000"/>
                </a:solidFill>
              </a:rPr>
              <a:t>allele</a:t>
            </a:r>
            <a:r>
              <a:rPr lang="en-GB" sz="2000" dirty="0"/>
              <a:t>)</a:t>
            </a:r>
            <a:endParaRPr lang="en-GB" sz="2400" dirty="0"/>
          </a:p>
          <a:p>
            <a:pPr>
              <a:lnSpc>
                <a:spcPct val="110000"/>
              </a:lnSpc>
            </a:pPr>
            <a:endParaRPr lang="en-GB" sz="2400" dirty="0"/>
          </a:p>
        </p:txBody>
      </p:sp>
      <p:sp>
        <p:nvSpPr>
          <p:cNvPr id="7" name="Rectangle 6"/>
          <p:cNvSpPr/>
          <p:nvPr/>
        </p:nvSpPr>
        <p:spPr>
          <a:xfrm>
            <a:off x="827480" y="4797190"/>
            <a:ext cx="4572000" cy="1006429"/>
          </a:xfrm>
          <a:prstGeom prst="rect">
            <a:avLst/>
          </a:prstGeom>
        </p:spPr>
        <p:txBody>
          <a:bodyPr>
            <a:spAutoFit/>
          </a:bodyPr>
          <a:lstStyle/>
          <a:p>
            <a:pPr algn="ctr">
              <a:lnSpc>
                <a:spcPct val="110000"/>
              </a:lnSpc>
            </a:pPr>
            <a:r>
              <a:rPr lang="en-GB" b="1" dirty="0"/>
              <a:t>In order to find the global optimum, every feasible solution must be represented in genotype space</a:t>
            </a:r>
          </a:p>
        </p:txBody>
      </p:sp>
      <p:pic>
        <p:nvPicPr>
          <p:cNvPr id="8" name="Picture 2"/>
          <p:cNvPicPr>
            <a:picLocks noChangeAspect="1" noChangeArrowheads="1"/>
          </p:cNvPicPr>
          <p:nvPr/>
        </p:nvPicPr>
        <p:blipFill>
          <a:blip r:embed="rId2" cstate="print"/>
          <a:srcRect/>
          <a:stretch>
            <a:fillRect/>
          </a:stretch>
        </p:blipFill>
        <p:spPr bwMode="auto">
          <a:xfrm>
            <a:off x="5436120" y="4437140"/>
            <a:ext cx="3168440" cy="1941481"/>
          </a:xfrm>
          <a:prstGeom prst="rect">
            <a:avLst/>
          </a:prstGeom>
          <a:noFill/>
          <a:ln w="9525">
            <a:noFill/>
            <a:miter lim="800000"/>
            <a:headEnd/>
            <a:tailEnd/>
          </a:ln>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Recombination </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280</a:t>
            </a:fld>
            <a:endParaRPr lang="en-US"/>
          </a:p>
        </p:txBody>
      </p:sp>
      <p:graphicFrame>
        <p:nvGraphicFramePr>
          <p:cNvPr id="6" name="Diagram 5"/>
          <p:cNvGraphicFramePr/>
          <p:nvPr/>
        </p:nvGraphicFramePr>
        <p:xfrm>
          <a:off x="1357290" y="16430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61" name="Picture 1" descr="H:\Computer Eng\PH.D thesis\Evo slides\pic\stick_figure_think_outside_box_md_wm.jpg"/>
          <p:cNvPicPr>
            <a:picLocks noChangeAspect="1" noChangeArrowheads="1"/>
          </p:cNvPicPr>
          <p:nvPr/>
        </p:nvPicPr>
        <p:blipFill>
          <a:blip r:embed="rId2" cstate="print"/>
          <a:srcRect/>
          <a:stretch>
            <a:fillRect/>
          </a:stretch>
        </p:blipFill>
        <p:spPr bwMode="auto">
          <a:xfrm>
            <a:off x="6532594" y="1214422"/>
            <a:ext cx="2397124" cy="2397124"/>
          </a:xfrm>
          <a:prstGeom prst="rect">
            <a:avLst/>
          </a:prstGeom>
          <a:noFill/>
        </p:spPr>
      </p:pic>
      <p:sp>
        <p:nvSpPr>
          <p:cNvPr id="2" name="Title 1"/>
          <p:cNvSpPr>
            <a:spLocks noGrp="1"/>
          </p:cNvSpPr>
          <p:nvPr>
            <p:ph type="title"/>
          </p:nvPr>
        </p:nvSpPr>
        <p:spPr/>
        <p:txBody>
          <a:bodyPr/>
          <a:lstStyle/>
          <a:p>
            <a:r>
              <a:rPr lang="en-US" dirty="0"/>
              <a:t>Parent selection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281</a:t>
            </a:fld>
            <a:endParaRPr lang="en-US"/>
          </a:p>
        </p:txBody>
      </p:sp>
      <p:sp>
        <p:nvSpPr>
          <p:cNvPr id="4" name="Rectangle 3"/>
          <p:cNvSpPr txBox="1">
            <a:spLocks noChangeArrowheads="1"/>
          </p:cNvSpPr>
          <p:nvPr/>
        </p:nvSpPr>
        <p:spPr>
          <a:xfrm>
            <a:off x="642910" y="1357298"/>
            <a:ext cx="8001000" cy="37338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US" b="0" i="0" u="none" strike="noStrike" kern="0" cap="none" spc="0" normalizeH="0" baseline="0" noProof="0" dirty="0">
              <a:ln>
                <a:noFill/>
              </a:ln>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US" sz="2000" b="0" i="0" u="none" strike="noStrike" kern="0" cap="none" spc="0" normalizeH="0" baseline="0" noProof="0" dirty="0">
              <a:ln>
                <a:noFill/>
              </a:ln>
              <a:effectLst/>
              <a:uLnTx/>
              <a:uFillTx/>
              <a:latin typeface="+mn-lt"/>
              <a:ea typeface="+mn-ea"/>
              <a:cs typeface="+mn-cs"/>
            </a:endParaRPr>
          </a:p>
        </p:txBody>
      </p:sp>
      <p:graphicFrame>
        <p:nvGraphicFramePr>
          <p:cNvPr id="5" name="Diagram 4"/>
          <p:cNvGraphicFramePr/>
          <p:nvPr/>
        </p:nvGraphicFramePr>
        <p:xfrm>
          <a:off x="1357290" y="242886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1285852" y="1928802"/>
            <a:ext cx="6215106" cy="369332"/>
          </a:xfrm>
          <a:prstGeom prst="rect">
            <a:avLst/>
          </a:prstGeom>
        </p:spPr>
        <p:txBody>
          <a:bodyPr wrap="square">
            <a:spAutoFit/>
          </a:bodyPr>
          <a:lstStyle/>
          <a:p>
            <a:pPr marL="342900" lvl="0" indent="-342900" fontAlgn="base">
              <a:spcBef>
                <a:spcPct val="20000"/>
              </a:spcBef>
              <a:spcAft>
                <a:spcPct val="0"/>
              </a:spcAft>
              <a:buClr>
                <a:srgbClr val="682A00"/>
              </a:buClr>
              <a:defRPr/>
            </a:pPr>
            <a:r>
              <a:rPr lang="en-US" b="1" kern="0" dirty="0"/>
              <a:t>Each individual creates one child by mutation</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Survivor selection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282</a:t>
            </a:fld>
            <a:endParaRPr lang="en-US"/>
          </a:p>
        </p:txBody>
      </p:sp>
      <p:sp>
        <p:nvSpPr>
          <p:cNvPr id="4" name="Rectangle 3"/>
          <p:cNvSpPr txBox="1">
            <a:spLocks noChangeArrowheads="1"/>
          </p:cNvSpPr>
          <p:nvPr/>
        </p:nvSpPr>
        <p:spPr>
          <a:xfrm>
            <a:off x="500034" y="1428736"/>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a:ln>
                  <a:noFill/>
                </a:ln>
                <a:effectLst/>
                <a:uLnTx/>
                <a:uFillTx/>
                <a:latin typeface="+mn-lt"/>
                <a:ea typeface="+mn-ea"/>
                <a:cs typeface="+mn-cs"/>
              </a:rPr>
              <a:t>P(t): </a:t>
            </a:r>
            <a:r>
              <a:rPr kumimoji="0" lang="en-GB" b="0" i="0" u="none" strike="noStrike" kern="0" cap="none" spc="0" normalizeH="0" baseline="0" noProof="0" dirty="0">
                <a:ln>
                  <a:noFill/>
                </a:ln>
                <a:effectLst/>
                <a:uLnTx/>
                <a:uFillTx/>
                <a:latin typeface="+mn-lt"/>
                <a:ea typeface="+mn-ea"/>
                <a:cs typeface="+mn-cs"/>
                <a:sym typeface="Symbol" pitchFamily="18" charset="2"/>
              </a:rPr>
              <a:t></a:t>
            </a:r>
            <a:r>
              <a:rPr kumimoji="0" lang="en-GB" b="0" i="0" u="none" strike="noStrike" kern="0" cap="none" spc="0" normalizeH="0" baseline="0" noProof="0" dirty="0">
                <a:ln>
                  <a:noFill/>
                </a:ln>
                <a:effectLst/>
                <a:uLnTx/>
                <a:uFillTx/>
                <a:latin typeface="+mn-lt"/>
                <a:ea typeface="+mn-ea"/>
                <a:cs typeface="+mn-cs"/>
              </a:rPr>
              <a:t> parents, P’(t): </a:t>
            </a:r>
            <a:r>
              <a:rPr kumimoji="0" lang="en-GB" b="0" i="0" u="none" strike="noStrike" kern="0" cap="none" spc="0" normalizeH="0" baseline="0" noProof="0" dirty="0">
                <a:ln>
                  <a:noFill/>
                </a:ln>
                <a:effectLst/>
                <a:uLnTx/>
                <a:uFillTx/>
                <a:latin typeface="+mn-lt"/>
                <a:ea typeface="+mn-ea"/>
                <a:cs typeface="+mn-cs"/>
                <a:sym typeface="Symbol" pitchFamily="18" charset="2"/>
              </a:rPr>
              <a:t></a:t>
            </a:r>
            <a:r>
              <a:rPr kumimoji="0" lang="en-GB" b="0" i="0" u="none" strike="noStrike" kern="0" cap="none" spc="0" normalizeH="0" baseline="0" noProof="0" dirty="0">
                <a:ln>
                  <a:noFill/>
                </a:ln>
                <a:effectLst/>
                <a:uLnTx/>
                <a:uFillTx/>
                <a:latin typeface="+mn-lt"/>
                <a:ea typeface="+mn-ea"/>
                <a:cs typeface="+mn-cs"/>
              </a:rPr>
              <a:t> offspring </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err="1">
                <a:ln>
                  <a:noFill/>
                </a:ln>
                <a:effectLst/>
                <a:uLnTx/>
                <a:uFillTx/>
                <a:latin typeface="+mn-lt"/>
                <a:ea typeface="+mn-ea"/>
                <a:cs typeface="+mn-cs"/>
              </a:rPr>
              <a:t>Pairwise</a:t>
            </a:r>
            <a:r>
              <a:rPr kumimoji="0" lang="en-GB" b="0" i="0" u="none" strike="noStrike" kern="0" cap="none" spc="0" normalizeH="0" baseline="0" noProof="0" dirty="0">
                <a:ln>
                  <a:noFill/>
                </a:ln>
                <a:effectLst/>
                <a:uLnTx/>
                <a:uFillTx/>
                <a:latin typeface="+mn-lt"/>
                <a:ea typeface="+mn-ea"/>
                <a:cs typeface="+mn-cs"/>
              </a:rPr>
              <a:t> competitions in round-robin format:</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n-lt"/>
              </a:rPr>
              <a:t>Each solution x from P(t) </a:t>
            </a:r>
            <a:r>
              <a:rPr kumimoji="0" lang="en-GB" b="0" i="0" u="none" strike="noStrike" kern="0" cap="none" spc="0" normalizeH="0" baseline="0" noProof="0" dirty="0">
                <a:ln>
                  <a:noFill/>
                </a:ln>
                <a:effectLst/>
                <a:uLnTx/>
                <a:uFillTx/>
                <a:latin typeface="+mn-lt"/>
                <a:sym typeface="Symbol" pitchFamily="18" charset="2"/>
              </a:rPr>
              <a:t></a:t>
            </a:r>
            <a:r>
              <a:rPr kumimoji="0" lang="en-GB" b="0" i="0" u="none" strike="noStrike" kern="0" cap="none" spc="0" normalizeH="0" baseline="0" noProof="0" dirty="0">
                <a:ln>
                  <a:noFill/>
                </a:ln>
                <a:effectLst/>
                <a:uLnTx/>
                <a:uFillTx/>
                <a:latin typeface="+mn-lt"/>
              </a:rPr>
              <a:t> P’(t) is evaluated against q other randomly chosen solutions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n-lt"/>
              </a:rPr>
              <a:t>For each comparison, a "win" is assigned if x is better than its opponent</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effectLst/>
                <a:uLnTx/>
                <a:uFillTx/>
                <a:latin typeface="+mn-lt"/>
              </a:rPr>
              <a:t>The </a:t>
            </a:r>
            <a:r>
              <a:rPr kumimoji="0" lang="en-GB" b="0" i="0" u="none" strike="noStrike" kern="0" cap="none" spc="0" normalizeH="0" baseline="0" noProof="0" dirty="0">
                <a:ln>
                  <a:noFill/>
                </a:ln>
                <a:effectLst/>
                <a:uLnTx/>
                <a:uFillTx/>
                <a:latin typeface="+mn-lt"/>
                <a:sym typeface="Symbol" pitchFamily="18" charset="2"/>
              </a:rPr>
              <a:t></a:t>
            </a:r>
            <a:r>
              <a:rPr kumimoji="0" lang="en-GB" b="0" i="0" u="none" strike="noStrike" kern="0" cap="none" spc="0" normalizeH="0" baseline="0" noProof="0" dirty="0">
                <a:ln>
                  <a:noFill/>
                </a:ln>
                <a:effectLst/>
                <a:uLnTx/>
                <a:uFillTx/>
                <a:latin typeface="+mn-lt"/>
              </a:rPr>
              <a:t> solutions with the greatest number of wins are retained to be parents of the next generation</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a:ln>
                  <a:noFill/>
                </a:ln>
                <a:effectLst/>
                <a:uLnTx/>
                <a:uFillTx/>
                <a:latin typeface="+mn-lt"/>
                <a:ea typeface="+mn-ea"/>
                <a:cs typeface="+mn-cs"/>
              </a:rPr>
              <a:t>Parameter q allows tuning selection pressure</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a:ln>
                  <a:noFill/>
                </a:ln>
                <a:effectLst/>
                <a:uLnTx/>
                <a:uFillTx/>
                <a:latin typeface="+mn-lt"/>
                <a:ea typeface="+mn-ea"/>
                <a:cs typeface="+mn-cs"/>
              </a:rPr>
              <a:t>Typically </a:t>
            </a:r>
            <a:r>
              <a:rPr kumimoji="0" lang="en-GB" b="0" i="1" u="none" strike="noStrike" kern="0" cap="none" spc="0" normalizeH="0" baseline="0" noProof="0" dirty="0">
                <a:ln>
                  <a:noFill/>
                </a:ln>
                <a:effectLst/>
                <a:uLnTx/>
                <a:uFillTx/>
                <a:latin typeface="+mn-lt"/>
                <a:ea typeface="+mn-ea"/>
                <a:cs typeface="+mn-cs"/>
              </a:rPr>
              <a:t>q</a:t>
            </a:r>
            <a:r>
              <a:rPr kumimoji="0" lang="en-GB" b="0" i="0" u="none" strike="noStrike" kern="0" cap="none" spc="0" normalizeH="0" baseline="0" noProof="0" dirty="0">
                <a:ln>
                  <a:noFill/>
                </a:ln>
                <a:effectLst/>
                <a:uLnTx/>
                <a:uFillTx/>
                <a:latin typeface="+mn-lt"/>
                <a:ea typeface="+mn-ea"/>
                <a:cs typeface="+mn-cs"/>
              </a:rPr>
              <a:t> = 10</a:t>
            </a:r>
            <a:endParaRPr kumimoji="0" lang="en-US" b="0" i="0" u="none" strike="noStrike" kern="0" cap="none" spc="0" normalizeH="0" baseline="0" noProof="0" dirty="0">
              <a:ln>
                <a:noFill/>
              </a:ln>
              <a:effectLst/>
              <a:uLnTx/>
              <a:uFillTx/>
              <a:latin typeface="+mn-lt"/>
              <a:ea typeface="+mn-ea"/>
              <a:cs typeface="+mn-cs"/>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application: </a:t>
            </a:r>
            <a:br>
              <a:rPr lang="en-US" dirty="0"/>
            </a:br>
            <a:r>
              <a:rPr lang="en-US" dirty="0"/>
              <a:t>the Ackley function (</a:t>
            </a:r>
            <a:r>
              <a:rPr lang="en-US" dirty="0" err="1"/>
              <a:t>B</a:t>
            </a:r>
            <a:r>
              <a:rPr lang="en-US" dirty="0" err="1">
                <a:cs typeface="Arial" charset="0"/>
              </a:rPr>
              <a:t>ä</a:t>
            </a:r>
            <a:r>
              <a:rPr lang="en-US" dirty="0" err="1"/>
              <a:t>ck</a:t>
            </a:r>
            <a:r>
              <a:rPr lang="en-US" dirty="0"/>
              <a:t> et al ’93)</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283</a:t>
            </a:fld>
            <a:endParaRPr lang="en-US"/>
          </a:p>
        </p:txBody>
      </p:sp>
      <p:sp>
        <p:nvSpPr>
          <p:cNvPr id="4" name="Rectangle 3"/>
          <p:cNvSpPr txBox="1">
            <a:spLocks noChangeArrowheads="1"/>
          </p:cNvSpPr>
          <p:nvPr/>
        </p:nvSpPr>
        <p:spPr>
          <a:xfrm>
            <a:off x="500034" y="1643050"/>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a:ln>
                  <a:noFill/>
                </a:ln>
                <a:effectLst/>
                <a:uLnTx/>
                <a:uFillTx/>
                <a:latin typeface="+mn-lt"/>
                <a:ea typeface="+mn-ea"/>
                <a:cs typeface="+mn-cs"/>
              </a:rPr>
              <a:t>The Ackley function (here used with n =30):</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US"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US"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a:ln>
                  <a:noFill/>
                </a:ln>
                <a:effectLst/>
                <a:uLnTx/>
                <a:uFillTx/>
                <a:latin typeface="+mn-lt"/>
                <a:ea typeface="+mn-ea"/>
                <a:cs typeface="+mn-cs"/>
              </a:rPr>
              <a:t>Representation: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dirty="0">
                <a:ln>
                  <a:noFill/>
                </a:ln>
                <a:effectLst/>
                <a:uLnTx/>
                <a:uFillTx/>
                <a:latin typeface="+mn-lt"/>
              </a:rPr>
              <a:t>-30 &lt; x</a:t>
            </a:r>
            <a:r>
              <a:rPr kumimoji="0" lang="en-US" b="0" i="0" u="none" strike="noStrike" kern="0" cap="none" spc="0" normalizeH="0" baseline="-25000" noProof="0" dirty="0">
                <a:ln>
                  <a:noFill/>
                </a:ln>
                <a:effectLst/>
                <a:uLnTx/>
                <a:uFillTx/>
                <a:latin typeface="+mn-lt"/>
              </a:rPr>
              <a:t>i</a:t>
            </a:r>
            <a:r>
              <a:rPr kumimoji="0" lang="en-US" b="0" i="0" u="none" strike="noStrike" kern="0" cap="none" spc="0" normalizeH="0" baseline="0" noProof="0" dirty="0">
                <a:ln>
                  <a:noFill/>
                </a:ln>
                <a:effectLst/>
                <a:uLnTx/>
                <a:uFillTx/>
                <a:latin typeface="+mn-lt"/>
              </a:rPr>
              <a:t> &lt; 30 (coincidence of 30’s!)</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dirty="0">
                <a:ln>
                  <a:noFill/>
                </a:ln>
                <a:effectLst/>
                <a:uLnTx/>
                <a:uFillTx/>
                <a:latin typeface="+mn-lt"/>
              </a:rPr>
              <a:t>30 variances as step sizes</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a:ln>
                  <a:noFill/>
                </a:ln>
                <a:effectLst/>
                <a:uLnTx/>
                <a:uFillTx/>
                <a:latin typeface="+mn-lt"/>
                <a:ea typeface="+mn-ea"/>
                <a:cs typeface="+mn-cs"/>
                <a:sym typeface="Symbol" pitchFamily="18" charset="2"/>
              </a:rPr>
              <a:t>Mutation with changing object variables first ! </a:t>
            </a:r>
            <a:endParaRPr kumimoji="0" lang="en-US" b="0" i="0" u="none" strike="noStrike" kern="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a:ln>
                  <a:noFill/>
                </a:ln>
                <a:effectLst/>
                <a:uLnTx/>
                <a:uFillTx/>
                <a:latin typeface="+mn-lt"/>
                <a:ea typeface="+mn-ea"/>
                <a:cs typeface="+mn-cs"/>
              </a:rPr>
              <a:t>Population size </a:t>
            </a:r>
            <a:r>
              <a:rPr kumimoji="0" lang="en-GB" b="0" i="0" u="none" strike="noStrike" kern="0" cap="none" spc="0" normalizeH="0" baseline="0" noProof="0" dirty="0">
                <a:ln>
                  <a:noFill/>
                </a:ln>
                <a:effectLst/>
                <a:uLnTx/>
                <a:uFillTx/>
                <a:latin typeface="+mn-lt"/>
                <a:ea typeface="+mn-ea"/>
                <a:cs typeface="+mn-cs"/>
                <a:sym typeface="Symbol" pitchFamily="18" charset="2"/>
              </a:rPr>
              <a:t> = 200, selection with q = 10</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a:ln>
                  <a:noFill/>
                </a:ln>
                <a:effectLst/>
                <a:uLnTx/>
                <a:uFillTx/>
                <a:latin typeface="+mn-lt"/>
                <a:ea typeface="+mn-ea"/>
                <a:cs typeface="+mn-cs"/>
              </a:rPr>
              <a:t>Termination : after 200000 fitness evaluations</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a:ln>
                  <a:noFill/>
                </a:ln>
                <a:effectLst/>
                <a:uLnTx/>
                <a:uFillTx/>
                <a:latin typeface="+mn-lt"/>
                <a:ea typeface="+mn-ea"/>
                <a:cs typeface="+mn-cs"/>
              </a:rPr>
              <a:t>Results: average best solution is 1.4 </a:t>
            </a:r>
            <a:r>
              <a:rPr kumimoji="0" lang="en-GB" b="0" i="0" u="none" strike="noStrike" kern="0" cap="none" spc="0" normalizeH="0" baseline="0" noProof="0" dirty="0">
                <a:ln>
                  <a:noFill/>
                </a:ln>
                <a:effectLst/>
                <a:uLnTx/>
                <a:uFillTx/>
                <a:latin typeface="+mn-lt"/>
                <a:ea typeface="+mn-ea"/>
                <a:cs typeface="Arial" charset="0"/>
                <a:sym typeface="Symbol" pitchFamily="18" charset="2"/>
              </a:rPr>
              <a:t>•</a:t>
            </a:r>
            <a:r>
              <a:rPr kumimoji="0" lang="en-US" b="0" i="0" u="none" strike="noStrike" kern="0" cap="none" spc="0" normalizeH="0" baseline="0" noProof="0" dirty="0">
                <a:ln>
                  <a:noFill/>
                </a:ln>
                <a:effectLst/>
                <a:uLnTx/>
                <a:uFillTx/>
                <a:latin typeface="+mn-lt"/>
                <a:ea typeface="+mn-ea"/>
                <a:cs typeface="+mn-cs"/>
              </a:rPr>
              <a:t> 10 </a:t>
            </a:r>
            <a:r>
              <a:rPr kumimoji="0" lang="en-US" b="0" i="0" u="none" strike="noStrike" kern="0" cap="none" spc="0" normalizeH="0" baseline="30000" noProof="0" dirty="0">
                <a:ln>
                  <a:noFill/>
                </a:ln>
                <a:effectLst/>
                <a:uLnTx/>
                <a:uFillTx/>
                <a:latin typeface="+mn-lt"/>
                <a:ea typeface="+mn-ea"/>
                <a:cs typeface="+mn-cs"/>
              </a:rPr>
              <a:t>–2 </a:t>
            </a:r>
            <a:endParaRPr kumimoji="0" lang="en-GB" b="0" i="0" u="none" strike="noStrike" kern="0" cap="none" spc="0" normalizeH="0" baseline="0" noProof="0" dirty="0">
              <a:ln>
                <a:noFill/>
              </a:ln>
              <a:effectLst/>
              <a:uLnTx/>
              <a:uFillTx/>
              <a:latin typeface="+mn-lt"/>
              <a:ea typeface="+mn-ea"/>
              <a:cs typeface="+mn-cs"/>
            </a:endParaRPr>
          </a:p>
        </p:txBody>
      </p:sp>
      <p:graphicFrame>
        <p:nvGraphicFramePr>
          <p:cNvPr id="548866" name="Object 4"/>
          <p:cNvGraphicFramePr>
            <a:graphicFrameLocks noChangeAspect="1"/>
          </p:cNvGraphicFramePr>
          <p:nvPr/>
        </p:nvGraphicFramePr>
        <p:xfrm>
          <a:off x="1000100" y="1928802"/>
          <a:ext cx="7162800" cy="912813"/>
        </p:xfrm>
        <a:graphic>
          <a:graphicData uri="http://schemas.openxmlformats.org/presentationml/2006/ole">
            <mc:AlternateContent xmlns:mc="http://schemas.openxmlformats.org/markup-compatibility/2006">
              <mc:Choice xmlns:v="urn:schemas-microsoft-com:vml" Requires="v">
                <p:oleObj name="Equation" r:id="rId2" imgW="3987720" imgH="507960" progId="Equation.3">
                  <p:embed/>
                </p:oleObj>
              </mc:Choice>
              <mc:Fallback>
                <p:oleObj name="Equation" r:id="rId2" imgW="3987720" imgH="50796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1928802"/>
                        <a:ext cx="7162800"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application: </a:t>
            </a:r>
            <a:br>
              <a:rPr lang="en-US" dirty="0"/>
            </a:br>
            <a:r>
              <a:rPr lang="en-US" dirty="0"/>
              <a:t>evolving checkers players (Fogel’02)</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284</a:t>
            </a:fld>
            <a:endParaRPr lang="en-US"/>
          </a:p>
        </p:txBody>
      </p:sp>
      <p:sp>
        <p:nvSpPr>
          <p:cNvPr id="4" name="Rectangle 3"/>
          <p:cNvSpPr txBox="1">
            <a:spLocks noChangeArrowheads="1"/>
          </p:cNvSpPr>
          <p:nvPr/>
        </p:nvSpPr>
        <p:spPr>
          <a:xfrm>
            <a:off x="500034" y="1428736"/>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sz="2000" b="0" i="0" u="none" strike="noStrike" kern="0" cap="none" spc="0" normalizeH="0" baseline="0" noProof="0">
                <a:ln>
                  <a:noFill/>
                </a:ln>
                <a:effectLst/>
                <a:uLnTx/>
                <a:uFillTx/>
                <a:latin typeface="+mn-lt"/>
                <a:ea typeface="+mn-ea"/>
                <a:cs typeface="+mn-cs"/>
              </a:rPr>
              <a:t>Neural nets for evaluating future values of moves are evolved</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sz="2000" b="0" i="0" u="none" strike="noStrike" kern="0" cap="none" spc="0" normalizeH="0" baseline="0" noProof="0">
                <a:ln>
                  <a:noFill/>
                </a:ln>
                <a:effectLst/>
                <a:uLnTx/>
                <a:uFillTx/>
                <a:latin typeface="+mn-lt"/>
                <a:ea typeface="+mn-ea"/>
                <a:cs typeface="+mn-cs"/>
              </a:rPr>
              <a:t>NNs have fixed structure with 5046 weights, these are evolved + one weight for “kings”</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sz="2000" b="0" i="0" u="none" strike="noStrike" kern="0" cap="none" spc="0" normalizeH="0" baseline="0" noProof="0">
                <a:ln>
                  <a:noFill/>
                </a:ln>
                <a:effectLst/>
                <a:uLnTx/>
                <a:uFillTx/>
                <a:latin typeface="+mn-lt"/>
                <a:ea typeface="+mn-ea"/>
                <a:cs typeface="+mn-cs"/>
              </a:rPr>
              <a:t>Representation: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a:ln>
                  <a:noFill/>
                </a:ln>
                <a:effectLst/>
                <a:uLnTx/>
                <a:uFillTx/>
                <a:latin typeface="+mn-lt"/>
              </a:rPr>
              <a:t>vector of 5047 real numbers for object variables (weights)</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a:ln>
                  <a:noFill/>
                </a:ln>
                <a:effectLst/>
                <a:uLnTx/>
                <a:uFillTx/>
                <a:latin typeface="+mn-lt"/>
              </a:rPr>
              <a:t>vector of 5047 real numbers for </a:t>
            </a:r>
            <a:r>
              <a:rPr kumimoji="0" lang="en-US" b="0" i="0" u="none" strike="noStrike" kern="0" cap="none" spc="0" normalizeH="0" baseline="0" noProof="0">
                <a:ln>
                  <a:noFill/>
                </a:ln>
                <a:effectLst/>
                <a:uLnTx/>
                <a:uFillTx/>
                <a:latin typeface="+mn-lt"/>
                <a:sym typeface="Symbol" pitchFamily="18" charset="2"/>
              </a:rPr>
              <a:t></a:t>
            </a:r>
            <a:r>
              <a:rPr kumimoji="0" lang="en-US" b="0" i="0" u="none" strike="noStrike" kern="0" cap="none" spc="0" normalizeH="0" baseline="0" noProof="0">
                <a:ln>
                  <a:noFill/>
                </a:ln>
                <a:effectLst/>
                <a:uLnTx/>
                <a:uFillTx/>
                <a:latin typeface="+mn-lt"/>
              </a:rPr>
              <a:t>‘s</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sz="2000" b="0" i="0" u="none" strike="noStrike" kern="0" cap="none" spc="0" normalizeH="0" baseline="0" noProof="0">
                <a:ln>
                  <a:noFill/>
                </a:ln>
                <a:effectLst/>
                <a:uLnTx/>
                <a:uFillTx/>
                <a:latin typeface="+mn-lt"/>
                <a:ea typeface="+mn-ea"/>
                <a:cs typeface="+mn-cs"/>
              </a:rPr>
              <a:t>Mutation: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a:ln>
                  <a:noFill/>
                </a:ln>
                <a:effectLst/>
                <a:uLnTx/>
                <a:uFillTx/>
                <a:latin typeface="+mn-lt"/>
              </a:rPr>
              <a:t>Gaussian, lognormal scheme with </a:t>
            </a:r>
            <a:r>
              <a:rPr kumimoji="0" lang="en-US" b="0" i="0" u="none" strike="noStrike" kern="0" cap="none" spc="0" normalizeH="0" baseline="0" noProof="0">
                <a:ln>
                  <a:noFill/>
                </a:ln>
                <a:effectLst/>
                <a:uLnTx/>
                <a:uFillTx/>
                <a:latin typeface="+mn-lt"/>
                <a:sym typeface="Symbol" pitchFamily="18" charset="2"/>
              </a:rPr>
              <a:t></a:t>
            </a:r>
            <a:r>
              <a:rPr kumimoji="0" lang="en-US" b="0" i="0" u="none" strike="noStrike" kern="0" cap="none" spc="0" normalizeH="0" baseline="0" noProof="0">
                <a:ln>
                  <a:noFill/>
                </a:ln>
                <a:effectLst/>
                <a:uLnTx/>
                <a:uFillTx/>
                <a:latin typeface="+mn-lt"/>
              </a:rPr>
              <a:t>-first</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a:ln>
                  <a:noFill/>
                </a:ln>
                <a:effectLst/>
                <a:uLnTx/>
                <a:uFillTx/>
                <a:latin typeface="+mn-lt"/>
              </a:rPr>
              <a:t>Plus special mechanism for the kings’ weight</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sz="2000" b="0" i="0" u="none" strike="noStrike" kern="0" cap="none" spc="0" normalizeH="0" baseline="0" noProof="0">
                <a:ln>
                  <a:noFill/>
                </a:ln>
                <a:effectLst/>
                <a:uLnTx/>
                <a:uFillTx/>
                <a:latin typeface="+mn-lt"/>
                <a:ea typeface="+mn-ea"/>
                <a:cs typeface="+mn-cs"/>
              </a:rPr>
              <a:t>Population size 15</a:t>
            </a:r>
            <a:endParaRPr kumimoji="0" lang="en-US" sz="2000" b="0" i="0" u="none" strike="noStrike" kern="0" cap="none" spc="0" normalizeH="0" baseline="0" noProof="0" dirty="0">
              <a:ln>
                <a:noFill/>
              </a:ln>
              <a:effectLst/>
              <a:uLnTx/>
              <a:uFillTx/>
              <a:latin typeface="+mn-lt"/>
              <a:ea typeface="+mn-ea"/>
              <a:cs typeface="+mn-cs"/>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application: </a:t>
            </a:r>
            <a:br>
              <a:rPr lang="en-US" dirty="0"/>
            </a:br>
            <a:r>
              <a:rPr lang="en-US" dirty="0"/>
              <a:t>evolving checkers players (Fogel’02)</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285</a:t>
            </a:fld>
            <a:endParaRPr lang="en-US"/>
          </a:p>
        </p:txBody>
      </p:sp>
      <p:sp>
        <p:nvSpPr>
          <p:cNvPr id="4" name="Rectangle 3"/>
          <p:cNvSpPr txBox="1">
            <a:spLocks noChangeArrowheads="1"/>
          </p:cNvSpPr>
          <p:nvPr/>
        </p:nvSpPr>
        <p:spPr>
          <a:xfrm>
            <a:off x="428596" y="1428736"/>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a:ln>
                  <a:noFill/>
                </a:ln>
                <a:effectLst/>
                <a:uLnTx/>
                <a:uFillTx/>
                <a:latin typeface="+mn-lt"/>
                <a:ea typeface="+mn-ea"/>
                <a:cs typeface="+mn-cs"/>
              </a:rPr>
              <a:t>Tournament size q = 5</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a:ln>
                  <a:noFill/>
                </a:ln>
                <a:effectLst/>
                <a:uLnTx/>
                <a:uFillTx/>
                <a:latin typeface="+mn-lt"/>
                <a:ea typeface="+mn-ea"/>
                <a:cs typeface="+mn-cs"/>
              </a:rPr>
              <a:t>Programs (with NN inside) play against other programs, no  human trainer or hard-wired intelligence</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a:ln>
                  <a:noFill/>
                </a:ln>
                <a:effectLst/>
                <a:uLnTx/>
                <a:uFillTx/>
                <a:latin typeface="+mn-lt"/>
                <a:ea typeface="+mn-ea"/>
                <a:cs typeface="+mn-cs"/>
              </a:rPr>
              <a:t>After 840 generation (6 months!) best strategy was tested against humans via Internet</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a:ln>
                  <a:noFill/>
                </a:ln>
                <a:effectLst/>
                <a:uLnTx/>
                <a:uFillTx/>
                <a:latin typeface="+mn-lt"/>
                <a:ea typeface="+mn-ea"/>
                <a:cs typeface="+mn-cs"/>
              </a:rPr>
              <a:t>Program earned “expert class” ranking outperforming 99.61% of all rated players </a:t>
            </a:r>
            <a:endParaRPr kumimoji="0" lang="en-US" b="0" i="0" u="none" strike="noStrike" kern="0" cap="none" spc="0" normalizeH="0" baseline="0" noProof="0" dirty="0">
              <a:ln>
                <a:noFill/>
              </a:ln>
              <a:effectLst/>
              <a:uLnTx/>
              <a:uFillTx/>
              <a:latin typeface="+mn-lt"/>
              <a:ea typeface="+mn-ea"/>
              <a:cs typeface="+mn-cs"/>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main brands of evolutionary</a:t>
            </a:r>
          </a:p>
        </p:txBody>
      </p:sp>
      <p:sp>
        <p:nvSpPr>
          <p:cNvPr id="4" name="Slide Number Placeholder 3"/>
          <p:cNvSpPr>
            <a:spLocks noGrp="1"/>
          </p:cNvSpPr>
          <p:nvPr>
            <p:ph type="sldNum" sz="quarter" idx="11"/>
          </p:nvPr>
        </p:nvSpPr>
        <p:spPr/>
        <p:txBody>
          <a:bodyPr/>
          <a:lstStyle/>
          <a:p>
            <a:fld id="{05F902D2-9C2C-4DBB-8DAD-BC9F69CAD2CA}" type="slidenum">
              <a:rPr lang="en-US" smtClean="0"/>
              <a:pPr/>
              <a:t>286</a:t>
            </a:fld>
            <a:endParaRPr lang="en-US"/>
          </a:p>
        </p:txBody>
      </p:sp>
      <p:graphicFrame>
        <p:nvGraphicFramePr>
          <p:cNvPr id="5" name="Diagram 4"/>
          <p:cNvGraphicFramePr/>
          <p:nvPr/>
        </p:nvGraphicFramePr>
        <p:xfrm>
          <a:off x="1475570" y="159731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Genetic programming</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287</a:t>
            </a:fld>
            <a:endParaRPr lang="en-US"/>
          </a:p>
        </p:txBody>
      </p:sp>
      <p:pic>
        <p:nvPicPr>
          <p:cNvPr id="4"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5" name="TextBox 4"/>
          <p:cNvSpPr txBox="1"/>
          <p:nvPr/>
        </p:nvSpPr>
        <p:spPr>
          <a:xfrm rot="21277066">
            <a:off x="2645708" y="2613303"/>
            <a:ext cx="3855543" cy="1323439"/>
          </a:xfrm>
          <a:prstGeom prst="rect">
            <a:avLst/>
          </a:prstGeom>
          <a:noFill/>
        </p:spPr>
        <p:txBody>
          <a:bodyPr wrap="none" rtlCol="0">
            <a:spAutoFit/>
          </a:bodyPr>
          <a:lstStyle/>
          <a:p>
            <a:pPr algn="ctr"/>
            <a:r>
              <a:rPr lang="en-GB" sz="4000" b="1" dirty="0">
                <a:solidFill>
                  <a:schemeClr val="bg1"/>
                </a:solidFill>
              </a:rPr>
              <a:t>Genetic </a:t>
            </a:r>
          </a:p>
          <a:p>
            <a:r>
              <a:rPr lang="en-GB" sz="4000" b="1" dirty="0">
                <a:solidFill>
                  <a:schemeClr val="bg1"/>
                </a:solidFill>
              </a:rPr>
              <a:t>programming</a:t>
            </a:r>
            <a:endParaRPr lang="en-US" sz="4000" b="1" dirty="0">
              <a:solidFill>
                <a:schemeClr val="bg1"/>
              </a:solidFill>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500562" y="3143248"/>
            <a:ext cx="4286280" cy="121444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Features of GP</a:t>
            </a:r>
          </a:p>
        </p:txBody>
      </p:sp>
      <p:sp>
        <p:nvSpPr>
          <p:cNvPr id="3" name="Slide Number Placeholder 2"/>
          <p:cNvSpPr>
            <a:spLocks noGrp="1"/>
          </p:cNvSpPr>
          <p:nvPr>
            <p:ph type="sldNum" sz="quarter" idx="11"/>
          </p:nvPr>
        </p:nvSpPr>
        <p:spPr/>
        <p:txBody>
          <a:bodyPr/>
          <a:lstStyle/>
          <a:p>
            <a:fld id="{05F902D2-9C2C-4DBB-8DAD-BC9F69CAD2CA}" type="slidenum">
              <a:rPr lang="en-US" smtClean="0"/>
              <a:pPr/>
              <a:t>288</a:t>
            </a:fld>
            <a:endParaRPr lang="en-US"/>
          </a:p>
        </p:txBody>
      </p:sp>
      <p:sp>
        <p:nvSpPr>
          <p:cNvPr id="4" name="TextBox 3"/>
          <p:cNvSpPr txBox="1"/>
          <p:nvPr/>
        </p:nvSpPr>
        <p:spPr>
          <a:xfrm>
            <a:off x="357158" y="1785926"/>
            <a:ext cx="6813084" cy="1477328"/>
          </a:xfrm>
          <a:prstGeom prst="rect">
            <a:avLst/>
          </a:prstGeom>
          <a:noFill/>
        </p:spPr>
        <p:txBody>
          <a:bodyPr wrap="none" rtlCol="0">
            <a:spAutoFit/>
          </a:bodyPr>
          <a:lstStyle/>
          <a:p>
            <a:pPr>
              <a:buFont typeface="Wingdings" pitchFamily="2" charset="2"/>
              <a:buChar char="ü"/>
            </a:pPr>
            <a:r>
              <a:rPr lang="en-US" dirty="0"/>
              <a:t>   GP is a kind of technique which compete with Neural Network</a:t>
            </a:r>
          </a:p>
          <a:p>
            <a:endParaRPr lang="en-US" dirty="0"/>
          </a:p>
          <a:p>
            <a:pPr>
              <a:buFont typeface="Wingdings" pitchFamily="2" charset="2"/>
              <a:buChar char="ü"/>
            </a:pPr>
            <a:r>
              <a:rPr lang="en-US" dirty="0"/>
              <a:t>   GP require  large population to solve problems</a:t>
            </a:r>
          </a:p>
          <a:p>
            <a:endParaRPr lang="en-US" dirty="0"/>
          </a:p>
          <a:p>
            <a:pPr>
              <a:buFont typeface="Wingdings" pitchFamily="2" charset="2"/>
              <a:buChar char="ü"/>
            </a:pPr>
            <a:r>
              <a:rPr lang="en-US" dirty="0"/>
              <a:t>   It is a slow technique.</a:t>
            </a:r>
          </a:p>
        </p:txBody>
      </p:sp>
      <p:sp>
        <p:nvSpPr>
          <p:cNvPr id="5" name="TextBox 4"/>
          <p:cNvSpPr txBox="1"/>
          <p:nvPr/>
        </p:nvSpPr>
        <p:spPr>
          <a:xfrm>
            <a:off x="500034" y="1357298"/>
            <a:ext cx="3092513" cy="369332"/>
          </a:xfrm>
          <a:prstGeom prst="rect">
            <a:avLst/>
          </a:prstGeom>
          <a:noFill/>
        </p:spPr>
        <p:txBody>
          <a:bodyPr wrap="none" rtlCol="0">
            <a:spAutoFit/>
          </a:bodyPr>
          <a:lstStyle/>
          <a:p>
            <a:r>
              <a:rPr lang="en-US" b="1" u="sng" dirty="0"/>
              <a:t>General characteristics: </a:t>
            </a:r>
          </a:p>
        </p:txBody>
      </p:sp>
      <p:sp>
        <p:nvSpPr>
          <p:cNvPr id="6" name="TextBox 5"/>
          <p:cNvSpPr txBox="1"/>
          <p:nvPr/>
        </p:nvSpPr>
        <p:spPr>
          <a:xfrm>
            <a:off x="571472" y="3857628"/>
            <a:ext cx="3081293" cy="369332"/>
          </a:xfrm>
          <a:prstGeom prst="rect">
            <a:avLst/>
          </a:prstGeom>
          <a:noFill/>
        </p:spPr>
        <p:txBody>
          <a:bodyPr wrap="none" rtlCol="0">
            <a:spAutoFit/>
          </a:bodyPr>
          <a:lstStyle/>
          <a:p>
            <a:r>
              <a:rPr lang="en-US" b="1" u="sng" dirty="0"/>
              <a:t>Specific characteristics: </a:t>
            </a:r>
          </a:p>
        </p:txBody>
      </p:sp>
      <p:sp>
        <p:nvSpPr>
          <p:cNvPr id="7" name="TextBox 6"/>
          <p:cNvSpPr txBox="1"/>
          <p:nvPr/>
        </p:nvSpPr>
        <p:spPr>
          <a:xfrm>
            <a:off x="386727" y="4500570"/>
            <a:ext cx="6474849" cy="1477328"/>
          </a:xfrm>
          <a:prstGeom prst="rect">
            <a:avLst/>
          </a:prstGeom>
          <a:noFill/>
        </p:spPr>
        <p:txBody>
          <a:bodyPr wrap="none" rtlCol="0">
            <a:spAutoFit/>
          </a:bodyPr>
          <a:lstStyle/>
          <a:p>
            <a:pPr>
              <a:buFont typeface="Wingdings" pitchFamily="2" charset="2"/>
              <a:buChar char="ü"/>
            </a:pPr>
            <a:r>
              <a:rPr lang="en-US" dirty="0"/>
              <a:t>   Non-linear chromosomes</a:t>
            </a:r>
          </a:p>
          <a:p>
            <a:endParaRPr lang="en-US" dirty="0"/>
          </a:p>
          <a:p>
            <a:pPr>
              <a:buFont typeface="Wingdings" pitchFamily="2" charset="2"/>
              <a:buChar char="ü"/>
            </a:pPr>
            <a:r>
              <a:rPr lang="en-US" dirty="0"/>
              <a:t>   Mutation is possible but not obligate</a:t>
            </a:r>
          </a:p>
          <a:p>
            <a:pPr>
              <a:buFont typeface="Wingdings" pitchFamily="2" charset="2"/>
              <a:buChar char="ü"/>
            </a:pPr>
            <a:endParaRPr lang="en-US" dirty="0"/>
          </a:p>
          <a:p>
            <a:pPr>
              <a:buFont typeface="Wingdings" pitchFamily="2" charset="2"/>
              <a:buChar char="ü"/>
            </a:pPr>
            <a:r>
              <a:rPr lang="en-US" dirty="0"/>
              <a:t>   GP is an interpretable data miner, it is capable of learning. </a:t>
            </a:r>
          </a:p>
        </p:txBody>
      </p:sp>
      <p:sp>
        <p:nvSpPr>
          <p:cNvPr id="9" name="Rectangle 8"/>
          <p:cNvSpPr/>
          <p:nvPr/>
        </p:nvSpPr>
        <p:spPr bwMode="auto">
          <a:xfrm>
            <a:off x="6429388" y="3429000"/>
            <a:ext cx="1000132" cy="71438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cxnSp>
        <p:nvCxnSpPr>
          <p:cNvPr id="13" name="Straight Arrow Connector 12"/>
          <p:cNvCxnSpPr/>
          <p:nvPr/>
        </p:nvCxnSpPr>
        <p:spPr bwMode="auto">
          <a:xfrm rot="16200000" flipH="1">
            <a:off x="6142779" y="3570439"/>
            <a:ext cx="2294" cy="42920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bwMode="auto">
          <a:xfrm rot="16200000" flipH="1">
            <a:off x="7642977" y="3572734"/>
            <a:ext cx="2294" cy="42920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5" name="TextBox 14"/>
          <p:cNvSpPr txBox="1"/>
          <p:nvPr/>
        </p:nvSpPr>
        <p:spPr>
          <a:xfrm>
            <a:off x="6572264" y="3500438"/>
            <a:ext cx="726481" cy="523220"/>
          </a:xfrm>
          <a:prstGeom prst="rect">
            <a:avLst/>
          </a:prstGeom>
          <a:noFill/>
        </p:spPr>
        <p:txBody>
          <a:bodyPr wrap="none" rtlCol="0">
            <a:spAutoFit/>
          </a:bodyPr>
          <a:lstStyle/>
          <a:p>
            <a:r>
              <a:rPr lang="en-US" sz="2800" b="1" dirty="0">
                <a:solidFill>
                  <a:schemeClr val="bg1"/>
                </a:solidFill>
              </a:rPr>
              <a:t>GP</a:t>
            </a:r>
          </a:p>
        </p:txBody>
      </p:sp>
      <p:sp>
        <p:nvSpPr>
          <p:cNvPr id="16" name="TextBox 15"/>
          <p:cNvSpPr txBox="1"/>
          <p:nvPr/>
        </p:nvSpPr>
        <p:spPr>
          <a:xfrm>
            <a:off x="4483998" y="3571876"/>
            <a:ext cx="1516762" cy="369332"/>
          </a:xfrm>
          <a:prstGeom prst="rect">
            <a:avLst/>
          </a:prstGeom>
          <a:noFill/>
          <a:ln>
            <a:solidFill>
              <a:schemeClr val="tx1"/>
            </a:solidFill>
            <a:prstDash val="sysDot"/>
          </a:ln>
        </p:spPr>
        <p:txBody>
          <a:bodyPr wrap="none" rtlCol="0">
            <a:spAutoFit/>
          </a:bodyPr>
          <a:lstStyle/>
          <a:p>
            <a:r>
              <a:rPr lang="en-US" b="1" dirty="0"/>
              <a:t>Expression</a:t>
            </a:r>
          </a:p>
        </p:txBody>
      </p:sp>
      <p:sp>
        <p:nvSpPr>
          <p:cNvPr id="17" name="TextBox 16"/>
          <p:cNvSpPr txBox="1"/>
          <p:nvPr/>
        </p:nvSpPr>
        <p:spPr>
          <a:xfrm>
            <a:off x="7929586" y="3571876"/>
            <a:ext cx="736099" cy="369332"/>
          </a:xfrm>
          <a:prstGeom prst="rect">
            <a:avLst/>
          </a:prstGeom>
          <a:noFill/>
          <a:ln>
            <a:solidFill>
              <a:schemeClr val="tx1"/>
            </a:solidFill>
            <a:prstDash val="sysDot"/>
          </a:ln>
        </p:spPr>
        <p:txBody>
          <a:bodyPr wrap="none" rtlCol="0">
            <a:spAutoFit/>
          </a:bodyPr>
          <a:lstStyle/>
          <a:p>
            <a:r>
              <a:rPr lang="en-US" b="1" dirty="0"/>
              <a:t>Rule</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GB"/>
              <a:t>GP technical summary tableau</a:t>
            </a:r>
          </a:p>
        </p:txBody>
      </p:sp>
      <p:graphicFrame>
        <p:nvGraphicFramePr>
          <p:cNvPr id="8224" name="Group 32"/>
          <p:cNvGraphicFramePr>
            <a:graphicFrameLocks noGrp="1"/>
          </p:cNvGraphicFramePr>
          <p:nvPr>
            <p:ph type="tbl" idx="1"/>
          </p:nvPr>
        </p:nvGraphicFramePr>
        <p:xfrm>
          <a:off x="428596" y="2000240"/>
          <a:ext cx="8001000" cy="3111500"/>
        </p:xfrm>
        <a:graphic>
          <a:graphicData uri="http://schemas.openxmlformats.org/drawingml/2006/table">
            <a:tbl>
              <a:tblPr/>
              <a:tblGrid>
                <a:gridCol w="4000500">
                  <a:extLst>
                    <a:ext uri="{9D8B030D-6E8A-4147-A177-3AD203B41FA5}">
                      <a16:colId xmlns:a16="http://schemas.microsoft.com/office/drawing/2014/main" val="20000"/>
                    </a:ext>
                  </a:extLst>
                </a:gridCol>
                <a:gridCol w="4000500">
                  <a:extLst>
                    <a:ext uri="{9D8B030D-6E8A-4147-A177-3AD203B41FA5}">
                      <a16:colId xmlns:a16="http://schemas.microsoft.com/office/drawing/2014/main" val="20001"/>
                    </a:ext>
                  </a:extLst>
                </a:gridCol>
              </a:tblGrid>
              <a:tr h="6223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dirty="0">
                          <a:ln>
                            <a:noFill/>
                          </a:ln>
                          <a:solidFill>
                            <a:schemeClr val="tx1"/>
                          </a:solidFill>
                          <a:effectLst/>
                          <a:latin typeface="Arial" charset="0"/>
                        </a:rPr>
                        <a:t>Representation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a:ln>
                            <a:noFill/>
                          </a:ln>
                          <a:solidFill>
                            <a:schemeClr val="tx1"/>
                          </a:solidFill>
                          <a:effectLst/>
                          <a:latin typeface="Arial" charset="0"/>
                        </a:rPr>
                        <a:t>Tree structures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23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a:ln>
                            <a:noFill/>
                          </a:ln>
                          <a:solidFill>
                            <a:schemeClr val="tx1"/>
                          </a:solidFill>
                          <a:effectLst/>
                          <a:latin typeface="Arial" charset="0"/>
                        </a:rPr>
                        <a:t>Recombination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a:ln>
                            <a:noFill/>
                          </a:ln>
                          <a:solidFill>
                            <a:schemeClr val="tx1"/>
                          </a:solidFill>
                          <a:effectLst/>
                          <a:latin typeface="Arial" charset="0"/>
                        </a:rPr>
                        <a:t>Exchange of subtrees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23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a:ln>
                            <a:noFill/>
                          </a:ln>
                          <a:solidFill>
                            <a:schemeClr val="tx1"/>
                          </a:solidFill>
                          <a:effectLst/>
                          <a:latin typeface="Arial" charset="0"/>
                        </a:rPr>
                        <a:t>Mutation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a:ln>
                            <a:noFill/>
                          </a:ln>
                          <a:solidFill>
                            <a:schemeClr val="tx1"/>
                          </a:solidFill>
                          <a:effectLst/>
                          <a:latin typeface="Arial" charset="0"/>
                        </a:rPr>
                        <a:t>Random change in trees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23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a:ln>
                            <a:noFill/>
                          </a:ln>
                          <a:solidFill>
                            <a:schemeClr val="tx1"/>
                          </a:solidFill>
                          <a:effectLst/>
                          <a:latin typeface="Arial" charset="0"/>
                        </a:rPr>
                        <a:t>Parent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a:ln>
                            <a:noFill/>
                          </a:ln>
                          <a:solidFill>
                            <a:schemeClr val="tx1"/>
                          </a:solidFill>
                          <a:effectLst/>
                          <a:latin typeface="Arial" charset="0"/>
                        </a:rPr>
                        <a:t>Fitness proportional</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23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a:ln>
                            <a:noFill/>
                          </a:ln>
                          <a:solidFill>
                            <a:schemeClr val="tx1"/>
                          </a:solidFill>
                          <a:effectLst/>
                          <a:latin typeface="Arial" charset="0"/>
                        </a:rPr>
                        <a:t>Survivor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dirty="0">
                          <a:ln>
                            <a:noFill/>
                          </a:ln>
                          <a:solidFill>
                            <a:schemeClr val="tx1"/>
                          </a:solidFill>
                          <a:effectLst/>
                          <a:latin typeface="Arial" charset="0"/>
                        </a:rPr>
                        <a:t>Generational replacement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29</a:t>
            </a:fld>
            <a:endParaRPr lang="en-US"/>
          </a:p>
        </p:txBody>
      </p:sp>
      <p:sp>
        <p:nvSpPr>
          <p:cNvPr id="5" name="TextBox 4"/>
          <p:cNvSpPr txBox="1"/>
          <p:nvPr/>
        </p:nvSpPr>
        <p:spPr>
          <a:xfrm>
            <a:off x="395420" y="1412720"/>
            <a:ext cx="8497180" cy="2533001"/>
          </a:xfrm>
          <a:prstGeom prst="rect">
            <a:avLst/>
          </a:prstGeom>
          <a:noFill/>
        </p:spPr>
        <p:txBody>
          <a:bodyPr wrap="square" rtlCol="0">
            <a:spAutoFit/>
          </a:bodyPr>
          <a:lstStyle/>
          <a:p>
            <a:pPr>
              <a:buClr>
                <a:schemeClr val="accent1">
                  <a:lumMod val="75000"/>
                </a:schemeClr>
              </a:buClr>
              <a:buFont typeface="Wingdings" pitchFamily="2" charset="2"/>
              <a:buChar char="v"/>
            </a:pPr>
            <a:r>
              <a:rPr lang="en-US" dirty="0"/>
              <a:t>   The first thing that should be determined  in  each type of  evolutionary algorithm  is “Representation” .</a:t>
            </a:r>
          </a:p>
          <a:p>
            <a:pPr>
              <a:buClr>
                <a:schemeClr val="accent1">
                  <a:lumMod val="75000"/>
                </a:schemeClr>
              </a:buClr>
              <a:buFont typeface="Wingdings" pitchFamily="2" charset="2"/>
              <a:buChar char="v"/>
            </a:pPr>
            <a:endParaRPr lang="en-US" dirty="0"/>
          </a:p>
          <a:p>
            <a:pPr>
              <a:buClr>
                <a:schemeClr val="accent1">
                  <a:lumMod val="75000"/>
                </a:schemeClr>
              </a:buClr>
              <a:buFont typeface="Wingdings" pitchFamily="2" charset="2"/>
              <a:buChar char="v"/>
            </a:pPr>
            <a:r>
              <a:rPr lang="en-US" dirty="0"/>
              <a:t> representation :</a:t>
            </a:r>
            <a:r>
              <a:rPr lang="fa-IR" dirty="0"/>
              <a:t>  </a:t>
            </a:r>
            <a:r>
              <a:rPr lang="en-US" dirty="0"/>
              <a:t>In evolutionary algorithms the convert the phenotypic to genotypic</a:t>
            </a:r>
          </a:p>
          <a:p>
            <a:pPr lvl="1">
              <a:lnSpc>
                <a:spcPct val="110000"/>
              </a:lnSpc>
            </a:pPr>
            <a:endParaRPr lang="en-US" dirty="0"/>
          </a:p>
          <a:p>
            <a:pPr lvl="1">
              <a:lnSpc>
                <a:spcPct val="110000"/>
              </a:lnSpc>
            </a:pPr>
            <a:endParaRPr lang="en-US" sz="2800" dirty="0"/>
          </a:p>
          <a:p>
            <a:pPr>
              <a:buClr>
                <a:schemeClr val="accent1">
                  <a:lumMod val="75000"/>
                </a:schemeClr>
              </a:buClr>
              <a:buFont typeface="Wingdings" pitchFamily="2" charset="2"/>
              <a:buChar char="v"/>
            </a:pP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2987780" y="3429000"/>
            <a:ext cx="1532693" cy="1586070"/>
          </a:xfrm>
          <a:prstGeom prst="rect">
            <a:avLst/>
          </a:prstGeom>
          <a:noFill/>
          <a:ln w="9525">
            <a:noFill/>
            <a:miter lim="800000"/>
            <a:headEnd/>
            <a:tailEnd/>
          </a:ln>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Introductory example: </a:t>
            </a:r>
            <a:br>
              <a:rPr lang="en-US"/>
            </a:br>
            <a:r>
              <a:rPr lang="en-US"/>
              <a:t>credit scoring</a:t>
            </a:r>
          </a:p>
        </p:txBody>
      </p:sp>
      <p:sp>
        <p:nvSpPr>
          <p:cNvPr id="89091" name="Rectangle 3"/>
          <p:cNvSpPr>
            <a:spLocks noGrp="1" noChangeArrowheads="1"/>
          </p:cNvSpPr>
          <p:nvPr>
            <p:ph type="body" idx="1"/>
          </p:nvPr>
        </p:nvSpPr>
        <p:spPr/>
        <p:txBody>
          <a:bodyPr/>
          <a:lstStyle/>
          <a:p>
            <a:pPr>
              <a:lnSpc>
                <a:spcPct val="90000"/>
              </a:lnSpc>
            </a:pPr>
            <a:r>
              <a:rPr lang="en-US" sz="1800" dirty="0">
                <a:solidFill>
                  <a:schemeClr val="tx1"/>
                </a:solidFill>
              </a:rPr>
              <a:t>A possible model: </a:t>
            </a:r>
          </a:p>
          <a:p>
            <a:pPr>
              <a:lnSpc>
                <a:spcPct val="90000"/>
              </a:lnSpc>
            </a:pPr>
            <a:endParaRPr lang="en-US" sz="1800" dirty="0"/>
          </a:p>
          <a:p>
            <a:pPr algn="ctr">
              <a:lnSpc>
                <a:spcPct val="90000"/>
              </a:lnSpc>
              <a:buFont typeface="Wingdings" pitchFamily="2" charset="2"/>
              <a:buNone/>
            </a:pPr>
            <a:r>
              <a:rPr lang="en-US" sz="2000" b="1" dirty="0"/>
              <a:t>IF </a:t>
            </a:r>
            <a:r>
              <a:rPr lang="en-GB" sz="2000" b="1" dirty="0">
                <a:solidFill>
                  <a:srgbClr val="C00000"/>
                </a:solidFill>
              </a:rPr>
              <a:t>(NOC = 2) AND (S &gt; 80000) </a:t>
            </a:r>
            <a:r>
              <a:rPr lang="en-GB" sz="2000" b="1" dirty="0"/>
              <a:t>THEN </a:t>
            </a:r>
            <a:r>
              <a:rPr lang="en-GB" sz="2000" b="1" dirty="0">
                <a:solidFill>
                  <a:srgbClr val="C00000"/>
                </a:solidFill>
              </a:rPr>
              <a:t>good </a:t>
            </a:r>
            <a:r>
              <a:rPr lang="en-GB" sz="2000" b="1" dirty="0"/>
              <a:t>ELSE </a:t>
            </a:r>
            <a:r>
              <a:rPr lang="en-GB" sz="2000" b="1" dirty="0">
                <a:solidFill>
                  <a:srgbClr val="C00000"/>
                </a:solidFill>
              </a:rPr>
              <a:t>bad</a:t>
            </a:r>
          </a:p>
          <a:p>
            <a:pPr algn="ctr">
              <a:lnSpc>
                <a:spcPct val="90000"/>
              </a:lnSpc>
              <a:buFont typeface="Wingdings" pitchFamily="2" charset="2"/>
              <a:buNone/>
            </a:pPr>
            <a:endParaRPr lang="en-GB" sz="1800" dirty="0">
              <a:solidFill>
                <a:srgbClr val="FF0000"/>
              </a:solidFill>
            </a:endParaRPr>
          </a:p>
          <a:p>
            <a:pPr>
              <a:lnSpc>
                <a:spcPct val="90000"/>
              </a:lnSpc>
            </a:pPr>
            <a:r>
              <a:rPr lang="en-GB" sz="1800" dirty="0">
                <a:solidFill>
                  <a:schemeClr val="tx1"/>
                </a:solidFill>
              </a:rPr>
              <a:t>In general</a:t>
            </a:r>
            <a:r>
              <a:rPr lang="en-GB" sz="1800" dirty="0"/>
              <a:t>: </a:t>
            </a:r>
          </a:p>
          <a:p>
            <a:pPr algn="ctr">
              <a:lnSpc>
                <a:spcPct val="90000"/>
              </a:lnSpc>
              <a:buFont typeface="Wingdings" pitchFamily="2" charset="2"/>
              <a:buNone/>
            </a:pPr>
            <a:r>
              <a:rPr lang="en-GB" sz="2000" b="1" dirty="0"/>
              <a:t>IF </a:t>
            </a:r>
            <a:r>
              <a:rPr lang="en-GB" sz="2000" b="1" dirty="0">
                <a:solidFill>
                  <a:srgbClr val="C00000"/>
                </a:solidFill>
              </a:rPr>
              <a:t>formula</a:t>
            </a:r>
            <a:r>
              <a:rPr lang="en-GB" sz="2000" b="1" dirty="0"/>
              <a:t> THEN </a:t>
            </a:r>
            <a:r>
              <a:rPr lang="en-GB" sz="2000" b="1" dirty="0">
                <a:solidFill>
                  <a:srgbClr val="C00000"/>
                </a:solidFill>
              </a:rPr>
              <a:t>good</a:t>
            </a:r>
            <a:r>
              <a:rPr lang="en-GB" sz="2000" b="1" dirty="0"/>
              <a:t> ELSE </a:t>
            </a:r>
            <a:r>
              <a:rPr lang="en-GB" sz="2000" b="1" dirty="0">
                <a:solidFill>
                  <a:srgbClr val="C00000"/>
                </a:solidFill>
              </a:rPr>
              <a:t>bad</a:t>
            </a:r>
            <a:endParaRPr lang="en-GB" sz="1800" b="1" dirty="0">
              <a:solidFill>
                <a:srgbClr val="C00000"/>
              </a:solidFill>
            </a:endParaRPr>
          </a:p>
          <a:p>
            <a:pPr algn="ctr">
              <a:lnSpc>
                <a:spcPct val="90000"/>
              </a:lnSpc>
              <a:buFont typeface="Wingdings" pitchFamily="2" charset="2"/>
              <a:buNone/>
            </a:pPr>
            <a:endParaRPr lang="en-GB" sz="1800" dirty="0"/>
          </a:p>
          <a:p>
            <a:pPr>
              <a:lnSpc>
                <a:spcPct val="90000"/>
              </a:lnSpc>
            </a:pPr>
            <a:r>
              <a:rPr lang="en-GB" sz="1800" dirty="0">
                <a:solidFill>
                  <a:schemeClr val="tx1"/>
                </a:solidFill>
              </a:rPr>
              <a:t>Only unknown is the right formula, hence</a:t>
            </a:r>
          </a:p>
          <a:p>
            <a:pPr>
              <a:lnSpc>
                <a:spcPct val="90000"/>
              </a:lnSpc>
            </a:pPr>
            <a:r>
              <a:rPr lang="en-GB" sz="1800" dirty="0">
                <a:solidFill>
                  <a:schemeClr val="tx1"/>
                </a:solidFill>
              </a:rPr>
              <a:t>Our search space (phenotypes) is the set of formulas</a:t>
            </a:r>
          </a:p>
          <a:p>
            <a:pPr>
              <a:lnSpc>
                <a:spcPct val="90000"/>
              </a:lnSpc>
            </a:pPr>
            <a:r>
              <a:rPr lang="en-GB" sz="1800" dirty="0">
                <a:solidFill>
                  <a:schemeClr val="tx1"/>
                </a:solidFill>
              </a:rPr>
              <a:t>Natural fitness of a formula: percentage of well classified cases of the model it stands for</a:t>
            </a:r>
          </a:p>
          <a:p>
            <a:pPr>
              <a:lnSpc>
                <a:spcPct val="90000"/>
              </a:lnSpc>
            </a:pPr>
            <a:r>
              <a:rPr lang="en-GB" sz="1800" dirty="0">
                <a:solidFill>
                  <a:schemeClr val="tx1"/>
                </a:solidFill>
              </a:rPr>
              <a:t>Natural representation of formulas (genotypes) is: parse trees</a:t>
            </a:r>
            <a:endParaRPr lang="en-US" sz="1800" dirty="0">
              <a:solidFill>
                <a:schemeClr val="tx1"/>
              </a:solidFill>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Introductory example: </a:t>
            </a:r>
            <a:br>
              <a:rPr lang="en-US"/>
            </a:br>
            <a:r>
              <a:rPr lang="en-US"/>
              <a:t>credit scoring</a:t>
            </a:r>
          </a:p>
        </p:txBody>
      </p:sp>
      <p:sp>
        <p:nvSpPr>
          <p:cNvPr id="90115" name="Rectangle 3"/>
          <p:cNvSpPr>
            <a:spLocks noGrp="1" noChangeArrowheads="1"/>
          </p:cNvSpPr>
          <p:nvPr>
            <p:ph type="body" idx="1"/>
          </p:nvPr>
        </p:nvSpPr>
        <p:spPr/>
        <p:txBody>
          <a:bodyPr/>
          <a:lstStyle/>
          <a:p>
            <a:pPr algn="ctr">
              <a:buFont typeface="Wingdings" pitchFamily="2" charset="2"/>
              <a:buNone/>
            </a:pPr>
            <a:r>
              <a:rPr lang="en-US" sz="2000" dirty="0"/>
              <a:t>IF </a:t>
            </a:r>
            <a:r>
              <a:rPr lang="en-GB" sz="2000" dirty="0">
                <a:solidFill>
                  <a:srgbClr val="FF0000"/>
                </a:solidFill>
              </a:rPr>
              <a:t>(NOC = 2) AND (S &gt; 80000)</a:t>
            </a:r>
            <a:r>
              <a:rPr lang="en-GB" sz="2000" dirty="0"/>
              <a:t> THEN </a:t>
            </a:r>
            <a:r>
              <a:rPr lang="en-GB" sz="2000" dirty="0">
                <a:solidFill>
                  <a:srgbClr val="FF0000"/>
                </a:solidFill>
              </a:rPr>
              <a:t>good</a:t>
            </a:r>
            <a:r>
              <a:rPr lang="en-GB" sz="2000" dirty="0"/>
              <a:t> ELSE </a:t>
            </a:r>
            <a:r>
              <a:rPr lang="en-GB" sz="2000" dirty="0">
                <a:solidFill>
                  <a:srgbClr val="FF0000"/>
                </a:solidFill>
              </a:rPr>
              <a:t>bad</a:t>
            </a:r>
          </a:p>
          <a:p>
            <a:pPr algn="ctr">
              <a:buFont typeface="Wingdings" pitchFamily="2" charset="2"/>
              <a:buNone/>
            </a:pPr>
            <a:endParaRPr lang="en-GB" sz="1800" dirty="0">
              <a:solidFill>
                <a:srgbClr val="FF0000"/>
              </a:solidFill>
            </a:endParaRPr>
          </a:p>
          <a:p>
            <a:pPr>
              <a:buFont typeface="Wingdings" pitchFamily="2" charset="2"/>
              <a:buNone/>
            </a:pPr>
            <a:r>
              <a:rPr lang="en-US" sz="1800" dirty="0">
                <a:solidFill>
                  <a:schemeClr val="tx1"/>
                </a:solidFill>
              </a:rPr>
              <a:t>can be represented by the following tree</a:t>
            </a:r>
          </a:p>
        </p:txBody>
      </p:sp>
      <p:grpSp>
        <p:nvGrpSpPr>
          <p:cNvPr id="2" name="Group 4"/>
          <p:cNvGrpSpPr>
            <a:grpSpLocks/>
          </p:cNvGrpSpPr>
          <p:nvPr/>
        </p:nvGrpSpPr>
        <p:grpSpPr bwMode="auto">
          <a:xfrm>
            <a:off x="714348" y="3429000"/>
            <a:ext cx="6286544" cy="2196386"/>
            <a:chOff x="1200" y="2256"/>
            <a:chExt cx="3312" cy="934"/>
          </a:xfrm>
        </p:grpSpPr>
        <p:sp>
          <p:nvSpPr>
            <p:cNvPr id="90117" name="Text Box 5"/>
            <p:cNvSpPr txBox="1">
              <a:spLocks noChangeArrowheads="1"/>
            </p:cNvSpPr>
            <p:nvPr/>
          </p:nvSpPr>
          <p:spPr bwMode="auto">
            <a:xfrm>
              <a:off x="2592" y="2256"/>
              <a:ext cx="576"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AND</a:t>
              </a:r>
            </a:p>
          </p:txBody>
        </p:sp>
        <p:sp>
          <p:nvSpPr>
            <p:cNvPr id="90118" name="Text Box 6"/>
            <p:cNvSpPr txBox="1">
              <a:spLocks noChangeArrowheads="1"/>
            </p:cNvSpPr>
            <p:nvPr/>
          </p:nvSpPr>
          <p:spPr bwMode="auto">
            <a:xfrm>
              <a:off x="3168" y="3024"/>
              <a:ext cx="240"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S</a:t>
              </a:r>
            </a:p>
          </p:txBody>
        </p:sp>
        <p:sp>
          <p:nvSpPr>
            <p:cNvPr id="90119" name="Text Box 7"/>
            <p:cNvSpPr txBox="1">
              <a:spLocks noChangeArrowheads="1"/>
            </p:cNvSpPr>
            <p:nvPr/>
          </p:nvSpPr>
          <p:spPr bwMode="auto">
            <a:xfrm>
              <a:off x="2208" y="3024"/>
              <a:ext cx="240"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2</a:t>
              </a:r>
            </a:p>
          </p:txBody>
        </p:sp>
        <p:sp>
          <p:nvSpPr>
            <p:cNvPr id="90120" name="Text Box 8"/>
            <p:cNvSpPr txBox="1">
              <a:spLocks noChangeArrowheads="1"/>
            </p:cNvSpPr>
            <p:nvPr/>
          </p:nvSpPr>
          <p:spPr bwMode="auto">
            <a:xfrm>
              <a:off x="1200" y="3024"/>
              <a:ext cx="576"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NOC</a:t>
              </a:r>
            </a:p>
          </p:txBody>
        </p:sp>
        <p:sp>
          <p:nvSpPr>
            <p:cNvPr id="90121" name="Text Box 9"/>
            <p:cNvSpPr txBox="1">
              <a:spLocks noChangeArrowheads="1"/>
            </p:cNvSpPr>
            <p:nvPr/>
          </p:nvSpPr>
          <p:spPr bwMode="auto">
            <a:xfrm>
              <a:off x="3984" y="3033"/>
              <a:ext cx="528"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80000</a:t>
              </a:r>
            </a:p>
          </p:txBody>
        </p:sp>
        <p:sp>
          <p:nvSpPr>
            <p:cNvPr id="90122" name="Text Box 10"/>
            <p:cNvSpPr txBox="1">
              <a:spLocks noChangeArrowheads="1"/>
            </p:cNvSpPr>
            <p:nvPr/>
          </p:nvSpPr>
          <p:spPr bwMode="auto">
            <a:xfrm>
              <a:off x="3600" y="2544"/>
              <a:ext cx="240"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&gt;</a:t>
              </a:r>
            </a:p>
          </p:txBody>
        </p:sp>
        <p:sp>
          <p:nvSpPr>
            <p:cNvPr id="90123" name="Text Box 11"/>
            <p:cNvSpPr txBox="1">
              <a:spLocks noChangeArrowheads="1"/>
            </p:cNvSpPr>
            <p:nvPr/>
          </p:nvSpPr>
          <p:spPr bwMode="auto">
            <a:xfrm>
              <a:off x="1776" y="2544"/>
              <a:ext cx="240"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a:t>
              </a:r>
            </a:p>
          </p:txBody>
        </p:sp>
        <p:sp>
          <p:nvSpPr>
            <p:cNvPr id="90124" name="Line 12"/>
            <p:cNvSpPr>
              <a:spLocks noChangeShapeType="1"/>
            </p:cNvSpPr>
            <p:nvPr/>
          </p:nvSpPr>
          <p:spPr bwMode="auto">
            <a:xfrm flipH="1">
              <a:off x="1968" y="2400"/>
              <a:ext cx="624" cy="192"/>
            </a:xfrm>
            <a:prstGeom prst="line">
              <a:avLst/>
            </a:prstGeom>
            <a:noFill/>
            <a:ln w="9525">
              <a:solidFill>
                <a:schemeClr val="tx1"/>
              </a:solidFill>
              <a:round/>
              <a:headEnd/>
              <a:tailEnd/>
            </a:ln>
            <a:effectLst/>
          </p:spPr>
          <p:txBody>
            <a:bodyPr wrap="none" anchor="ctr"/>
            <a:lstStyle/>
            <a:p>
              <a:endParaRPr lang="en-US"/>
            </a:p>
          </p:txBody>
        </p:sp>
        <p:sp>
          <p:nvSpPr>
            <p:cNvPr id="90125" name="Line 13"/>
            <p:cNvSpPr>
              <a:spLocks noChangeShapeType="1"/>
            </p:cNvSpPr>
            <p:nvPr/>
          </p:nvSpPr>
          <p:spPr bwMode="auto">
            <a:xfrm>
              <a:off x="2976" y="2400"/>
              <a:ext cx="624" cy="192"/>
            </a:xfrm>
            <a:prstGeom prst="line">
              <a:avLst/>
            </a:prstGeom>
            <a:noFill/>
            <a:ln w="9525">
              <a:solidFill>
                <a:schemeClr val="tx1"/>
              </a:solidFill>
              <a:round/>
              <a:headEnd/>
              <a:tailEnd/>
            </a:ln>
            <a:effectLst/>
          </p:spPr>
          <p:txBody>
            <a:bodyPr wrap="none" anchor="ctr"/>
            <a:lstStyle/>
            <a:p>
              <a:endParaRPr lang="en-US"/>
            </a:p>
          </p:txBody>
        </p:sp>
        <p:sp>
          <p:nvSpPr>
            <p:cNvPr id="90126" name="Line 14"/>
            <p:cNvSpPr>
              <a:spLocks noChangeShapeType="1"/>
            </p:cNvSpPr>
            <p:nvPr/>
          </p:nvSpPr>
          <p:spPr bwMode="auto">
            <a:xfrm flipH="1">
              <a:off x="1536" y="2736"/>
              <a:ext cx="288" cy="288"/>
            </a:xfrm>
            <a:prstGeom prst="line">
              <a:avLst/>
            </a:prstGeom>
            <a:noFill/>
            <a:ln w="9525">
              <a:solidFill>
                <a:schemeClr val="tx1"/>
              </a:solidFill>
              <a:round/>
              <a:headEnd/>
              <a:tailEnd/>
            </a:ln>
            <a:effectLst/>
          </p:spPr>
          <p:txBody>
            <a:bodyPr wrap="none" anchor="ctr"/>
            <a:lstStyle/>
            <a:p>
              <a:endParaRPr lang="en-US"/>
            </a:p>
          </p:txBody>
        </p:sp>
        <p:sp>
          <p:nvSpPr>
            <p:cNvPr id="90127" name="Line 15"/>
            <p:cNvSpPr>
              <a:spLocks noChangeShapeType="1"/>
            </p:cNvSpPr>
            <p:nvPr/>
          </p:nvSpPr>
          <p:spPr bwMode="auto">
            <a:xfrm>
              <a:off x="1920" y="2736"/>
              <a:ext cx="288" cy="288"/>
            </a:xfrm>
            <a:prstGeom prst="line">
              <a:avLst/>
            </a:prstGeom>
            <a:noFill/>
            <a:ln w="9525">
              <a:solidFill>
                <a:schemeClr val="tx1"/>
              </a:solidFill>
              <a:round/>
              <a:headEnd/>
              <a:tailEnd/>
            </a:ln>
            <a:effectLst/>
          </p:spPr>
          <p:txBody>
            <a:bodyPr wrap="none" anchor="ctr"/>
            <a:lstStyle/>
            <a:p>
              <a:endParaRPr lang="en-US"/>
            </a:p>
          </p:txBody>
        </p:sp>
        <p:sp>
          <p:nvSpPr>
            <p:cNvPr id="90128" name="Line 16"/>
            <p:cNvSpPr>
              <a:spLocks noChangeShapeType="1"/>
            </p:cNvSpPr>
            <p:nvPr/>
          </p:nvSpPr>
          <p:spPr bwMode="auto">
            <a:xfrm flipH="1">
              <a:off x="3360" y="2736"/>
              <a:ext cx="288" cy="288"/>
            </a:xfrm>
            <a:prstGeom prst="line">
              <a:avLst/>
            </a:prstGeom>
            <a:noFill/>
            <a:ln w="9525">
              <a:solidFill>
                <a:schemeClr val="tx1"/>
              </a:solidFill>
              <a:round/>
              <a:headEnd/>
              <a:tailEnd/>
            </a:ln>
            <a:effectLst/>
          </p:spPr>
          <p:txBody>
            <a:bodyPr wrap="none" anchor="ctr"/>
            <a:lstStyle/>
            <a:p>
              <a:endParaRPr lang="en-US"/>
            </a:p>
          </p:txBody>
        </p:sp>
        <p:sp>
          <p:nvSpPr>
            <p:cNvPr id="90129" name="Line 17"/>
            <p:cNvSpPr>
              <a:spLocks noChangeShapeType="1"/>
            </p:cNvSpPr>
            <p:nvPr/>
          </p:nvSpPr>
          <p:spPr bwMode="auto">
            <a:xfrm>
              <a:off x="3744" y="2736"/>
              <a:ext cx="288" cy="288"/>
            </a:xfrm>
            <a:prstGeom prst="line">
              <a:avLst/>
            </a:prstGeom>
            <a:noFill/>
            <a:ln w="9525">
              <a:solidFill>
                <a:schemeClr val="tx1"/>
              </a:solidFill>
              <a:round/>
              <a:headEnd/>
              <a:tailEnd/>
            </a:ln>
            <a:effectLst/>
          </p:spPr>
          <p:txBody>
            <a:bodyPr wrap="none" anchor="ctr"/>
            <a:lstStyle/>
            <a:p>
              <a:endParaRPr lang="en-US"/>
            </a:p>
          </p:txBody>
        </p:sp>
      </p:grpSp>
      <p:pic>
        <p:nvPicPr>
          <p:cNvPr id="979970" name="Picture 2" descr="H:\Computer Eng\PH.D thesis\Evo slides\pic\stick_figure_fill_in_the_boxes_md_wm.jpg"/>
          <p:cNvPicPr>
            <a:picLocks noChangeAspect="1" noChangeArrowheads="1"/>
          </p:cNvPicPr>
          <p:nvPr/>
        </p:nvPicPr>
        <p:blipFill>
          <a:blip r:embed="rId2" cstate="print"/>
          <a:srcRect/>
          <a:stretch>
            <a:fillRect/>
          </a:stretch>
        </p:blipFill>
        <p:spPr bwMode="auto">
          <a:xfrm>
            <a:off x="6715140" y="1674818"/>
            <a:ext cx="2039934" cy="2039934"/>
          </a:xfrm>
          <a:prstGeom prst="rect">
            <a:avLst/>
          </a:prstGeom>
          <a:noFill/>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bwMode="auto">
          <a:xfrm>
            <a:off x="2571736" y="1071546"/>
            <a:ext cx="4143404"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Rectangle 21"/>
          <p:cNvSpPr/>
          <p:nvPr/>
        </p:nvSpPr>
        <p:spPr bwMode="auto">
          <a:xfrm>
            <a:off x="428596" y="1928802"/>
            <a:ext cx="2643206" cy="500066"/>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Tree based representation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292</a:t>
            </a:fld>
            <a:endParaRPr lang="nl-NL"/>
          </a:p>
        </p:txBody>
      </p:sp>
      <p:sp>
        <p:nvSpPr>
          <p:cNvPr id="5" name="Rectangle 4"/>
          <p:cNvSpPr/>
          <p:nvPr/>
        </p:nvSpPr>
        <p:spPr>
          <a:xfrm>
            <a:off x="2794571" y="1142984"/>
            <a:ext cx="3849131" cy="338554"/>
          </a:xfrm>
          <a:prstGeom prst="rect">
            <a:avLst/>
          </a:prstGeom>
        </p:spPr>
        <p:txBody>
          <a:bodyPr wrap="none">
            <a:spAutoFit/>
          </a:bodyPr>
          <a:lstStyle/>
          <a:p>
            <a:r>
              <a:rPr lang="en-US" sz="1600" dirty="0"/>
              <a:t>Trees are a universal form, e.g. consider </a:t>
            </a:r>
          </a:p>
        </p:txBody>
      </p:sp>
      <p:sp>
        <p:nvSpPr>
          <p:cNvPr id="16" name="Rectangle 15"/>
          <p:cNvSpPr/>
          <p:nvPr/>
        </p:nvSpPr>
        <p:spPr>
          <a:xfrm>
            <a:off x="500034" y="2000240"/>
            <a:ext cx="2497800" cy="369332"/>
          </a:xfrm>
          <a:prstGeom prst="rect">
            <a:avLst/>
          </a:prstGeom>
        </p:spPr>
        <p:txBody>
          <a:bodyPr wrap="none">
            <a:spAutoFit/>
          </a:bodyPr>
          <a:lstStyle/>
          <a:p>
            <a:r>
              <a:rPr lang="en-US" b="1" dirty="0">
                <a:solidFill>
                  <a:schemeClr val="bg1"/>
                </a:solidFill>
              </a:rPr>
              <a:t>Arithmetic formula</a:t>
            </a:r>
          </a:p>
        </p:txBody>
      </p:sp>
      <p:graphicFrame>
        <p:nvGraphicFramePr>
          <p:cNvPr id="997378" name="Object 2"/>
          <p:cNvGraphicFramePr>
            <a:graphicFrameLocks noChangeAspect="1"/>
          </p:cNvGraphicFramePr>
          <p:nvPr/>
        </p:nvGraphicFramePr>
        <p:xfrm>
          <a:off x="428596" y="2565400"/>
          <a:ext cx="2741613" cy="863600"/>
        </p:xfrm>
        <a:graphic>
          <a:graphicData uri="http://schemas.openxmlformats.org/presentationml/2006/ole">
            <mc:AlternateContent xmlns:mc="http://schemas.openxmlformats.org/markup-compatibility/2006">
              <mc:Choice xmlns:v="urn:schemas-microsoft-com:vml" Requires="v">
                <p:oleObj name="Equation" r:id="rId2" imgW="1371600" imgH="431640" progId="Equation.3">
                  <p:embed/>
                </p:oleObj>
              </mc:Choice>
              <mc:Fallback>
                <p:oleObj name="Equation" r:id="rId2" imgW="1371600" imgH="43164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96" y="2565400"/>
                        <a:ext cx="27416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Picture 4" descr="C:\BOOK\SLIDES\2003\6-2-1.jpg"/>
          <p:cNvPicPr>
            <a:picLocks noChangeAspect="1" noChangeArrowheads="1"/>
          </p:cNvPicPr>
          <p:nvPr/>
        </p:nvPicPr>
        <p:blipFill>
          <a:blip r:embed="rId4" cstate="print">
            <a:lum bright="-20000" contrast="40000"/>
          </a:blip>
          <a:srcRect/>
          <a:stretch>
            <a:fillRect/>
          </a:stretch>
        </p:blipFill>
        <p:spPr bwMode="auto">
          <a:xfrm>
            <a:off x="214282" y="3571876"/>
            <a:ext cx="2643206" cy="2625724"/>
          </a:xfrm>
          <a:prstGeom prst="rect">
            <a:avLst/>
          </a:prstGeom>
          <a:noFill/>
          <a:ln w="9525">
            <a:noFill/>
            <a:miter lim="800000"/>
            <a:headEnd/>
            <a:tailEnd/>
          </a:ln>
        </p:spPr>
      </p:pic>
      <p:cxnSp>
        <p:nvCxnSpPr>
          <p:cNvPr id="20" name="Straight Connector 19"/>
          <p:cNvCxnSpPr/>
          <p:nvPr/>
        </p:nvCxnSpPr>
        <p:spPr bwMode="auto">
          <a:xfrm rot="5400000">
            <a:off x="786580" y="4142586"/>
            <a:ext cx="4714908" cy="1588"/>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3" name="Rectangle 22"/>
          <p:cNvSpPr/>
          <p:nvPr/>
        </p:nvSpPr>
        <p:spPr>
          <a:xfrm>
            <a:off x="3857620" y="1928802"/>
            <a:ext cx="214314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Logical formula</a:t>
            </a:r>
          </a:p>
        </p:txBody>
      </p:sp>
      <p:sp>
        <p:nvSpPr>
          <p:cNvPr id="24" name="Text Box 5"/>
          <p:cNvSpPr txBox="1">
            <a:spLocks noChangeArrowheads="1"/>
          </p:cNvSpPr>
          <p:nvPr/>
        </p:nvSpPr>
        <p:spPr bwMode="auto">
          <a:xfrm>
            <a:off x="3071802" y="2500306"/>
            <a:ext cx="3571900" cy="338554"/>
          </a:xfrm>
          <a:prstGeom prst="rect">
            <a:avLst/>
          </a:prstGeom>
          <a:noFill/>
          <a:ln w="12700">
            <a:noFill/>
            <a:miter lim="800000"/>
            <a:headEnd type="none" w="sm" len="sm"/>
            <a:tailEnd type="none" w="sm" len="sm"/>
          </a:ln>
          <a:effectLst/>
        </p:spPr>
        <p:txBody>
          <a:bodyPr wrap="square">
            <a:spAutoFit/>
          </a:bodyPr>
          <a:lstStyle/>
          <a:p>
            <a:r>
              <a:rPr lang="en-US" sz="1600" dirty="0">
                <a:solidFill>
                  <a:srgbClr val="000000"/>
                </a:solidFill>
              </a:rPr>
              <a:t>(x </a:t>
            </a:r>
            <a:r>
              <a:rPr lang="en-US" sz="1600" dirty="0">
                <a:solidFill>
                  <a:srgbClr val="000000"/>
                </a:solidFill>
                <a:sym typeface="Symbol" pitchFamily="18" charset="2"/>
              </a:rPr>
              <a:t> true)  (( x  y )  (z  (x  y)))</a:t>
            </a:r>
          </a:p>
        </p:txBody>
      </p:sp>
      <p:pic>
        <p:nvPicPr>
          <p:cNvPr id="25" name="Picture 5" descr="C:\BOOK\SLIDES\2003\6-2-2.jpg"/>
          <p:cNvPicPr>
            <a:picLocks noChangeAspect="1" noChangeArrowheads="1"/>
          </p:cNvPicPr>
          <p:nvPr/>
        </p:nvPicPr>
        <p:blipFill>
          <a:blip r:embed="rId5" cstate="print">
            <a:lum bright="-20000" contrast="40000"/>
          </a:blip>
          <a:srcRect/>
          <a:stretch>
            <a:fillRect/>
          </a:stretch>
        </p:blipFill>
        <p:spPr bwMode="auto">
          <a:xfrm>
            <a:off x="3286116" y="3429000"/>
            <a:ext cx="2643206" cy="2900359"/>
          </a:xfrm>
          <a:prstGeom prst="rect">
            <a:avLst/>
          </a:prstGeom>
          <a:noFill/>
          <a:ln w="9525">
            <a:noFill/>
            <a:miter lim="800000"/>
            <a:headEnd/>
            <a:tailEnd/>
          </a:ln>
        </p:spPr>
      </p:pic>
      <p:cxnSp>
        <p:nvCxnSpPr>
          <p:cNvPr id="26" name="Straight Connector 25"/>
          <p:cNvCxnSpPr/>
          <p:nvPr/>
        </p:nvCxnSpPr>
        <p:spPr bwMode="auto">
          <a:xfrm rot="5400000">
            <a:off x="4144166" y="4214024"/>
            <a:ext cx="4714908" cy="1588"/>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7" name="Rectangle 26"/>
          <p:cNvSpPr/>
          <p:nvPr/>
        </p:nvSpPr>
        <p:spPr>
          <a:xfrm>
            <a:off x="7429520" y="1988098"/>
            <a:ext cx="1239442"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b="1" dirty="0"/>
              <a:t>Program</a:t>
            </a:r>
          </a:p>
        </p:txBody>
      </p:sp>
      <p:sp>
        <p:nvSpPr>
          <p:cNvPr id="28" name="Text Box 6"/>
          <p:cNvSpPr txBox="1">
            <a:spLocks noChangeArrowheads="1"/>
          </p:cNvSpPr>
          <p:nvPr/>
        </p:nvSpPr>
        <p:spPr bwMode="auto">
          <a:xfrm>
            <a:off x="6643702" y="2357430"/>
            <a:ext cx="1808508" cy="1200329"/>
          </a:xfrm>
          <a:prstGeom prst="rect">
            <a:avLst/>
          </a:prstGeom>
          <a:noFill/>
          <a:ln w="12700">
            <a:noFill/>
            <a:miter lim="800000"/>
            <a:headEnd type="none" w="sm" len="sm"/>
            <a:tailEnd type="none" w="sm" len="sm"/>
          </a:ln>
          <a:effectLst/>
        </p:spPr>
        <p:txBody>
          <a:bodyPr wrap="none">
            <a:spAutoFit/>
          </a:bodyPr>
          <a:lstStyle/>
          <a:p>
            <a:r>
              <a:rPr lang="en-US" dirty="0" err="1">
                <a:solidFill>
                  <a:srgbClr val="000000"/>
                </a:solidFill>
              </a:rPr>
              <a:t>i</a:t>
            </a:r>
            <a:r>
              <a:rPr lang="en-US" dirty="0">
                <a:solidFill>
                  <a:srgbClr val="000000"/>
                </a:solidFill>
              </a:rPr>
              <a:t> =1;</a:t>
            </a:r>
          </a:p>
          <a:p>
            <a:endParaRPr lang="en-US" dirty="0">
              <a:solidFill>
                <a:srgbClr val="000000"/>
              </a:solidFill>
            </a:endParaRPr>
          </a:p>
          <a:p>
            <a:r>
              <a:rPr lang="en-US" dirty="0">
                <a:solidFill>
                  <a:srgbClr val="000000"/>
                </a:solidFill>
              </a:rPr>
              <a:t>while (</a:t>
            </a:r>
            <a:r>
              <a:rPr lang="en-US" dirty="0" err="1">
                <a:solidFill>
                  <a:srgbClr val="000000"/>
                </a:solidFill>
              </a:rPr>
              <a:t>i</a:t>
            </a:r>
            <a:r>
              <a:rPr lang="en-US" dirty="0">
                <a:solidFill>
                  <a:srgbClr val="000000"/>
                </a:solidFill>
              </a:rPr>
              <a:t> &lt; 20)</a:t>
            </a:r>
          </a:p>
          <a:p>
            <a:r>
              <a:rPr lang="en-US" dirty="0">
                <a:solidFill>
                  <a:srgbClr val="000000"/>
                </a:solidFill>
              </a:rPr>
              <a:t>	</a:t>
            </a:r>
            <a:r>
              <a:rPr lang="en-US" dirty="0" err="1">
                <a:solidFill>
                  <a:srgbClr val="000000"/>
                </a:solidFill>
              </a:rPr>
              <a:t>i</a:t>
            </a:r>
            <a:r>
              <a:rPr lang="en-US" dirty="0">
                <a:solidFill>
                  <a:srgbClr val="000000"/>
                </a:solidFill>
              </a:rPr>
              <a:t> = </a:t>
            </a:r>
            <a:r>
              <a:rPr lang="en-US" dirty="0" err="1">
                <a:solidFill>
                  <a:srgbClr val="000000"/>
                </a:solidFill>
              </a:rPr>
              <a:t>i</a:t>
            </a:r>
            <a:r>
              <a:rPr lang="en-US" dirty="0">
                <a:solidFill>
                  <a:srgbClr val="000000"/>
                </a:solidFill>
              </a:rPr>
              <a:t> +1</a:t>
            </a:r>
          </a:p>
        </p:txBody>
      </p:sp>
      <p:pic>
        <p:nvPicPr>
          <p:cNvPr id="29" name="Picture 6" descr="C:\BOOK\SLIDES\2003\6-3.jpg"/>
          <p:cNvPicPr>
            <a:picLocks noChangeAspect="1" noChangeArrowheads="1"/>
          </p:cNvPicPr>
          <p:nvPr/>
        </p:nvPicPr>
        <p:blipFill>
          <a:blip r:embed="rId6" cstate="print">
            <a:lum bright="-20000" contrast="40000"/>
          </a:blip>
          <a:srcRect/>
          <a:stretch>
            <a:fillRect/>
          </a:stretch>
        </p:blipFill>
        <p:spPr bwMode="auto">
          <a:xfrm>
            <a:off x="6572264" y="3857628"/>
            <a:ext cx="2428892" cy="2615899"/>
          </a:xfrm>
          <a:prstGeom prst="rect">
            <a:avLst/>
          </a:prstGeom>
          <a:noFill/>
          <a:ln w="9525">
            <a:noFill/>
            <a:miter lim="800000"/>
            <a:headEnd/>
            <a:tailEnd/>
          </a:ln>
        </p:spPr>
      </p:pic>
      <p:cxnSp>
        <p:nvCxnSpPr>
          <p:cNvPr id="31" name="Straight Arrow Connector 30"/>
          <p:cNvCxnSpPr/>
          <p:nvPr/>
        </p:nvCxnSpPr>
        <p:spPr bwMode="auto">
          <a:xfrm rot="5400000">
            <a:off x="3118193" y="268562"/>
            <a:ext cx="304388" cy="2897500"/>
          </a:xfrm>
          <a:prstGeom prst="straightConnector1">
            <a:avLst/>
          </a:prstGeom>
          <a:solidFill>
            <a:schemeClr val="accent1"/>
          </a:solidFill>
          <a:ln w="22225" cap="flat" cmpd="sng" algn="ctr">
            <a:solidFill>
              <a:schemeClr val="tx1"/>
            </a:solidFill>
            <a:prstDash val="solid"/>
            <a:round/>
            <a:headEnd type="none" w="med" len="med"/>
            <a:tailEnd type="arrow"/>
          </a:ln>
          <a:effectLst/>
        </p:spPr>
      </p:cxnSp>
      <p:cxnSp>
        <p:nvCxnSpPr>
          <p:cNvPr id="33" name="Straight Arrow Connector 32"/>
          <p:cNvCxnSpPr/>
          <p:nvPr/>
        </p:nvCxnSpPr>
        <p:spPr bwMode="auto">
          <a:xfrm rot="16200000" flipH="1">
            <a:off x="4707688" y="1576566"/>
            <a:ext cx="304388" cy="281491"/>
          </a:xfrm>
          <a:prstGeom prst="straightConnector1">
            <a:avLst/>
          </a:prstGeom>
          <a:solidFill>
            <a:schemeClr val="accent1"/>
          </a:solidFill>
          <a:ln w="22225" cap="flat" cmpd="sng" algn="ctr">
            <a:solidFill>
              <a:schemeClr val="tx1"/>
            </a:solidFill>
            <a:prstDash val="solid"/>
            <a:round/>
            <a:headEnd type="none" w="med" len="med"/>
            <a:tailEnd type="arrow"/>
          </a:ln>
          <a:effectLst/>
        </p:spPr>
      </p:cxnSp>
      <p:cxnSp>
        <p:nvCxnSpPr>
          <p:cNvPr id="35" name="Straight Arrow Connector 34"/>
          <p:cNvCxnSpPr/>
          <p:nvPr/>
        </p:nvCxnSpPr>
        <p:spPr bwMode="auto">
          <a:xfrm rot="16200000" flipH="1">
            <a:off x="6238066" y="46189"/>
            <a:ext cx="363684" cy="3401542"/>
          </a:xfrm>
          <a:prstGeom prst="straightConnector1">
            <a:avLst/>
          </a:prstGeom>
          <a:solidFill>
            <a:schemeClr val="accent1"/>
          </a:solidFill>
          <a:ln w="22225" cap="flat" cmpd="sng" algn="ctr">
            <a:solidFill>
              <a:schemeClr val="tx1"/>
            </a:solidFill>
            <a:prstDash val="solid"/>
            <a:round/>
            <a:headEnd type="none" w="med" len="med"/>
            <a:tailEnd type="arrow"/>
          </a:ln>
          <a:effectLst/>
        </p:spPr>
      </p:cxn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GA,GP,ES,EP</a:t>
            </a:r>
          </a:p>
        </p:txBody>
      </p:sp>
      <p:sp>
        <p:nvSpPr>
          <p:cNvPr id="4" name="Slide Number Placeholder 3"/>
          <p:cNvSpPr>
            <a:spLocks noGrp="1"/>
          </p:cNvSpPr>
          <p:nvPr>
            <p:ph type="sldNum" sz="quarter" idx="12"/>
          </p:nvPr>
        </p:nvSpPr>
        <p:spPr/>
        <p:txBody>
          <a:bodyPr/>
          <a:lstStyle/>
          <a:p>
            <a:fld id="{2DEE79E0-6833-46E0-8223-5B5BDF62312F}" type="slidenum">
              <a:rPr lang="nl-NL" smtClean="0"/>
              <a:pPr/>
              <a:t>293</a:t>
            </a:fld>
            <a:endParaRPr lang="nl-NL"/>
          </a:p>
        </p:txBody>
      </p:sp>
      <p:sp>
        <p:nvSpPr>
          <p:cNvPr id="5" name="TextBox 4"/>
          <p:cNvSpPr txBox="1"/>
          <p:nvPr/>
        </p:nvSpPr>
        <p:spPr>
          <a:xfrm>
            <a:off x="214282" y="3196727"/>
            <a:ext cx="1988045" cy="646331"/>
          </a:xfrm>
          <a:prstGeom prst="rect">
            <a:avLst/>
          </a:prstGeom>
          <a:noFill/>
        </p:spPr>
        <p:txBody>
          <a:bodyPr wrap="none" rtlCol="0">
            <a:spAutoFit/>
          </a:bodyPr>
          <a:lstStyle/>
          <a:p>
            <a:r>
              <a:rPr lang="en-US" dirty="0"/>
              <a:t>Compare GP with</a:t>
            </a:r>
          </a:p>
          <a:p>
            <a:pPr algn="ctr"/>
            <a:r>
              <a:rPr lang="en-US" dirty="0"/>
              <a:t>GA,ES,EP</a:t>
            </a:r>
          </a:p>
        </p:txBody>
      </p:sp>
      <p:sp>
        <p:nvSpPr>
          <p:cNvPr id="6" name="Left Brace 5"/>
          <p:cNvSpPr/>
          <p:nvPr/>
        </p:nvSpPr>
        <p:spPr bwMode="auto">
          <a:xfrm>
            <a:off x="1928794" y="1839404"/>
            <a:ext cx="428628" cy="3446983"/>
          </a:xfrm>
          <a:prstGeom prst="leftBrac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p:cNvSpPr txBox="1"/>
          <p:nvPr/>
        </p:nvSpPr>
        <p:spPr>
          <a:xfrm>
            <a:off x="2214546" y="2000240"/>
            <a:ext cx="6739345" cy="158197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342900" indent="-342900">
              <a:lnSpc>
                <a:spcPct val="90000"/>
              </a:lnSpc>
              <a:buAutoNum type="arabicParenR"/>
            </a:pPr>
            <a:r>
              <a:rPr lang="en-US" sz="1700" dirty="0"/>
              <a:t>In GA, ES, EP chromosomes are linear structures</a:t>
            </a:r>
          </a:p>
          <a:p>
            <a:pPr marL="342900" indent="-342900">
              <a:lnSpc>
                <a:spcPct val="90000"/>
              </a:lnSpc>
            </a:pPr>
            <a:endParaRPr lang="en-US" sz="1700" dirty="0"/>
          </a:p>
          <a:p>
            <a:pPr>
              <a:lnSpc>
                <a:spcPct val="90000"/>
              </a:lnSpc>
              <a:buNone/>
            </a:pPr>
            <a:r>
              <a:rPr lang="en-US" sz="1700" dirty="0"/>
              <a:t> (bit strings, integer string, real-valued vectors, permutations)</a:t>
            </a:r>
          </a:p>
          <a:p>
            <a:r>
              <a:rPr lang="en-US" sz="1700" dirty="0"/>
              <a:t> </a:t>
            </a:r>
          </a:p>
          <a:p>
            <a:r>
              <a:rPr lang="en-US" sz="1700" dirty="0"/>
              <a:t>while in GP the Tree shaped chromosomes are non-linear structures</a:t>
            </a:r>
          </a:p>
          <a:p>
            <a:endParaRPr lang="en-US" sz="1600" dirty="0"/>
          </a:p>
        </p:txBody>
      </p:sp>
      <p:sp>
        <p:nvSpPr>
          <p:cNvPr id="8" name="Rectangle 7"/>
          <p:cNvSpPr/>
          <p:nvPr/>
        </p:nvSpPr>
        <p:spPr>
          <a:xfrm>
            <a:off x="2214546" y="3929066"/>
            <a:ext cx="5715040" cy="10895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90000"/>
              </a:lnSpc>
            </a:pPr>
            <a:r>
              <a:rPr lang="en-US" b="1" dirty="0">
                <a:solidFill>
                  <a:srgbClr val="C00000"/>
                </a:solidFill>
              </a:rPr>
              <a:t>2</a:t>
            </a:r>
            <a:r>
              <a:rPr lang="en-US" sz="1700" b="1" dirty="0">
                <a:solidFill>
                  <a:srgbClr val="C00000"/>
                </a:solidFill>
              </a:rPr>
              <a:t>) </a:t>
            </a:r>
            <a:r>
              <a:rPr lang="en-US" sz="1700" dirty="0"/>
              <a:t>In GA, ES, EP the size of the chromosomes is fixed</a:t>
            </a:r>
          </a:p>
          <a:p>
            <a:pPr>
              <a:lnSpc>
                <a:spcPct val="90000"/>
              </a:lnSpc>
            </a:pPr>
            <a:r>
              <a:rPr lang="en-US" sz="1700" dirty="0"/>
              <a:t> </a:t>
            </a:r>
          </a:p>
          <a:p>
            <a:pPr>
              <a:lnSpc>
                <a:spcPct val="90000"/>
              </a:lnSpc>
            </a:pPr>
            <a:r>
              <a:rPr lang="en-US" sz="1700" dirty="0"/>
              <a:t>While Trees in GP may vary in depth and width </a:t>
            </a:r>
          </a:p>
          <a:p>
            <a:pPr>
              <a:lnSpc>
                <a:spcPct val="90000"/>
              </a:lnSpc>
            </a:pPr>
            <a:endParaRPr lang="en-US" sz="1700" dirty="0"/>
          </a:p>
        </p:txBody>
      </p:sp>
      <p:pic>
        <p:nvPicPr>
          <p:cNvPr id="998402" name="Picture 2" descr="H:\Computer Eng\PH.D thesis\Evo slides\pic\stick_figure_family_portrait_md_wm.jpg"/>
          <p:cNvPicPr>
            <a:picLocks noChangeAspect="1" noChangeArrowheads="1"/>
          </p:cNvPicPr>
          <p:nvPr/>
        </p:nvPicPr>
        <p:blipFill>
          <a:blip r:embed="rId2" cstate="print"/>
          <a:srcRect/>
          <a:stretch>
            <a:fillRect/>
          </a:stretch>
        </p:blipFill>
        <p:spPr bwMode="auto">
          <a:xfrm>
            <a:off x="285720" y="4429132"/>
            <a:ext cx="1754182" cy="1754182"/>
          </a:xfrm>
          <a:prstGeom prst="rect">
            <a:avLst/>
          </a:prstGeom>
          <a:noFill/>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t>Tree based representation</a:t>
            </a:r>
          </a:p>
        </p:txBody>
      </p:sp>
      <p:sp>
        <p:nvSpPr>
          <p:cNvPr id="99331" name="Rectangle 3"/>
          <p:cNvSpPr>
            <a:spLocks noGrp="1" noChangeArrowheads="1"/>
          </p:cNvSpPr>
          <p:nvPr>
            <p:ph type="body" idx="1"/>
          </p:nvPr>
        </p:nvSpPr>
        <p:spPr/>
        <p:txBody>
          <a:bodyPr/>
          <a:lstStyle/>
          <a:p>
            <a:pPr marL="457200" indent="-457200">
              <a:lnSpc>
                <a:spcPct val="90000"/>
              </a:lnSpc>
            </a:pPr>
            <a:r>
              <a:rPr lang="en-US" sz="2000" dirty="0">
                <a:solidFill>
                  <a:schemeClr val="tx1"/>
                </a:solidFill>
              </a:rPr>
              <a:t>Symbolic expressions can be defined by </a:t>
            </a:r>
          </a:p>
          <a:p>
            <a:pPr marL="838200" lvl="1" indent="-381000">
              <a:lnSpc>
                <a:spcPct val="90000"/>
              </a:lnSpc>
            </a:pPr>
            <a:r>
              <a:rPr lang="en-US" sz="1800" dirty="0">
                <a:solidFill>
                  <a:schemeClr val="tx1"/>
                </a:solidFill>
              </a:rPr>
              <a:t>Terminal set T</a:t>
            </a:r>
          </a:p>
          <a:p>
            <a:pPr marL="838200" lvl="1" indent="-381000">
              <a:lnSpc>
                <a:spcPct val="90000"/>
              </a:lnSpc>
            </a:pPr>
            <a:r>
              <a:rPr lang="en-US" sz="1800" dirty="0">
                <a:solidFill>
                  <a:schemeClr val="tx1"/>
                </a:solidFill>
              </a:rPr>
              <a:t>Function set F (with the </a:t>
            </a:r>
            <a:r>
              <a:rPr lang="en-US" sz="1800" dirty="0" err="1">
                <a:solidFill>
                  <a:schemeClr val="tx1"/>
                </a:solidFill>
              </a:rPr>
              <a:t>arities</a:t>
            </a:r>
            <a:r>
              <a:rPr lang="en-US" sz="1800" dirty="0">
                <a:solidFill>
                  <a:schemeClr val="tx1"/>
                </a:solidFill>
              </a:rPr>
              <a:t> of function symbols)</a:t>
            </a:r>
          </a:p>
          <a:p>
            <a:pPr marL="838200" lvl="1" indent="-381000">
              <a:lnSpc>
                <a:spcPct val="90000"/>
              </a:lnSpc>
            </a:pPr>
            <a:endParaRPr lang="en-US" sz="1800" dirty="0">
              <a:solidFill>
                <a:schemeClr val="tx1"/>
              </a:solidFill>
            </a:endParaRPr>
          </a:p>
          <a:p>
            <a:pPr marL="838200" lvl="1" indent="-381000">
              <a:lnSpc>
                <a:spcPct val="90000"/>
              </a:lnSpc>
            </a:pPr>
            <a:endParaRPr lang="en-US" sz="1800" dirty="0">
              <a:solidFill>
                <a:schemeClr val="tx1"/>
              </a:solidFill>
            </a:endParaRPr>
          </a:p>
          <a:p>
            <a:pPr marL="457200" indent="-457200">
              <a:lnSpc>
                <a:spcPct val="90000"/>
              </a:lnSpc>
            </a:pPr>
            <a:r>
              <a:rPr lang="en-US" sz="2000" dirty="0">
                <a:solidFill>
                  <a:schemeClr val="tx1"/>
                </a:solidFill>
              </a:rPr>
              <a:t>Adopting the following general recursive definition:</a:t>
            </a:r>
          </a:p>
          <a:p>
            <a:pPr marL="838200" lvl="1" indent="-381000">
              <a:lnSpc>
                <a:spcPct val="90000"/>
              </a:lnSpc>
              <a:buFontTx/>
              <a:buAutoNum type="arabicPeriod"/>
            </a:pPr>
            <a:r>
              <a:rPr lang="en-US" sz="1800" dirty="0">
                <a:solidFill>
                  <a:schemeClr val="tx1"/>
                </a:solidFill>
              </a:rPr>
              <a:t>Every t </a:t>
            </a:r>
            <a:r>
              <a:rPr lang="en-US" sz="1800" dirty="0">
                <a:solidFill>
                  <a:schemeClr val="tx1"/>
                </a:solidFill>
                <a:sym typeface="Symbol" pitchFamily="18" charset="2"/>
              </a:rPr>
              <a:t> </a:t>
            </a:r>
            <a:r>
              <a:rPr lang="en-US" sz="1800" dirty="0">
                <a:solidFill>
                  <a:schemeClr val="tx1"/>
                </a:solidFill>
              </a:rPr>
              <a:t>T is a correct expression</a:t>
            </a:r>
          </a:p>
          <a:p>
            <a:pPr marL="838200" lvl="1" indent="-381000">
              <a:lnSpc>
                <a:spcPct val="90000"/>
              </a:lnSpc>
              <a:buFontTx/>
              <a:buAutoNum type="arabicPeriod"/>
            </a:pPr>
            <a:r>
              <a:rPr lang="en-US" sz="1800" dirty="0">
                <a:solidFill>
                  <a:schemeClr val="tx1"/>
                </a:solidFill>
              </a:rPr>
              <a:t>f(e</a:t>
            </a:r>
            <a:r>
              <a:rPr lang="en-US" sz="1800" baseline="-25000" dirty="0">
                <a:solidFill>
                  <a:schemeClr val="tx1"/>
                </a:solidFill>
              </a:rPr>
              <a:t>1</a:t>
            </a:r>
            <a:r>
              <a:rPr lang="en-US" sz="1800" dirty="0">
                <a:solidFill>
                  <a:schemeClr val="tx1"/>
                </a:solidFill>
              </a:rPr>
              <a:t>, …, e</a:t>
            </a:r>
            <a:r>
              <a:rPr lang="en-US" sz="1800" baseline="-25000" dirty="0">
                <a:solidFill>
                  <a:schemeClr val="tx1"/>
                </a:solidFill>
              </a:rPr>
              <a:t>n</a:t>
            </a:r>
            <a:r>
              <a:rPr lang="en-US" sz="1800" dirty="0">
                <a:solidFill>
                  <a:schemeClr val="tx1"/>
                </a:solidFill>
              </a:rPr>
              <a:t>) is a correct expression if f </a:t>
            </a:r>
            <a:r>
              <a:rPr lang="en-US" sz="1800" dirty="0">
                <a:solidFill>
                  <a:schemeClr val="tx1"/>
                </a:solidFill>
                <a:sym typeface="Symbol" pitchFamily="18" charset="2"/>
              </a:rPr>
              <a:t> </a:t>
            </a:r>
            <a:r>
              <a:rPr lang="en-US" sz="1800" dirty="0">
                <a:solidFill>
                  <a:schemeClr val="tx1"/>
                </a:solidFill>
              </a:rPr>
              <a:t>F, </a:t>
            </a:r>
            <a:r>
              <a:rPr lang="en-US" sz="1800" dirty="0" err="1">
                <a:solidFill>
                  <a:schemeClr val="tx1"/>
                </a:solidFill>
              </a:rPr>
              <a:t>arity</a:t>
            </a:r>
            <a:r>
              <a:rPr lang="en-US" sz="1800" dirty="0">
                <a:solidFill>
                  <a:schemeClr val="tx1"/>
                </a:solidFill>
              </a:rPr>
              <a:t>(f)=n and e</a:t>
            </a:r>
            <a:r>
              <a:rPr lang="en-US" sz="1800" baseline="-25000" dirty="0">
                <a:solidFill>
                  <a:schemeClr val="tx1"/>
                </a:solidFill>
              </a:rPr>
              <a:t>1</a:t>
            </a:r>
            <a:r>
              <a:rPr lang="en-US" sz="1800" dirty="0">
                <a:solidFill>
                  <a:schemeClr val="tx1"/>
                </a:solidFill>
              </a:rPr>
              <a:t>, …, e</a:t>
            </a:r>
            <a:r>
              <a:rPr lang="en-US" sz="1800" baseline="-25000" dirty="0">
                <a:solidFill>
                  <a:schemeClr val="tx1"/>
                </a:solidFill>
              </a:rPr>
              <a:t>n</a:t>
            </a:r>
            <a:r>
              <a:rPr lang="en-US" sz="1800" dirty="0">
                <a:solidFill>
                  <a:schemeClr val="tx1"/>
                </a:solidFill>
              </a:rPr>
              <a:t> are correct expressions </a:t>
            </a:r>
          </a:p>
          <a:p>
            <a:pPr marL="838200" lvl="1" indent="-381000">
              <a:lnSpc>
                <a:spcPct val="90000"/>
              </a:lnSpc>
              <a:buFontTx/>
              <a:buAutoNum type="arabicPeriod"/>
            </a:pPr>
            <a:r>
              <a:rPr lang="en-US" sz="1800" dirty="0">
                <a:solidFill>
                  <a:schemeClr val="tx1"/>
                </a:solidFill>
              </a:rPr>
              <a:t>There are no other forms of correct expressions</a:t>
            </a:r>
          </a:p>
          <a:p>
            <a:pPr marL="838200" lvl="1" indent="-381000">
              <a:lnSpc>
                <a:spcPct val="90000"/>
              </a:lnSpc>
              <a:buFontTx/>
              <a:buAutoNum type="arabicPeriod"/>
            </a:pPr>
            <a:endParaRPr lang="en-US" sz="1800" dirty="0">
              <a:solidFill>
                <a:schemeClr val="tx1"/>
              </a:solidFill>
            </a:endParaRPr>
          </a:p>
          <a:p>
            <a:pPr marL="838200" lvl="1" indent="-381000">
              <a:lnSpc>
                <a:spcPct val="90000"/>
              </a:lnSpc>
              <a:buFontTx/>
              <a:buAutoNum type="arabicPeriod"/>
            </a:pPr>
            <a:endParaRPr lang="en-US" sz="1800" dirty="0">
              <a:solidFill>
                <a:schemeClr val="tx1"/>
              </a:solidFill>
            </a:endParaRPr>
          </a:p>
          <a:p>
            <a:pPr marL="457200" indent="-457200">
              <a:lnSpc>
                <a:spcPct val="90000"/>
              </a:lnSpc>
            </a:pPr>
            <a:r>
              <a:rPr lang="en-US" sz="2000" dirty="0">
                <a:solidFill>
                  <a:schemeClr val="tx1"/>
                </a:solidFill>
              </a:rPr>
              <a:t>In general, expressions in GP are not typed (closure property: any f </a:t>
            </a:r>
            <a:r>
              <a:rPr lang="en-US" sz="2000" dirty="0">
                <a:solidFill>
                  <a:schemeClr val="tx1"/>
                </a:solidFill>
                <a:sym typeface="Symbol" pitchFamily="18" charset="2"/>
              </a:rPr>
              <a:t> </a:t>
            </a:r>
            <a:r>
              <a:rPr lang="en-US" sz="2000" dirty="0">
                <a:solidFill>
                  <a:schemeClr val="tx1"/>
                </a:solidFill>
              </a:rPr>
              <a:t>F can take any g </a:t>
            </a:r>
            <a:r>
              <a:rPr lang="en-US" sz="2000" dirty="0">
                <a:solidFill>
                  <a:schemeClr val="tx1"/>
                </a:solidFill>
                <a:sym typeface="Symbol" pitchFamily="18" charset="2"/>
              </a:rPr>
              <a:t> </a:t>
            </a:r>
            <a:r>
              <a:rPr lang="en-US" sz="2000" dirty="0">
                <a:solidFill>
                  <a:schemeClr val="tx1"/>
                </a:solidFill>
              </a:rPr>
              <a:t>F as argument)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Offspring creation scheme</a:t>
            </a:r>
          </a:p>
        </p:txBody>
      </p:sp>
      <p:sp>
        <p:nvSpPr>
          <p:cNvPr id="100355" name="Rectangle 3"/>
          <p:cNvSpPr>
            <a:spLocks noGrp="1" noChangeArrowheads="1"/>
          </p:cNvSpPr>
          <p:nvPr>
            <p:ph type="body" idx="1"/>
          </p:nvPr>
        </p:nvSpPr>
        <p:spPr/>
        <p:txBody>
          <a:bodyPr/>
          <a:lstStyle/>
          <a:p>
            <a:pPr>
              <a:buFont typeface="Wingdings" pitchFamily="2" charset="2"/>
              <a:buNone/>
            </a:pPr>
            <a:endParaRPr lang="en-US" sz="1800" dirty="0"/>
          </a:p>
          <a:p>
            <a:pPr>
              <a:buFont typeface="Wingdings" pitchFamily="2" charset="2"/>
              <a:buNone/>
            </a:pPr>
            <a:r>
              <a:rPr lang="en-US" sz="1800" dirty="0">
                <a:solidFill>
                  <a:schemeClr val="tx1"/>
                </a:solidFill>
              </a:rPr>
              <a:t>GP apply </a:t>
            </a:r>
            <a:r>
              <a:rPr lang="en-US" sz="1800" b="1" dirty="0">
                <a:solidFill>
                  <a:schemeClr val="tx1"/>
                </a:solidFill>
              </a:rPr>
              <a:t>Fitness proportionate selection </a:t>
            </a:r>
            <a:r>
              <a:rPr lang="en-US" sz="1800" dirty="0">
                <a:solidFill>
                  <a:schemeClr val="tx1"/>
                </a:solidFill>
              </a:rPr>
              <a:t>the same as GA</a:t>
            </a:r>
          </a:p>
          <a:p>
            <a:pPr>
              <a:buFont typeface="Wingdings" pitchFamily="2" charset="2"/>
              <a:buNone/>
            </a:pPr>
            <a:r>
              <a:rPr lang="en-US" sz="1800" dirty="0">
                <a:solidFill>
                  <a:schemeClr val="tx1"/>
                </a:solidFill>
              </a:rPr>
              <a:t> </a:t>
            </a:r>
          </a:p>
          <a:p>
            <a:pPr>
              <a:buFont typeface="Wingdings" pitchFamily="2" charset="2"/>
              <a:buNone/>
            </a:pPr>
            <a:r>
              <a:rPr lang="en-US" sz="1800" dirty="0">
                <a:solidFill>
                  <a:schemeClr val="tx1"/>
                </a:solidFill>
              </a:rPr>
              <a:t>GP is a generational scheme.</a:t>
            </a:r>
          </a:p>
          <a:p>
            <a:pPr>
              <a:buFont typeface="Wingdings" pitchFamily="2" charset="2"/>
              <a:buNone/>
            </a:pPr>
            <a:endParaRPr lang="en-US" sz="1800" dirty="0">
              <a:solidFill>
                <a:schemeClr val="tx1"/>
              </a:solidFill>
            </a:endParaRPr>
          </a:p>
          <a:p>
            <a:pPr>
              <a:buFont typeface="Wingdings" pitchFamily="2" charset="2"/>
              <a:buNone/>
            </a:pPr>
            <a:endParaRPr lang="en-US" sz="1800" dirty="0">
              <a:solidFill>
                <a:schemeClr val="tx1"/>
              </a:solidFill>
            </a:endParaRPr>
          </a:p>
          <a:p>
            <a:pPr>
              <a:buFont typeface="Wingdings" pitchFamily="2" charset="2"/>
              <a:buNone/>
            </a:pPr>
            <a:endParaRPr lang="en-US" sz="1800" dirty="0">
              <a:solidFill>
                <a:schemeClr val="tx1"/>
              </a:solidFill>
            </a:endParaRPr>
          </a:p>
          <a:p>
            <a:pPr>
              <a:buFont typeface="Wingdings" pitchFamily="2" charset="2"/>
              <a:buNone/>
            </a:pPr>
            <a:endParaRPr lang="en-US" sz="1800" dirty="0">
              <a:solidFill>
                <a:schemeClr val="tx1"/>
              </a:solidFill>
            </a:endParaRPr>
          </a:p>
          <a:p>
            <a:pPr>
              <a:buNone/>
            </a:pPr>
            <a:endParaRPr lang="en-US" sz="1800" dirty="0">
              <a:solidFill>
                <a:schemeClr val="tx1"/>
              </a:solidFill>
            </a:endParaRPr>
          </a:p>
          <a:p>
            <a:endParaRPr lang="en-US" dirty="0"/>
          </a:p>
        </p:txBody>
      </p:sp>
      <p:sp>
        <p:nvSpPr>
          <p:cNvPr id="4" name="Rectangle 3"/>
          <p:cNvSpPr/>
          <p:nvPr/>
        </p:nvSpPr>
        <p:spPr>
          <a:xfrm>
            <a:off x="2571736" y="3286124"/>
            <a:ext cx="5929354" cy="646331"/>
          </a:xfrm>
          <a:prstGeom prst="rect">
            <a:avLst/>
          </a:prstGeom>
        </p:spPr>
        <p:txBody>
          <a:bodyPr wrap="square">
            <a:spAutoFit/>
          </a:bodyPr>
          <a:lstStyle/>
          <a:p>
            <a:r>
              <a:rPr lang="en-US" dirty="0"/>
              <a:t>GA scheme using crossover AND mutation sequentially</a:t>
            </a:r>
          </a:p>
          <a:p>
            <a:pPr>
              <a:buNone/>
            </a:pPr>
            <a:r>
              <a:rPr lang="en-US" dirty="0"/>
              <a:t>	 (be it probabilistically)</a:t>
            </a:r>
          </a:p>
        </p:txBody>
      </p:sp>
      <p:sp>
        <p:nvSpPr>
          <p:cNvPr id="5" name="Rectangle 4"/>
          <p:cNvSpPr/>
          <p:nvPr/>
        </p:nvSpPr>
        <p:spPr>
          <a:xfrm>
            <a:off x="2571768" y="4640057"/>
            <a:ext cx="4572000" cy="646331"/>
          </a:xfrm>
          <a:prstGeom prst="rect">
            <a:avLst/>
          </a:prstGeom>
        </p:spPr>
        <p:txBody>
          <a:bodyPr>
            <a:spAutoFit/>
          </a:bodyPr>
          <a:lstStyle/>
          <a:p>
            <a:r>
              <a:rPr lang="en-US" dirty="0"/>
              <a:t>GP scheme using crossover OR mutation (chosen probabilistically)</a:t>
            </a:r>
          </a:p>
        </p:txBody>
      </p:sp>
      <p:sp>
        <p:nvSpPr>
          <p:cNvPr id="6" name="Rectangle 5"/>
          <p:cNvSpPr/>
          <p:nvPr/>
        </p:nvSpPr>
        <p:spPr>
          <a:xfrm>
            <a:off x="714348" y="4071942"/>
            <a:ext cx="1172116" cy="369332"/>
          </a:xfrm>
          <a:prstGeom prst="rect">
            <a:avLst/>
          </a:prstGeom>
        </p:spPr>
        <p:txBody>
          <a:bodyPr wrap="none">
            <a:spAutoFit/>
          </a:bodyPr>
          <a:lstStyle/>
          <a:p>
            <a:pPr>
              <a:buFont typeface="Wingdings" pitchFamily="2" charset="2"/>
              <a:buNone/>
            </a:pPr>
            <a:r>
              <a:rPr lang="en-US" dirty="0"/>
              <a:t>Compare </a:t>
            </a:r>
          </a:p>
        </p:txBody>
      </p:sp>
      <p:cxnSp>
        <p:nvCxnSpPr>
          <p:cNvPr id="10" name="Straight Arrow Connector 9"/>
          <p:cNvCxnSpPr>
            <a:stCxn id="6" idx="3"/>
            <a:endCxn id="4" idx="1"/>
          </p:cNvCxnSpPr>
          <p:nvPr/>
        </p:nvCxnSpPr>
        <p:spPr bwMode="auto">
          <a:xfrm flipV="1">
            <a:off x="1886464" y="3609290"/>
            <a:ext cx="685272" cy="64731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2" name="Straight Arrow Connector 11"/>
          <p:cNvCxnSpPr>
            <a:stCxn id="6" idx="3"/>
            <a:endCxn id="5" idx="1"/>
          </p:cNvCxnSpPr>
          <p:nvPr/>
        </p:nvCxnSpPr>
        <p:spPr bwMode="auto">
          <a:xfrm>
            <a:off x="1886464" y="4256608"/>
            <a:ext cx="685304" cy="706615"/>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214282" y="828676"/>
            <a:ext cx="8715436" cy="5672158"/>
          </a:xfrm>
          <a:prstGeom prst="rect">
            <a:avLst/>
          </a:prstGeom>
          <a:solidFill>
            <a:schemeClr val="bg1"/>
          </a:solidFill>
          <a:ln w="12700">
            <a:noFill/>
            <a:miter lim="800000"/>
            <a:headEnd type="none" w="sm" len="sm"/>
            <a:tailEnd type="none" w="sm" len="sm"/>
          </a:ln>
          <a:effectLst/>
        </p:spPr>
        <p:txBody>
          <a:bodyPr wrap="none" anchor="ctr"/>
          <a:lstStyle/>
          <a:p>
            <a:pPr algn="ctr"/>
            <a:endParaRPr lang="en-US"/>
          </a:p>
        </p:txBody>
      </p:sp>
      <p:pic>
        <p:nvPicPr>
          <p:cNvPr id="102403" name="Picture 3" descr="C:\BOOK\SLIDES\2003\6-4-2.jpg"/>
          <p:cNvPicPr>
            <a:picLocks noChangeAspect="1" noChangeArrowheads="1"/>
          </p:cNvPicPr>
          <p:nvPr/>
        </p:nvPicPr>
        <p:blipFill>
          <a:blip r:embed="rId2" cstate="print">
            <a:lum bright="-20000" contrast="40000"/>
          </a:blip>
          <a:srcRect/>
          <a:stretch>
            <a:fillRect/>
          </a:stretch>
        </p:blipFill>
        <p:spPr bwMode="auto">
          <a:xfrm>
            <a:off x="4429124" y="877908"/>
            <a:ext cx="4149725" cy="5480050"/>
          </a:xfrm>
          <a:prstGeom prst="rect">
            <a:avLst/>
          </a:prstGeom>
          <a:noFill/>
          <a:ln w="9525">
            <a:noFill/>
            <a:miter lim="800000"/>
            <a:headEnd/>
            <a:tailEnd/>
          </a:ln>
        </p:spPr>
      </p:pic>
      <p:pic>
        <p:nvPicPr>
          <p:cNvPr id="102404" name="Picture 4" descr="C:\BOOK\SLIDES\2003\6-4-1.jpg"/>
          <p:cNvPicPr>
            <a:picLocks noChangeAspect="1" noChangeArrowheads="1"/>
          </p:cNvPicPr>
          <p:nvPr/>
        </p:nvPicPr>
        <p:blipFill>
          <a:blip r:embed="rId3" cstate="print">
            <a:lum bright="-20000" contrast="40000"/>
          </a:blip>
          <a:srcRect/>
          <a:stretch>
            <a:fillRect/>
          </a:stretch>
        </p:blipFill>
        <p:spPr bwMode="auto">
          <a:xfrm>
            <a:off x="292068" y="869971"/>
            <a:ext cx="3708428" cy="5559425"/>
          </a:xfrm>
          <a:prstGeom prst="rect">
            <a:avLst/>
          </a:prstGeom>
          <a:noFill/>
          <a:ln w="9525">
            <a:noFill/>
            <a:miter lim="800000"/>
            <a:headEnd/>
            <a:tailEnd/>
          </a:ln>
        </p:spPr>
      </p:pic>
      <p:sp>
        <p:nvSpPr>
          <p:cNvPr id="102406" name="Text Box 6"/>
          <p:cNvSpPr txBox="1">
            <a:spLocks noChangeArrowheads="1"/>
          </p:cNvSpPr>
          <p:nvPr/>
        </p:nvSpPr>
        <p:spPr bwMode="auto">
          <a:xfrm>
            <a:off x="5286380" y="262574"/>
            <a:ext cx="2393540" cy="523220"/>
          </a:xfrm>
          <a:prstGeom prst="rect">
            <a:avLst/>
          </a:prstGeom>
          <a:noFill/>
          <a:ln w="12700">
            <a:noFill/>
            <a:miter lim="800000"/>
            <a:headEnd type="none" w="sm" len="sm"/>
            <a:tailEnd type="none" w="sm" len="sm"/>
          </a:ln>
          <a:effectLst/>
        </p:spPr>
        <p:txBody>
          <a:bodyPr wrap="none">
            <a:spAutoFit/>
          </a:bodyPr>
          <a:lstStyle/>
          <a:p>
            <a:r>
              <a:rPr lang="en-US" sz="2800" b="1" dirty="0">
                <a:solidFill>
                  <a:srgbClr val="C00000"/>
                </a:solidFill>
                <a:latin typeface="Arial" charset="0"/>
              </a:rPr>
              <a:t>GP flowchart</a:t>
            </a:r>
          </a:p>
        </p:txBody>
      </p:sp>
      <p:sp>
        <p:nvSpPr>
          <p:cNvPr id="102407" name="Text Box 7"/>
          <p:cNvSpPr txBox="1">
            <a:spLocks noChangeArrowheads="1"/>
          </p:cNvSpPr>
          <p:nvPr/>
        </p:nvSpPr>
        <p:spPr bwMode="auto">
          <a:xfrm>
            <a:off x="1428728" y="285728"/>
            <a:ext cx="2407519" cy="523220"/>
          </a:xfrm>
          <a:prstGeom prst="rect">
            <a:avLst/>
          </a:prstGeom>
          <a:noFill/>
          <a:ln w="12700">
            <a:noFill/>
            <a:miter lim="800000"/>
            <a:headEnd type="none" w="sm" len="sm"/>
            <a:tailEnd type="none" w="sm" len="sm"/>
          </a:ln>
          <a:effectLst/>
        </p:spPr>
        <p:txBody>
          <a:bodyPr wrap="none">
            <a:spAutoFit/>
          </a:bodyPr>
          <a:lstStyle/>
          <a:p>
            <a:pPr algn="ctr"/>
            <a:r>
              <a:rPr lang="en-US" sz="2800" b="1" dirty="0">
                <a:solidFill>
                  <a:srgbClr val="C00000"/>
                </a:solidFill>
                <a:latin typeface="Arial" charset="0"/>
              </a:rPr>
              <a:t>GA flowchart</a:t>
            </a:r>
          </a:p>
        </p:txBody>
      </p:sp>
      <p:pic>
        <p:nvPicPr>
          <p:cNvPr id="989185" name="Picture 1" descr="H:\Computer Eng\PH.D thesis\Evo slides\pic\stick_figure_sitting_chair_md_wm.jpg"/>
          <p:cNvPicPr>
            <a:picLocks noChangeAspect="1" noChangeArrowheads="1"/>
          </p:cNvPicPr>
          <p:nvPr/>
        </p:nvPicPr>
        <p:blipFill>
          <a:blip r:embed="rId4" cstate="print"/>
          <a:srcRect/>
          <a:stretch>
            <a:fillRect/>
          </a:stretch>
        </p:blipFill>
        <p:spPr bwMode="auto">
          <a:xfrm>
            <a:off x="214282" y="2786058"/>
            <a:ext cx="1539836" cy="1825620"/>
          </a:xfrm>
          <a:prstGeom prst="rect">
            <a:avLst/>
          </a:prstGeom>
          <a:noFill/>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t>Mutation</a:t>
            </a:r>
          </a:p>
        </p:txBody>
      </p:sp>
      <p:sp>
        <p:nvSpPr>
          <p:cNvPr id="103427" name="Rectangle 3"/>
          <p:cNvSpPr>
            <a:spLocks noGrp="1" noChangeArrowheads="1"/>
          </p:cNvSpPr>
          <p:nvPr>
            <p:ph type="body" idx="1"/>
          </p:nvPr>
        </p:nvSpPr>
        <p:spPr/>
        <p:txBody>
          <a:bodyPr/>
          <a:lstStyle/>
          <a:p>
            <a:r>
              <a:rPr lang="en-US" sz="1800" dirty="0">
                <a:solidFill>
                  <a:schemeClr val="tx1"/>
                </a:solidFill>
              </a:rPr>
              <a:t>Most common mutation: </a:t>
            </a:r>
          </a:p>
          <a:p>
            <a:pPr>
              <a:buNone/>
            </a:pPr>
            <a:r>
              <a:rPr lang="en-US" sz="1800" dirty="0">
                <a:solidFill>
                  <a:schemeClr val="tx1"/>
                </a:solidFill>
              </a:rPr>
              <a:t>	replace randomly chosen </a:t>
            </a:r>
            <a:r>
              <a:rPr lang="en-US" sz="1800" dirty="0" err="1">
                <a:solidFill>
                  <a:schemeClr val="tx1"/>
                </a:solidFill>
              </a:rPr>
              <a:t>subtree</a:t>
            </a:r>
            <a:r>
              <a:rPr lang="en-US" sz="1800" dirty="0">
                <a:solidFill>
                  <a:schemeClr val="tx1"/>
                </a:solidFill>
              </a:rPr>
              <a:t> by randomly generated tree</a:t>
            </a:r>
          </a:p>
        </p:txBody>
      </p:sp>
      <p:pic>
        <p:nvPicPr>
          <p:cNvPr id="103428" name="Picture 4" descr="C:\BOOK\SLIDES\2003\6-5-1.jpg"/>
          <p:cNvPicPr>
            <a:picLocks noChangeAspect="1" noChangeArrowheads="1"/>
          </p:cNvPicPr>
          <p:nvPr/>
        </p:nvPicPr>
        <p:blipFill>
          <a:blip r:embed="rId2" cstate="print">
            <a:lum bright="-20000" contrast="40000"/>
          </a:blip>
          <a:srcRect/>
          <a:stretch>
            <a:fillRect/>
          </a:stretch>
        </p:blipFill>
        <p:spPr bwMode="auto">
          <a:xfrm>
            <a:off x="571472" y="2357430"/>
            <a:ext cx="4168775" cy="3300413"/>
          </a:xfrm>
          <a:prstGeom prst="rect">
            <a:avLst/>
          </a:prstGeom>
          <a:noFill/>
          <a:ln w="9525">
            <a:noFill/>
            <a:miter lim="800000"/>
            <a:headEnd/>
            <a:tailEnd/>
          </a:ln>
        </p:spPr>
      </p:pic>
      <p:pic>
        <p:nvPicPr>
          <p:cNvPr id="103429" name="Picture 5" descr="C:\BOOK\SLIDES\2003\6-5-2.jpg"/>
          <p:cNvPicPr>
            <a:picLocks noChangeAspect="1" noChangeArrowheads="1"/>
          </p:cNvPicPr>
          <p:nvPr/>
        </p:nvPicPr>
        <p:blipFill>
          <a:blip r:embed="rId3" cstate="print">
            <a:lum bright="-20000" contrast="40000"/>
          </a:blip>
          <a:srcRect/>
          <a:stretch>
            <a:fillRect/>
          </a:stretch>
        </p:blipFill>
        <p:spPr bwMode="auto">
          <a:xfrm>
            <a:off x="5643570" y="2643182"/>
            <a:ext cx="2843213" cy="2481263"/>
          </a:xfrm>
          <a:prstGeom prst="rect">
            <a:avLst/>
          </a:prstGeom>
          <a:noFill/>
          <a:ln w="9525">
            <a:noFill/>
            <a:miter lim="800000"/>
            <a:headEnd/>
            <a:tailEnd/>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7138" name="Picture 2" descr="H:\Computer Eng\PH.D thesis\Evo slides\pic\stick_figure_swim_md_wm.gif"/>
          <p:cNvPicPr>
            <a:picLocks noChangeAspect="1" noChangeArrowheads="1" noCrop="1"/>
          </p:cNvPicPr>
          <p:nvPr/>
        </p:nvPicPr>
        <p:blipFill>
          <a:blip r:embed="rId2" cstate="print"/>
          <a:srcRect/>
          <a:stretch>
            <a:fillRect/>
          </a:stretch>
        </p:blipFill>
        <p:spPr bwMode="auto">
          <a:xfrm>
            <a:off x="6500826" y="4357694"/>
            <a:ext cx="2095500" cy="2095500"/>
          </a:xfrm>
          <a:prstGeom prst="rect">
            <a:avLst/>
          </a:prstGeom>
          <a:noFill/>
        </p:spPr>
      </p:pic>
      <p:sp>
        <p:nvSpPr>
          <p:cNvPr id="104450" name="Rectangle 2"/>
          <p:cNvSpPr>
            <a:spLocks noGrp="1" noChangeArrowheads="1"/>
          </p:cNvSpPr>
          <p:nvPr>
            <p:ph type="title"/>
          </p:nvPr>
        </p:nvSpPr>
        <p:spPr/>
        <p:txBody>
          <a:bodyPr/>
          <a:lstStyle/>
          <a:p>
            <a:r>
              <a:rPr lang="en-US"/>
              <a:t>Mutation cont’d</a:t>
            </a:r>
          </a:p>
        </p:txBody>
      </p:sp>
      <p:sp>
        <p:nvSpPr>
          <p:cNvPr id="104451" name="Rectangle 3"/>
          <p:cNvSpPr>
            <a:spLocks noGrp="1" noChangeArrowheads="1"/>
          </p:cNvSpPr>
          <p:nvPr>
            <p:ph type="body" idx="1"/>
          </p:nvPr>
        </p:nvSpPr>
        <p:spPr/>
        <p:txBody>
          <a:bodyPr/>
          <a:lstStyle/>
          <a:p>
            <a:r>
              <a:rPr lang="en-US" sz="2000" dirty="0">
                <a:solidFill>
                  <a:schemeClr val="tx1"/>
                </a:solidFill>
              </a:rPr>
              <a:t>Mutation has two parameters:</a:t>
            </a:r>
          </a:p>
          <a:p>
            <a:pPr lvl="1"/>
            <a:r>
              <a:rPr lang="en-US" sz="1800" dirty="0">
                <a:solidFill>
                  <a:schemeClr val="tx1"/>
                </a:solidFill>
              </a:rPr>
              <a:t>Probability p</a:t>
            </a:r>
            <a:r>
              <a:rPr lang="en-US" sz="1800" baseline="-25000" dirty="0">
                <a:solidFill>
                  <a:schemeClr val="tx1"/>
                </a:solidFill>
              </a:rPr>
              <a:t>m</a:t>
            </a:r>
            <a:r>
              <a:rPr lang="en-US" sz="1800" dirty="0">
                <a:solidFill>
                  <a:schemeClr val="tx1"/>
                </a:solidFill>
              </a:rPr>
              <a:t> to choose mutation vs. recombination</a:t>
            </a:r>
          </a:p>
          <a:p>
            <a:pPr lvl="1"/>
            <a:r>
              <a:rPr lang="en-US" sz="1800" dirty="0">
                <a:solidFill>
                  <a:schemeClr val="tx1"/>
                </a:solidFill>
              </a:rPr>
              <a:t>Probability to chose an internal point as the root of the </a:t>
            </a:r>
            <a:r>
              <a:rPr lang="en-US" sz="1800" dirty="0" err="1">
                <a:solidFill>
                  <a:schemeClr val="tx1"/>
                </a:solidFill>
              </a:rPr>
              <a:t>subtree</a:t>
            </a:r>
            <a:r>
              <a:rPr lang="en-US" sz="1800" dirty="0">
                <a:solidFill>
                  <a:schemeClr val="tx1"/>
                </a:solidFill>
              </a:rPr>
              <a:t> to be replaced</a:t>
            </a:r>
          </a:p>
          <a:p>
            <a:pPr lvl="1"/>
            <a:endParaRPr lang="en-US" sz="1800" dirty="0">
              <a:solidFill>
                <a:schemeClr val="tx1"/>
              </a:solidFill>
            </a:endParaRPr>
          </a:p>
          <a:p>
            <a:r>
              <a:rPr lang="en-US" sz="2000" dirty="0">
                <a:solidFill>
                  <a:schemeClr val="tx1"/>
                </a:solidFill>
              </a:rPr>
              <a:t>Remarkably p</a:t>
            </a:r>
            <a:r>
              <a:rPr lang="en-US" sz="2000" baseline="-25000" dirty="0">
                <a:solidFill>
                  <a:schemeClr val="tx1"/>
                </a:solidFill>
              </a:rPr>
              <a:t>m</a:t>
            </a:r>
            <a:r>
              <a:rPr lang="en-US" sz="2000" dirty="0">
                <a:solidFill>
                  <a:schemeClr val="tx1"/>
                </a:solidFill>
              </a:rPr>
              <a:t> is advised to be 0 (Koza’92) or very small, like 0.05 (</a:t>
            </a:r>
            <a:r>
              <a:rPr lang="en-US" sz="2000" dirty="0" err="1">
                <a:solidFill>
                  <a:schemeClr val="tx1"/>
                </a:solidFill>
              </a:rPr>
              <a:t>Banzhaf</a:t>
            </a:r>
            <a:r>
              <a:rPr lang="en-US" sz="2000" dirty="0">
                <a:solidFill>
                  <a:schemeClr val="tx1"/>
                </a:solidFill>
              </a:rPr>
              <a:t> et al. ’98)</a:t>
            </a:r>
          </a:p>
          <a:p>
            <a:endParaRPr lang="en-US" sz="2000" dirty="0">
              <a:solidFill>
                <a:schemeClr val="tx1"/>
              </a:solidFill>
            </a:endParaRPr>
          </a:p>
          <a:p>
            <a:endParaRPr lang="en-US" sz="2000" dirty="0">
              <a:solidFill>
                <a:schemeClr val="tx1"/>
              </a:solidFill>
            </a:endParaRPr>
          </a:p>
          <a:p>
            <a:r>
              <a:rPr lang="en-US" sz="2000" dirty="0">
                <a:solidFill>
                  <a:schemeClr val="tx1"/>
                </a:solidFill>
              </a:rPr>
              <a:t>The size of the child can exceed the size of the parent</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t>Recombination	</a:t>
            </a:r>
          </a:p>
        </p:txBody>
      </p:sp>
      <p:sp>
        <p:nvSpPr>
          <p:cNvPr id="105475" name="Rectangle 3"/>
          <p:cNvSpPr>
            <a:spLocks noGrp="1" noChangeArrowheads="1"/>
          </p:cNvSpPr>
          <p:nvPr>
            <p:ph type="body" idx="1"/>
          </p:nvPr>
        </p:nvSpPr>
        <p:spPr/>
        <p:txBody>
          <a:bodyPr/>
          <a:lstStyle/>
          <a:p>
            <a:r>
              <a:rPr lang="en-US" sz="2000" dirty="0">
                <a:solidFill>
                  <a:schemeClr val="tx1"/>
                </a:solidFill>
              </a:rPr>
              <a:t>Most common recombination: exchange two randomly chosen </a:t>
            </a:r>
            <a:r>
              <a:rPr lang="en-US" sz="2000" dirty="0" err="1">
                <a:solidFill>
                  <a:schemeClr val="tx1"/>
                </a:solidFill>
              </a:rPr>
              <a:t>subtrees</a:t>
            </a:r>
            <a:r>
              <a:rPr lang="en-US" sz="2000" dirty="0">
                <a:solidFill>
                  <a:schemeClr val="tx1"/>
                </a:solidFill>
              </a:rPr>
              <a:t> among the parents</a:t>
            </a:r>
          </a:p>
          <a:p>
            <a:endParaRPr lang="en-US" sz="2000" dirty="0">
              <a:solidFill>
                <a:schemeClr val="tx1"/>
              </a:solidFill>
            </a:endParaRPr>
          </a:p>
          <a:p>
            <a:r>
              <a:rPr lang="en-US" sz="2000" dirty="0">
                <a:solidFill>
                  <a:schemeClr val="tx1"/>
                </a:solidFill>
              </a:rPr>
              <a:t>Recombination has two parameters:</a:t>
            </a:r>
          </a:p>
          <a:p>
            <a:pPr lvl="1"/>
            <a:r>
              <a:rPr lang="en-US" sz="1800" dirty="0">
                <a:solidFill>
                  <a:schemeClr val="tx1"/>
                </a:solidFill>
              </a:rPr>
              <a:t>Probability p</a:t>
            </a:r>
            <a:r>
              <a:rPr lang="en-US" sz="1800" baseline="-25000" dirty="0">
                <a:solidFill>
                  <a:schemeClr val="tx1"/>
                </a:solidFill>
              </a:rPr>
              <a:t>c</a:t>
            </a:r>
            <a:r>
              <a:rPr lang="en-US" sz="1800" dirty="0">
                <a:solidFill>
                  <a:schemeClr val="tx1"/>
                </a:solidFill>
              </a:rPr>
              <a:t> to choose recombination vs. mutation</a:t>
            </a:r>
          </a:p>
          <a:p>
            <a:pPr lvl="1"/>
            <a:r>
              <a:rPr lang="en-US" sz="1800" dirty="0">
                <a:solidFill>
                  <a:schemeClr val="tx1"/>
                </a:solidFill>
              </a:rPr>
              <a:t>Probability to chose an internal point within each parent as crossover point</a:t>
            </a:r>
          </a:p>
          <a:p>
            <a:pPr lvl="1"/>
            <a:endParaRPr lang="en-US" sz="1800" dirty="0">
              <a:solidFill>
                <a:schemeClr val="tx1"/>
              </a:solidFill>
            </a:endParaRPr>
          </a:p>
          <a:p>
            <a:pPr lvl="1"/>
            <a:endParaRPr lang="en-US" sz="1800" dirty="0">
              <a:solidFill>
                <a:schemeClr val="tx1"/>
              </a:solidFill>
            </a:endParaRPr>
          </a:p>
          <a:p>
            <a:r>
              <a:rPr lang="en-US" sz="2000" dirty="0">
                <a:solidFill>
                  <a:schemeClr val="tx1"/>
                </a:solidFill>
              </a:rPr>
              <a:t>The size of offspring can exceed that of the parents</a:t>
            </a:r>
          </a:p>
        </p:txBody>
      </p:sp>
      <p:pic>
        <p:nvPicPr>
          <p:cNvPr id="986113" name="Picture 1" descr="H:\Computer Eng\PH.D thesis\Evo slides\pic\stickman_building_blocks_anim_md_wm.gif"/>
          <p:cNvPicPr>
            <a:picLocks noChangeAspect="1" noChangeArrowheads="1" noCrop="1"/>
          </p:cNvPicPr>
          <p:nvPr/>
        </p:nvPicPr>
        <p:blipFill>
          <a:blip r:embed="rId2" cstate="print"/>
          <a:srcRect/>
          <a:stretch>
            <a:fillRect/>
          </a:stretch>
        </p:blipFill>
        <p:spPr bwMode="auto">
          <a:xfrm>
            <a:off x="6643702" y="4000504"/>
            <a:ext cx="2095500" cy="20955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5" name="Picture 1" descr="H:\Computer Eng\PH.D thesis\Evo slides\pic\aladdin_lamp_smoke_md_wm.jpg"/>
          <p:cNvPicPr>
            <a:picLocks noChangeAspect="1" noChangeArrowheads="1"/>
          </p:cNvPicPr>
          <p:nvPr/>
        </p:nvPicPr>
        <p:blipFill>
          <a:blip r:embed="rId2" cstate="print"/>
          <a:srcRect/>
          <a:stretch>
            <a:fillRect/>
          </a:stretch>
        </p:blipFill>
        <p:spPr bwMode="auto">
          <a:xfrm>
            <a:off x="642910" y="3857628"/>
            <a:ext cx="2611438" cy="2611438"/>
          </a:xfrm>
          <a:prstGeom prst="rect">
            <a:avLst/>
          </a:prstGeom>
          <a:noFill/>
        </p:spPr>
      </p:pic>
      <p:sp>
        <p:nvSpPr>
          <p:cNvPr id="7" name="Rectangle 6"/>
          <p:cNvSpPr/>
          <p:nvPr/>
        </p:nvSpPr>
        <p:spPr bwMode="auto">
          <a:xfrm>
            <a:off x="2339690" y="2348850"/>
            <a:ext cx="4680650" cy="158422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Introduction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3</a:t>
            </a:fld>
            <a:endParaRPr lang="en-US"/>
          </a:p>
        </p:txBody>
      </p:sp>
      <p:sp>
        <p:nvSpPr>
          <p:cNvPr id="6" name="TextBox 5"/>
          <p:cNvSpPr txBox="1"/>
          <p:nvPr/>
        </p:nvSpPr>
        <p:spPr>
          <a:xfrm>
            <a:off x="2555720" y="2492870"/>
            <a:ext cx="4092787" cy="923330"/>
          </a:xfrm>
          <a:prstGeom prst="rect">
            <a:avLst/>
          </a:prstGeom>
          <a:noFill/>
        </p:spPr>
        <p:txBody>
          <a:bodyPr wrap="none" rtlCol="0">
            <a:spAutoFit/>
          </a:bodyPr>
          <a:lstStyle/>
          <a:p>
            <a:r>
              <a:rPr lang="en-US" sz="5400" dirty="0"/>
              <a:t>Introduction</a:t>
            </a:r>
          </a:p>
        </p:txBody>
      </p:sp>
      <p:sp>
        <p:nvSpPr>
          <p:cNvPr id="8" name="Rectangle 7"/>
          <p:cNvSpPr/>
          <p:nvPr/>
        </p:nvSpPr>
        <p:spPr bwMode="auto">
          <a:xfrm>
            <a:off x="4572000" y="3933070"/>
            <a:ext cx="864120" cy="259236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lumMod val="85000"/>
                  <a:lumOff val="15000"/>
                </a:schemeClr>
              </a:solidFill>
              <a:effectLst/>
              <a:latin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phenotype=&gt; genotype</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30</a:t>
            </a:fld>
            <a:endParaRPr lang="en-US"/>
          </a:p>
        </p:txBody>
      </p:sp>
      <p:sp>
        <p:nvSpPr>
          <p:cNvPr id="5" name="Rectangle 4"/>
          <p:cNvSpPr/>
          <p:nvPr/>
        </p:nvSpPr>
        <p:spPr>
          <a:xfrm>
            <a:off x="0" y="1988800"/>
            <a:ext cx="8497180" cy="1791260"/>
          </a:xfrm>
          <a:prstGeom prst="rect">
            <a:avLst/>
          </a:prstGeom>
        </p:spPr>
        <p:txBody>
          <a:bodyPr wrap="square">
            <a:spAutoFit/>
          </a:bodyPr>
          <a:lstStyle/>
          <a:p>
            <a:pPr lvl="1" algn="ctr">
              <a:lnSpc>
                <a:spcPct val="110000"/>
              </a:lnSpc>
            </a:pPr>
            <a:r>
              <a:rPr lang="en-GB" sz="2800" b="1" dirty="0"/>
              <a:t>Why</a:t>
            </a:r>
          </a:p>
          <a:p>
            <a:pPr lvl="1" algn="ctr">
              <a:lnSpc>
                <a:spcPct val="110000"/>
              </a:lnSpc>
            </a:pPr>
            <a:r>
              <a:rPr lang="en-GB" sz="2800" b="1" dirty="0"/>
              <a:t> phenotype=&gt; genotype  </a:t>
            </a:r>
          </a:p>
          <a:p>
            <a:pPr lvl="1" algn="ctr">
              <a:lnSpc>
                <a:spcPct val="110000"/>
              </a:lnSpc>
            </a:pPr>
            <a:r>
              <a:rPr lang="en-GB" sz="2800" b="1" dirty="0"/>
              <a:t> is not necessarily be one to one?</a:t>
            </a:r>
          </a:p>
          <a:p>
            <a:pPr>
              <a:buClr>
                <a:schemeClr val="accent1">
                  <a:lumMod val="75000"/>
                </a:schemeClr>
              </a:buClr>
              <a:buFont typeface="Wingdings" pitchFamily="2" charset="2"/>
              <a:buChar char="v"/>
            </a:pPr>
            <a:endParaRPr lang="en-US" b="1" dirty="0"/>
          </a:p>
        </p:txBody>
      </p:sp>
      <p:pic>
        <p:nvPicPr>
          <p:cNvPr id="6" name="Picture 3"/>
          <p:cNvPicPr>
            <a:picLocks noChangeAspect="1" noChangeArrowheads="1"/>
          </p:cNvPicPr>
          <p:nvPr/>
        </p:nvPicPr>
        <p:blipFill>
          <a:blip r:embed="rId2" cstate="print"/>
          <a:srcRect/>
          <a:stretch>
            <a:fillRect/>
          </a:stretch>
        </p:blipFill>
        <p:spPr bwMode="auto">
          <a:xfrm>
            <a:off x="2771750" y="3789050"/>
            <a:ext cx="3329954" cy="2453650"/>
          </a:xfrm>
          <a:prstGeom prst="rect">
            <a:avLst/>
          </a:prstGeom>
          <a:noFill/>
          <a:ln w="9525">
            <a:noFill/>
            <a:miter lim="800000"/>
            <a:headEnd/>
            <a:tailEnd/>
          </a:ln>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285720" y="685800"/>
            <a:ext cx="8643998" cy="5672158"/>
          </a:xfrm>
          <a:prstGeom prst="rect">
            <a:avLst/>
          </a:prstGeom>
          <a:solidFill>
            <a:schemeClr val="bg1"/>
          </a:solidFill>
          <a:ln w="12700">
            <a:noFill/>
            <a:miter lim="800000"/>
            <a:headEnd type="none" w="sm" len="sm"/>
            <a:tailEnd type="none" w="sm" len="sm"/>
          </a:ln>
          <a:effectLst/>
        </p:spPr>
        <p:txBody>
          <a:bodyPr wrap="none" anchor="ctr"/>
          <a:lstStyle/>
          <a:p>
            <a:pPr algn="ctr"/>
            <a:endParaRPr lang="en-US"/>
          </a:p>
        </p:txBody>
      </p:sp>
      <p:sp>
        <p:nvSpPr>
          <p:cNvPr id="106501" name="Text Box 5"/>
          <p:cNvSpPr txBox="1">
            <a:spLocks noChangeArrowheads="1"/>
          </p:cNvSpPr>
          <p:nvPr/>
        </p:nvSpPr>
        <p:spPr bwMode="auto">
          <a:xfrm>
            <a:off x="4286248" y="4214818"/>
            <a:ext cx="954107" cy="369332"/>
          </a:xfrm>
          <a:prstGeom prst="rect">
            <a:avLst/>
          </a:prstGeom>
          <a:noFill/>
          <a:ln w="12700">
            <a:noFill/>
            <a:miter lim="800000"/>
            <a:headEnd type="none" w="sm" len="sm"/>
            <a:tailEnd type="none" w="sm" len="sm"/>
          </a:ln>
          <a:effectLst/>
        </p:spPr>
        <p:txBody>
          <a:bodyPr wrap="none">
            <a:spAutoFit/>
          </a:bodyPr>
          <a:lstStyle/>
          <a:p>
            <a:r>
              <a:rPr lang="en-US" b="1" dirty="0">
                <a:solidFill>
                  <a:srgbClr val="CC00CC"/>
                </a:solidFill>
                <a:latin typeface="Arial" charset="0"/>
              </a:rPr>
              <a:t>Child 2</a:t>
            </a:r>
          </a:p>
        </p:txBody>
      </p:sp>
      <p:pic>
        <p:nvPicPr>
          <p:cNvPr id="106503" name="Picture 7" descr="C:\BOOK\SLIDES\2003\6-6-1.jpg"/>
          <p:cNvPicPr>
            <a:picLocks noChangeAspect="1" noChangeArrowheads="1"/>
          </p:cNvPicPr>
          <p:nvPr/>
        </p:nvPicPr>
        <p:blipFill>
          <a:blip r:embed="rId2" cstate="print">
            <a:lum bright="-20000" contrast="40000"/>
          </a:blip>
          <a:srcRect/>
          <a:stretch>
            <a:fillRect/>
          </a:stretch>
        </p:blipFill>
        <p:spPr bwMode="auto">
          <a:xfrm>
            <a:off x="457200" y="679450"/>
            <a:ext cx="3473450" cy="2749550"/>
          </a:xfrm>
          <a:prstGeom prst="rect">
            <a:avLst/>
          </a:prstGeom>
          <a:noFill/>
          <a:ln w="9525">
            <a:noFill/>
            <a:miter lim="800000"/>
            <a:headEnd/>
            <a:tailEnd/>
          </a:ln>
        </p:spPr>
      </p:pic>
      <p:pic>
        <p:nvPicPr>
          <p:cNvPr id="106504" name="Picture 8" descr="C:\BOOK\SLIDES\2003\6-6-2.jpg"/>
          <p:cNvPicPr>
            <a:picLocks noChangeAspect="1" noChangeArrowheads="1"/>
          </p:cNvPicPr>
          <p:nvPr/>
        </p:nvPicPr>
        <p:blipFill>
          <a:blip r:embed="rId3" cstate="print">
            <a:lum bright="-20000" contrast="40000"/>
          </a:blip>
          <a:srcRect/>
          <a:stretch>
            <a:fillRect/>
          </a:stretch>
        </p:blipFill>
        <p:spPr bwMode="auto">
          <a:xfrm>
            <a:off x="5105400" y="1066800"/>
            <a:ext cx="3125788" cy="2012950"/>
          </a:xfrm>
          <a:prstGeom prst="rect">
            <a:avLst/>
          </a:prstGeom>
          <a:noFill/>
          <a:ln w="9525">
            <a:noFill/>
            <a:miter lim="800000"/>
            <a:headEnd/>
            <a:tailEnd/>
          </a:ln>
        </p:spPr>
      </p:pic>
      <p:sp>
        <p:nvSpPr>
          <p:cNvPr id="106505" name="Text Box 9"/>
          <p:cNvSpPr txBox="1">
            <a:spLocks noChangeArrowheads="1"/>
          </p:cNvSpPr>
          <p:nvPr/>
        </p:nvSpPr>
        <p:spPr bwMode="auto">
          <a:xfrm>
            <a:off x="4143372" y="971536"/>
            <a:ext cx="1095172" cy="369332"/>
          </a:xfrm>
          <a:prstGeom prst="rect">
            <a:avLst/>
          </a:prstGeom>
          <a:noFill/>
          <a:ln w="12700">
            <a:noFill/>
            <a:miter lim="800000"/>
            <a:headEnd type="none" w="sm" len="sm"/>
            <a:tailEnd type="none" w="sm" len="sm"/>
          </a:ln>
          <a:effectLst/>
        </p:spPr>
        <p:txBody>
          <a:bodyPr wrap="none">
            <a:spAutoFit/>
          </a:bodyPr>
          <a:lstStyle/>
          <a:p>
            <a:r>
              <a:rPr lang="en-US" b="1" dirty="0">
                <a:solidFill>
                  <a:srgbClr val="C00000"/>
                </a:solidFill>
                <a:latin typeface="Arial" charset="0"/>
              </a:rPr>
              <a:t>Parent 2</a:t>
            </a:r>
          </a:p>
        </p:txBody>
      </p:sp>
      <p:pic>
        <p:nvPicPr>
          <p:cNvPr id="106507" name="Picture 11" descr="C:\BOOK\SLIDES\2003\6-6-3.jpg"/>
          <p:cNvPicPr>
            <a:picLocks noChangeAspect="1" noChangeArrowheads="1"/>
          </p:cNvPicPr>
          <p:nvPr/>
        </p:nvPicPr>
        <p:blipFill>
          <a:blip r:embed="rId4" cstate="print">
            <a:lum bright="-20000" contrast="40000"/>
          </a:blip>
          <a:srcRect/>
          <a:stretch>
            <a:fillRect/>
          </a:stretch>
        </p:blipFill>
        <p:spPr bwMode="auto">
          <a:xfrm>
            <a:off x="762000" y="3929066"/>
            <a:ext cx="2816225" cy="2044700"/>
          </a:xfrm>
          <a:prstGeom prst="rect">
            <a:avLst/>
          </a:prstGeom>
          <a:noFill/>
          <a:ln w="9525">
            <a:noFill/>
            <a:miter lim="800000"/>
            <a:headEnd/>
            <a:tailEnd/>
          </a:ln>
        </p:spPr>
      </p:pic>
      <p:pic>
        <p:nvPicPr>
          <p:cNvPr id="106508" name="Picture 12" descr="C:\BOOK\SLIDES\2003\6-6-4.jpg"/>
          <p:cNvPicPr>
            <a:picLocks noChangeAspect="1" noChangeArrowheads="1"/>
          </p:cNvPicPr>
          <p:nvPr/>
        </p:nvPicPr>
        <p:blipFill>
          <a:blip r:embed="rId5" cstate="print">
            <a:lum bright="-20000" contrast="40000"/>
          </a:blip>
          <a:srcRect/>
          <a:stretch>
            <a:fillRect/>
          </a:stretch>
        </p:blipFill>
        <p:spPr bwMode="auto">
          <a:xfrm>
            <a:off x="5334026" y="4000504"/>
            <a:ext cx="2952750" cy="2093913"/>
          </a:xfrm>
          <a:prstGeom prst="rect">
            <a:avLst/>
          </a:prstGeom>
          <a:noFill/>
          <a:ln w="9525">
            <a:noFill/>
            <a:miter lim="800000"/>
            <a:headEnd/>
            <a:tailEnd/>
          </a:ln>
        </p:spPr>
      </p:pic>
      <p:sp>
        <p:nvSpPr>
          <p:cNvPr id="106502" name="Text Box 6"/>
          <p:cNvSpPr txBox="1">
            <a:spLocks noChangeArrowheads="1"/>
          </p:cNvSpPr>
          <p:nvPr/>
        </p:nvSpPr>
        <p:spPr bwMode="auto">
          <a:xfrm>
            <a:off x="2857488" y="1000108"/>
            <a:ext cx="1095172" cy="369332"/>
          </a:xfrm>
          <a:prstGeom prst="rect">
            <a:avLst/>
          </a:prstGeom>
          <a:noFill/>
          <a:ln w="12700">
            <a:noFill/>
            <a:miter lim="800000"/>
            <a:headEnd type="none" w="sm" len="sm"/>
            <a:tailEnd type="none" w="sm" len="sm"/>
          </a:ln>
          <a:effectLst/>
        </p:spPr>
        <p:txBody>
          <a:bodyPr wrap="none">
            <a:spAutoFit/>
          </a:bodyPr>
          <a:lstStyle/>
          <a:p>
            <a:r>
              <a:rPr lang="en-US" b="1" dirty="0">
                <a:solidFill>
                  <a:srgbClr val="FFFF00"/>
                </a:solidFill>
                <a:latin typeface="Arial" charset="0"/>
              </a:rPr>
              <a:t>Parent 1</a:t>
            </a:r>
          </a:p>
        </p:txBody>
      </p:sp>
      <p:sp>
        <p:nvSpPr>
          <p:cNvPr id="106506" name="Text Box 10"/>
          <p:cNvSpPr txBox="1">
            <a:spLocks noChangeArrowheads="1"/>
          </p:cNvSpPr>
          <p:nvPr/>
        </p:nvSpPr>
        <p:spPr bwMode="auto">
          <a:xfrm>
            <a:off x="3000364" y="4257684"/>
            <a:ext cx="954107" cy="369332"/>
          </a:xfrm>
          <a:prstGeom prst="rect">
            <a:avLst/>
          </a:prstGeom>
          <a:noFill/>
          <a:ln w="12700">
            <a:noFill/>
            <a:miter lim="800000"/>
            <a:headEnd type="none" w="sm" len="sm"/>
            <a:tailEnd type="none" w="sm" len="sm"/>
          </a:ln>
          <a:effectLst/>
        </p:spPr>
        <p:txBody>
          <a:bodyPr wrap="none">
            <a:spAutoFit/>
          </a:bodyPr>
          <a:lstStyle/>
          <a:p>
            <a:r>
              <a:rPr lang="en-US" b="1" dirty="0">
                <a:solidFill>
                  <a:schemeClr val="accent2">
                    <a:lumMod val="75000"/>
                  </a:schemeClr>
                </a:solidFill>
                <a:latin typeface="Arial" charset="0"/>
              </a:rPr>
              <a:t>Child 1</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t>Selection </a:t>
            </a:r>
          </a:p>
        </p:txBody>
      </p:sp>
      <p:sp>
        <p:nvSpPr>
          <p:cNvPr id="107523" name="Rectangle 3"/>
          <p:cNvSpPr>
            <a:spLocks noGrp="1" noChangeArrowheads="1"/>
          </p:cNvSpPr>
          <p:nvPr>
            <p:ph type="body" idx="1"/>
          </p:nvPr>
        </p:nvSpPr>
        <p:spPr/>
        <p:txBody>
          <a:bodyPr/>
          <a:lstStyle/>
          <a:p>
            <a:r>
              <a:rPr lang="en-US" sz="1800" b="1" dirty="0">
                <a:solidFill>
                  <a:schemeClr val="tx1"/>
                </a:solidFill>
              </a:rPr>
              <a:t>Parent selection </a:t>
            </a:r>
          </a:p>
          <a:p>
            <a:pPr>
              <a:buFont typeface="Wingdings" pitchFamily="2" charset="2"/>
              <a:buChar char="§"/>
            </a:pPr>
            <a:r>
              <a:rPr lang="en-US" sz="1800" b="1" dirty="0">
                <a:solidFill>
                  <a:schemeClr val="tx1"/>
                </a:solidFill>
              </a:rPr>
              <a:t>	</a:t>
            </a:r>
            <a:r>
              <a:rPr lang="en-US" sz="1800" dirty="0">
                <a:solidFill>
                  <a:schemeClr val="tx1"/>
                </a:solidFill>
              </a:rPr>
              <a:t>typically fitness proportionate</a:t>
            </a:r>
          </a:p>
          <a:p>
            <a:endParaRPr lang="en-US" sz="1800" dirty="0">
              <a:solidFill>
                <a:schemeClr val="tx1"/>
              </a:solidFill>
            </a:endParaRPr>
          </a:p>
          <a:p>
            <a:r>
              <a:rPr lang="en-US" sz="1800" dirty="0">
                <a:solidFill>
                  <a:schemeClr val="tx1"/>
                </a:solidFill>
              </a:rPr>
              <a:t>Over-selection in very large populations</a:t>
            </a:r>
          </a:p>
          <a:p>
            <a:pPr lvl="1"/>
            <a:r>
              <a:rPr lang="en-GB" sz="1600" dirty="0">
                <a:solidFill>
                  <a:schemeClr val="tx1"/>
                </a:solidFill>
              </a:rPr>
              <a:t>rank population by fitness and divide it into two groups: </a:t>
            </a:r>
          </a:p>
          <a:p>
            <a:pPr lvl="1"/>
            <a:r>
              <a:rPr lang="en-GB" sz="1600" dirty="0">
                <a:solidFill>
                  <a:schemeClr val="tx1"/>
                </a:solidFill>
              </a:rPr>
              <a:t>group 1: best x% of population, group 2 other (100-x)%</a:t>
            </a:r>
          </a:p>
          <a:p>
            <a:pPr lvl="1"/>
            <a:r>
              <a:rPr lang="en-GB" sz="1600" dirty="0">
                <a:solidFill>
                  <a:schemeClr val="tx1"/>
                </a:solidFill>
              </a:rPr>
              <a:t>80% of selection operations chooses from group 1, 20% from group 2</a:t>
            </a:r>
          </a:p>
          <a:p>
            <a:pPr lvl="1"/>
            <a:r>
              <a:rPr lang="en-GB" sz="1600" dirty="0">
                <a:solidFill>
                  <a:schemeClr val="tx1"/>
                </a:solidFill>
              </a:rPr>
              <a:t>for pop. size = 1000, 2000, 4000, 8000 x = 32%, 16%, 8%, 4%</a:t>
            </a:r>
          </a:p>
          <a:p>
            <a:pPr lvl="1"/>
            <a:r>
              <a:rPr lang="en-GB" sz="1600" dirty="0">
                <a:solidFill>
                  <a:schemeClr val="tx1"/>
                </a:solidFill>
              </a:rPr>
              <a:t>motivation: to increase efficiency, %’s come from rule of thumb </a:t>
            </a:r>
          </a:p>
          <a:p>
            <a:pPr lvl="1"/>
            <a:endParaRPr lang="en-GB" sz="1600" dirty="0">
              <a:solidFill>
                <a:schemeClr val="tx1"/>
              </a:solidFill>
            </a:endParaRPr>
          </a:p>
          <a:p>
            <a:pPr lvl="1"/>
            <a:endParaRPr lang="en-GB" sz="1600" dirty="0">
              <a:solidFill>
                <a:schemeClr val="tx1"/>
              </a:solidFill>
            </a:endParaRPr>
          </a:p>
          <a:p>
            <a:r>
              <a:rPr lang="en-US" sz="2000" b="1" dirty="0">
                <a:solidFill>
                  <a:schemeClr val="tx1"/>
                </a:solidFill>
              </a:rPr>
              <a:t>Survivor selection</a:t>
            </a:r>
            <a:r>
              <a:rPr lang="en-US" sz="2000" dirty="0">
                <a:solidFill>
                  <a:schemeClr val="tx1"/>
                </a:solidFill>
              </a:rPr>
              <a:t>: </a:t>
            </a:r>
          </a:p>
          <a:p>
            <a:pPr lvl="1"/>
            <a:r>
              <a:rPr lang="en-US" sz="1800" dirty="0">
                <a:solidFill>
                  <a:schemeClr val="tx1"/>
                </a:solidFill>
              </a:rPr>
              <a:t>Typical: generational scheme (thus none)</a:t>
            </a:r>
          </a:p>
          <a:p>
            <a:pPr lvl="1"/>
            <a:r>
              <a:rPr lang="en-US" sz="1800" dirty="0">
                <a:solidFill>
                  <a:schemeClr val="tx1"/>
                </a:solidFill>
              </a:rPr>
              <a:t>Recently steady-state is becoming popular for its elitism</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t>Initialisation</a:t>
            </a:r>
          </a:p>
        </p:txBody>
      </p:sp>
      <p:sp>
        <p:nvSpPr>
          <p:cNvPr id="108547" name="Rectangle 3"/>
          <p:cNvSpPr>
            <a:spLocks noGrp="1" noChangeArrowheads="1"/>
          </p:cNvSpPr>
          <p:nvPr>
            <p:ph type="body" idx="1"/>
          </p:nvPr>
        </p:nvSpPr>
        <p:spPr/>
        <p:txBody>
          <a:bodyPr/>
          <a:lstStyle/>
          <a:p>
            <a:r>
              <a:rPr lang="en-GB" sz="2000" dirty="0">
                <a:solidFill>
                  <a:schemeClr val="tx1"/>
                </a:solidFill>
              </a:rPr>
              <a:t>Maximum initial depth of trees </a:t>
            </a:r>
            <a:r>
              <a:rPr lang="en-GB" sz="2000" dirty="0" err="1">
                <a:solidFill>
                  <a:schemeClr val="tx1"/>
                </a:solidFill>
              </a:rPr>
              <a:t>D</a:t>
            </a:r>
            <a:r>
              <a:rPr lang="en-GB" sz="2000" baseline="-25000" dirty="0" err="1">
                <a:solidFill>
                  <a:schemeClr val="tx1"/>
                </a:solidFill>
              </a:rPr>
              <a:t>max</a:t>
            </a:r>
            <a:r>
              <a:rPr lang="en-GB" sz="2000" dirty="0">
                <a:solidFill>
                  <a:schemeClr val="tx1"/>
                </a:solidFill>
              </a:rPr>
              <a:t> is set</a:t>
            </a:r>
          </a:p>
          <a:p>
            <a:endParaRPr lang="en-GB" sz="2000" dirty="0">
              <a:solidFill>
                <a:schemeClr val="tx1"/>
              </a:solidFill>
            </a:endParaRPr>
          </a:p>
          <a:p>
            <a:r>
              <a:rPr lang="en-GB" sz="2000" dirty="0">
                <a:solidFill>
                  <a:schemeClr val="tx1"/>
                </a:solidFill>
              </a:rPr>
              <a:t>Full method (each branch has depth = </a:t>
            </a:r>
            <a:r>
              <a:rPr lang="en-GB" sz="2000" dirty="0" err="1">
                <a:solidFill>
                  <a:schemeClr val="tx1"/>
                </a:solidFill>
              </a:rPr>
              <a:t>D</a:t>
            </a:r>
            <a:r>
              <a:rPr lang="en-GB" sz="2000" baseline="-25000" dirty="0" err="1">
                <a:solidFill>
                  <a:schemeClr val="tx1"/>
                </a:solidFill>
              </a:rPr>
              <a:t>max</a:t>
            </a:r>
            <a:r>
              <a:rPr lang="en-GB" sz="2000" dirty="0">
                <a:solidFill>
                  <a:schemeClr val="tx1"/>
                </a:solidFill>
              </a:rPr>
              <a:t>):</a:t>
            </a:r>
          </a:p>
          <a:p>
            <a:pPr lvl="1"/>
            <a:r>
              <a:rPr lang="en-GB" sz="1800" dirty="0">
                <a:solidFill>
                  <a:schemeClr val="tx1"/>
                </a:solidFill>
              </a:rPr>
              <a:t>nodes at depth d &lt; </a:t>
            </a:r>
            <a:r>
              <a:rPr lang="en-GB" sz="1800" dirty="0" err="1">
                <a:solidFill>
                  <a:schemeClr val="tx1"/>
                </a:solidFill>
              </a:rPr>
              <a:t>D</a:t>
            </a:r>
            <a:r>
              <a:rPr lang="en-GB" sz="1800" baseline="-25000" dirty="0" err="1">
                <a:solidFill>
                  <a:schemeClr val="tx1"/>
                </a:solidFill>
              </a:rPr>
              <a:t>max</a:t>
            </a:r>
            <a:r>
              <a:rPr lang="en-GB" sz="1800" dirty="0">
                <a:solidFill>
                  <a:schemeClr val="tx1"/>
                </a:solidFill>
              </a:rPr>
              <a:t> randomly chosen from function set F</a:t>
            </a:r>
          </a:p>
          <a:p>
            <a:pPr lvl="1"/>
            <a:r>
              <a:rPr lang="en-GB" sz="1800" dirty="0">
                <a:solidFill>
                  <a:schemeClr val="tx1"/>
                </a:solidFill>
              </a:rPr>
              <a:t>nodes at depth d = </a:t>
            </a:r>
            <a:r>
              <a:rPr lang="en-GB" sz="1800" dirty="0" err="1">
                <a:solidFill>
                  <a:schemeClr val="tx1"/>
                </a:solidFill>
              </a:rPr>
              <a:t>D</a:t>
            </a:r>
            <a:r>
              <a:rPr lang="en-GB" sz="1800" baseline="-25000" dirty="0" err="1">
                <a:solidFill>
                  <a:schemeClr val="tx1"/>
                </a:solidFill>
              </a:rPr>
              <a:t>max</a:t>
            </a:r>
            <a:r>
              <a:rPr lang="en-GB" sz="1800" dirty="0">
                <a:solidFill>
                  <a:schemeClr val="tx1"/>
                </a:solidFill>
              </a:rPr>
              <a:t> randomly chosen from terminal set T</a:t>
            </a:r>
          </a:p>
          <a:p>
            <a:pPr lvl="1"/>
            <a:endParaRPr lang="en-GB" sz="1800" dirty="0">
              <a:solidFill>
                <a:schemeClr val="tx1"/>
              </a:solidFill>
            </a:endParaRPr>
          </a:p>
          <a:p>
            <a:r>
              <a:rPr lang="en-GB" sz="2000" dirty="0">
                <a:solidFill>
                  <a:schemeClr val="tx1"/>
                </a:solidFill>
              </a:rPr>
              <a:t>Grow method (each branch has depth </a:t>
            </a:r>
            <a:r>
              <a:rPr lang="en-GB" sz="2000" dirty="0">
                <a:solidFill>
                  <a:schemeClr val="tx1"/>
                </a:solidFill>
                <a:sym typeface="Symbol" pitchFamily="18" charset="2"/>
              </a:rPr>
              <a:t></a:t>
            </a:r>
            <a:r>
              <a:rPr lang="en-GB" sz="2000" dirty="0">
                <a:solidFill>
                  <a:schemeClr val="tx1"/>
                </a:solidFill>
              </a:rPr>
              <a:t> </a:t>
            </a:r>
            <a:r>
              <a:rPr lang="en-GB" sz="2000" dirty="0" err="1">
                <a:solidFill>
                  <a:schemeClr val="tx1"/>
                </a:solidFill>
              </a:rPr>
              <a:t>D</a:t>
            </a:r>
            <a:r>
              <a:rPr lang="en-GB" sz="2000" baseline="-25000" dirty="0" err="1">
                <a:solidFill>
                  <a:schemeClr val="tx1"/>
                </a:solidFill>
              </a:rPr>
              <a:t>max</a:t>
            </a:r>
            <a:r>
              <a:rPr lang="en-GB" sz="2000" dirty="0">
                <a:solidFill>
                  <a:schemeClr val="tx1"/>
                </a:solidFill>
              </a:rPr>
              <a:t>):</a:t>
            </a:r>
          </a:p>
          <a:p>
            <a:pPr lvl="1"/>
            <a:r>
              <a:rPr lang="en-GB" sz="1800" dirty="0">
                <a:solidFill>
                  <a:schemeClr val="tx1"/>
                </a:solidFill>
              </a:rPr>
              <a:t>nodes at depth d &lt; </a:t>
            </a:r>
            <a:r>
              <a:rPr lang="en-GB" sz="1800" dirty="0" err="1">
                <a:solidFill>
                  <a:schemeClr val="tx1"/>
                </a:solidFill>
              </a:rPr>
              <a:t>D</a:t>
            </a:r>
            <a:r>
              <a:rPr lang="en-GB" sz="1800" baseline="-25000" dirty="0" err="1">
                <a:solidFill>
                  <a:schemeClr val="tx1"/>
                </a:solidFill>
              </a:rPr>
              <a:t>max</a:t>
            </a:r>
            <a:r>
              <a:rPr lang="en-GB" sz="1800" dirty="0">
                <a:solidFill>
                  <a:schemeClr val="tx1"/>
                </a:solidFill>
              </a:rPr>
              <a:t> randomly chosen from F </a:t>
            </a:r>
            <a:r>
              <a:rPr lang="en-GB" sz="1800" dirty="0">
                <a:solidFill>
                  <a:schemeClr val="tx1"/>
                </a:solidFill>
                <a:sym typeface="Symbol" pitchFamily="18" charset="2"/>
              </a:rPr>
              <a:t> </a:t>
            </a:r>
            <a:r>
              <a:rPr lang="en-GB" sz="1800" dirty="0">
                <a:solidFill>
                  <a:schemeClr val="tx1"/>
                </a:solidFill>
              </a:rPr>
              <a:t>T</a:t>
            </a:r>
          </a:p>
          <a:p>
            <a:pPr lvl="1"/>
            <a:r>
              <a:rPr lang="en-GB" sz="1800" dirty="0">
                <a:solidFill>
                  <a:schemeClr val="tx1"/>
                </a:solidFill>
              </a:rPr>
              <a:t>nodes at depth d = </a:t>
            </a:r>
            <a:r>
              <a:rPr lang="en-GB" sz="1800" dirty="0" err="1">
                <a:solidFill>
                  <a:schemeClr val="tx1"/>
                </a:solidFill>
              </a:rPr>
              <a:t>D</a:t>
            </a:r>
            <a:r>
              <a:rPr lang="en-GB" sz="1800" baseline="-25000" dirty="0" err="1">
                <a:solidFill>
                  <a:schemeClr val="tx1"/>
                </a:solidFill>
              </a:rPr>
              <a:t>max</a:t>
            </a:r>
            <a:r>
              <a:rPr lang="en-GB" sz="1800" dirty="0">
                <a:solidFill>
                  <a:schemeClr val="tx1"/>
                </a:solidFill>
              </a:rPr>
              <a:t> randomly chosen from T</a:t>
            </a:r>
          </a:p>
          <a:p>
            <a:pPr lvl="1"/>
            <a:endParaRPr lang="en-GB" sz="1800" dirty="0">
              <a:solidFill>
                <a:schemeClr val="tx1"/>
              </a:solidFill>
            </a:endParaRPr>
          </a:p>
          <a:p>
            <a:r>
              <a:rPr lang="en-GB" sz="2000" dirty="0">
                <a:solidFill>
                  <a:schemeClr val="tx1"/>
                </a:solidFill>
              </a:rPr>
              <a:t>Common GP initialisation: ramped half-and-half, where grow &amp; full method each deliver half of initial population</a:t>
            </a:r>
            <a:r>
              <a:rPr lang="en-US" sz="2000" dirty="0">
                <a:solidFill>
                  <a:schemeClr val="tx1"/>
                </a:solidFill>
              </a:rPr>
              <a:t> </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t>Bloat</a:t>
            </a:r>
          </a:p>
        </p:txBody>
      </p:sp>
      <p:sp>
        <p:nvSpPr>
          <p:cNvPr id="109571" name="Rectangle 3"/>
          <p:cNvSpPr>
            <a:spLocks noGrp="1" noChangeArrowheads="1"/>
          </p:cNvSpPr>
          <p:nvPr>
            <p:ph type="body" idx="1"/>
          </p:nvPr>
        </p:nvSpPr>
        <p:spPr/>
        <p:txBody>
          <a:bodyPr/>
          <a:lstStyle/>
          <a:p>
            <a:r>
              <a:rPr lang="en-US" sz="2000" dirty="0">
                <a:solidFill>
                  <a:schemeClr val="tx1"/>
                </a:solidFill>
              </a:rPr>
              <a:t>Bloat = “survival of the fattest”, i.e., the tree sizes in the population are increasing over time</a:t>
            </a:r>
          </a:p>
          <a:p>
            <a:r>
              <a:rPr lang="en-US" sz="2000" dirty="0">
                <a:solidFill>
                  <a:schemeClr val="tx1"/>
                </a:solidFill>
              </a:rPr>
              <a:t>Ongoing research and debate about the reasons </a:t>
            </a:r>
          </a:p>
          <a:p>
            <a:r>
              <a:rPr lang="en-US" sz="2000" dirty="0">
                <a:solidFill>
                  <a:schemeClr val="tx1"/>
                </a:solidFill>
              </a:rPr>
              <a:t>Needs countermeasures, e.g.</a:t>
            </a:r>
          </a:p>
          <a:p>
            <a:pPr lvl="1"/>
            <a:r>
              <a:rPr lang="en-US" sz="1800" dirty="0">
                <a:solidFill>
                  <a:schemeClr val="tx1"/>
                </a:solidFill>
              </a:rPr>
              <a:t>Prohibiting variation operators that would deliver “too big” children</a:t>
            </a:r>
          </a:p>
          <a:p>
            <a:pPr lvl="1"/>
            <a:r>
              <a:rPr lang="en-US" sz="1800" dirty="0">
                <a:solidFill>
                  <a:schemeClr val="tx1"/>
                </a:solidFill>
              </a:rPr>
              <a:t>Parsimony pressure: penalty for being oversized</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t>Problems involving “physical” environments</a:t>
            </a:r>
          </a:p>
        </p:txBody>
      </p:sp>
      <p:sp>
        <p:nvSpPr>
          <p:cNvPr id="110595" name="Rectangle 3"/>
          <p:cNvSpPr>
            <a:spLocks noGrp="1" noChangeArrowheads="1"/>
          </p:cNvSpPr>
          <p:nvPr>
            <p:ph type="body" idx="1"/>
          </p:nvPr>
        </p:nvSpPr>
        <p:spPr/>
        <p:txBody>
          <a:bodyPr/>
          <a:lstStyle/>
          <a:p>
            <a:r>
              <a:rPr lang="en-US" sz="1800" dirty="0">
                <a:solidFill>
                  <a:schemeClr val="tx1"/>
                </a:solidFill>
              </a:rPr>
              <a:t>Trees for data fitting vs. trees (programs) that are “really” executable</a:t>
            </a:r>
          </a:p>
          <a:p>
            <a:r>
              <a:rPr lang="en-US" sz="1800" dirty="0">
                <a:solidFill>
                  <a:schemeClr val="tx1"/>
                </a:solidFill>
              </a:rPr>
              <a:t>Execution can change the environment </a:t>
            </a:r>
            <a:r>
              <a:rPr lang="en-US" sz="1800" dirty="0">
                <a:solidFill>
                  <a:schemeClr val="tx1"/>
                </a:solidFill>
                <a:sym typeface="Wingdings" pitchFamily="2" charset="2"/>
              </a:rPr>
              <a:t> the calculation of fitness</a:t>
            </a:r>
          </a:p>
          <a:p>
            <a:r>
              <a:rPr lang="en-US" sz="1800" dirty="0">
                <a:solidFill>
                  <a:schemeClr val="tx1"/>
                </a:solidFill>
                <a:sym typeface="Wingdings" pitchFamily="2" charset="2"/>
              </a:rPr>
              <a:t>Example: robot controller</a:t>
            </a:r>
          </a:p>
          <a:p>
            <a:r>
              <a:rPr lang="en-US" sz="1800" dirty="0">
                <a:solidFill>
                  <a:schemeClr val="tx1"/>
                </a:solidFill>
                <a:sym typeface="Wingdings" pitchFamily="2" charset="2"/>
              </a:rPr>
              <a:t>Fitness calculations mostly by simulation, ranging from expensive to extremely expensive (in time)</a:t>
            </a:r>
          </a:p>
          <a:p>
            <a:r>
              <a:rPr lang="en-US" sz="1800" dirty="0">
                <a:solidFill>
                  <a:schemeClr val="tx1"/>
                </a:solidFill>
              </a:rPr>
              <a:t>But evolved controllers are often to very good </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t>Example application: </a:t>
            </a:r>
            <a:br>
              <a:rPr lang="en-US"/>
            </a:br>
            <a:r>
              <a:rPr lang="en-GB"/>
              <a:t>symbolic regression</a:t>
            </a:r>
            <a:r>
              <a:rPr lang="en-GB" sz="3200"/>
              <a:t> </a:t>
            </a:r>
            <a:endParaRPr lang="en-US" sz="3200"/>
          </a:p>
        </p:txBody>
      </p:sp>
      <p:sp>
        <p:nvSpPr>
          <p:cNvPr id="112643" name="Rectangle 3"/>
          <p:cNvSpPr>
            <a:spLocks noGrp="1" noChangeArrowheads="1"/>
          </p:cNvSpPr>
          <p:nvPr>
            <p:ph type="body" idx="1"/>
          </p:nvPr>
        </p:nvSpPr>
        <p:spPr/>
        <p:txBody>
          <a:bodyPr/>
          <a:lstStyle/>
          <a:p>
            <a:r>
              <a:rPr lang="en-GB" sz="2000" dirty="0"/>
              <a:t>Given some points in </a:t>
            </a:r>
            <a:r>
              <a:rPr lang="en-GB" sz="2000" b="1" dirty="0"/>
              <a:t>R</a:t>
            </a:r>
            <a:r>
              <a:rPr lang="en-GB" sz="2000" baseline="30000" dirty="0">
                <a:sym typeface="Bookshelf Symbol 5" pitchFamily="2" charset="2"/>
              </a:rPr>
              <a:t>2</a:t>
            </a:r>
            <a:r>
              <a:rPr lang="en-GB" sz="2000" dirty="0"/>
              <a:t>, (x</a:t>
            </a:r>
            <a:r>
              <a:rPr lang="en-GB" sz="2000" baseline="-25000" dirty="0"/>
              <a:t>1</a:t>
            </a:r>
            <a:r>
              <a:rPr lang="en-GB" sz="2000" dirty="0"/>
              <a:t>, y</a:t>
            </a:r>
            <a:r>
              <a:rPr lang="en-GB" sz="2000" baseline="-25000" dirty="0"/>
              <a:t>1</a:t>
            </a:r>
            <a:r>
              <a:rPr lang="en-GB" sz="2000" dirty="0"/>
              <a:t>), … , (</a:t>
            </a:r>
            <a:r>
              <a:rPr lang="en-GB" sz="2000" dirty="0" err="1"/>
              <a:t>x</a:t>
            </a:r>
            <a:r>
              <a:rPr lang="en-GB" sz="2000" baseline="-25000" dirty="0" err="1"/>
              <a:t>n</a:t>
            </a:r>
            <a:r>
              <a:rPr lang="en-GB" sz="2000" dirty="0"/>
              <a:t>, </a:t>
            </a:r>
            <a:r>
              <a:rPr lang="en-GB" sz="2000" dirty="0" err="1"/>
              <a:t>y</a:t>
            </a:r>
            <a:r>
              <a:rPr lang="en-GB" sz="2000" baseline="-25000" dirty="0" err="1"/>
              <a:t>n</a:t>
            </a:r>
            <a:r>
              <a:rPr lang="en-GB" sz="2000" dirty="0"/>
              <a:t>)</a:t>
            </a:r>
          </a:p>
          <a:p>
            <a:r>
              <a:rPr lang="en-GB" sz="2000" dirty="0"/>
              <a:t>Find function f(x) </a:t>
            </a:r>
            <a:r>
              <a:rPr lang="en-GB" sz="2000" dirty="0" err="1"/>
              <a:t>s.t</a:t>
            </a:r>
            <a:r>
              <a:rPr lang="en-GB" sz="2000" dirty="0"/>
              <a:t>. </a:t>
            </a:r>
            <a:r>
              <a:rPr lang="en-GB" sz="2000" dirty="0">
                <a:sym typeface="Symbol" pitchFamily="18" charset="2"/>
              </a:rPr>
              <a:t></a:t>
            </a:r>
            <a:r>
              <a:rPr lang="en-GB" sz="2000" dirty="0" err="1">
                <a:sym typeface="Symbol" pitchFamily="18" charset="2"/>
              </a:rPr>
              <a:t>i</a:t>
            </a:r>
            <a:r>
              <a:rPr lang="en-GB" sz="2000" dirty="0">
                <a:sym typeface="Symbol" pitchFamily="18" charset="2"/>
              </a:rPr>
              <a:t> = 1, …, n : f(x</a:t>
            </a:r>
            <a:r>
              <a:rPr lang="en-GB" sz="2000" baseline="-25000" dirty="0">
                <a:sym typeface="Symbol" pitchFamily="18" charset="2"/>
              </a:rPr>
              <a:t>i</a:t>
            </a:r>
            <a:r>
              <a:rPr lang="en-GB" sz="2000" dirty="0">
                <a:sym typeface="Symbol" pitchFamily="18" charset="2"/>
              </a:rPr>
              <a:t>) = </a:t>
            </a:r>
            <a:r>
              <a:rPr lang="en-GB" sz="2000" dirty="0" err="1">
                <a:sym typeface="Symbol" pitchFamily="18" charset="2"/>
              </a:rPr>
              <a:t>y</a:t>
            </a:r>
            <a:r>
              <a:rPr lang="en-GB" sz="2000" baseline="-25000" dirty="0" err="1">
                <a:sym typeface="Symbol" pitchFamily="18" charset="2"/>
              </a:rPr>
              <a:t>i</a:t>
            </a:r>
            <a:r>
              <a:rPr lang="en-GB" sz="2000" dirty="0">
                <a:sym typeface="Symbol" pitchFamily="18" charset="2"/>
              </a:rPr>
              <a:t> </a:t>
            </a:r>
          </a:p>
          <a:p>
            <a:r>
              <a:rPr lang="en-GB" sz="2000" dirty="0">
                <a:sym typeface="Symbol" pitchFamily="18" charset="2"/>
              </a:rPr>
              <a:t>Possible GP solution:</a:t>
            </a:r>
          </a:p>
          <a:p>
            <a:pPr lvl="1"/>
            <a:r>
              <a:rPr lang="en-GB" sz="1800" dirty="0"/>
              <a:t>Representation by F = {+, -, /, sin, </a:t>
            </a:r>
            <a:r>
              <a:rPr lang="en-GB" sz="1800" dirty="0" err="1"/>
              <a:t>cos</a:t>
            </a:r>
            <a:r>
              <a:rPr lang="en-GB" sz="1800" dirty="0"/>
              <a:t>}, T = </a:t>
            </a:r>
            <a:r>
              <a:rPr lang="en-GB" sz="1800" b="1" dirty="0"/>
              <a:t>R</a:t>
            </a:r>
            <a:r>
              <a:rPr lang="en-GB" sz="1800" dirty="0"/>
              <a:t> </a:t>
            </a:r>
            <a:r>
              <a:rPr lang="en-GB" sz="1800" dirty="0">
                <a:sym typeface="Symbol" pitchFamily="18" charset="2"/>
              </a:rPr>
              <a:t></a:t>
            </a:r>
            <a:r>
              <a:rPr lang="en-GB" sz="1800" dirty="0"/>
              <a:t> {x}</a:t>
            </a:r>
          </a:p>
          <a:p>
            <a:pPr lvl="1"/>
            <a:r>
              <a:rPr lang="en-GB" sz="1800" dirty="0"/>
              <a:t>Fitness is the error</a:t>
            </a:r>
          </a:p>
          <a:p>
            <a:pPr lvl="1"/>
            <a:r>
              <a:rPr lang="en-GB" sz="1800" dirty="0"/>
              <a:t>All operators standard</a:t>
            </a:r>
          </a:p>
          <a:p>
            <a:pPr lvl="1"/>
            <a:r>
              <a:rPr lang="en-GB" sz="1800" dirty="0"/>
              <a:t> </a:t>
            </a:r>
            <a:r>
              <a:rPr lang="en-GB" sz="1800" dirty="0" err="1"/>
              <a:t>pop.size</a:t>
            </a:r>
            <a:r>
              <a:rPr lang="en-GB" sz="1800" dirty="0"/>
              <a:t> = 1000, ramped half-half initialisation</a:t>
            </a:r>
          </a:p>
          <a:p>
            <a:pPr lvl="1"/>
            <a:r>
              <a:rPr lang="en-GB" sz="1800" dirty="0"/>
              <a:t>Termination: n “hits” or 50000 fitness evaluations reached (where “hit” is if | </a:t>
            </a:r>
            <a:r>
              <a:rPr lang="en-GB" sz="1800" dirty="0">
                <a:sym typeface="Symbol" pitchFamily="18" charset="2"/>
              </a:rPr>
              <a:t>f(x</a:t>
            </a:r>
            <a:r>
              <a:rPr lang="en-GB" sz="1800" baseline="-25000" dirty="0">
                <a:sym typeface="Symbol" pitchFamily="18" charset="2"/>
              </a:rPr>
              <a:t>i</a:t>
            </a:r>
            <a:r>
              <a:rPr lang="en-GB" sz="1800" dirty="0">
                <a:sym typeface="Symbol" pitchFamily="18" charset="2"/>
              </a:rPr>
              <a:t>) – </a:t>
            </a:r>
            <a:r>
              <a:rPr lang="en-GB" sz="1800" dirty="0" err="1">
                <a:sym typeface="Symbol" pitchFamily="18" charset="2"/>
              </a:rPr>
              <a:t>y</a:t>
            </a:r>
            <a:r>
              <a:rPr lang="en-GB" sz="1800" baseline="-25000" dirty="0" err="1">
                <a:sym typeface="Symbol" pitchFamily="18" charset="2"/>
              </a:rPr>
              <a:t>i</a:t>
            </a:r>
            <a:r>
              <a:rPr lang="en-GB" sz="1800" baseline="-25000" dirty="0">
                <a:sym typeface="Symbol" pitchFamily="18" charset="2"/>
              </a:rPr>
              <a:t> </a:t>
            </a:r>
            <a:r>
              <a:rPr lang="en-GB" sz="1800" dirty="0"/>
              <a:t>| &lt; 0.0001)</a:t>
            </a:r>
            <a:r>
              <a:rPr lang="en-GB" sz="1800" dirty="0">
                <a:sym typeface="Symbol" pitchFamily="18" charset="2"/>
              </a:rPr>
              <a:t> </a:t>
            </a:r>
          </a:p>
        </p:txBody>
      </p:sp>
      <p:graphicFrame>
        <p:nvGraphicFramePr>
          <p:cNvPr id="112644" name="Object 4"/>
          <p:cNvGraphicFramePr>
            <a:graphicFrameLocks noChangeAspect="1"/>
          </p:cNvGraphicFramePr>
          <p:nvPr/>
        </p:nvGraphicFramePr>
        <p:xfrm>
          <a:off x="2071670" y="4929198"/>
          <a:ext cx="2514600" cy="706438"/>
        </p:xfrm>
        <a:graphic>
          <a:graphicData uri="http://schemas.openxmlformats.org/presentationml/2006/ole">
            <mc:AlternateContent xmlns:mc="http://schemas.openxmlformats.org/markup-compatibility/2006">
              <mc:Choice xmlns:v="urn:schemas-microsoft-com:vml" Requires="v">
                <p:oleObj name="Equation" r:id="rId2" imgW="1536480" imgH="431640" progId="Equation.3">
                  <p:embed/>
                </p:oleObj>
              </mc:Choice>
              <mc:Fallback>
                <p:oleObj name="Equation" r:id="rId2" imgW="1536480" imgH="43164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70" y="4929198"/>
                        <a:ext cx="2514600" cy="706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#17</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DEE79E0-6833-46E0-8223-5B5BDF62312F}" type="slidenum">
              <a:rPr lang="nl-NL" smtClean="0"/>
              <a:pPr/>
              <a:t>306</a:t>
            </a:fld>
            <a:endParaRPr lang="nl-NL"/>
          </a:p>
        </p:txBody>
      </p:sp>
    </p:spTree>
    <p:extLst>
      <p:ext uri="{BB962C8B-B14F-4D97-AF65-F5344CB8AC3E}">
        <p14:creationId xmlns:p14="http://schemas.microsoft.com/office/powerpoint/2010/main" val="13395705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Multi-Objective Optimization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307</a:t>
            </a:fld>
            <a:endParaRPr lang="nl-NL"/>
          </a:p>
        </p:txBody>
      </p:sp>
      <p:sp>
        <p:nvSpPr>
          <p:cNvPr id="5" name="Rectangle 4"/>
          <p:cNvSpPr/>
          <p:nvPr/>
        </p:nvSpPr>
        <p:spPr>
          <a:xfrm>
            <a:off x="1785918" y="3000372"/>
            <a:ext cx="6357831" cy="584775"/>
          </a:xfrm>
          <a:prstGeom prst="rect">
            <a:avLst/>
          </a:prstGeom>
        </p:spPr>
        <p:txBody>
          <a:bodyPr wrap="none">
            <a:spAutoFit/>
          </a:bodyPr>
          <a:lstStyle/>
          <a:p>
            <a:pPr algn="ctr">
              <a:buFontTx/>
              <a:buNone/>
            </a:pPr>
            <a:r>
              <a:rPr lang="en-US" sz="3200" b="1" dirty="0"/>
              <a:t>Multi-Objective Optimization</a:t>
            </a:r>
          </a:p>
        </p:txBody>
      </p:sp>
      <p:sp>
        <p:nvSpPr>
          <p:cNvPr id="6" name="Rectangle 5"/>
          <p:cNvSpPr/>
          <p:nvPr/>
        </p:nvSpPr>
        <p:spPr>
          <a:xfrm>
            <a:off x="642910" y="4572008"/>
            <a:ext cx="4572000" cy="923330"/>
          </a:xfrm>
          <a:prstGeom prst="rect">
            <a:avLst/>
          </a:prstGeom>
        </p:spPr>
        <p:txBody>
          <a:bodyPr>
            <a:spAutoFit/>
          </a:bodyPr>
          <a:lstStyle/>
          <a:p>
            <a:r>
              <a:rPr lang="en-US" dirty="0"/>
              <a:t>Deb, </a:t>
            </a:r>
            <a:r>
              <a:rPr lang="en-US" dirty="0" err="1"/>
              <a:t>Kalyanmoy</a:t>
            </a:r>
            <a:r>
              <a:rPr lang="en-US" dirty="0"/>
              <a:t>; </a:t>
            </a:r>
            <a:r>
              <a:rPr lang="en-US" u="sng" dirty="0"/>
              <a:t>Multi-Objective Optimization using Evolutionary Algorithms</a:t>
            </a:r>
            <a:endParaRPr lang="en-US"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Black-Box Optimization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308</a:t>
            </a:fld>
            <a:endParaRPr lang="nl-NL"/>
          </a:p>
        </p:txBody>
      </p:sp>
      <p:sp>
        <p:nvSpPr>
          <p:cNvPr id="5" name="Rectangle 2"/>
          <p:cNvSpPr>
            <a:spLocks noChangeArrowheads="1"/>
          </p:cNvSpPr>
          <p:nvPr/>
        </p:nvSpPr>
        <p:spPr bwMode="auto">
          <a:xfrm>
            <a:off x="2489200" y="1400158"/>
            <a:ext cx="4500563" cy="2611438"/>
          </a:xfrm>
          <a:prstGeom prst="rect">
            <a:avLst/>
          </a:prstGeom>
          <a:solidFill>
            <a:schemeClr val="tx1"/>
          </a:solidFill>
          <a:ln w="57150" algn="ctr">
            <a:solidFill>
              <a:schemeClr val="tx2"/>
            </a:solidFill>
            <a:miter lim="800000"/>
            <a:headEnd/>
            <a:tailEnd/>
          </a:ln>
          <a:effectLst/>
        </p:spPr>
        <p:txBody>
          <a:bodyPr wrap="none" anchor="ctr"/>
          <a:lstStyle/>
          <a:p>
            <a:pPr algn="ctr"/>
            <a:r>
              <a:rPr lang="en-US" sz="7200" dirty="0">
                <a:solidFill>
                  <a:schemeClr val="bg1"/>
                </a:solidFill>
                <a:latin typeface="Arial" pitchFamily="34" charset="0"/>
                <a:cs typeface="Courier New" pitchFamily="49" charset="0"/>
              </a:rPr>
              <a:t>?</a:t>
            </a:r>
          </a:p>
        </p:txBody>
      </p:sp>
      <p:sp>
        <p:nvSpPr>
          <p:cNvPr id="6" name="Rectangle 5"/>
          <p:cNvSpPr>
            <a:spLocks noChangeArrowheads="1"/>
          </p:cNvSpPr>
          <p:nvPr/>
        </p:nvSpPr>
        <p:spPr bwMode="auto">
          <a:xfrm>
            <a:off x="2520950" y="4959333"/>
            <a:ext cx="4500563" cy="1584325"/>
          </a:xfrm>
          <a:prstGeom prst="rect">
            <a:avLst/>
          </a:prstGeom>
          <a:solidFill>
            <a:srgbClr val="CCCCFF"/>
          </a:solidFill>
          <a:ln w="57150" algn="ctr">
            <a:solidFill>
              <a:schemeClr val="accent2"/>
            </a:solidFill>
            <a:miter lim="800000"/>
            <a:headEnd/>
            <a:tailEnd/>
          </a:ln>
          <a:effectLst/>
        </p:spPr>
        <p:txBody>
          <a:bodyPr wrap="none" anchor="ctr"/>
          <a:lstStyle/>
          <a:p>
            <a:endParaRPr lang="en-US"/>
          </a:p>
        </p:txBody>
      </p:sp>
      <p:sp>
        <p:nvSpPr>
          <p:cNvPr id="7" name="Line 6"/>
          <p:cNvSpPr>
            <a:spLocks noChangeShapeType="1"/>
          </p:cNvSpPr>
          <p:nvPr/>
        </p:nvSpPr>
        <p:spPr bwMode="auto">
          <a:xfrm flipH="1">
            <a:off x="1800225" y="2079608"/>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8" name="Line 7"/>
          <p:cNvSpPr>
            <a:spLocks noChangeShapeType="1"/>
          </p:cNvSpPr>
          <p:nvPr/>
        </p:nvSpPr>
        <p:spPr bwMode="auto">
          <a:xfrm flipH="1">
            <a:off x="1800225" y="2528871"/>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9" name="Line 8"/>
          <p:cNvSpPr>
            <a:spLocks noChangeShapeType="1"/>
          </p:cNvSpPr>
          <p:nvPr/>
        </p:nvSpPr>
        <p:spPr bwMode="auto">
          <a:xfrm flipH="1">
            <a:off x="1800225" y="3428983"/>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10" name="Line 9"/>
          <p:cNvSpPr>
            <a:spLocks noChangeShapeType="1"/>
          </p:cNvSpPr>
          <p:nvPr/>
        </p:nvSpPr>
        <p:spPr bwMode="auto">
          <a:xfrm flipH="1">
            <a:off x="6931025" y="3519471"/>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11" name="Line 10"/>
          <p:cNvSpPr>
            <a:spLocks noChangeShapeType="1"/>
          </p:cNvSpPr>
          <p:nvPr/>
        </p:nvSpPr>
        <p:spPr bwMode="auto">
          <a:xfrm flipH="1">
            <a:off x="6931025" y="2800333"/>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12" name="Line 11"/>
          <p:cNvSpPr>
            <a:spLocks noChangeShapeType="1"/>
          </p:cNvSpPr>
          <p:nvPr/>
        </p:nvSpPr>
        <p:spPr bwMode="auto">
          <a:xfrm flipH="1">
            <a:off x="6931025" y="2079608"/>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13" name="Line 12"/>
          <p:cNvSpPr>
            <a:spLocks noChangeShapeType="1"/>
          </p:cNvSpPr>
          <p:nvPr/>
        </p:nvSpPr>
        <p:spPr bwMode="auto">
          <a:xfrm flipH="1">
            <a:off x="1800225" y="2979721"/>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14" name="Text Box 13"/>
          <p:cNvSpPr txBox="1">
            <a:spLocks noChangeArrowheads="1"/>
          </p:cNvSpPr>
          <p:nvPr/>
        </p:nvSpPr>
        <p:spPr bwMode="auto">
          <a:xfrm>
            <a:off x="2611438" y="5062521"/>
            <a:ext cx="4230687" cy="1200329"/>
          </a:xfrm>
          <a:prstGeom prst="rect">
            <a:avLst/>
          </a:prstGeom>
          <a:noFill/>
          <a:ln w="9525" algn="ctr">
            <a:noFill/>
            <a:miter lim="800000"/>
            <a:headEnd/>
            <a:tailEnd/>
          </a:ln>
          <a:effectLst/>
        </p:spPr>
        <p:txBody>
          <a:bodyPr>
            <a:spAutoFit/>
          </a:bodyPr>
          <a:lstStyle/>
          <a:p>
            <a:pPr marL="457200" indent="-457200" algn="ctr">
              <a:spcBef>
                <a:spcPct val="50000"/>
              </a:spcBef>
            </a:pPr>
            <a:r>
              <a:rPr lang="en-US" dirty="0">
                <a:solidFill>
                  <a:srgbClr val="993366"/>
                </a:solidFill>
                <a:latin typeface="Arial" pitchFamily="34" charset="0"/>
                <a:cs typeface="Courier New" pitchFamily="49" charset="0"/>
              </a:rPr>
              <a:t>Optimization Algorithm</a:t>
            </a:r>
            <a:r>
              <a:rPr lang="en-US" dirty="0">
                <a:latin typeface="Arial" pitchFamily="34" charset="0"/>
                <a:cs typeface="Courier New" pitchFamily="49" charset="0"/>
              </a:rPr>
              <a:t>:</a:t>
            </a:r>
          </a:p>
          <a:p>
            <a:pPr marL="457200" indent="-457200" algn="ctr">
              <a:spcBef>
                <a:spcPct val="50000"/>
              </a:spcBef>
            </a:pPr>
            <a:r>
              <a:rPr lang="en-US" dirty="0">
                <a:latin typeface="Arial" pitchFamily="34" charset="0"/>
                <a:cs typeface="Courier New" pitchFamily="49" charset="0"/>
              </a:rPr>
              <a:t>only allowed to evaluate f</a:t>
            </a:r>
          </a:p>
          <a:p>
            <a:pPr marL="457200" indent="-457200" algn="ctr">
              <a:spcBef>
                <a:spcPct val="50000"/>
              </a:spcBef>
            </a:pPr>
            <a:r>
              <a:rPr lang="en-US" dirty="0">
                <a:latin typeface="Arial" pitchFamily="34" charset="0"/>
                <a:cs typeface="Courier New" pitchFamily="49" charset="0"/>
              </a:rPr>
              <a:t> (direct search)</a:t>
            </a:r>
          </a:p>
        </p:txBody>
      </p:sp>
      <p:sp>
        <p:nvSpPr>
          <p:cNvPr id="15" name="Text Box 14"/>
          <p:cNvSpPr txBox="1">
            <a:spLocks noChangeArrowheads="1"/>
          </p:cNvSpPr>
          <p:nvPr/>
        </p:nvSpPr>
        <p:spPr bwMode="auto">
          <a:xfrm>
            <a:off x="198438" y="2385996"/>
            <a:ext cx="1782762" cy="701675"/>
          </a:xfrm>
          <a:prstGeom prst="rect">
            <a:avLst/>
          </a:prstGeom>
          <a:noFill/>
          <a:ln w="9525" algn="ctr">
            <a:noFill/>
            <a:miter lim="800000"/>
            <a:headEnd/>
            <a:tailEnd/>
          </a:ln>
          <a:effectLst/>
        </p:spPr>
        <p:txBody>
          <a:bodyPr>
            <a:spAutoFit/>
          </a:bodyPr>
          <a:lstStyle/>
          <a:p>
            <a:pPr>
              <a:spcBef>
                <a:spcPct val="50000"/>
              </a:spcBef>
            </a:pPr>
            <a:r>
              <a:rPr lang="en-US" sz="2000">
                <a:latin typeface="Arial" pitchFamily="34" charset="0"/>
                <a:cs typeface="Courier New" pitchFamily="49" charset="0"/>
              </a:rPr>
              <a:t>decision vector x</a:t>
            </a:r>
          </a:p>
        </p:txBody>
      </p:sp>
      <p:sp>
        <p:nvSpPr>
          <p:cNvPr id="16" name="Text Box 15"/>
          <p:cNvSpPr txBox="1">
            <a:spLocks noChangeArrowheads="1"/>
          </p:cNvSpPr>
          <p:nvPr/>
        </p:nvSpPr>
        <p:spPr bwMode="auto">
          <a:xfrm>
            <a:off x="7543800" y="2457433"/>
            <a:ext cx="1530350" cy="701675"/>
          </a:xfrm>
          <a:prstGeom prst="rect">
            <a:avLst/>
          </a:prstGeom>
          <a:noFill/>
          <a:ln w="9525" algn="ctr">
            <a:noFill/>
            <a:miter lim="800000"/>
            <a:headEnd/>
            <a:tailEnd/>
          </a:ln>
          <a:effectLst/>
        </p:spPr>
        <p:txBody>
          <a:bodyPr>
            <a:spAutoFit/>
          </a:bodyPr>
          <a:lstStyle/>
          <a:p>
            <a:pPr rtl="1">
              <a:spcBef>
                <a:spcPct val="50000"/>
              </a:spcBef>
            </a:pPr>
            <a:r>
              <a:rPr lang="en-US" sz="2000">
                <a:latin typeface="Arial" pitchFamily="34" charset="0"/>
                <a:cs typeface="Courier New" pitchFamily="49" charset="0"/>
              </a:rPr>
              <a:t>objective vector f(x)</a:t>
            </a:r>
          </a:p>
        </p:txBody>
      </p:sp>
      <p:sp>
        <p:nvSpPr>
          <p:cNvPr id="17" name="Line 16"/>
          <p:cNvSpPr>
            <a:spLocks noChangeShapeType="1"/>
          </p:cNvSpPr>
          <p:nvPr/>
        </p:nvSpPr>
        <p:spPr bwMode="auto">
          <a:xfrm flipH="1">
            <a:off x="1260475" y="5859446"/>
            <a:ext cx="1260475" cy="0"/>
          </a:xfrm>
          <a:prstGeom prst="line">
            <a:avLst/>
          </a:prstGeom>
          <a:noFill/>
          <a:ln w="38100">
            <a:solidFill>
              <a:schemeClr val="accent2"/>
            </a:solidFill>
            <a:round/>
            <a:headEnd/>
            <a:tailEnd/>
          </a:ln>
          <a:effectLst/>
        </p:spPr>
        <p:txBody>
          <a:bodyPr wrap="none" anchor="ctr"/>
          <a:lstStyle/>
          <a:p>
            <a:endParaRPr lang="en-US"/>
          </a:p>
        </p:txBody>
      </p:sp>
      <p:sp>
        <p:nvSpPr>
          <p:cNvPr id="18" name="Line 17"/>
          <p:cNvSpPr>
            <a:spLocks noChangeShapeType="1"/>
          </p:cNvSpPr>
          <p:nvPr/>
        </p:nvSpPr>
        <p:spPr bwMode="auto">
          <a:xfrm flipH="1">
            <a:off x="1260475" y="3519471"/>
            <a:ext cx="0" cy="2339975"/>
          </a:xfrm>
          <a:prstGeom prst="line">
            <a:avLst/>
          </a:prstGeom>
          <a:noFill/>
          <a:ln w="38100">
            <a:solidFill>
              <a:schemeClr val="accent2"/>
            </a:solidFill>
            <a:round/>
            <a:headEnd type="arrow" w="med" len="med"/>
            <a:tailEnd/>
          </a:ln>
          <a:effectLst/>
        </p:spPr>
        <p:txBody>
          <a:bodyPr wrap="none" anchor="ctr"/>
          <a:lstStyle/>
          <a:p>
            <a:endParaRPr lang="en-US"/>
          </a:p>
        </p:txBody>
      </p:sp>
      <p:sp>
        <p:nvSpPr>
          <p:cNvPr id="19" name="Line 18"/>
          <p:cNvSpPr>
            <a:spLocks noChangeShapeType="1"/>
          </p:cNvSpPr>
          <p:nvPr/>
        </p:nvSpPr>
        <p:spPr bwMode="auto">
          <a:xfrm flipH="1" flipV="1">
            <a:off x="7021513" y="5859446"/>
            <a:ext cx="1260475" cy="0"/>
          </a:xfrm>
          <a:prstGeom prst="line">
            <a:avLst/>
          </a:prstGeom>
          <a:noFill/>
          <a:ln w="38100">
            <a:solidFill>
              <a:schemeClr val="accent2"/>
            </a:solidFill>
            <a:round/>
            <a:headEnd/>
            <a:tailEnd type="arrow" w="med" len="med"/>
          </a:ln>
          <a:effectLst/>
        </p:spPr>
        <p:txBody>
          <a:bodyPr wrap="none" anchor="ctr"/>
          <a:lstStyle/>
          <a:p>
            <a:endParaRPr lang="en-US"/>
          </a:p>
        </p:txBody>
      </p:sp>
      <p:sp>
        <p:nvSpPr>
          <p:cNvPr id="20" name="Line 19"/>
          <p:cNvSpPr>
            <a:spLocks noChangeShapeType="1"/>
          </p:cNvSpPr>
          <p:nvPr/>
        </p:nvSpPr>
        <p:spPr bwMode="auto">
          <a:xfrm flipH="1" flipV="1">
            <a:off x="8281988" y="3700446"/>
            <a:ext cx="0" cy="2159000"/>
          </a:xfrm>
          <a:prstGeom prst="line">
            <a:avLst/>
          </a:prstGeom>
          <a:noFill/>
          <a:ln w="38100">
            <a:solidFill>
              <a:schemeClr val="accent2"/>
            </a:solidFill>
            <a:round/>
            <a:headEnd/>
            <a:tailEnd/>
          </a:ln>
          <a:effectLst/>
        </p:spPr>
        <p:txBody>
          <a:bodyPr wrap="none" anchor="ctr"/>
          <a:lstStyle/>
          <a:p>
            <a:endParaRPr lang="en-US"/>
          </a:p>
        </p:txBody>
      </p:sp>
      <p:sp>
        <p:nvSpPr>
          <p:cNvPr id="21" name="Text Box 20"/>
          <p:cNvSpPr txBox="1">
            <a:spLocks noChangeArrowheads="1"/>
          </p:cNvSpPr>
          <p:nvPr/>
        </p:nvSpPr>
        <p:spPr bwMode="auto">
          <a:xfrm>
            <a:off x="2700338" y="1000108"/>
            <a:ext cx="3960812" cy="396875"/>
          </a:xfrm>
          <a:prstGeom prst="rect">
            <a:avLst/>
          </a:prstGeom>
          <a:noFill/>
          <a:ln w="9525" algn="ctr">
            <a:noFill/>
            <a:miter lim="800000"/>
            <a:headEnd/>
            <a:tailEnd/>
          </a:ln>
          <a:effectLst/>
        </p:spPr>
        <p:txBody>
          <a:bodyPr>
            <a:spAutoFit/>
          </a:bodyPr>
          <a:lstStyle/>
          <a:p>
            <a:pPr>
              <a:spcBef>
                <a:spcPct val="50000"/>
              </a:spcBef>
            </a:pPr>
            <a:r>
              <a:rPr lang="en-US" sz="2000" b="1">
                <a:latin typeface="Arial" pitchFamily="34" charset="0"/>
                <a:cs typeface="Courier New" pitchFamily="49" charset="0"/>
              </a:rPr>
              <a:t>objective function</a:t>
            </a:r>
          </a:p>
        </p:txBody>
      </p:sp>
      <p:sp>
        <p:nvSpPr>
          <p:cNvPr id="22" name="Text Box 21"/>
          <p:cNvSpPr txBox="1">
            <a:spLocks noChangeArrowheads="1"/>
          </p:cNvSpPr>
          <p:nvPr/>
        </p:nvSpPr>
        <p:spPr bwMode="auto">
          <a:xfrm>
            <a:off x="2700338" y="4022708"/>
            <a:ext cx="3960812" cy="396875"/>
          </a:xfrm>
          <a:prstGeom prst="rect">
            <a:avLst/>
          </a:prstGeom>
          <a:noFill/>
          <a:ln w="9525" algn="ctr">
            <a:noFill/>
            <a:miter lim="800000"/>
            <a:headEnd/>
            <a:tailEnd/>
          </a:ln>
          <a:effectLst/>
        </p:spPr>
        <p:txBody>
          <a:bodyPr>
            <a:spAutoFit/>
          </a:bodyPr>
          <a:lstStyle/>
          <a:p>
            <a:pPr>
              <a:spcBef>
                <a:spcPct val="50000"/>
              </a:spcBef>
            </a:pPr>
            <a:r>
              <a:rPr lang="en-US" sz="2000">
                <a:latin typeface="Arial" pitchFamily="34" charset="0"/>
                <a:cs typeface="Courier New" pitchFamily="49" charset="0"/>
              </a:rPr>
              <a:t>(e.g. simulation model)</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Vs Multi-objective</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309</a:t>
            </a:fld>
            <a:endParaRPr lang="nl-NL"/>
          </a:p>
        </p:txBody>
      </p:sp>
      <p:sp>
        <p:nvSpPr>
          <p:cNvPr id="6" name="TextBox 2"/>
          <p:cNvSpPr txBox="1">
            <a:spLocks noChangeArrowheads="1"/>
          </p:cNvSpPr>
          <p:nvPr/>
        </p:nvSpPr>
        <p:spPr bwMode="auto">
          <a:xfrm>
            <a:off x="381000" y="1071546"/>
            <a:ext cx="8382000" cy="3693319"/>
          </a:xfrm>
          <a:prstGeom prst="rect">
            <a:avLst/>
          </a:prstGeom>
          <a:noFill/>
          <a:ln w="9525">
            <a:noFill/>
            <a:miter lim="800000"/>
            <a:headEnd/>
            <a:tailEnd/>
          </a:ln>
        </p:spPr>
        <p:txBody>
          <a:bodyPr>
            <a:spAutoFit/>
          </a:bodyPr>
          <a:lstStyle/>
          <a:p>
            <a:r>
              <a:rPr lang="en-US" b="1" dirty="0"/>
              <a:t>Single Objective Optimization</a:t>
            </a:r>
            <a:r>
              <a:rPr lang="en-US" dirty="0"/>
              <a:t>: </a:t>
            </a:r>
          </a:p>
          <a:p>
            <a:r>
              <a:rPr lang="en-US" dirty="0"/>
              <a:t>When an optimization problem involves only one objective function, the task of finding the optimal solution is called single-objective optimization.</a:t>
            </a:r>
          </a:p>
          <a:p>
            <a:endParaRPr lang="en-US" dirty="0"/>
          </a:p>
          <a:p>
            <a:r>
              <a:rPr lang="en-US" b="1" dirty="0"/>
              <a:t>Example</a:t>
            </a:r>
            <a:r>
              <a:rPr lang="en-US" dirty="0"/>
              <a:t>: Find out a </a:t>
            </a:r>
            <a:r>
              <a:rPr lang="en-US" b="1" dirty="0"/>
              <a:t>CAR</a:t>
            </a:r>
            <a:r>
              <a:rPr lang="en-US" dirty="0"/>
              <a:t> for me with Minimum cost.</a:t>
            </a:r>
          </a:p>
          <a:p>
            <a:endParaRPr lang="en-US" dirty="0"/>
          </a:p>
          <a:p>
            <a:r>
              <a:rPr lang="en-US" b="1" dirty="0"/>
              <a:t>Multi-objective Optimization</a:t>
            </a:r>
            <a:r>
              <a:rPr lang="en-US" dirty="0"/>
              <a:t>: When an optimization problem involves more than one objective function, the task of finding one or more optimal solutions is known as multi-objective optimization.</a:t>
            </a:r>
          </a:p>
          <a:p>
            <a:endParaRPr lang="en-US" dirty="0"/>
          </a:p>
          <a:p>
            <a:r>
              <a:rPr lang="en-US" b="1" dirty="0"/>
              <a:t>Example: </a:t>
            </a:r>
            <a:r>
              <a:rPr lang="en-US" dirty="0"/>
              <a:t>Find out a </a:t>
            </a:r>
            <a:r>
              <a:rPr lang="en-US" b="1" dirty="0"/>
              <a:t>CAR</a:t>
            </a:r>
            <a:r>
              <a:rPr lang="en-US" dirty="0"/>
              <a:t> for me with minimum cost and maximum comfort.</a:t>
            </a:r>
          </a:p>
          <a:p>
            <a:endParaRPr lang="en-US" dirty="0"/>
          </a:p>
          <a:p>
            <a:endParaRPr lang="en-US" dirty="0"/>
          </a:p>
        </p:txBody>
      </p:sp>
      <p:graphicFrame>
        <p:nvGraphicFramePr>
          <p:cNvPr id="1167361" name="Object 1"/>
          <p:cNvGraphicFramePr>
            <a:graphicFrameLocks noChangeAspect="1"/>
          </p:cNvGraphicFramePr>
          <p:nvPr/>
        </p:nvGraphicFramePr>
        <p:xfrm>
          <a:off x="2357422" y="4218636"/>
          <a:ext cx="3460754" cy="2353636"/>
        </p:xfrm>
        <a:graphic>
          <a:graphicData uri="http://schemas.openxmlformats.org/presentationml/2006/ole">
            <mc:AlternateContent xmlns:mc="http://schemas.openxmlformats.org/markup-compatibility/2006">
              <mc:Choice xmlns:v="urn:schemas-microsoft-com:vml" Requires="v">
                <p:oleObj name="Bitmap Image" r:id="rId2" imgW="4495238" imgH="3057143" progId="PBrush">
                  <p:embed/>
                </p:oleObj>
              </mc:Choice>
              <mc:Fallback>
                <p:oleObj name="Bitmap Image" r:id="rId2" imgW="4495238" imgH="3057143" progId="PBrush">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422" y="4218636"/>
                        <a:ext cx="3460754" cy="235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660290" y="2276840"/>
            <a:ext cx="2265415" cy="26974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Representation- what do you think? </a:t>
            </a:r>
          </a:p>
        </p:txBody>
      </p:sp>
      <p:sp>
        <p:nvSpPr>
          <p:cNvPr id="4" name="Slide Number Placeholder 3"/>
          <p:cNvSpPr>
            <a:spLocks noGrp="1"/>
          </p:cNvSpPr>
          <p:nvPr>
            <p:ph type="sldNum" sz="quarter" idx="11"/>
          </p:nvPr>
        </p:nvSpPr>
        <p:spPr/>
        <p:txBody>
          <a:bodyPr/>
          <a:lstStyle/>
          <a:p>
            <a:fld id="{05F902D2-9C2C-4DBB-8DAD-BC9F69CAD2CA}" type="slidenum">
              <a:rPr lang="en-US" smtClean="0"/>
              <a:pPr/>
              <a:t>31</a:t>
            </a:fld>
            <a:endParaRPr lang="en-US"/>
          </a:p>
        </p:txBody>
      </p:sp>
      <p:sp>
        <p:nvSpPr>
          <p:cNvPr id="7" name="Rectangle 6"/>
          <p:cNvSpPr/>
          <p:nvPr/>
        </p:nvSpPr>
        <p:spPr>
          <a:xfrm>
            <a:off x="899490" y="1484730"/>
            <a:ext cx="4968690" cy="461665"/>
          </a:xfrm>
          <a:prstGeom prst="rect">
            <a:avLst/>
          </a:prstGeom>
        </p:spPr>
        <p:txBody>
          <a:bodyPr wrap="square">
            <a:spAutoFit/>
          </a:bodyPr>
          <a:lstStyle/>
          <a:p>
            <a:r>
              <a:rPr lang="en-US" sz="2400" b="1" dirty="0"/>
              <a:t>Which one is preferred?</a:t>
            </a:r>
          </a:p>
        </p:txBody>
      </p:sp>
      <p:sp>
        <p:nvSpPr>
          <p:cNvPr id="9" name="Rectangle 8"/>
          <p:cNvSpPr/>
          <p:nvPr/>
        </p:nvSpPr>
        <p:spPr>
          <a:xfrm>
            <a:off x="323410" y="3645030"/>
            <a:ext cx="2592376" cy="338554"/>
          </a:xfrm>
          <a:prstGeom prst="rect">
            <a:avLst/>
          </a:prstGeom>
        </p:spPr>
        <p:txBody>
          <a:bodyPr wrap="none">
            <a:spAutoFit/>
          </a:bodyPr>
          <a:lstStyle/>
          <a:p>
            <a:r>
              <a:rPr lang="en-GB" sz="1600" b="1" dirty="0"/>
              <a:t>phenotype=&gt; genotype</a:t>
            </a:r>
            <a:endParaRPr lang="en-US" sz="1600" b="1" dirty="0"/>
          </a:p>
        </p:txBody>
      </p:sp>
      <p:sp>
        <p:nvSpPr>
          <p:cNvPr id="10" name="Rectangle 9"/>
          <p:cNvSpPr/>
          <p:nvPr/>
        </p:nvSpPr>
        <p:spPr>
          <a:xfrm>
            <a:off x="3563860" y="2564880"/>
            <a:ext cx="2850460" cy="400110"/>
          </a:xfrm>
          <a:prstGeom prst="rect">
            <a:avLst/>
          </a:prstGeom>
        </p:spPr>
        <p:txBody>
          <a:bodyPr wrap="none">
            <a:spAutoFit/>
          </a:bodyPr>
          <a:lstStyle/>
          <a:p>
            <a:r>
              <a:rPr lang="en-GB" sz="2000" b="1" dirty="0"/>
              <a:t>one to one mapping </a:t>
            </a:r>
            <a:endParaRPr lang="en-US" sz="2000" b="1" dirty="0"/>
          </a:p>
        </p:txBody>
      </p:sp>
      <p:sp>
        <p:nvSpPr>
          <p:cNvPr id="11" name="Rectangle 10"/>
          <p:cNvSpPr/>
          <p:nvPr/>
        </p:nvSpPr>
        <p:spPr>
          <a:xfrm>
            <a:off x="3563860" y="4437140"/>
            <a:ext cx="3098925" cy="400110"/>
          </a:xfrm>
          <a:prstGeom prst="rect">
            <a:avLst/>
          </a:prstGeom>
        </p:spPr>
        <p:txBody>
          <a:bodyPr wrap="none">
            <a:spAutoFit/>
          </a:bodyPr>
          <a:lstStyle/>
          <a:p>
            <a:r>
              <a:rPr lang="en-GB" sz="2000" b="1" dirty="0"/>
              <a:t>many to one mapping </a:t>
            </a:r>
            <a:endParaRPr lang="en-US" sz="2000" b="1" dirty="0"/>
          </a:p>
        </p:txBody>
      </p:sp>
      <p:cxnSp>
        <p:nvCxnSpPr>
          <p:cNvPr id="13" name="Straight Arrow Connector 12"/>
          <p:cNvCxnSpPr/>
          <p:nvPr/>
        </p:nvCxnSpPr>
        <p:spPr bwMode="auto">
          <a:xfrm flipV="1">
            <a:off x="2915770" y="2780910"/>
            <a:ext cx="648074" cy="1049372"/>
          </a:xfrm>
          <a:prstGeom prst="straightConnector1">
            <a:avLst/>
          </a:prstGeom>
          <a:solidFill>
            <a:schemeClr val="accent1"/>
          </a:solidFill>
          <a:ln w="44450" cap="flat" cmpd="sng" algn="ctr">
            <a:solidFill>
              <a:schemeClr val="bg1">
                <a:lumMod val="50000"/>
              </a:schemeClr>
            </a:solidFill>
            <a:prstDash val="solid"/>
            <a:round/>
            <a:headEnd type="none" w="med" len="med"/>
            <a:tailEnd type="arrow"/>
          </a:ln>
          <a:effectLst/>
        </p:spPr>
      </p:cxnSp>
      <p:cxnSp>
        <p:nvCxnSpPr>
          <p:cNvPr id="15" name="Straight Arrow Connector 14"/>
          <p:cNvCxnSpPr/>
          <p:nvPr/>
        </p:nvCxnSpPr>
        <p:spPr bwMode="auto">
          <a:xfrm>
            <a:off x="2915770" y="3861060"/>
            <a:ext cx="648074" cy="822888"/>
          </a:xfrm>
          <a:prstGeom prst="straightConnector1">
            <a:avLst/>
          </a:prstGeom>
          <a:solidFill>
            <a:schemeClr val="accent1"/>
          </a:solidFill>
          <a:ln w="44450" cap="flat" cmpd="sng" algn="ctr">
            <a:solidFill>
              <a:schemeClr val="bg1">
                <a:lumMod val="50000"/>
              </a:schemeClr>
            </a:solidFill>
            <a:prstDash val="solid"/>
            <a:round/>
            <a:headEnd type="none" w="med" len="med"/>
            <a:tailEnd type="arrow"/>
          </a:ln>
          <a:effectLst/>
        </p:spPr>
      </p:cxnSp>
      <p:sp>
        <p:nvSpPr>
          <p:cNvPr id="16" name="TextBox 15"/>
          <p:cNvSpPr txBox="1"/>
          <p:nvPr/>
        </p:nvSpPr>
        <p:spPr>
          <a:xfrm>
            <a:off x="3059790" y="3573020"/>
            <a:ext cx="518091" cy="369332"/>
          </a:xfrm>
          <a:prstGeom prst="rect">
            <a:avLst/>
          </a:prstGeom>
          <a:noFill/>
        </p:spPr>
        <p:txBody>
          <a:bodyPr wrap="none" rtlCol="0">
            <a:spAutoFit/>
          </a:bodyPr>
          <a:lstStyle/>
          <a:p>
            <a:r>
              <a:rPr lang="en-US" dirty="0">
                <a:solidFill>
                  <a:srgbClr val="00B0F0"/>
                </a:solidFill>
              </a:rPr>
              <a:t>OR</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space vs. Objective space</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310</a:t>
            </a:fld>
            <a:endParaRPr lang="nl-NL"/>
          </a:p>
        </p:txBody>
      </p:sp>
      <p:sp>
        <p:nvSpPr>
          <p:cNvPr id="5" name="Rectangle 4"/>
          <p:cNvSpPr/>
          <p:nvPr/>
        </p:nvSpPr>
        <p:spPr>
          <a:xfrm>
            <a:off x="714348" y="1357298"/>
            <a:ext cx="8001056" cy="1477328"/>
          </a:xfrm>
          <a:prstGeom prst="rect">
            <a:avLst/>
          </a:prstGeom>
        </p:spPr>
        <p:txBody>
          <a:bodyPr wrap="square">
            <a:spAutoFit/>
          </a:bodyPr>
          <a:lstStyle/>
          <a:p>
            <a:r>
              <a:rPr lang="en-US" dirty="0"/>
              <a:t>in multi-objective optimization the objective function constitute a multidimensional space</a:t>
            </a:r>
          </a:p>
          <a:p>
            <a:endParaRPr lang="en-US" dirty="0"/>
          </a:p>
          <a:p>
            <a:r>
              <a:rPr lang="en-US" dirty="0"/>
              <a:t>For each solution x in the decision variable space X there is a point in the objective space Z denoted by</a:t>
            </a:r>
          </a:p>
        </p:txBody>
      </p:sp>
      <p:pic>
        <p:nvPicPr>
          <p:cNvPr id="1289218" name="Picture 2"/>
          <p:cNvPicPr>
            <a:picLocks noChangeAspect="1" noChangeArrowheads="1"/>
          </p:cNvPicPr>
          <p:nvPr/>
        </p:nvPicPr>
        <p:blipFill>
          <a:blip r:embed="rId2" cstate="print">
            <a:lum bright="-20000" contrast="40000"/>
          </a:blip>
          <a:srcRect/>
          <a:stretch>
            <a:fillRect/>
          </a:stretch>
        </p:blipFill>
        <p:spPr bwMode="auto">
          <a:xfrm>
            <a:off x="3714744" y="2543169"/>
            <a:ext cx="2718044" cy="242889"/>
          </a:xfrm>
          <a:prstGeom prst="rect">
            <a:avLst/>
          </a:prstGeom>
          <a:noFill/>
          <a:ln w="9525">
            <a:noFill/>
            <a:miter lim="800000"/>
            <a:headEnd/>
            <a:tailEnd/>
          </a:ln>
        </p:spPr>
      </p:pic>
      <p:pic>
        <p:nvPicPr>
          <p:cNvPr id="1289219" name="Picture 3"/>
          <p:cNvPicPr>
            <a:picLocks noChangeAspect="1" noChangeArrowheads="1"/>
          </p:cNvPicPr>
          <p:nvPr/>
        </p:nvPicPr>
        <p:blipFill>
          <a:blip r:embed="rId3" cstate="print">
            <a:lum bright="-20000" contrast="40000"/>
          </a:blip>
          <a:srcRect/>
          <a:stretch>
            <a:fillRect/>
          </a:stretch>
        </p:blipFill>
        <p:spPr bwMode="auto">
          <a:xfrm>
            <a:off x="1857356" y="3000372"/>
            <a:ext cx="5325410" cy="2928958"/>
          </a:xfrm>
          <a:prstGeom prst="rect">
            <a:avLst/>
          </a:prstGeom>
          <a:noFill/>
          <a:ln w="9525">
            <a:noFill/>
            <a:miter lim="800000"/>
            <a:headEnd/>
            <a:tailEnd/>
          </a:ln>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approaches to Multi-Objective Optimization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311</a:t>
            </a:fld>
            <a:endParaRPr lang="nl-NL"/>
          </a:p>
        </p:txBody>
      </p:sp>
      <p:sp>
        <p:nvSpPr>
          <p:cNvPr id="5" name="Rectangle 4"/>
          <p:cNvSpPr/>
          <p:nvPr/>
        </p:nvSpPr>
        <p:spPr>
          <a:xfrm>
            <a:off x="642910" y="1357298"/>
            <a:ext cx="7929618" cy="1754326"/>
          </a:xfrm>
          <a:prstGeom prst="rect">
            <a:avLst/>
          </a:prstGeom>
        </p:spPr>
        <p:txBody>
          <a:bodyPr wrap="square">
            <a:spAutoFit/>
          </a:bodyPr>
          <a:lstStyle/>
          <a:p>
            <a:r>
              <a:rPr lang="en-US" dirty="0"/>
              <a:t>Although the solution of MOOP consists of a set of</a:t>
            </a:r>
          </a:p>
          <a:p>
            <a:r>
              <a:rPr lang="en-US" dirty="0"/>
              <a:t>solutions, from a practical point, the user needs only one solution</a:t>
            </a:r>
          </a:p>
          <a:p>
            <a:endParaRPr lang="en-US" dirty="0"/>
          </a:p>
          <a:p>
            <a:r>
              <a:rPr lang="en-US" dirty="0"/>
              <a:t>Question:</a:t>
            </a:r>
          </a:p>
          <a:p>
            <a:endParaRPr lang="en-US" dirty="0"/>
          </a:p>
          <a:p>
            <a:r>
              <a:rPr lang="en-US" dirty="0"/>
              <a:t>Which of this optimal solution must one choose?</a:t>
            </a:r>
          </a:p>
        </p:txBody>
      </p:sp>
      <p:sp>
        <p:nvSpPr>
          <p:cNvPr id="6" name="Rectangle 5"/>
          <p:cNvSpPr/>
          <p:nvPr/>
        </p:nvSpPr>
        <p:spPr>
          <a:xfrm>
            <a:off x="500034" y="4357694"/>
            <a:ext cx="2741456" cy="369332"/>
          </a:xfrm>
          <a:prstGeom prst="rect">
            <a:avLst/>
          </a:prstGeom>
        </p:spPr>
        <p:txBody>
          <a:bodyPr wrap="none">
            <a:spAutoFit/>
          </a:bodyPr>
          <a:lstStyle/>
          <a:p>
            <a:r>
              <a:rPr lang="en-US" dirty="0"/>
              <a:t>two possible approaches:</a:t>
            </a:r>
          </a:p>
        </p:txBody>
      </p:sp>
      <p:sp>
        <p:nvSpPr>
          <p:cNvPr id="7" name="Rectangle 6"/>
          <p:cNvSpPr/>
          <p:nvPr/>
        </p:nvSpPr>
        <p:spPr>
          <a:xfrm>
            <a:off x="3571868" y="3416858"/>
            <a:ext cx="5143536" cy="369332"/>
          </a:xfrm>
          <a:prstGeom prst="rect">
            <a:avLst/>
          </a:prstGeom>
        </p:spPr>
        <p:txBody>
          <a:bodyPr wrap="square">
            <a:spAutoFit/>
          </a:bodyPr>
          <a:lstStyle/>
          <a:p>
            <a:r>
              <a:rPr lang="en-US" b="1" dirty="0">
                <a:solidFill>
                  <a:schemeClr val="accent3"/>
                </a:solidFill>
              </a:rPr>
              <a:t>PREFERENCE -BASED PROCEDURE:</a:t>
            </a:r>
          </a:p>
        </p:txBody>
      </p:sp>
      <p:sp>
        <p:nvSpPr>
          <p:cNvPr id="8" name="Rectangle 7"/>
          <p:cNvSpPr/>
          <p:nvPr/>
        </p:nvSpPr>
        <p:spPr>
          <a:xfrm>
            <a:off x="3714776" y="5072074"/>
            <a:ext cx="4572000" cy="369332"/>
          </a:xfrm>
          <a:prstGeom prst="rect">
            <a:avLst/>
          </a:prstGeom>
        </p:spPr>
        <p:txBody>
          <a:bodyPr>
            <a:spAutoFit/>
          </a:bodyPr>
          <a:lstStyle/>
          <a:p>
            <a:r>
              <a:rPr lang="en-US" b="1" dirty="0">
                <a:solidFill>
                  <a:schemeClr val="accent3"/>
                </a:solidFill>
              </a:rPr>
              <a:t>IDEAL PROCEDURE:</a:t>
            </a:r>
          </a:p>
        </p:txBody>
      </p:sp>
      <p:cxnSp>
        <p:nvCxnSpPr>
          <p:cNvPr id="12" name="Straight Arrow Connector 11"/>
          <p:cNvCxnSpPr>
            <a:stCxn id="6" idx="3"/>
            <a:endCxn id="7" idx="1"/>
          </p:cNvCxnSpPr>
          <p:nvPr/>
        </p:nvCxnSpPr>
        <p:spPr bwMode="auto">
          <a:xfrm flipV="1">
            <a:off x="3241490" y="3601524"/>
            <a:ext cx="330378" cy="9408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6" idx="3"/>
            <a:endCxn id="8" idx="1"/>
          </p:cNvCxnSpPr>
          <p:nvPr/>
        </p:nvCxnSpPr>
        <p:spPr bwMode="auto">
          <a:xfrm>
            <a:off x="3241490" y="4542360"/>
            <a:ext cx="473286" cy="7143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ectangle 14"/>
          <p:cNvSpPr/>
          <p:nvPr/>
        </p:nvSpPr>
        <p:spPr>
          <a:xfrm>
            <a:off x="3714744" y="3786190"/>
            <a:ext cx="5072098" cy="1077218"/>
          </a:xfrm>
          <a:prstGeom prst="rect">
            <a:avLst/>
          </a:prstGeom>
        </p:spPr>
        <p:txBody>
          <a:bodyPr wrap="square">
            <a:spAutoFit/>
          </a:bodyPr>
          <a:lstStyle/>
          <a:p>
            <a:pPr>
              <a:buFont typeface="Wingdings" pitchFamily="2" charset="2"/>
              <a:buChar char="§"/>
            </a:pPr>
            <a:r>
              <a:rPr lang="en-US" sz="1600" dirty="0"/>
              <a:t>  Composite objective function as the weighted sum of the objectives</a:t>
            </a:r>
          </a:p>
          <a:p>
            <a:pPr>
              <a:buFont typeface="Wingdings" pitchFamily="2" charset="2"/>
              <a:buChar char="§"/>
            </a:pPr>
            <a:r>
              <a:rPr lang="en-US" sz="1600" dirty="0"/>
              <a:t>   Only if a relative preference factor of the objectives is known in advance</a:t>
            </a:r>
          </a:p>
        </p:txBody>
      </p:sp>
      <p:sp>
        <p:nvSpPr>
          <p:cNvPr id="16" name="Rectangle 15"/>
          <p:cNvSpPr/>
          <p:nvPr/>
        </p:nvSpPr>
        <p:spPr>
          <a:xfrm>
            <a:off x="3643306" y="5429264"/>
            <a:ext cx="4572000" cy="1077218"/>
          </a:xfrm>
          <a:prstGeom prst="rect">
            <a:avLst/>
          </a:prstGeom>
        </p:spPr>
        <p:txBody>
          <a:bodyPr>
            <a:spAutoFit/>
          </a:bodyPr>
          <a:lstStyle/>
          <a:p>
            <a:pPr marL="342900" indent="-342900">
              <a:buFont typeface="+mj-lt"/>
              <a:buAutoNum type="arabicPeriod"/>
            </a:pPr>
            <a:r>
              <a:rPr lang="en-US" sz="1600" dirty="0"/>
              <a:t>Find multiple trade-off solutions with a wide range of values for the objectives.</a:t>
            </a:r>
          </a:p>
          <a:p>
            <a:pPr marL="342900" indent="-342900">
              <a:buFont typeface="+mj-lt"/>
              <a:buAutoNum type="arabicPeriod"/>
            </a:pPr>
            <a:r>
              <a:rPr lang="en-US" sz="1600" dirty="0"/>
              <a:t>Choose one of the obtained solution using higher-level information</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MOPs : </a:t>
            </a:r>
            <a:r>
              <a:rPr lang="en-US" dirty="0"/>
              <a:t>weighted sum </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312</a:t>
            </a:fld>
            <a:endParaRPr lang="nl-NL"/>
          </a:p>
        </p:txBody>
      </p:sp>
      <p:sp>
        <p:nvSpPr>
          <p:cNvPr id="5" name="Rectangle 4"/>
          <p:cNvSpPr/>
          <p:nvPr/>
        </p:nvSpPr>
        <p:spPr>
          <a:xfrm>
            <a:off x="285720" y="1428736"/>
            <a:ext cx="8643966" cy="6500241"/>
          </a:xfrm>
          <a:prstGeom prst="rect">
            <a:avLst/>
          </a:prstGeom>
        </p:spPr>
        <p:txBody>
          <a:bodyPr wrap="square">
            <a:spAutoFit/>
          </a:bodyPr>
          <a:lstStyle/>
          <a:p>
            <a:r>
              <a:rPr lang="en-GB" dirty="0"/>
              <a:t>rely on using a weighting of objective function values to give a single scalar objective function which can then be optimised:</a:t>
            </a:r>
          </a:p>
          <a:p>
            <a:endParaRPr lang="en-GB" dirty="0"/>
          </a:p>
          <a:p>
            <a:endParaRPr lang="en-GB" dirty="0"/>
          </a:p>
          <a:p>
            <a:endParaRPr lang="en-GB" dirty="0"/>
          </a:p>
          <a:p>
            <a:r>
              <a:rPr lang="en-GB" dirty="0"/>
              <a:t>to find other solutions have to re-optimise with different </a:t>
            </a:r>
            <a:r>
              <a:rPr lang="en-GB" i="1" dirty="0" err="1"/>
              <a:t>w</a:t>
            </a:r>
            <a:r>
              <a:rPr lang="en-GB" i="1" baseline="-25000" dirty="0" err="1"/>
              <a:t>i</a:t>
            </a:r>
            <a:r>
              <a:rPr lang="en-GB" i="1" baseline="-25000" dirty="0"/>
              <a:t>.</a:t>
            </a:r>
          </a:p>
          <a:p>
            <a:endParaRPr lang="en-GB" i="1" baseline="-25000" dirty="0"/>
          </a:p>
          <a:p>
            <a:endParaRPr lang="en-GB" i="1" baseline="-25000" dirty="0"/>
          </a:p>
          <a:p>
            <a:r>
              <a:rPr lang="en-US" dirty="0">
                <a:effectLst>
                  <a:outerShdw blurRad="38100" dist="38100" dir="2700000" algn="tl">
                    <a:srgbClr val="C0C0C0"/>
                  </a:outerShdw>
                </a:effectLst>
              </a:rPr>
              <a:t>Weighting Method</a:t>
            </a:r>
            <a:r>
              <a:rPr lang="en-US" dirty="0"/>
              <a:t> example:</a:t>
            </a:r>
          </a:p>
          <a:p>
            <a:endParaRPr lang="en-US" dirty="0"/>
          </a:p>
          <a:p>
            <a:r>
              <a:rPr lang="en-US" dirty="0"/>
              <a:t>Fitness Function = w</a:t>
            </a:r>
            <a:r>
              <a:rPr lang="en-US" baseline="-25000" dirty="0"/>
              <a:t>1  </a:t>
            </a:r>
            <a:r>
              <a:rPr lang="en-US" dirty="0"/>
              <a:t>F</a:t>
            </a:r>
            <a:r>
              <a:rPr lang="en-US" baseline="-25000" dirty="0"/>
              <a:t>1</a:t>
            </a:r>
            <a:r>
              <a:rPr lang="en-US" dirty="0"/>
              <a:t>(x) + w</a:t>
            </a:r>
            <a:r>
              <a:rPr lang="en-US" baseline="-25000" dirty="0"/>
              <a:t>2  </a:t>
            </a:r>
            <a:r>
              <a:rPr lang="en-US" dirty="0"/>
              <a:t>F</a:t>
            </a:r>
            <a:r>
              <a:rPr lang="en-US" baseline="-25000" dirty="0"/>
              <a:t>2</a:t>
            </a:r>
            <a:r>
              <a:rPr lang="en-US" dirty="0"/>
              <a:t>(x)</a:t>
            </a:r>
          </a:p>
          <a:p>
            <a:endParaRPr lang="en-US" dirty="0"/>
          </a:p>
          <a:p>
            <a:r>
              <a:rPr lang="en-US" dirty="0"/>
              <a:t>Consider the problem for </a:t>
            </a:r>
            <a:r>
              <a:rPr lang="en-US" b="1" dirty="0"/>
              <a:t>minimize response time, maximize throughput</a:t>
            </a:r>
          </a:p>
          <a:p>
            <a:endParaRPr lang="en-US" b="1" dirty="0"/>
          </a:p>
          <a:p>
            <a:pPr>
              <a:lnSpc>
                <a:spcPct val="80000"/>
              </a:lnSpc>
              <a:buFontTx/>
              <a:buNone/>
              <a:defRPr/>
            </a:pPr>
            <a:r>
              <a:rPr lang="en-US" dirty="0"/>
              <a:t>When F</a:t>
            </a:r>
            <a:r>
              <a:rPr lang="en-US" baseline="-25000" dirty="0"/>
              <a:t>1</a:t>
            </a:r>
            <a:r>
              <a:rPr lang="en-US" dirty="0"/>
              <a:t>(x) = response time, F</a:t>
            </a:r>
            <a:r>
              <a:rPr lang="en-US" baseline="-25000" dirty="0"/>
              <a:t>2</a:t>
            </a:r>
            <a:r>
              <a:rPr lang="en-US" dirty="0"/>
              <a:t>(x) = throughput ,</a:t>
            </a:r>
            <a:r>
              <a:rPr lang="en-US" dirty="0" err="1"/>
              <a:t>W</a:t>
            </a:r>
            <a:r>
              <a:rPr lang="en-US" baseline="-25000" dirty="0" err="1"/>
              <a:t>i</a:t>
            </a:r>
            <a:r>
              <a:rPr lang="en-US" baseline="-25000" dirty="0"/>
              <a:t>     </a:t>
            </a:r>
            <a:r>
              <a:rPr lang="en-US" dirty="0"/>
              <a:t>= weight value</a:t>
            </a:r>
          </a:p>
          <a:p>
            <a:pPr>
              <a:lnSpc>
                <a:spcPct val="80000"/>
              </a:lnSpc>
              <a:buFontTx/>
              <a:buNone/>
              <a:defRPr/>
            </a:pPr>
            <a:endParaRPr lang="en-US" dirty="0"/>
          </a:p>
          <a:p>
            <a:pPr>
              <a:lnSpc>
                <a:spcPct val="80000"/>
              </a:lnSpc>
              <a:buFontTx/>
              <a:buNone/>
              <a:defRPr/>
            </a:pPr>
            <a:r>
              <a:rPr lang="en-US" dirty="0"/>
              <a:t>Then:</a:t>
            </a:r>
          </a:p>
          <a:p>
            <a:pPr>
              <a:lnSpc>
                <a:spcPct val="80000"/>
              </a:lnSpc>
              <a:buFontTx/>
              <a:buNone/>
              <a:defRPr/>
            </a:pPr>
            <a:endParaRPr lang="en-US" dirty="0"/>
          </a:p>
          <a:p>
            <a:pPr>
              <a:lnSpc>
                <a:spcPct val="80000"/>
              </a:lnSpc>
              <a:buFontTx/>
              <a:buNone/>
              <a:defRPr/>
            </a:pPr>
            <a:r>
              <a:rPr lang="en-US" dirty="0"/>
              <a:t>	It is hard to find the values of W</a:t>
            </a:r>
            <a:r>
              <a:rPr lang="en-US" baseline="-25000" dirty="0"/>
              <a:t>1</a:t>
            </a:r>
            <a:r>
              <a:rPr lang="en-US" dirty="0"/>
              <a:t> and W</a:t>
            </a:r>
            <a:r>
              <a:rPr lang="en-US" baseline="-25000" dirty="0"/>
              <a:t>2. </a:t>
            </a:r>
          </a:p>
          <a:p>
            <a:pPr>
              <a:lnSpc>
                <a:spcPct val="80000"/>
              </a:lnSpc>
              <a:buFontTx/>
              <a:buNone/>
              <a:defRPr/>
            </a:pPr>
            <a:r>
              <a:rPr lang="en-US" dirty="0"/>
              <a:t>	It is hard to form a fitness function.</a:t>
            </a:r>
            <a:endParaRPr lang="en-US" b="1" dirty="0"/>
          </a:p>
          <a:p>
            <a:endParaRPr lang="en-US" b="1" dirty="0"/>
          </a:p>
          <a:p>
            <a:endParaRPr lang="en-US" b="1" dirty="0"/>
          </a:p>
          <a:p>
            <a:endParaRPr lang="en-US" dirty="0"/>
          </a:p>
          <a:p>
            <a:endParaRPr lang="en-US" dirty="0"/>
          </a:p>
          <a:p>
            <a:endParaRPr lang="en-GB" dirty="0"/>
          </a:p>
        </p:txBody>
      </p:sp>
      <p:graphicFrame>
        <p:nvGraphicFramePr>
          <p:cNvPr id="1287170" name="Object 1024"/>
          <p:cNvGraphicFramePr>
            <a:graphicFrameLocks noChangeAspect="1"/>
          </p:cNvGraphicFramePr>
          <p:nvPr/>
        </p:nvGraphicFramePr>
        <p:xfrm>
          <a:off x="5146695" y="1714488"/>
          <a:ext cx="2282825" cy="1154113"/>
        </p:xfrm>
        <a:graphic>
          <a:graphicData uri="http://schemas.openxmlformats.org/presentationml/2006/ole">
            <mc:AlternateContent xmlns:mc="http://schemas.openxmlformats.org/markup-compatibility/2006">
              <mc:Choice xmlns:v="urn:schemas-microsoft-com:vml" Requires="v">
                <p:oleObj name="Equation" r:id="rId2" imgW="850680" imgH="431640" progId="Equation.3">
                  <p:embed/>
                </p:oleObj>
              </mc:Choice>
              <mc:Fallback>
                <p:oleObj name="Equation" r:id="rId2" imgW="850680" imgH="431640" progId="Equation.3">
                  <p:embed/>
                  <p:pic>
                    <p:nvPicPr>
                      <p:cNvPr id="0"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695" y="1714488"/>
                        <a:ext cx="2282825" cy="115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Pareto - optimal solutions </a:t>
            </a:r>
            <a:br>
              <a:rPr lang="en-US" dirty="0"/>
            </a:br>
            <a:r>
              <a:rPr lang="en-US" dirty="0"/>
              <a:t> Pareto - optimal front</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313</a:t>
            </a:fld>
            <a:endParaRPr lang="nl-NL"/>
          </a:p>
        </p:txBody>
      </p:sp>
      <p:sp>
        <p:nvSpPr>
          <p:cNvPr id="5" name="Rectangle 4"/>
          <p:cNvSpPr/>
          <p:nvPr/>
        </p:nvSpPr>
        <p:spPr>
          <a:xfrm>
            <a:off x="500034" y="1285860"/>
            <a:ext cx="7858180" cy="5881610"/>
          </a:xfrm>
          <a:prstGeom prst="rect">
            <a:avLst/>
          </a:prstGeom>
        </p:spPr>
        <p:txBody>
          <a:bodyPr wrap="square">
            <a:spAutoFit/>
          </a:bodyPr>
          <a:lstStyle/>
          <a:p>
            <a:r>
              <a:rPr lang="en-US" dirty="0"/>
              <a:t>Pareto - optimal solutions: The optimal solutions found in a multiple-objective optimization problem</a:t>
            </a:r>
          </a:p>
          <a:p>
            <a:endParaRPr lang="en-US" dirty="0"/>
          </a:p>
          <a:p>
            <a:r>
              <a:rPr lang="en-US" dirty="0"/>
              <a:t>Pareto - optimal front: the curve formed by joining all these solution (Pareto - optimal solutions)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Global Pareto Optimality Set</a:t>
            </a:r>
            <a:r>
              <a:rPr lang="en-US" dirty="0"/>
              <a:t>: The non-dominated set of the entire feasible search space S is the globally Pareto-optimal set.</a:t>
            </a:r>
          </a:p>
          <a:p>
            <a:endParaRPr lang="en-US" dirty="0"/>
          </a:p>
          <a:p>
            <a:endParaRPr lang="en-US" dirty="0"/>
          </a:p>
          <a:p>
            <a:pPr>
              <a:lnSpc>
                <a:spcPct val="90000"/>
              </a:lnSpc>
            </a:pPr>
            <a:endParaRPr lang="en-US" dirty="0">
              <a:solidFill>
                <a:schemeClr val="accent2"/>
              </a:solidFill>
            </a:endParaRPr>
          </a:p>
        </p:txBody>
      </p:sp>
      <p:grpSp>
        <p:nvGrpSpPr>
          <p:cNvPr id="3" name="Group 4"/>
          <p:cNvGrpSpPr>
            <a:grpSpLocks/>
          </p:cNvGrpSpPr>
          <p:nvPr/>
        </p:nvGrpSpPr>
        <p:grpSpPr bwMode="auto">
          <a:xfrm>
            <a:off x="2281269" y="2714620"/>
            <a:ext cx="6862763" cy="3082925"/>
            <a:chOff x="518" y="2186"/>
            <a:chExt cx="4323" cy="1942"/>
          </a:xfrm>
        </p:grpSpPr>
        <p:sp>
          <p:nvSpPr>
            <p:cNvPr id="7" name="Rectangle 5" descr="Wide downward diagonal"/>
            <p:cNvSpPr>
              <a:spLocks noChangeArrowheads="1"/>
            </p:cNvSpPr>
            <p:nvPr/>
          </p:nvSpPr>
          <p:spPr bwMode="auto">
            <a:xfrm>
              <a:off x="864" y="2640"/>
              <a:ext cx="1584" cy="1152"/>
            </a:xfrm>
            <a:prstGeom prst="rect">
              <a:avLst/>
            </a:prstGeom>
            <a:pattFill prst="wdDnDiag">
              <a:fgClr>
                <a:schemeClr val="accent1"/>
              </a:fgClr>
              <a:bgClr>
                <a:schemeClr val="bg1"/>
              </a:bgClr>
            </a:pattFill>
            <a:ln w="9525">
              <a:solidFill>
                <a:schemeClr val="tx1"/>
              </a:solidFill>
              <a:miter lim="800000"/>
              <a:headEnd/>
              <a:tailEnd/>
            </a:ln>
          </p:spPr>
          <p:txBody>
            <a:bodyPr wrap="none" anchor="ctr"/>
            <a:lstStyle/>
            <a:p>
              <a:pPr eaLnBrk="0" hangingPunct="0"/>
              <a:r>
                <a:rPr lang="en-GB"/>
                <a:t>Dominated by </a:t>
              </a:r>
              <a:r>
                <a:rPr lang="en-GB" b="1" i="1"/>
                <a:t>x</a:t>
              </a:r>
              <a:endParaRPr lang="en-GB"/>
            </a:p>
          </p:txBody>
        </p:sp>
        <p:sp>
          <p:nvSpPr>
            <p:cNvPr id="8" name="Line 6"/>
            <p:cNvSpPr>
              <a:spLocks noChangeShapeType="1"/>
            </p:cNvSpPr>
            <p:nvPr/>
          </p:nvSpPr>
          <p:spPr bwMode="auto">
            <a:xfrm>
              <a:off x="864" y="2256"/>
              <a:ext cx="0" cy="1536"/>
            </a:xfrm>
            <a:prstGeom prst="line">
              <a:avLst/>
            </a:prstGeom>
            <a:noFill/>
            <a:ln w="9525">
              <a:solidFill>
                <a:schemeClr val="tx1"/>
              </a:solidFill>
              <a:round/>
              <a:headEnd type="triangle" w="med" len="med"/>
              <a:tailEnd/>
            </a:ln>
          </p:spPr>
          <p:txBody>
            <a:bodyPr wrap="none" anchor="ctr"/>
            <a:lstStyle/>
            <a:p>
              <a:endParaRPr lang="en-US"/>
            </a:p>
          </p:txBody>
        </p:sp>
        <p:sp>
          <p:nvSpPr>
            <p:cNvPr id="9" name="Line 7"/>
            <p:cNvSpPr>
              <a:spLocks noChangeShapeType="1"/>
            </p:cNvSpPr>
            <p:nvPr/>
          </p:nvSpPr>
          <p:spPr bwMode="auto">
            <a:xfrm>
              <a:off x="864" y="3792"/>
              <a:ext cx="3024" cy="0"/>
            </a:xfrm>
            <a:prstGeom prst="line">
              <a:avLst/>
            </a:prstGeom>
            <a:noFill/>
            <a:ln w="9525">
              <a:solidFill>
                <a:schemeClr val="tx1"/>
              </a:solidFill>
              <a:round/>
              <a:headEnd/>
              <a:tailEnd type="triangle" w="med" len="med"/>
            </a:ln>
          </p:spPr>
          <p:txBody>
            <a:bodyPr wrap="none" anchor="ctr"/>
            <a:lstStyle/>
            <a:p>
              <a:endParaRPr lang="en-US"/>
            </a:p>
          </p:txBody>
        </p:sp>
        <p:sp>
          <p:nvSpPr>
            <p:cNvPr id="10" name="Text Box 8"/>
            <p:cNvSpPr txBox="1">
              <a:spLocks noChangeArrowheads="1"/>
            </p:cNvSpPr>
            <p:nvPr/>
          </p:nvSpPr>
          <p:spPr bwMode="auto">
            <a:xfrm>
              <a:off x="518" y="2186"/>
              <a:ext cx="233" cy="288"/>
            </a:xfrm>
            <a:prstGeom prst="rect">
              <a:avLst/>
            </a:prstGeom>
            <a:noFill/>
            <a:ln w="9525">
              <a:noFill/>
              <a:miter lim="800000"/>
              <a:headEnd/>
              <a:tailEnd/>
            </a:ln>
          </p:spPr>
          <p:txBody>
            <a:bodyPr wrap="none">
              <a:spAutoFit/>
            </a:bodyPr>
            <a:lstStyle/>
            <a:p>
              <a:pPr eaLnBrk="0" hangingPunct="0"/>
              <a:r>
                <a:rPr lang="en-GB" i="1"/>
                <a:t>f</a:t>
              </a:r>
              <a:r>
                <a:rPr lang="en-GB" i="1" baseline="-25000"/>
                <a:t>1</a:t>
              </a:r>
              <a:endParaRPr lang="en-GB" i="1"/>
            </a:p>
          </p:txBody>
        </p:sp>
        <p:sp>
          <p:nvSpPr>
            <p:cNvPr id="11" name="Text Box 9"/>
            <p:cNvSpPr txBox="1">
              <a:spLocks noChangeArrowheads="1"/>
            </p:cNvSpPr>
            <p:nvPr/>
          </p:nvSpPr>
          <p:spPr bwMode="auto">
            <a:xfrm>
              <a:off x="3264" y="3840"/>
              <a:ext cx="233" cy="288"/>
            </a:xfrm>
            <a:prstGeom prst="rect">
              <a:avLst/>
            </a:prstGeom>
            <a:noFill/>
            <a:ln w="9525">
              <a:noFill/>
              <a:miter lim="800000"/>
              <a:headEnd/>
              <a:tailEnd/>
            </a:ln>
          </p:spPr>
          <p:txBody>
            <a:bodyPr wrap="none">
              <a:spAutoFit/>
            </a:bodyPr>
            <a:lstStyle/>
            <a:p>
              <a:pPr eaLnBrk="0" hangingPunct="0"/>
              <a:r>
                <a:rPr lang="en-GB" i="1"/>
                <a:t>f</a:t>
              </a:r>
              <a:r>
                <a:rPr lang="en-GB" i="1" baseline="-25000"/>
                <a:t>2</a:t>
              </a:r>
              <a:endParaRPr lang="en-GB" i="1"/>
            </a:p>
          </p:txBody>
        </p:sp>
        <p:sp>
          <p:nvSpPr>
            <p:cNvPr id="12" name="Arc 10"/>
            <p:cNvSpPr>
              <a:spLocks/>
            </p:cNvSpPr>
            <p:nvPr/>
          </p:nvSpPr>
          <p:spPr bwMode="auto">
            <a:xfrm>
              <a:off x="1152" y="2352"/>
              <a:ext cx="2160" cy="1152"/>
            </a:xfrm>
            <a:custGeom>
              <a:avLst/>
              <a:gdLst>
                <a:gd name="T0" fmla="*/ 0 w 21600"/>
                <a:gd name="T1" fmla="*/ 0 h 21600"/>
                <a:gd name="T2" fmla="*/ 216 w 21600"/>
                <a:gd name="T3" fmla="*/ 61 h 21600"/>
                <a:gd name="T4" fmla="*/ 0 w 21600"/>
                <a:gd name="T5" fmla="*/ 6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US"/>
            </a:p>
          </p:txBody>
        </p:sp>
        <p:sp>
          <p:nvSpPr>
            <p:cNvPr id="13" name="Text Box 11"/>
            <p:cNvSpPr txBox="1">
              <a:spLocks noChangeArrowheads="1"/>
            </p:cNvSpPr>
            <p:nvPr/>
          </p:nvSpPr>
          <p:spPr bwMode="auto">
            <a:xfrm>
              <a:off x="3782" y="2234"/>
              <a:ext cx="1059" cy="288"/>
            </a:xfrm>
            <a:prstGeom prst="rect">
              <a:avLst/>
            </a:prstGeom>
            <a:noFill/>
            <a:ln w="9525">
              <a:noFill/>
              <a:miter lim="800000"/>
              <a:headEnd/>
              <a:tailEnd/>
            </a:ln>
          </p:spPr>
          <p:txBody>
            <a:bodyPr wrap="none">
              <a:spAutoFit/>
            </a:bodyPr>
            <a:lstStyle/>
            <a:p>
              <a:pPr eaLnBrk="0" hangingPunct="0"/>
              <a:r>
                <a:rPr lang="en-GB" i="1"/>
                <a:t>Pareto</a:t>
              </a:r>
              <a:r>
                <a:rPr lang="en-GB"/>
                <a:t> front</a:t>
              </a:r>
              <a:endParaRPr lang="en-GB" i="1"/>
            </a:p>
          </p:txBody>
        </p:sp>
        <p:sp>
          <p:nvSpPr>
            <p:cNvPr id="14" name="Line 12"/>
            <p:cNvSpPr>
              <a:spLocks noChangeShapeType="1"/>
            </p:cNvSpPr>
            <p:nvPr/>
          </p:nvSpPr>
          <p:spPr bwMode="auto">
            <a:xfrm flipH="1">
              <a:off x="2880" y="2400"/>
              <a:ext cx="816" cy="336"/>
            </a:xfrm>
            <a:prstGeom prst="line">
              <a:avLst/>
            </a:prstGeom>
            <a:noFill/>
            <a:ln w="9525">
              <a:solidFill>
                <a:schemeClr val="tx1"/>
              </a:solidFill>
              <a:round/>
              <a:headEnd/>
              <a:tailEnd type="triangle" w="med" len="med"/>
            </a:ln>
          </p:spPr>
          <p:txBody>
            <a:bodyPr wrap="none" anchor="ctr"/>
            <a:lstStyle/>
            <a:p>
              <a:endParaRPr lang="en-US"/>
            </a:p>
          </p:txBody>
        </p:sp>
        <p:sp>
          <p:nvSpPr>
            <p:cNvPr id="15" name="AutoShape 13"/>
            <p:cNvSpPr>
              <a:spLocks noChangeArrowheads="1"/>
            </p:cNvSpPr>
            <p:nvPr/>
          </p:nvSpPr>
          <p:spPr bwMode="auto">
            <a:xfrm>
              <a:off x="1488" y="2304"/>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16" name="AutoShape 14"/>
            <p:cNvSpPr>
              <a:spLocks noChangeArrowheads="1"/>
            </p:cNvSpPr>
            <p:nvPr/>
          </p:nvSpPr>
          <p:spPr bwMode="auto">
            <a:xfrm>
              <a:off x="1104" y="2256"/>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17" name="AutoShape 15"/>
            <p:cNvSpPr>
              <a:spLocks noChangeArrowheads="1"/>
            </p:cNvSpPr>
            <p:nvPr/>
          </p:nvSpPr>
          <p:spPr bwMode="auto">
            <a:xfrm>
              <a:off x="1920" y="2352"/>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18" name="AutoShape 16"/>
            <p:cNvSpPr>
              <a:spLocks noChangeArrowheads="1"/>
            </p:cNvSpPr>
            <p:nvPr/>
          </p:nvSpPr>
          <p:spPr bwMode="auto">
            <a:xfrm>
              <a:off x="2304" y="2496"/>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19" name="AutoShape 17"/>
            <p:cNvSpPr>
              <a:spLocks noChangeArrowheads="1"/>
            </p:cNvSpPr>
            <p:nvPr/>
          </p:nvSpPr>
          <p:spPr bwMode="auto">
            <a:xfrm>
              <a:off x="2832" y="2784"/>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20" name="AutoShape 18"/>
            <p:cNvSpPr>
              <a:spLocks noChangeArrowheads="1"/>
            </p:cNvSpPr>
            <p:nvPr/>
          </p:nvSpPr>
          <p:spPr bwMode="auto">
            <a:xfrm>
              <a:off x="3120" y="3168"/>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21" name="Text Box 19"/>
            <p:cNvSpPr txBox="1">
              <a:spLocks noChangeArrowheads="1"/>
            </p:cNvSpPr>
            <p:nvPr/>
          </p:nvSpPr>
          <p:spPr bwMode="auto">
            <a:xfrm>
              <a:off x="2438" y="2330"/>
              <a:ext cx="212" cy="288"/>
            </a:xfrm>
            <a:prstGeom prst="rect">
              <a:avLst/>
            </a:prstGeom>
            <a:noFill/>
            <a:ln w="9525">
              <a:noFill/>
              <a:miter lim="800000"/>
              <a:headEnd/>
              <a:tailEnd/>
            </a:ln>
          </p:spPr>
          <p:txBody>
            <a:bodyPr wrap="none">
              <a:spAutoFit/>
            </a:bodyPr>
            <a:lstStyle/>
            <a:p>
              <a:pPr eaLnBrk="0" hangingPunct="0"/>
              <a:r>
                <a:rPr lang="en-GB" b="1" i="1"/>
                <a:t>x</a:t>
              </a:r>
              <a:endParaRPr lang="en-GB"/>
            </a:p>
          </p:txBody>
        </p:sp>
      </p:gr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Dominance Relation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314</a:t>
            </a:fld>
            <a:endParaRPr lang="nl-NL"/>
          </a:p>
        </p:txBody>
      </p:sp>
      <p:pic>
        <p:nvPicPr>
          <p:cNvPr id="1296386" name="Picture 2"/>
          <p:cNvPicPr>
            <a:picLocks noChangeAspect="1" noChangeArrowheads="1"/>
          </p:cNvPicPr>
          <p:nvPr/>
        </p:nvPicPr>
        <p:blipFill>
          <a:blip r:embed="rId2" cstate="print">
            <a:lum bright="-20000" contrast="40000"/>
          </a:blip>
          <a:srcRect/>
          <a:stretch>
            <a:fillRect/>
          </a:stretch>
        </p:blipFill>
        <p:spPr bwMode="auto">
          <a:xfrm>
            <a:off x="500034" y="1142984"/>
            <a:ext cx="7482620" cy="4643470"/>
          </a:xfrm>
          <a:prstGeom prst="rect">
            <a:avLst/>
          </a:prstGeom>
          <a:noFill/>
          <a:ln w="9525">
            <a:noFill/>
            <a:miter lim="800000"/>
            <a:headEnd/>
            <a:tailEnd/>
          </a:ln>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Dominance Relation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315</a:t>
            </a:fld>
            <a:endParaRPr lang="nl-NL"/>
          </a:p>
        </p:txBody>
      </p:sp>
      <p:sp>
        <p:nvSpPr>
          <p:cNvPr id="5" name="Rectangle 4"/>
          <p:cNvSpPr/>
          <p:nvPr/>
        </p:nvSpPr>
        <p:spPr>
          <a:xfrm>
            <a:off x="714348" y="1357298"/>
            <a:ext cx="1082348" cy="369332"/>
          </a:xfrm>
          <a:prstGeom prst="rect">
            <a:avLst/>
          </a:prstGeom>
        </p:spPr>
        <p:txBody>
          <a:bodyPr wrap="none">
            <a:spAutoFit/>
          </a:bodyPr>
          <a:lstStyle/>
          <a:p>
            <a:r>
              <a:rPr lang="en-US" dirty="0"/>
              <a:t>Example</a:t>
            </a:r>
          </a:p>
        </p:txBody>
      </p:sp>
      <p:pic>
        <p:nvPicPr>
          <p:cNvPr id="1297410" name="Picture 2"/>
          <p:cNvPicPr>
            <a:picLocks noChangeAspect="1" noChangeArrowheads="1"/>
          </p:cNvPicPr>
          <p:nvPr/>
        </p:nvPicPr>
        <p:blipFill>
          <a:blip r:embed="rId2" cstate="print"/>
          <a:srcRect/>
          <a:stretch>
            <a:fillRect/>
          </a:stretch>
        </p:blipFill>
        <p:spPr bwMode="auto">
          <a:xfrm>
            <a:off x="1081280" y="1962150"/>
            <a:ext cx="5538595" cy="3967180"/>
          </a:xfrm>
          <a:prstGeom prst="rect">
            <a:avLst/>
          </a:prstGeom>
          <a:noFill/>
          <a:ln w="9525">
            <a:noFill/>
            <a:miter lim="800000"/>
            <a:headEnd/>
            <a:tailEnd/>
          </a:ln>
          <a:effectLst/>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Dominance Relation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316</a:t>
            </a:fld>
            <a:endParaRPr lang="nl-NL"/>
          </a:p>
        </p:txBody>
      </p:sp>
      <p:sp>
        <p:nvSpPr>
          <p:cNvPr id="5" name="Rectangle 4"/>
          <p:cNvSpPr/>
          <p:nvPr/>
        </p:nvSpPr>
        <p:spPr>
          <a:xfrm>
            <a:off x="428596" y="1285860"/>
            <a:ext cx="1859805" cy="461665"/>
          </a:xfrm>
          <a:prstGeom prst="rect">
            <a:avLst/>
          </a:prstGeom>
        </p:spPr>
        <p:txBody>
          <a:bodyPr wrap="none">
            <a:spAutoFit/>
          </a:bodyPr>
          <a:lstStyle/>
          <a:p>
            <a:r>
              <a:rPr lang="en-US" sz="2400" b="1" dirty="0"/>
              <a:t>Properties</a:t>
            </a:r>
          </a:p>
        </p:txBody>
      </p:sp>
      <p:pic>
        <p:nvPicPr>
          <p:cNvPr id="1298434" name="Picture 2"/>
          <p:cNvPicPr>
            <a:picLocks noChangeAspect="1" noChangeArrowheads="1"/>
          </p:cNvPicPr>
          <p:nvPr/>
        </p:nvPicPr>
        <p:blipFill>
          <a:blip r:embed="rId2" cstate="print">
            <a:lum bright="-20000" contrast="40000"/>
          </a:blip>
          <a:srcRect/>
          <a:stretch>
            <a:fillRect/>
          </a:stretch>
        </p:blipFill>
        <p:spPr bwMode="auto">
          <a:xfrm>
            <a:off x="571472" y="1857364"/>
            <a:ext cx="7286676" cy="4078338"/>
          </a:xfrm>
          <a:prstGeom prst="rect">
            <a:avLst/>
          </a:prstGeom>
          <a:noFill/>
          <a:ln w="9525">
            <a:noFill/>
            <a:miter lim="800000"/>
            <a:headEnd/>
            <a:tailEnd/>
          </a:ln>
          <a:effectLst/>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Non-dominated set</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317</a:t>
            </a:fld>
            <a:endParaRPr lang="nl-NL"/>
          </a:p>
        </p:txBody>
      </p:sp>
      <p:sp>
        <p:nvSpPr>
          <p:cNvPr id="5" name="Rectangle 4"/>
          <p:cNvSpPr/>
          <p:nvPr/>
        </p:nvSpPr>
        <p:spPr>
          <a:xfrm>
            <a:off x="642910" y="1428736"/>
            <a:ext cx="7929618" cy="2031325"/>
          </a:xfrm>
          <a:prstGeom prst="rect">
            <a:avLst/>
          </a:prstGeom>
        </p:spPr>
        <p:txBody>
          <a:bodyPr wrap="square">
            <a:spAutoFit/>
          </a:bodyPr>
          <a:lstStyle/>
          <a:p>
            <a:pPr>
              <a:buFont typeface="Wingdings" pitchFamily="2" charset="2"/>
              <a:buChar char="q"/>
            </a:pPr>
            <a:r>
              <a:rPr lang="en-US" dirty="0"/>
              <a:t>  For a given set of solution we can perform all possible </a:t>
            </a:r>
            <a:r>
              <a:rPr lang="en-US" dirty="0" err="1"/>
              <a:t>pairwise</a:t>
            </a:r>
            <a:r>
              <a:rPr lang="en-US" dirty="0"/>
              <a:t> comparisons and find which solution dominates which and which solutions are not dominated with respect to each other.</a:t>
            </a:r>
          </a:p>
          <a:p>
            <a:pPr>
              <a:buFont typeface="Wingdings" pitchFamily="2" charset="2"/>
              <a:buChar char="q"/>
            </a:pPr>
            <a:endParaRPr lang="en-US" dirty="0"/>
          </a:p>
          <a:p>
            <a:pPr>
              <a:buFont typeface="Wingdings" pitchFamily="2" charset="2"/>
              <a:buChar char="q"/>
            </a:pPr>
            <a:endParaRPr lang="en-US" dirty="0"/>
          </a:p>
          <a:p>
            <a:pPr>
              <a:buFont typeface="Wingdings" pitchFamily="2" charset="2"/>
              <a:buChar char="q"/>
            </a:pPr>
            <a:r>
              <a:rPr lang="en-US" dirty="0"/>
              <a:t>  This set has the property of dominating all the solutions that do not belong to the set.</a:t>
            </a:r>
          </a:p>
        </p:txBody>
      </p:sp>
      <p:pic>
        <p:nvPicPr>
          <p:cNvPr id="1300482" name="Picture 2"/>
          <p:cNvPicPr>
            <a:picLocks noChangeAspect="1" noChangeArrowheads="1"/>
          </p:cNvPicPr>
          <p:nvPr/>
        </p:nvPicPr>
        <p:blipFill>
          <a:blip r:embed="rId2" cstate="print"/>
          <a:srcRect/>
          <a:stretch>
            <a:fillRect/>
          </a:stretch>
        </p:blipFill>
        <p:spPr bwMode="auto">
          <a:xfrm>
            <a:off x="785786" y="4000504"/>
            <a:ext cx="7577531" cy="1928826"/>
          </a:xfrm>
          <a:prstGeom prst="rect">
            <a:avLst/>
          </a:prstGeom>
          <a:noFill/>
          <a:ln w="9525">
            <a:noFill/>
            <a:miter lim="800000"/>
            <a:headEnd/>
            <a:tailEnd/>
          </a:ln>
          <a:effectLst/>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14282" y="3071810"/>
            <a:ext cx="4143404" cy="135732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a:t>Implications for Evolutionary Optimisation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318</a:t>
            </a:fld>
            <a:endParaRPr lang="nl-NL"/>
          </a:p>
        </p:txBody>
      </p:sp>
      <p:sp>
        <p:nvSpPr>
          <p:cNvPr id="5" name="Rectangle 4"/>
          <p:cNvSpPr/>
          <p:nvPr/>
        </p:nvSpPr>
        <p:spPr>
          <a:xfrm>
            <a:off x="1714480" y="1428736"/>
            <a:ext cx="6786610" cy="369332"/>
          </a:xfrm>
          <a:prstGeom prst="rect">
            <a:avLst/>
          </a:prstGeom>
        </p:spPr>
        <p:txBody>
          <a:bodyPr wrap="square">
            <a:spAutoFit/>
          </a:bodyPr>
          <a:lstStyle/>
          <a:p>
            <a:pPr>
              <a:lnSpc>
                <a:spcPct val="90000"/>
              </a:lnSpc>
            </a:pPr>
            <a:r>
              <a:rPr lang="en-GB" sz="2000" b="1" dirty="0"/>
              <a:t>Two main approaches to diversity maintenance:</a:t>
            </a:r>
          </a:p>
        </p:txBody>
      </p:sp>
      <p:cxnSp>
        <p:nvCxnSpPr>
          <p:cNvPr id="7" name="Straight Arrow Connector 6"/>
          <p:cNvCxnSpPr/>
          <p:nvPr/>
        </p:nvCxnSpPr>
        <p:spPr bwMode="auto">
          <a:xfrm flipH="1">
            <a:off x="2643174" y="1928802"/>
            <a:ext cx="2071702" cy="571504"/>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9" name="Straight Arrow Connector 8"/>
          <p:cNvCxnSpPr/>
          <p:nvPr/>
        </p:nvCxnSpPr>
        <p:spPr bwMode="auto">
          <a:xfrm>
            <a:off x="4714876" y="1928802"/>
            <a:ext cx="1857388" cy="500066"/>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0" name="Rectangle 9"/>
          <p:cNvSpPr/>
          <p:nvPr/>
        </p:nvSpPr>
        <p:spPr>
          <a:xfrm>
            <a:off x="774098" y="2730178"/>
            <a:ext cx="2654894" cy="341632"/>
          </a:xfrm>
          <a:prstGeom prst="rect">
            <a:avLst/>
          </a:prstGeom>
        </p:spPr>
        <p:txBody>
          <a:bodyPr wrap="none">
            <a:spAutoFit/>
          </a:bodyPr>
          <a:lstStyle/>
          <a:p>
            <a:pPr>
              <a:lnSpc>
                <a:spcPct val="90000"/>
              </a:lnSpc>
            </a:pPr>
            <a:r>
              <a:rPr lang="en-GB" b="1" dirty="0">
                <a:solidFill>
                  <a:schemeClr val="accent3">
                    <a:lumMod val="75000"/>
                  </a:schemeClr>
                </a:solidFill>
              </a:rPr>
              <a:t>Implicit approaches:</a:t>
            </a:r>
          </a:p>
        </p:txBody>
      </p:sp>
      <p:sp>
        <p:nvSpPr>
          <p:cNvPr id="11" name="Rectangle 10"/>
          <p:cNvSpPr/>
          <p:nvPr/>
        </p:nvSpPr>
        <p:spPr>
          <a:xfrm>
            <a:off x="5572132" y="2730178"/>
            <a:ext cx="2621230" cy="341632"/>
          </a:xfrm>
          <a:prstGeom prst="rect">
            <a:avLst/>
          </a:prstGeom>
        </p:spPr>
        <p:txBody>
          <a:bodyPr wrap="none">
            <a:spAutoFit/>
          </a:bodyPr>
          <a:lstStyle/>
          <a:p>
            <a:pPr>
              <a:lnSpc>
                <a:spcPct val="90000"/>
              </a:lnSpc>
            </a:pPr>
            <a:r>
              <a:rPr lang="en-GB" b="1" dirty="0">
                <a:solidFill>
                  <a:schemeClr val="accent3">
                    <a:lumMod val="75000"/>
                  </a:schemeClr>
                </a:solidFill>
              </a:rPr>
              <a:t>Explicit approaches:</a:t>
            </a:r>
          </a:p>
        </p:txBody>
      </p:sp>
      <p:sp>
        <p:nvSpPr>
          <p:cNvPr id="12" name="Rectangle 11"/>
          <p:cNvSpPr/>
          <p:nvPr/>
        </p:nvSpPr>
        <p:spPr>
          <a:xfrm>
            <a:off x="-142908" y="3214686"/>
            <a:ext cx="4500594" cy="1089529"/>
          </a:xfrm>
          <a:prstGeom prst="rect">
            <a:avLst/>
          </a:prstGeom>
        </p:spPr>
        <p:txBody>
          <a:bodyPr wrap="square">
            <a:spAutoFit/>
          </a:bodyPr>
          <a:lstStyle/>
          <a:p>
            <a:pPr lvl="1">
              <a:lnSpc>
                <a:spcPct val="90000"/>
              </a:lnSpc>
              <a:buBlip>
                <a:blip r:embed="rId2"/>
              </a:buBlip>
            </a:pPr>
            <a:r>
              <a:rPr lang="en-GB" dirty="0"/>
              <a:t>  Impose an equivalent of geographical separation</a:t>
            </a:r>
          </a:p>
          <a:p>
            <a:pPr lvl="1">
              <a:lnSpc>
                <a:spcPct val="90000"/>
              </a:lnSpc>
            </a:pPr>
            <a:endParaRPr lang="en-GB" dirty="0"/>
          </a:p>
          <a:p>
            <a:pPr lvl="1">
              <a:lnSpc>
                <a:spcPct val="90000"/>
              </a:lnSpc>
              <a:buBlip>
                <a:blip r:embed="rId2"/>
              </a:buBlip>
            </a:pPr>
            <a:r>
              <a:rPr lang="en-GB" dirty="0"/>
              <a:t>  Impose an equivalent of speciation</a:t>
            </a:r>
          </a:p>
        </p:txBody>
      </p:sp>
      <p:sp>
        <p:nvSpPr>
          <p:cNvPr id="14" name="Rectangle 13"/>
          <p:cNvSpPr/>
          <p:nvPr/>
        </p:nvSpPr>
        <p:spPr bwMode="auto">
          <a:xfrm>
            <a:off x="4786314" y="3071810"/>
            <a:ext cx="4143404" cy="135732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p:cNvSpPr/>
          <p:nvPr/>
        </p:nvSpPr>
        <p:spPr>
          <a:xfrm>
            <a:off x="4357718" y="3071810"/>
            <a:ext cx="4572000" cy="1338828"/>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lvl="1">
              <a:lnSpc>
                <a:spcPct val="90000"/>
              </a:lnSpc>
            </a:pPr>
            <a:r>
              <a:rPr lang="en-GB" dirty="0"/>
              <a:t>Make similar individuals compete for resources (fitness)</a:t>
            </a:r>
          </a:p>
          <a:p>
            <a:pPr lvl="1">
              <a:lnSpc>
                <a:spcPct val="90000"/>
              </a:lnSpc>
            </a:pPr>
            <a:endParaRPr lang="en-GB" dirty="0"/>
          </a:p>
          <a:p>
            <a:pPr lvl="1">
              <a:lnSpc>
                <a:spcPct val="90000"/>
              </a:lnSpc>
            </a:pPr>
            <a:r>
              <a:rPr lang="en-GB" dirty="0"/>
              <a:t>Make similar individuals compete with each other for survival</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Implicit 1: “Island” Model Parallel EAs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319</a:t>
            </a:fld>
            <a:endParaRPr lang="nl-NL"/>
          </a:p>
        </p:txBody>
      </p:sp>
      <p:sp>
        <p:nvSpPr>
          <p:cNvPr id="6" name="Text Box 31"/>
          <p:cNvSpPr txBox="1">
            <a:spLocks noChangeArrowheads="1"/>
          </p:cNvSpPr>
          <p:nvPr/>
        </p:nvSpPr>
        <p:spPr bwMode="auto">
          <a:xfrm>
            <a:off x="642910" y="5085934"/>
            <a:ext cx="7861300" cy="457200"/>
          </a:xfrm>
          <a:prstGeom prst="rect">
            <a:avLst/>
          </a:prstGeom>
          <a:noFill/>
          <a:ln w="9525">
            <a:noFill/>
            <a:miter lim="800000"/>
            <a:headEnd/>
            <a:tailEnd/>
          </a:ln>
        </p:spPr>
        <p:txBody>
          <a:bodyPr wrap="none">
            <a:spAutoFit/>
          </a:bodyPr>
          <a:lstStyle/>
          <a:p>
            <a:r>
              <a:rPr lang="en-GB"/>
              <a:t>Periodic migration of individual solutions between populations</a:t>
            </a:r>
          </a:p>
        </p:txBody>
      </p:sp>
      <p:grpSp>
        <p:nvGrpSpPr>
          <p:cNvPr id="7" name="Group 6"/>
          <p:cNvGrpSpPr>
            <a:grpSpLocks/>
          </p:cNvGrpSpPr>
          <p:nvPr/>
        </p:nvGrpSpPr>
        <p:grpSpPr bwMode="auto">
          <a:xfrm>
            <a:off x="4071910" y="2037934"/>
            <a:ext cx="1066800" cy="609600"/>
            <a:chOff x="1392" y="2064"/>
            <a:chExt cx="672" cy="384"/>
          </a:xfrm>
        </p:grpSpPr>
        <p:sp>
          <p:nvSpPr>
            <p:cNvPr id="8" name="Oval 4"/>
            <p:cNvSpPr>
              <a:spLocks noChangeArrowheads="1"/>
            </p:cNvSpPr>
            <p:nvPr/>
          </p:nvSpPr>
          <p:spPr bwMode="auto">
            <a:xfrm>
              <a:off x="1392" y="2064"/>
              <a:ext cx="672" cy="384"/>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9" name="Text Box 5"/>
            <p:cNvSpPr txBox="1">
              <a:spLocks noChangeArrowheads="1"/>
            </p:cNvSpPr>
            <p:nvPr/>
          </p:nvSpPr>
          <p:spPr bwMode="auto">
            <a:xfrm>
              <a:off x="1572" y="2112"/>
              <a:ext cx="315" cy="233"/>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r>
                <a:rPr lang="en-GB" dirty="0"/>
                <a:t>EA</a:t>
              </a:r>
            </a:p>
          </p:txBody>
        </p:sp>
      </p:grpSp>
      <p:grpSp>
        <p:nvGrpSpPr>
          <p:cNvPr id="10" name="Group 10"/>
          <p:cNvGrpSpPr>
            <a:grpSpLocks/>
          </p:cNvGrpSpPr>
          <p:nvPr/>
        </p:nvGrpSpPr>
        <p:grpSpPr bwMode="auto">
          <a:xfrm>
            <a:off x="1862110" y="2418934"/>
            <a:ext cx="1066800" cy="609600"/>
            <a:chOff x="1392" y="2064"/>
            <a:chExt cx="672" cy="384"/>
          </a:xfrm>
        </p:grpSpPr>
        <p:sp>
          <p:nvSpPr>
            <p:cNvPr id="11" name="Oval 11"/>
            <p:cNvSpPr>
              <a:spLocks noChangeArrowheads="1"/>
            </p:cNvSpPr>
            <p:nvPr/>
          </p:nvSpPr>
          <p:spPr bwMode="auto">
            <a:xfrm>
              <a:off x="1392" y="2064"/>
              <a:ext cx="672" cy="384"/>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2" name="Text Box 12"/>
            <p:cNvSpPr txBox="1">
              <a:spLocks noChangeArrowheads="1"/>
            </p:cNvSpPr>
            <p:nvPr/>
          </p:nvSpPr>
          <p:spPr bwMode="auto">
            <a:xfrm>
              <a:off x="1571" y="2142"/>
              <a:ext cx="358" cy="233"/>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r>
                <a:rPr lang="en-GB" dirty="0"/>
                <a:t>EA</a:t>
              </a:r>
            </a:p>
          </p:txBody>
        </p:sp>
      </p:grpSp>
      <p:grpSp>
        <p:nvGrpSpPr>
          <p:cNvPr id="13" name="Group 13"/>
          <p:cNvGrpSpPr>
            <a:grpSpLocks/>
          </p:cNvGrpSpPr>
          <p:nvPr/>
        </p:nvGrpSpPr>
        <p:grpSpPr bwMode="auto">
          <a:xfrm>
            <a:off x="2700310" y="3790534"/>
            <a:ext cx="1066800" cy="609600"/>
            <a:chOff x="1392" y="2064"/>
            <a:chExt cx="672" cy="384"/>
          </a:xfrm>
        </p:grpSpPr>
        <p:sp>
          <p:nvSpPr>
            <p:cNvPr id="14" name="Oval 14"/>
            <p:cNvSpPr>
              <a:spLocks noChangeArrowheads="1"/>
            </p:cNvSpPr>
            <p:nvPr/>
          </p:nvSpPr>
          <p:spPr bwMode="auto">
            <a:xfrm>
              <a:off x="1392" y="2064"/>
              <a:ext cx="672" cy="384"/>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5" name="Text Box 15"/>
            <p:cNvSpPr txBox="1">
              <a:spLocks noChangeArrowheads="1"/>
            </p:cNvSpPr>
            <p:nvPr/>
          </p:nvSpPr>
          <p:spPr bwMode="auto">
            <a:xfrm>
              <a:off x="1571" y="2144"/>
              <a:ext cx="325" cy="233"/>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r>
                <a:rPr lang="en-GB"/>
                <a:t>EA</a:t>
              </a:r>
            </a:p>
          </p:txBody>
        </p:sp>
      </p:grpSp>
      <p:grpSp>
        <p:nvGrpSpPr>
          <p:cNvPr id="16" name="Group 16"/>
          <p:cNvGrpSpPr>
            <a:grpSpLocks/>
          </p:cNvGrpSpPr>
          <p:nvPr/>
        </p:nvGrpSpPr>
        <p:grpSpPr bwMode="auto">
          <a:xfrm>
            <a:off x="4986310" y="3866734"/>
            <a:ext cx="1066800" cy="609600"/>
            <a:chOff x="1392" y="2064"/>
            <a:chExt cx="672" cy="384"/>
          </a:xfrm>
        </p:grpSpPr>
        <p:sp>
          <p:nvSpPr>
            <p:cNvPr id="17" name="Oval 17"/>
            <p:cNvSpPr>
              <a:spLocks noChangeArrowheads="1"/>
            </p:cNvSpPr>
            <p:nvPr/>
          </p:nvSpPr>
          <p:spPr bwMode="auto">
            <a:xfrm>
              <a:off x="1392" y="2064"/>
              <a:ext cx="672" cy="384"/>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8" name="Text Box 18"/>
            <p:cNvSpPr txBox="1">
              <a:spLocks noChangeArrowheads="1"/>
            </p:cNvSpPr>
            <p:nvPr/>
          </p:nvSpPr>
          <p:spPr bwMode="auto">
            <a:xfrm>
              <a:off x="1571" y="2141"/>
              <a:ext cx="325" cy="233"/>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r>
                <a:rPr lang="en-GB"/>
                <a:t>EA</a:t>
              </a:r>
            </a:p>
          </p:txBody>
        </p:sp>
      </p:grpSp>
      <p:grpSp>
        <p:nvGrpSpPr>
          <p:cNvPr id="19" name="Group 19"/>
          <p:cNvGrpSpPr>
            <a:grpSpLocks/>
          </p:cNvGrpSpPr>
          <p:nvPr/>
        </p:nvGrpSpPr>
        <p:grpSpPr bwMode="auto">
          <a:xfrm>
            <a:off x="5976910" y="2571334"/>
            <a:ext cx="1066800" cy="609600"/>
            <a:chOff x="1392" y="2064"/>
            <a:chExt cx="672" cy="384"/>
          </a:xfrm>
        </p:grpSpPr>
        <p:sp>
          <p:nvSpPr>
            <p:cNvPr id="20" name="Oval 20"/>
            <p:cNvSpPr>
              <a:spLocks noChangeArrowheads="1"/>
            </p:cNvSpPr>
            <p:nvPr/>
          </p:nvSpPr>
          <p:spPr bwMode="auto">
            <a:xfrm>
              <a:off x="1392" y="2064"/>
              <a:ext cx="672" cy="384"/>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21" name="Text Box 21"/>
            <p:cNvSpPr txBox="1">
              <a:spLocks noChangeArrowheads="1"/>
            </p:cNvSpPr>
            <p:nvPr/>
          </p:nvSpPr>
          <p:spPr bwMode="auto">
            <a:xfrm>
              <a:off x="1575" y="2136"/>
              <a:ext cx="327" cy="233"/>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r>
                <a:rPr lang="en-GB" dirty="0"/>
                <a:t>EA</a:t>
              </a:r>
            </a:p>
          </p:txBody>
        </p:sp>
      </p:grpSp>
      <p:sp>
        <p:nvSpPr>
          <p:cNvPr id="22" name="Freeform 24"/>
          <p:cNvSpPr>
            <a:spLocks/>
          </p:cNvSpPr>
          <p:nvPr/>
        </p:nvSpPr>
        <p:spPr bwMode="auto">
          <a:xfrm>
            <a:off x="2547910" y="1847434"/>
            <a:ext cx="1676400" cy="571500"/>
          </a:xfrm>
          <a:custGeom>
            <a:avLst/>
            <a:gdLst>
              <a:gd name="T0" fmla="*/ 0 w 1056"/>
              <a:gd name="T1" fmla="*/ 360 h 360"/>
              <a:gd name="T2" fmla="*/ 336 w 1056"/>
              <a:gd name="T3" fmla="*/ 24 h 360"/>
              <a:gd name="T4" fmla="*/ 1056 w 1056"/>
              <a:gd name="T5" fmla="*/ 216 h 360"/>
              <a:gd name="T6" fmla="*/ 0 60000 65536"/>
              <a:gd name="T7" fmla="*/ 0 60000 65536"/>
              <a:gd name="T8" fmla="*/ 0 60000 65536"/>
              <a:gd name="T9" fmla="*/ 0 w 1056"/>
              <a:gd name="T10" fmla="*/ 0 h 360"/>
              <a:gd name="T11" fmla="*/ 1056 w 1056"/>
              <a:gd name="T12" fmla="*/ 360 h 360"/>
            </a:gdLst>
            <a:ahLst/>
            <a:cxnLst>
              <a:cxn ang="T6">
                <a:pos x="T0" y="T1"/>
              </a:cxn>
              <a:cxn ang="T7">
                <a:pos x="T2" y="T3"/>
              </a:cxn>
              <a:cxn ang="T8">
                <a:pos x="T4" y="T5"/>
              </a:cxn>
            </a:cxnLst>
            <a:rect l="T9" t="T10" r="T11" b="T12"/>
            <a:pathLst>
              <a:path w="1056" h="360">
                <a:moveTo>
                  <a:pt x="0" y="360"/>
                </a:moveTo>
                <a:cubicBezTo>
                  <a:pt x="80" y="204"/>
                  <a:pt x="160" y="48"/>
                  <a:pt x="336" y="24"/>
                </a:cubicBezTo>
                <a:cubicBezTo>
                  <a:pt x="512" y="0"/>
                  <a:pt x="784" y="108"/>
                  <a:pt x="1056" y="216"/>
                </a:cubicBez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
        <p:nvSpPr>
          <p:cNvPr id="23" name="Freeform 25"/>
          <p:cNvSpPr>
            <a:spLocks/>
          </p:cNvSpPr>
          <p:nvPr/>
        </p:nvSpPr>
        <p:spPr bwMode="auto">
          <a:xfrm rot="1627655">
            <a:off x="5062510" y="1885534"/>
            <a:ext cx="1524000" cy="609600"/>
          </a:xfrm>
          <a:custGeom>
            <a:avLst/>
            <a:gdLst>
              <a:gd name="T0" fmla="*/ 0 w 1056"/>
              <a:gd name="T1" fmla="*/ 360 h 360"/>
              <a:gd name="T2" fmla="*/ 336 w 1056"/>
              <a:gd name="T3" fmla="*/ 24 h 360"/>
              <a:gd name="T4" fmla="*/ 1056 w 1056"/>
              <a:gd name="T5" fmla="*/ 216 h 360"/>
              <a:gd name="T6" fmla="*/ 0 60000 65536"/>
              <a:gd name="T7" fmla="*/ 0 60000 65536"/>
              <a:gd name="T8" fmla="*/ 0 60000 65536"/>
              <a:gd name="T9" fmla="*/ 0 w 1056"/>
              <a:gd name="T10" fmla="*/ 0 h 360"/>
              <a:gd name="T11" fmla="*/ 1056 w 1056"/>
              <a:gd name="T12" fmla="*/ 360 h 360"/>
            </a:gdLst>
            <a:ahLst/>
            <a:cxnLst>
              <a:cxn ang="T6">
                <a:pos x="T0" y="T1"/>
              </a:cxn>
              <a:cxn ang="T7">
                <a:pos x="T2" y="T3"/>
              </a:cxn>
              <a:cxn ang="T8">
                <a:pos x="T4" y="T5"/>
              </a:cxn>
            </a:cxnLst>
            <a:rect l="T9" t="T10" r="T11" b="T12"/>
            <a:pathLst>
              <a:path w="1056" h="360">
                <a:moveTo>
                  <a:pt x="0" y="360"/>
                </a:moveTo>
                <a:cubicBezTo>
                  <a:pt x="80" y="204"/>
                  <a:pt x="160" y="48"/>
                  <a:pt x="336" y="24"/>
                </a:cubicBezTo>
                <a:cubicBezTo>
                  <a:pt x="512" y="0"/>
                  <a:pt x="784" y="108"/>
                  <a:pt x="1056" y="216"/>
                </a:cubicBez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
        <p:nvSpPr>
          <p:cNvPr id="24" name="Freeform 26"/>
          <p:cNvSpPr>
            <a:spLocks/>
          </p:cNvSpPr>
          <p:nvPr/>
        </p:nvSpPr>
        <p:spPr bwMode="auto">
          <a:xfrm rot="8221263">
            <a:off x="5861023" y="3306347"/>
            <a:ext cx="1676400" cy="952500"/>
          </a:xfrm>
          <a:custGeom>
            <a:avLst/>
            <a:gdLst>
              <a:gd name="T0" fmla="*/ 0 w 1056"/>
              <a:gd name="T1" fmla="*/ 360 h 360"/>
              <a:gd name="T2" fmla="*/ 336 w 1056"/>
              <a:gd name="T3" fmla="*/ 24 h 360"/>
              <a:gd name="T4" fmla="*/ 1056 w 1056"/>
              <a:gd name="T5" fmla="*/ 216 h 360"/>
              <a:gd name="T6" fmla="*/ 0 60000 65536"/>
              <a:gd name="T7" fmla="*/ 0 60000 65536"/>
              <a:gd name="T8" fmla="*/ 0 60000 65536"/>
              <a:gd name="T9" fmla="*/ 0 w 1056"/>
              <a:gd name="T10" fmla="*/ 0 h 360"/>
              <a:gd name="T11" fmla="*/ 1056 w 1056"/>
              <a:gd name="T12" fmla="*/ 360 h 360"/>
            </a:gdLst>
            <a:ahLst/>
            <a:cxnLst>
              <a:cxn ang="T6">
                <a:pos x="T0" y="T1"/>
              </a:cxn>
              <a:cxn ang="T7">
                <a:pos x="T2" y="T3"/>
              </a:cxn>
              <a:cxn ang="T8">
                <a:pos x="T4" y="T5"/>
              </a:cxn>
            </a:cxnLst>
            <a:rect l="T9" t="T10" r="T11" b="T12"/>
            <a:pathLst>
              <a:path w="1056" h="360">
                <a:moveTo>
                  <a:pt x="0" y="360"/>
                </a:moveTo>
                <a:cubicBezTo>
                  <a:pt x="80" y="204"/>
                  <a:pt x="160" y="48"/>
                  <a:pt x="336" y="24"/>
                </a:cubicBezTo>
                <a:cubicBezTo>
                  <a:pt x="512" y="0"/>
                  <a:pt x="784" y="108"/>
                  <a:pt x="1056" y="216"/>
                </a:cubicBez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
        <p:nvSpPr>
          <p:cNvPr id="25" name="Freeform 27"/>
          <p:cNvSpPr>
            <a:spLocks/>
          </p:cNvSpPr>
          <p:nvPr/>
        </p:nvSpPr>
        <p:spPr bwMode="auto">
          <a:xfrm rot="15314927">
            <a:off x="1554135" y="3284122"/>
            <a:ext cx="1371600" cy="685800"/>
          </a:xfrm>
          <a:custGeom>
            <a:avLst/>
            <a:gdLst>
              <a:gd name="T0" fmla="*/ 0 w 1056"/>
              <a:gd name="T1" fmla="*/ 360 h 360"/>
              <a:gd name="T2" fmla="*/ 336 w 1056"/>
              <a:gd name="T3" fmla="*/ 24 h 360"/>
              <a:gd name="T4" fmla="*/ 1056 w 1056"/>
              <a:gd name="T5" fmla="*/ 216 h 360"/>
              <a:gd name="T6" fmla="*/ 0 60000 65536"/>
              <a:gd name="T7" fmla="*/ 0 60000 65536"/>
              <a:gd name="T8" fmla="*/ 0 60000 65536"/>
              <a:gd name="T9" fmla="*/ 0 w 1056"/>
              <a:gd name="T10" fmla="*/ 0 h 360"/>
              <a:gd name="T11" fmla="*/ 1056 w 1056"/>
              <a:gd name="T12" fmla="*/ 360 h 360"/>
            </a:gdLst>
            <a:ahLst/>
            <a:cxnLst>
              <a:cxn ang="T6">
                <a:pos x="T0" y="T1"/>
              </a:cxn>
              <a:cxn ang="T7">
                <a:pos x="T2" y="T3"/>
              </a:cxn>
              <a:cxn ang="T8">
                <a:pos x="T4" y="T5"/>
              </a:cxn>
            </a:cxnLst>
            <a:rect l="T9" t="T10" r="T11" b="T12"/>
            <a:pathLst>
              <a:path w="1056" h="360">
                <a:moveTo>
                  <a:pt x="0" y="360"/>
                </a:moveTo>
                <a:cubicBezTo>
                  <a:pt x="80" y="204"/>
                  <a:pt x="160" y="48"/>
                  <a:pt x="336" y="24"/>
                </a:cubicBezTo>
                <a:cubicBezTo>
                  <a:pt x="512" y="0"/>
                  <a:pt x="784" y="108"/>
                  <a:pt x="1056" y="216"/>
                </a:cubicBez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
        <p:nvSpPr>
          <p:cNvPr id="26" name="Freeform 28"/>
          <p:cNvSpPr>
            <a:spLocks/>
          </p:cNvSpPr>
          <p:nvPr/>
        </p:nvSpPr>
        <p:spPr bwMode="auto">
          <a:xfrm rot="802192" flipH="1" flipV="1">
            <a:off x="3538510" y="4247734"/>
            <a:ext cx="1676400" cy="571500"/>
          </a:xfrm>
          <a:custGeom>
            <a:avLst/>
            <a:gdLst>
              <a:gd name="T0" fmla="*/ 0 w 1056"/>
              <a:gd name="T1" fmla="*/ 360 h 360"/>
              <a:gd name="T2" fmla="*/ 336 w 1056"/>
              <a:gd name="T3" fmla="*/ 24 h 360"/>
              <a:gd name="T4" fmla="*/ 1056 w 1056"/>
              <a:gd name="T5" fmla="*/ 216 h 360"/>
              <a:gd name="T6" fmla="*/ 0 60000 65536"/>
              <a:gd name="T7" fmla="*/ 0 60000 65536"/>
              <a:gd name="T8" fmla="*/ 0 60000 65536"/>
              <a:gd name="T9" fmla="*/ 0 w 1056"/>
              <a:gd name="T10" fmla="*/ 0 h 360"/>
              <a:gd name="T11" fmla="*/ 1056 w 1056"/>
              <a:gd name="T12" fmla="*/ 360 h 360"/>
            </a:gdLst>
            <a:ahLst/>
            <a:cxnLst>
              <a:cxn ang="T6">
                <a:pos x="T0" y="T1"/>
              </a:cxn>
              <a:cxn ang="T7">
                <a:pos x="T2" y="T3"/>
              </a:cxn>
              <a:cxn ang="T8">
                <a:pos x="T4" y="T5"/>
              </a:cxn>
            </a:cxnLst>
            <a:rect l="T9" t="T10" r="T11" b="T12"/>
            <a:pathLst>
              <a:path w="1056" h="360">
                <a:moveTo>
                  <a:pt x="0" y="360"/>
                </a:moveTo>
                <a:cubicBezTo>
                  <a:pt x="80" y="204"/>
                  <a:pt x="160" y="48"/>
                  <a:pt x="336" y="24"/>
                </a:cubicBezTo>
                <a:cubicBezTo>
                  <a:pt x="512" y="0"/>
                  <a:pt x="784" y="108"/>
                  <a:pt x="1056" y="216"/>
                </a:cubicBez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
        <p:nvSpPr>
          <p:cNvPr id="27" name="Line 30"/>
          <p:cNvSpPr>
            <a:spLocks noChangeShapeType="1"/>
          </p:cNvSpPr>
          <p:nvPr/>
        </p:nvSpPr>
        <p:spPr bwMode="auto">
          <a:xfrm>
            <a:off x="795310" y="4933534"/>
            <a:ext cx="1219200" cy="0"/>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#4</a:t>
            </a:r>
          </a:p>
        </p:txBody>
      </p:sp>
      <p:sp>
        <p:nvSpPr>
          <p:cNvPr id="3" name="Slide Number Placeholder 2"/>
          <p:cNvSpPr>
            <a:spLocks noGrp="1"/>
          </p:cNvSpPr>
          <p:nvPr>
            <p:ph type="sldNum" sz="quarter" idx="11"/>
          </p:nvPr>
        </p:nvSpPr>
        <p:spPr/>
        <p:txBody>
          <a:bodyPr/>
          <a:lstStyle/>
          <a:p>
            <a:fld id="{05F902D2-9C2C-4DBB-8DAD-BC9F69CAD2CA}" type="slidenum">
              <a:rPr lang="en-US" smtClean="0"/>
              <a:pPr/>
              <a:t>32</a:t>
            </a:fld>
            <a:endParaRPr lang="en-US"/>
          </a:p>
        </p:txBody>
      </p:sp>
    </p:spTree>
    <p:extLst>
      <p:ext uri="{BB962C8B-B14F-4D97-AF65-F5344CB8AC3E}">
        <p14:creationId xmlns:p14="http://schemas.microsoft.com/office/powerpoint/2010/main" val="204808328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Island Model Parameters 1</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320</a:t>
            </a:fld>
            <a:endParaRPr lang="nl-NL" dirty="0"/>
          </a:p>
        </p:txBody>
      </p:sp>
      <p:sp>
        <p:nvSpPr>
          <p:cNvPr id="5" name="Rectangle 4"/>
          <p:cNvSpPr/>
          <p:nvPr/>
        </p:nvSpPr>
        <p:spPr>
          <a:xfrm>
            <a:off x="714348" y="1571612"/>
            <a:ext cx="7858180" cy="2585323"/>
          </a:xfrm>
          <a:prstGeom prst="rect">
            <a:avLst/>
          </a:prstGeom>
        </p:spPr>
        <p:txBody>
          <a:bodyPr wrap="square">
            <a:spAutoFit/>
          </a:bodyPr>
          <a:lstStyle/>
          <a:p>
            <a:pPr>
              <a:buBlip>
                <a:blip r:embed="rId2"/>
              </a:buBlip>
            </a:pPr>
            <a:r>
              <a:rPr lang="en-GB" dirty="0"/>
              <a:t>  Could use different operators in each island</a:t>
            </a:r>
          </a:p>
          <a:p>
            <a:endParaRPr lang="en-GB" dirty="0"/>
          </a:p>
          <a:p>
            <a:pPr>
              <a:buBlip>
                <a:blip r:embed="rId2"/>
              </a:buBlip>
            </a:pPr>
            <a:r>
              <a:rPr lang="en-GB" dirty="0"/>
              <a:t>  How often to exchange individuals ?</a:t>
            </a:r>
          </a:p>
          <a:p>
            <a:endParaRPr lang="en-GB" dirty="0"/>
          </a:p>
          <a:p>
            <a:pPr lvl="1">
              <a:buBlip>
                <a:blip r:embed="rId3"/>
              </a:buBlip>
            </a:pPr>
            <a:r>
              <a:rPr lang="en-GB" dirty="0"/>
              <a:t>too quick and all pops converge to same solution</a:t>
            </a:r>
          </a:p>
          <a:p>
            <a:pPr lvl="1">
              <a:buBlip>
                <a:blip r:embed="rId3"/>
              </a:buBlip>
            </a:pPr>
            <a:r>
              <a:rPr lang="en-GB" dirty="0"/>
              <a:t>too slow and waste time</a:t>
            </a:r>
          </a:p>
          <a:p>
            <a:pPr lvl="1">
              <a:buBlip>
                <a:blip r:embed="rId3"/>
              </a:buBlip>
            </a:pPr>
            <a:r>
              <a:rPr lang="en-GB" dirty="0"/>
              <a:t>most authors use range~ 25-150 gens</a:t>
            </a:r>
          </a:p>
          <a:p>
            <a:pPr lvl="1">
              <a:buBlip>
                <a:blip r:embed="rId3"/>
              </a:buBlip>
            </a:pPr>
            <a:r>
              <a:rPr lang="en-GB" dirty="0"/>
              <a:t>can do it adaptively (stop each pop when no improvement for (say) 25 generations)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Implicit 2: Diffusion Model Parallel EAs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321</a:t>
            </a:fld>
            <a:endParaRPr lang="nl-NL"/>
          </a:p>
        </p:txBody>
      </p:sp>
      <p:sp>
        <p:nvSpPr>
          <p:cNvPr id="6" name="Rectangle 5"/>
          <p:cNvSpPr/>
          <p:nvPr/>
        </p:nvSpPr>
        <p:spPr>
          <a:xfrm>
            <a:off x="785786" y="1571612"/>
            <a:ext cx="7643866" cy="369332"/>
          </a:xfrm>
          <a:prstGeom prst="rect">
            <a:avLst/>
          </a:prstGeom>
        </p:spPr>
        <p:txBody>
          <a:bodyPr wrap="square">
            <a:spAutoFit/>
          </a:bodyPr>
          <a:lstStyle/>
          <a:p>
            <a:r>
              <a:rPr lang="en-GB" dirty="0"/>
              <a:t>Impose spatial structure (usually grid) in 1 pop</a:t>
            </a:r>
          </a:p>
        </p:txBody>
      </p:sp>
      <p:grpSp>
        <p:nvGrpSpPr>
          <p:cNvPr id="7" name="Group 80"/>
          <p:cNvGrpSpPr>
            <a:grpSpLocks/>
          </p:cNvGrpSpPr>
          <p:nvPr/>
        </p:nvGrpSpPr>
        <p:grpSpPr bwMode="auto">
          <a:xfrm>
            <a:off x="2143108" y="2571744"/>
            <a:ext cx="3505200" cy="2438400"/>
            <a:chOff x="1728" y="2544"/>
            <a:chExt cx="2208" cy="1536"/>
          </a:xfrm>
        </p:grpSpPr>
        <p:grpSp>
          <p:nvGrpSpPr>
            <p:cNvPr id="8" name="Group 61"/>
            <p:cNvGrpSpPr>
              <a:grpSpLocks/>
            </p:cNvGrpSpPr>
            <p:nvPr/>
          </p:nvGrpSpPr>
          <p:grpSpPr bwMode="auto">
            <a:xfrm>
              <a:off x="1728" y="2544"/>
              <a:ext cx="2208" cy="1536"/>
              <a:chOff x="1728" y="2544"/>
              <a:chExt cx="2208" cy="1536"/>
            </a:xfrm>
          </p:grpSpPr>
          <p:grpSp>
            <p:nvGrpSpPr>
              <p:cNvPr id="18" name="Group 14"/>
              <p:cNvGrpSpPr>
                <a:grpSpLocks/>
              </p:cNvGrpSpPr>
              <p:nvPr/>
            </p:nvGrpSpPr>
            <p:grpSpPr bwMode="auto">
              <a:xfrm>
                <a:off x="1728" y="2544"/>
                <a:ext cx="2208" cy="384"/>
                <a:chOff x="1104" y="2784"/>
                <a:chExt cx="2688" cy="672"/>
              </a:xfrm>
            </p:grpSpPr>
            <p:sp>
              <p:nvSpPr>
                <p:cNvPr id="54" name="Line 4"/>
                <p:cNvSpPr>
                  <a:spLocks noChangeShapeType="1"/>
                </p:cNvSpPr>
                <p:nvPr/>
              </p:nvSpPr>
              <p:spPr bwMode="auto">
                <a:xfrm>
                  <a:off x="1104"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5" name="Line 5"/>
                <p:cNvSpPr>
                  <a:spLocks noChangeShapeType="1"/>
                </p:cNvSpPr>
                <p:nvPr/>
              </p:nvSpPr>
              <p:spPr bwMode="auto">
                <a:xfrm>
                  <a:off x="1776"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6" name="Line 6"/>
                <p:cNvSpPr>
                  <a:spLocks noChangeShapeType="1"/>
                </p:cNvSpPr>
                <p:nvPr/>
              </p:nvSpPr>
              <p:spPr bwMode="auto">
                <a:xfrm>
                  <a:off x="2448"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7" name="Line 7"/>
                <p:cNvSpPr>
                  <a:spLocks noChangeShapeType="1"/>
                </p:cNvSpPr>
                <p:nvPr/>
              </p:nvSpPr>
              <p:spPr bwMode="auto">
                <a:xfrm>
                  <a:off x="3120"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8" name="Line 8"/>
                <p:cNvSpPr>
                  <a:spLocks noChangeShapeType="1"/>
                </p:cNvSpPr>
                <p:nvPr/>
              </p:nvSpPr>
              <p:spPr bwMode="auto">
                <a:xfrm rot="-5400000">
                  <a:off x="768"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9" name="Line 10"/>
                <p:cNvSpPr>
                  <a:spLocks noChangeShapeType="1"/>
                </p:cNvSpPr>
                <p:nvPr/>
              </p:nvSpPr>
              <p:spPr bwMode="auto">
                <a:xfrm rot="-5400000">
                  <a:off x="1440"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60" name="Line 11"/>
                <p:cNvSpPr>
                  <a:spLocks noChangeShapeType="1"/>
                </p:cNvSpPr>
                <p:nvPr/>
              </p:nvSpPr>
              <p:spPr bwMode="auto">
                <a:xfrm rot="-5400000">
                  <a:off x="2112"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61" name="Line 12"/>
                <p:cNvSpPr>
                  <a:spLocks noChangeShapeType="1"/>
                </p:cNvSpPr>
                <p:nvPr/>
              </p:nvSpPr>
              <p:spPr bwMode="auto">
                <a:xfrm rot="-5400000">
                  <a:off x="2784"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62" name="Line 13"/>
                <p:cNvSpPr>
                  <a:spLocks noChangeShapeType="1"/>
                </p:cNvSpPr>
                <p:nvPr/>
              </p:nvSpPr>
              <p:spPr bwMode="auto">
                <a:xfrm rot="-5400000">
                  <a:off x="3456"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grpSp>
          <p:grpSp>
            <p:nvGrpSpPr>
              <p:cNvPr id="19" name="Group 15"/>
              <p:cNvGrpSpPr>
                <a:grpSpLocks/>
              </p:cNvGrpSpPr>
              <p:nvPr/>
            </p:nvGrpSpPr>
            <p:grpSpPr bwMode="auto">
              <a:xfrm>
                <a:off x="1728" y="2928"/>
                <a:ext cx="2208" cy="384"/>
                <a:chOff x="1104" y="2784"/>
                <a:chExt cx="2688" cy="672"/>
              </a:xfrm>
            </p:grpSpPr>
            <p:sp>
              <p:nvSpPr>
                <p:cNvPr id="45" name="Line 16"/>
                <p:cNvSpPr>
                  <a:spLocks noChangeShapeType="1"/>
                </p:cNvSpPr>
                <p:nvPr/>
              </p:nvSpPr>
              <p:spPr bwMode="auto">
                <a:xfrm>
                  <a:off x="1104"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6" name="Line 17"/>
                <p:cNvSpPr>
                  <a:spLocks noChangeShapeType="1"/>
                </p:cNvSpPr>
                <p:nvPr/>
              </p:nvSpPr>
              <p:spPr bwMode="auto">
                <a:xfrm>
                  <a:off x="1776"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7" name="Line 18"/>
                <p:cNvSpPr>
                  <a:spLocks noChangeShapeType="1"/>
                </p:cNvSpPr>
                <p:nvPr/>
              </p:nvSpPr>
              <p:spPr bwMode="auto">
                <a:xfrm>
                  <a:off x="2448"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8" name="Line 19"/>
                <p:cNvSpPr>
                  <a:spLocks noChangeShapeType="1"/>
                </p:cNvSpPr>
                <p:nvPr/>
              </p:nvSpPr>
              <p:spPr bwMode="auto">
                <a:xfrm>
                  <a:off x="3120"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9" name="Line 20"/>
                <p:cNvSpPr>
                  <a:spLocks noChangeShapeType="1"/>
                </p:cNvSpPr>
                <p:nvPr/>
              </p:nvSpPr>
              <p:spPr bwMode="auto">
                <a:xfrm rot="-5400000">
                  <a:off x="768"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0" name="Line 21"/>
                <p:cNvSpPr>
                  <a:spLocks noChangeShapeType="1"/>
                </p:cNvSpPr>
                <p:nvPr/>
              </p:nvSpPr>
              <p:spPr bwMode="auto">
                <a:xfrm rot="-5400000">
                  <a:off x="1440"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1" name="Line 22"/>
                <p:cNvSpPr>
                  <a:spLocks noChangeShapeType="1"/>
                </p:cNvSpPr>
                <p:nvPr/>
              </p:nvSpPr>
              <p:spPr bwMode="auto">
                <a:xfrm rot="-5400000">
                  <a:off x="2112"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2" name="Line 23"/>
                <p:cNvSpPr>
                  <a:spLocks noChangeShapeType="1"/>
                </p:cNvSpPr>
                <p:nvPr/>
              </p:nvSpPr>
              <p:spPr bwMode="auto">
                <a:xfrm rot="-5400000">
                  <a:off x="2784"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3" name="Line 24"/>
                <p:cNvSpPr>
                  <a:spLocks noChangeShapeType="1"/>
                </p:cNvSpPr>
                <p:nvPr/>
              </p:nvSpPr>
              <p:spPr bwMode="auto">
                <a:xfrm rot="-5400000">
                  <a:off x="3456"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grpSp>
          <p:grpSp>
            <p:nvGrpSpPr>
              <p:cNvPr id="20" name="Group 35"/>
              <p:cNvGrpSpPr>
                <a:grpSpLocks/>
              </p:cNvGrpSpPr>
              <p:nvPr/>
            </p:nvGrpSpPr>
            <p:grpSpPr bwMode="auto">
              <a:xfrm>
                <a:off x="1728" y="3312"/>
                <a:ext cx="2208" cy="384"/>
                <a:chOff x="1104" y="2784"/>
                <a:chExt cx="2688" cy="672"/>
              </a:xfrm>
            </p:grpSpPr>
            <p:sp>
              <p:nvSpPr>
                <p:cNvPr id="36" name="Line 36"/>
                <p:cNvSpPr>
                  <a:spLocks noChangeShapeType="1"/>
                </p:cNvSpPr>
                <p:nvPr/>
              </p:nvSpPr>
              <p:spPr bwMode="auto">
                <a:xfrm>
                  <a:off x="1104"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7" name="Line 37"/>
                <p:cNvSpPr>
                  <a:spLocks noChangeShapeType="1"/>
                </p:cNvSpPr>
                <p:nvPr/>
              </p:nvSpPr>
              <p:spPr bwMode="auto">
                <a:xfrm>
                  <a:off x="1776"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8" name="Line 38"/>
                <p:cNvSpPr>
                  <a:spLocks noChangeShapeType="1"/>
                </p:cNvSpPr>
                <p:nvPr/>
              </p:nvSpPr>
              <p:spPr bwMode="auto">
                <a:xfrm>
                  <a:off x="2448"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9" name="Line 39"/>
                <p:cNvSpPr>
                  <a:spLocks noChangeShapeType="1"/>
                </p:cNvSpPr>
                <p:nvPr/>
              </p:nvSpPr>
              <p:spPr bwMode="auto">
                <a:xfrm>
                  <a:off x="3120"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0" name="Line 40"/>
                <p:cNvSpPr>
                  <a:spLocks noChangeShapeType="1"/>
                </p:cNvSpPr>
                <p:nvPr/>
              </p:nvSpPr>
              <p:spPr bwMode="auto">
                <a:xfrm rot="-5400000">
                  <a:off x="768"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1" name="Line 41"/>
                <p:cNvSpPr>
                  <a:spLocks noChangeShapeType="1"/>
                </p:cNvSpPr>
                <p:nvPr/>
              </p:nvSpPr>
              <p:spPr bwMode="auto">
                <a:xfrm rot="-5400000">
                  <a:off x="1440"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2" name="Line 42"/>
                <p:cNvSpPr>
                  <a:spLocks noChangeShapeType="1"/>
                </p:cNvSpPr>
                <p:nvPr/>
              </p:nvSpPr>
              <p:spPr bwMode="auto">
                <a:xfrm rot="-5400000">
                  <a:off x="2112"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3" name="Line 43"/>
                <p:cNvSpPr>
                  <a:spLocks noChangeShapeType="1"/>
                </p:cNvSpPr>
                <p:nvPr/>
              </p:nvSpPr>
              <p:spPr bwMode="auto">
                <a:xfrm rot="-5400000">
                  <a:off x="2784"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4" name="Line 44"/>
                <p:cNvSpPr>
                  <a:spLocks noChangeShapeType="1"/>
                </p:cNvSpPr>
                <p:nvPr/>
              </p:nvSpPr>
              <p:spPr bwMode="auto">
                <a:xfrm rot="-5400000">
                  <a:off x="3456"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grpSp>
          <p:grpSp>
            <p:nvGrpSpPr>
              <p:cNvPr id="21" name="Group 55"/>
              <p:cNvGrpSpPr>
                <a:grpSpLocks/>
              </p:cNvGrpSpPr>
              <p:nvPr/>
            </p:nvGrpSpPr>
            <p:grpSpPr bwMode="auto">
              <a:xfrm>
                <a:off x="1728" y="3696"/>
                <a:ext cx="2208" cy="0"/>
                <a:chOff x="1728" y="3696"/>
                <a:chExt cx="2208" cy="0"/>
              </a:xfrm>
            </p:grpSpPr>
            <p:sp>
              <p:nvSpPr>
                <p:cNvPr id="32" name="Line 46"/>
                <p:cNvSpPr>
                  <a:spLocks noChangeShapeType="1"/>
                </p:cNvSpPr>
                <p:nvPr/>
              </p:nvSpPr>
              <p:spPr bwMode="auto">
                <a:xfrm>
                  <a:off x="1728"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3" name="Line 47"/>
                <p:cNvSpPr>
                  <a:spLocks noChangeShapeType="1"/>
                </p:cNvSpPr>
                <p:nvPr/>
              </p:nvSpPr>
              <p:spPr bwMode="auto">
                <a:xfrm>
                  <a:off x="2280"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4" name="Line 48"/>
                <p:cNvSpPr>
                  <a:spLocks noChangeShapeType="1"/>
                </p:cNvSpPr>
                <p:nvPr/>
              </p:nvSpPr>
              <p:spPr bwMode="auto">
                <a:xfrm>
                  <a:off x="2832"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5" name="Line 49"/>
                <p:cNvSpPr>
                  <a:spLocks noChangeShapeType="1"/>
                </p:cNvSpPr>
                <p:nvPr/>
              </p:nvSpPr>
              <p:spPr bwMode="auto">
                <a:xfrm>
                  <a:off x="3384"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grpSp>
          <p:sp>
            <p:nvSpPr>
              <p:cNvPr id="22" name="Line 50"/>
              <p:cNvSpPr>
                <a:spLocks noChangeShapeType="1"/>
              </p:cNvSpPr>
              <p:nvPr/>
            </p:nvSpPr>
            <p:spPr bwMode="auto">
              <a:xfrm rot="-5400000">
                <a:off x="1536" y="3888"/>
                <a:ext cx="384"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23" name="Line 51"/>
              <p:cNvSpPr>
                <a:spLocks noChangeShapeType="1"/>
              </p:cNvSpPr>
              <p:nvPr/>
            </p:nvSpPr>
            <p:spPr bwMode="auto">
              <a:xfrm rot="-5400000">
                <a:off x="2088" y="3888"/>
                <a:ext cx="384"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24" name="Line 52"/>
              <p:cNvSpPr>
                <a:spLocks noChangeShapeType="1"/>
              </p:cNvSpPr>
              <p:nvPr/>
            </p:nvSpPr>
            <p:spPr bwMode="auto">
              <a:xfrm rot="-5400000">
                <a:off x="2640" y="3888"/>
                <a:ext cx="384"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25" name="Line 53"/>
              <p:cNvSpPr>
                <a:spLocks noChangeShapeType="1"/>
              </p:cNvSpPr>
              <p:nvPr/>
            </p:nvSpPr>
            <p:spPr bwMode="auto">
              <a:xfrm rot="-5400000">
                <a:off x="3192" y="3888"/>
                <a:ext cx="384"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26" name="Line 54"/>
              <p:cNvSpPr>
                <a:spLocks noChangeShapeType="1"/>
              </p:cNvSpPr>
              <p:nvPr/>
            </p:nvSpPr>
            <p:spPr bwMode="auto">
              <a:xfrm rot="-5400000">
                <a:off x="3744" y="3888"/>
                <a:ext cx="384" cy="0"/>
              </a:xfrm>
              <a:prstGeom prst="line">
                <a:avLst/>
              </a:prstGeom>
              <a:noFill/>
              <a:ln w="12700">
                <a:solidFill>
                  <a:schemeClr val="tx1"/>
                </a:solidFill>
                <a:miter lim="800000"/>
                <a:headEnd type="oval" w="med" len="med"/>
                <a:tailEnd type="oval" w="med" len="med"/>
              </a:ln>
            </p:spPr>
            <p:txBody>
              <a:bodyPr wrap="none"/>
              <a:lstStyle/>
              <a:p>
                <a:endParaRPr lang="en-US"/>
              </a:p>
            </p:txBody>
          </p:sp>
          <p:grpSp>
            <p:nvGrpSpPr>
              <p:cNvPr id="27" name="Group 56"/>
              <p:cNvGrpSpPr>
                <a:grpSpLocks/>
              </p:cNvGrpSpPr>
              <p:nvPr/>
            </p:nvGrpSpPr>
            <p:grpSpPr bwMode="auto">
              <a:xfrm>
                <a:off x="1728" y="4080"/>
                <a:ext cx="2208" cy="0"/>
                <a:chOff x="1728" y="3696"/>
                <a:chExt cx="2208" cy="0"/>
              </a:xfrm>
            </p:grpSpPr>
            <p:sp>
              <p:nvSpPr>
                <p:cNvPr id="28" name="Line 57"/>
                <p:cNvSpPr>
                  <a:spLocks noChangeShapeType="1"/>
                </p:cNvSpPr>
                <p:nvPr/>
              </p:nvSpPr>
              <p:spPr bwMode="auto">
                <a:xfrm>
                  <a:off x="1728"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29" name="Line 58"/>
                <p:cNvSpPr>
                  <a:spLocks noChangeShapeType="1"/>
                </p:cNvSpPr>
                <p:nvPr/>
              </p:nvSpPr>
              <p:spPr bwMode="auto">
                <a:xfrm>
                  <a:off x="2280"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0" name="Line 59"/>
                <p:cNvSpPr>
                  <a:spLocks noChangeShapeType="1"/>
                </p:cNvSpPr>
                <p:nvPr/>
              </p:nvSpPr>
              <p:spPr bwMode="auto">
                <a:xfrm>
                  <a:off x="2832"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1" name="Line 60"/>
                <p:cNvSpPr>
                  <a:spLocks noChangeShapeType="1"/>
                </p:cNvSpPr>
                <p:nvPr/>
              </p:nvSpPr>
              <p:spPr bwMode="auto">
                <a:xfrm>
                  <a:off x="3384"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grpSp>
        </p:grpSp>
        <p:sp>
          <p:nvSpPr>
            <p:cNvPr id="9" name="Oval 62"/>
            <p:cNvSpPr>
              <a:spLocks noChangeArrowheads="1"/>
            </p:cNvSpPr>
            <p:nvPr/>
          </p:nvSpPr>
          <p:spPr bwMode="auto">
            <a:xfrm>
              <a:off x="2784" y="3264"/>
              <a:ext cx="96" cy="96"/>
            </a:xfrm>
            <a:prstGeom prst="ellipse">
              <a:avLst/>
            </a:prstGeom>
            <a:solidFill>
              <a:srgbClr val="FF0000"/>
            </a:solidFill>
            <a:ln w="9525">
              <a:solidFill>
                <a:srgbClr val="FF0000"/>
              </a:solidFill>
              <a:miter lim="800000"/>
              <a:headEnd/>
              <a:tailEnd/>
            </a:ln>
          </p:spPr>
          <p:txBody>
            <a:bodyPr wrap="none" anchor="ctr"/>
            <a:lstStyle/>
            <a:p>
              <a:endParaRPr lang="en-US"/>
            </a:p>
          </p:txBody>
        </p:sp>
        <p:sp>
          <p:nvSpPr>
            <p:cNvPr id="10" name="Oval 63"/>
            <p:cNvSpPr>
              <a:spLocks noChangeArrowheads="1"/>
            </p:cNvSpPr>
            <p:nvPr/>
          </p:nvSpPr>
          <p:spPr bwMode="auto">
            <a:xfrm>
              <a:off x="2256" y="2880"/>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1" name="Oval 69"/>
            <p:cNvSpPr>
              <a:spLocks noChangeArrowheads="1"/>
            </p:cNvSpPr>
            <p:nvPr/>
          </p:nvSpPr>
          <p:spPr bwMode="auto">
            <a:xfrm>
              <a:off x="2784" y="2880"/>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2" name="Oval 70"/>
            <p:cNvSpPr>
              <a:spLocks noChangeArrowheads="1"/>
            </p:cNvSpPr>
            <p:nvPr/>
          </p:nvSpPr>
          <p:spPr bwMode="auto">
            <a:xfrm>
              <a:off x="3312" y="2880"/>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3" name="Oval 71"/>
            <p:cNvSpPr>
              <a:spLocks noChangeArrowheads="1"/>
            </p:cNvSpPr>
            <p:nvPr/>
          </p:nvSpPr>
          <p:spPr bwMode="auto">
            <a:xfrm>
              <a:off x="2256" y="3264"/>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4" name="Oval 72"/>
            <p:cNvSpPr>
              <a:spLocks noChangeArrowheads="1"/>
            </p:cNvSpPr>
            <p:nvPr/>
          </p:nvSpPr>
          <p:spPr bwMode="auto">
            <a:xfrm>
              <a:off x="3312" y="3264"/>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5" name="Oval 73"/>
            <p:cNvSpPr>
              <a:spLocks noChangeArrowheads="1"/>
            </p:cNvSpPr>
            <p:nvPr/>
          </p:nvSpPr>
          <p:spPr bwMode="auto">
            <a:xfrm>
              <a:off x="2208" y="3648"/>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6" name="Oval 74"/>
            <p:cNvSpPr>
              <a:spLocks noChangeArrowheads="1"/>
            </p:cNvSpPr>
            <p:nvPr/>
          </p:nvSpPr>
          <p:spPr bwMode="auto">
            <a:xfrm>
              <a:off x="2832" y="3648"/>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7" name="Oval 75"/>
            <p:cNvSpPr>
              <a:spLocks noChangeArrowheads="1"/>
            </p:cNvSpPr>
            <p:nvPr/>
          </p:nvSpPr>
          <p:spPr bwMode="auto">
            <a:xfrm>
              <a:off x="3360" y="3648"/>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grpSp>
      <p:sp>
        <p:nvSpPr>
          <p:cNvPr id="63" name="Oval 76"/>
          <p:cNvSpPr>
            <a:spLocks noChangeArrowheads="1"/>
          </p:cNvSpPr>
          <p:nvPr/>
        </p:nvSpPr>
        <p:spPr bwMode="auto">
          <a:xfrm>
            <a:off x="6562708" y="4324344"/>
            <a:ext cx="152400" cy="152400"/>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64" name="Oval 77"/>
          <p:cNvSpPr>
            <a:spLocks noChangeArrowheads="1"/>
          </p:cNvSpPr>
          <p:nvPr/>
        </p:nvSpPr>
        <p:spPr bwMode="auto">
          <a:xfrm>
            <a:off x="6562708" y="3409944"/>
            <a:ext cx="152400" cy="152400"/>
          </a:xfrm>
          <a:prstGeom prst="ellipse">
            <a:avLst/>
          </a:prstGeom>
          <a:solidFill>
            <a:srgbClr val="FF0000"/>
          </a:solidFill>
          <a:ln w="9525">
            <a:solidFill>
              <a:srgbClr val="FF0000"/>
            </a:solidFill>
            <a:miter lim="800000"/>
            <a:headEnd/>
            <a:tailEnd/>
          </a:ln>
        </p:spPr>
        <p:txBody>
          <a:bodyPr wrap="none" anchor="ctr"/>
          <a:lstStyle/>
          <a:p>
            <a:endParaRPr lang="en-US"/>
          </a:p>
        </p:txBody>
      </p:sp>
      <p:sp>
        <p:nvSpPr>
          <p:cNvPr id="65" name="Text Box 78"/>
          <p:cNvSpPr txBox="1">
            <a:spLocks noChangeArrowheads="1"/>
          </p:cNvSpPr>
          <p:nvPr/>
        </p:nvSpPr>
        <p:spPr bwMode="auto">
          <a:xfrm>
            <a:off x="6791308" y="3105144"/>
            <a:ext cx="1417638" cy="822325"/>
          </a:xfrm>
          <a:prstGeom prst="rect">
            <a:avLst/>
          </a:prstGeom>
          <a:noFill/>
          <a:ln w="9525">
            <a:noFill/>
            <a:miter lim="800000"/>
            <a:headEnd/>
            <a:tailEnd/>
          </a:ln>
        </p:spPr>
        <p:txBody>
          <a:bodyPr wrap="none">
            <a:spAutoFit/>
          </a:bodyPr>
          <a:lstStyle/>
          <a:p>
            <a:r>
              <a:rPr lang="en-GB" dirty="0"/>
              <a:t>Current</a:t>
            </a:r>
          </a:p>
          <a:p>
            <a:r>
              <a:rPr lang="en-GB" dirty="0"/>
              <a:t>individual</a:t>
            </a:r>
          </a:p>
        </p:txBody>
      </p:sp>
      <p:sp>
        <p:nvSpPr>
          <p:cNvPr id="66" name="Text Box 79"/>
          <p:cNvSpPr txBox="1">
            <a:spLocks noChangeArrowheads="1"/>
          </p:cNvSpPr>
          <p:nvPr/>
        </p:nvSpPr>
        <p:spPr bwMode="auto">
          <a:xfrm>
            <a:off x="6943708" y="4248144"/>
            <a:ext cx="1606550" cy="457200"/>
          </a:xfrm>
          <a:prstGeom prst="rect">
            <a:avLst/>
          </a:prstGeom>
          <a:noFill/>
          <a:ln w="9525">
            <a:noFill/>
            <a:miter lim="800000"/>
            <a:headEnd/>
            <a:tailEnd/>
          </a:ln>
        </p:spPr>
        <p:txBody>
          <a:bodyPr wrap="none">
            <a:spAutoFit/>
          </a:bodyPr>
          <a:lstStyle/>
          <a:p>
            <a:r>
              <a:rPr lang="en-GB" dirty="0"/>
              <a:t>Neighbours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Diffusion Model EAs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322</a:t>
            </a:fld>
            <a:endParaRPr lang="nl-NL"/>
          </a:p>
        </p:txBody>
      </p:sp>
      <p:sp>
        <p:nvSpPr>
          <p:cNvPr id="5" name="Rectangle 4"/>
          <p:cNvSpPr/>
          <p:nvPr/>
        </p:nvSpPr>
        <p:spPr>
          <a:xfrm>
            <a:off x="642910" y="1571612"/>
            <a:ext cx="7929618" cy="2308324"/>
          </a:xfrm>
          <a:prstGeom prst="rect">
            <a:avLst/>
          </a:prstGeom>
        </p:spPr>
        <p:txBody>
          <a:bodyPr wrap="square">
            <a:spAutoFit/>
          </a:bodyPr>
          <a:lstStyle/>
          <a:p>
            <a:pPr>
              <a:buBlip>
                <a:blip r:embed="rId2"/>
              </a:buBlip>
            </a:pPr>
            <a:r>
              <a:rPr lang="en-GB" dirty="0"/>
              <a:t>  Consider each individual to exist on a point on a (usually rectangular </a:t>
            </a:r>
            <a:r>
              <a:rPr lang="en-GB" dirty="0" err="1"/>
              <a:t>toroid</a:t>
            </a:r>
            <a:r>
              <a:rPr lang="en-GB" dirty="0"/>
              <a:t>) grid</a:t>
            </a:r>
          </a:p>
          <a:p>
            <a:pPr>
              <a:buBlip>
                <a:blip r:embed="rId2"/>
              </a:buBlip>
            </a:pPr>
            <a:endParaRPr lang="en-GB" dirty="0"/>
          </a:p>
          <a:p>
            <a:pPr>
              <a:buBlip>
                <a:blip r:embed="rId2"/>
              </a:buBlip>
            </a:pPr>
            <a:r>
              <a:rPr lang="en-GB" dirty="0"/>
              <a:t>  Selection (hence recombination) and replacement happen using concept of a neighbourhood a.k.a. </a:t>
            </a:r>
            <a:r>
              <a:rPr lang="en-GB" b="1" i="1" dirty="0" err="1"/>
              <a:t>Deme</a:t>
            </a:r>
            <a:endParaRPr lang="en-GB" b="1" i="1" dirty="0"/>
          </a:p>
          <a:p>
            <a:pPr>
              <a:buBlip>
                <a:blip r:embed="rId2"/>
              </a:buBlip>
            </a:pPr>
            <a:endParaRPr lang="en-GB" dirty="0"/>
          </a:p>
          <a:p>
            <a:pPr>
              <a:buBlip>
                <a:blip r:embed="rId2"/>
              </a:buBlip>
            </a:pPr>
            <a:r>
              <a:rPr lang="en-GB" dirty="0"/>
              <a:t>  Leads to different parts of grid searching different parts of space, good solutions diffuse across grid over a number of gens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Diffusion Model Example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323</a:t>
            </a:fld>
            <a:endParaRPr lang="nl-NL"/>
          </a:p>
        </p:txBody>
      </p:sp>
      <p:sp>
        <p:nvSpPr>
          <p:cNvPr id="6" name="Rectangle 5"/>
          <p:cNvSpPr/>
          <p:nvPr/>
        </p:nvSpPr>
        <p:spPr>
          <a:xfrm>
            <a:off x="500034" y="1500174"/>
            <a:ext cx="7786742" cy="2308324"/>
          </a:xfrm>
          <a:prstGeom prst="rect">
            <a:avLst/>
          </a:prstGeom>
        </p:spPr>
        <p:txBody>
          <a:bodyPr wrap="square">
            <a:spAutoFit/>
          </a:bodyPr>
          <a:lstStyle/>
          <a:p>
            <a:pPr>
              <a:buBlip>
                <a:blip r:embed="rId2"/>
              </a:buBlip>
            </a:pPr>
            <a:r>
              <a:rPr lang="en-GB" dirty="0"/>
              <a:t>  Assume rectangular grid so each individual has 8 immediate neighbours</a:t>
            </a:r>
          </a:p>
          <a:p>
            <a:r>
              <a:rPr lang="en-GB" dirty="0"/>
              <a:t>equivalent of 1 generation is:</a:t>
            </a:r>
          </a:p>
          <a:p>
            <a:endParaRPr lang="en-GB" dirty="0"/>
          </a:p>
          <a:p>
            <a:pPr lvl="1">
              <a:buBlip>
                <a:blip r:embed="rId3"/>
              </a:buBlip>
            </a:pPr>
            <a:r>
              <a:rPr lang="en-GB" dirty="0"/>
              <a:t>  pick point in pop at random</a:t>
            </a:r>
          </a:p>
          <a:p>
            <a:pPr lvl="1">
              <a:buBlip>
                <a:blip r:embed="rId3"/>
              </a:buBlip>
            </a:pPr>
            <a:r>
              <a:rPr lang="en-GB" dirty="0"/>
              <a:t>  pick one of its neighbours using roulette wheel</a:t>
            </a:r>
          </a:p>
          <a:p>
            <a:pPr lvl="1">
              <a:buBlip>
                <a:blip r:embed="rId3"/>
              </a:buBlip>
            </a:pPr>
            <a:r>
              <a:rPr lang="en-GB" dirty="0"/>
              <a:t>  crossover to produce 1 child, mutate</a:t>
            </a:r>
          </a:p>
          <a:p>
            <a:pPr lvl="1">
              <a:buBlip>
                <a:blip r:embed="rId3"/>
              </a:buBlip>
            </a:pPr>
            <a:r>
              <a:rPr lang="en-GB" dirty="0"/>
              <a:t>  replace individual if fitter</a:t>
            </a:r>
          </a:p>
          <a:p>
            <a:pPr lvl="1">
              <a:buBlip>
                <a:blip r:embed="rId3"/>
              </a:buBlip>
            </a:pPr>
            <a:r>
              <a:rPr lang="en-GB" dirty="0"/>
              <a:t>  circle through population until done</a:t>
            </a:r>
            <a:endParaRPr lang="en-US"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Implicit 3: Automatic Speciation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324</a:t>
            </a:fld>
            <a:endParaRPr lang="nl-NL"/>
          </a:p>
        </p:txBody>
      </p:sp>
      <p:sp>
        <p:nvSpPr>
          <p:cNvPr id="5" name="Rectangle 4"/>
          <p:cNvSpPr/>
          <p:nvPr/>
        </p:nvSpPr>
        <p:spPr>
          <a:xfrm>
            <a:off x="714348" y="1571612"/>
            <a:ext cx="7929618" cy="2834622"/>
          </a:xfrm>
          <a:prstGeom prst="rect">
            <a:avLst/>
          </a:prstGeom>
        </p:spPr>
        <p:txBody>
          <a:bodyPr wrap="square">
            <a:spAutoFit/>
          </a:bodyPr>
          <a:lstStyle/>
          <a:p>
            <a:pPr>
              <a:lnSpc>
                <a:spcPct val="90000"/>
              </a:lnSpc>
              <a:buBlip>
                <a:blip r:embed="rId2"/>
              </a:buBlip>
            </a:pPr>
            <a:r>
              <a:rPr lang="en-GB" dirty="0"/>
              <a:t>Either only mate with </a:t>
            </a:r>
            <a:r>
              <a:rPr lang="en-GB" dirty="0" err="1"/>
              <a:t>genotypically</a:t>
            </a:r>
            <a:r>
              <a:rPr lang="en-GB" dirty="0"/>
              <a:t>/ </a:t>
            </a:r>
            <a:r>
              <a:rPr lang="en-GB" dirty="0" err="1"/>
              <a:t>phenotypically</a:t>
            </a:r>
            <a:r>
              <a:rPr lang="en-GB" dirty="0"/>
              <a:t> similar members  or</a:t>
            </a:r>
          </a:p>
          <a:p>
            <a:pPr>
              <a:lnSpc>
                <a:spcPct val="90000"/>
              </a:lnSpc>
              <a:buBlip>
                <a:blip r:embed="rId2"/>
              </a:buBlip>
            </a:pPr>
            <a:endParaRPr lang="en-GB" dirty="0"/>
          </a:p>
          <a:p>
            <a:pPr>
              <a:lnSpc>
                <a:spcPct val="90000"/>
              </a:lnSpc>
              <a:buBlip>
                <a:blip r:embed="rId2"/>
              </a:buBlip>
            </a:pPr>
            <a:endParaRPr lang="en-GB" dirty="0"/>
          </a:p>
          <a:p>
            <a:pPr>
              <a:lnSpc>
                <a:spcPct val="90000"/>
              </a:lnSpc>
              <a:buBlip>
                <a:blip r:embed="rId2"/>
              </a:buBlip>
            </a:pPr>
            <a:endParaRPr lang="en-GB" dirty="0"/>
          </a:p>
          <a:p>
            <a:pPr>
              <a:lnSpc>
                <a:spcPct val="90000"/>
              </a:lnSpc>
              <a:buBlip>
                <a:blip r:embed="rId2"/>
              </a:buBlip>
            </a:pPr>
            <a:r>
              <a:rPr lang="en-GB" dirty="0"/>
              <a:t>Add bits to problem representation </a:t>
            </a:r>
          </a:p>
          <a:p>
            <a:pPr lvl="1">
              <a:lnSpc>
                <a:spcPct val="90000"/>
              </a:lnSpc>
              <a:buBlip>
                <a:blip r:embed="rId3"/>
              </a:buBlip>
            </a:pPr>
            <a:r>
              <a:rPr lang="en-GB" dirty="0"/>
              <a:t>  that are initially randomly set </a:t>
            </a:r>
          </a:p>
          <a:p>
            <a:pPr lvl="1">
              <a:lnSpc>
                <a:spcPct val="90000"/>
              </a:lnSpc>
              <a:buBlip>
                <a:blip r:embed="rId3"/>
              </a:buBlip>
            </a:pPr>
            <a:r>
              <a:rPr lang="en-GB" dirty="0"/>
              <a:t>  subject to recombination and mutation</a:t>
            </a:r>
          </a:p>
          <a:p>
            <a:pPr lvl="1">
              <a:lnSpc>
                <a:spcPct val="90000"/>
              </a:lnSpc>
              <a:buBlip>
                <a:blip r:embed="rId3"/>
              </a:buBlip>
            </a:pPr>
            <a:r>
              <a:rPr lang="en-GB" dirty="0"/>
              <a:t>  when selecting partner for recombination, only pick members with a   	good match</a:t>
            </a:r>
          </a:p>
          <a:p>
            <a:pPr lvl="1">
              <a:lnSpc>
                <a:spcPct val="90000"/>
              </a:lnSpc>
              <a:buBlip>
                <a:blip r:embed="rId3"/>
              </a:buBlip>
            </a:pPr>
            <a:r>
              <a:rPr lang="en-GB" dirty="0"/>
              <a:t>  can also use tags to perform fitness sharing (see later) to try and 	distribute members amongst niches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Explicit 1: Fitness Sharing</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325</a:t>
            </a:fld>
            <a:endParaRPr lang="nl-NL"/>
          </a:p>
        </p:txBody>
      </p:sp>
      <p:sp>
        <p:nvSpPr>
          <p:cNvPr id="5" name="Rectangle 4"/>
          <p:cNvSpPr/>
          <p:nvPr/>
        </p:nvSpPr>
        <p:spPr>
          <a:xfrm>
            <a:off x="428596" y="1428736"/>
            <a:ext cx="8286808" cy="1588127"/>
          </a:xfrm>
          <a:prstGeom prst="rect">
            <a:avLst/>
          </a:prstGeom>
        </p:spPr>
        <p:txBody>
          <a:bodyPr wrap="square">
            <a:spAutoFit/>
          </a:bodyPr>
          <a:lstStyle/>
          <a:p>
            <a:pPr>
              <a:lnSpc>
                <a:spcPct val="90000"/>
              </a:lnSpc>
              <a:buBlip>
                <a:blip r:embed="rId2"/>
              </a:buBlip>
            </a:pPr>
            <a:r>
              <a:rPr lang="en-GB" dirty="0"/>
              <a:t>   Restricts the number of individuals within a given niche by “sharing” their fitness, so as to allocate individuals to niches </a:t>
            </a:r>
            <a:r>
              <a:rPr lang="en-GB" dirty="0">
                <a:solidFill>
                  <a:srgbClr val="FF0000"/>
                </a:solidFill>
              </a:rPr>
              <a:t>in proportion to the niche fitness</a:t>
            </a:r>
          </a:p>
          <a:p>
            <a:pPr>
              <a:lnSpc>
                <a:spcPct val="90000"/>
              </a:lnSpc>
              <a:buBlip>
                <a:blip r:embed="rId2"/>
              </a:buBlip>
            </a:pPr>
            <a:endParaRPr lang="en-GB" dirty="0">
              <a:solidFill>
                <a:srgbClr val="FF0000"/>
              </a:solidFill>
            </a:endParaRPr>
          </a:p>
          <a:p>
            <a:pPr>
              <a:lnSpc>
                <a:spcPct val="90000"/>
              </a:lnSpc>
              <a:buBlip>
                <a:blip r:embed="rId2"/>
              </a:buBlip>
            </a:pPr>
            <a:r>
              <a:rPr lang="en-GB" dirty="0"/>
              <a:t>   need to set the size of the niche </a:t>
            </a:r>
            <a:r>
              <a:rPr lang="en-GB" dirty="0">
                <a:sym typeface="Symbol" pitchFamily="18" charset="2"/>
              </a:rPr>
              <a:t></a:t>
            </a:r>
            <a:r>
              <a:rPr lang="en-GB" baseline="-25000" dirty="0">
                <a:sym typeface="Symbol" pitchFamily="18" charset="2"/>
              </a:rPr>
              <a:t>share </a:t>
            </a:r>
            <a:r>
              <a:rPr lang="en-GB" dirty="0"/>
              <a:t>in either genotype or phenotype space</a:t>
            </a:r>
          </a:p>
          <a:p>
            <a:pPr>
              <a:lnSpc>
                <a:spcPct val="90000"/>
              </a:lnSpc>
              <a:buBlip>
                <a:blip r:embed="rId2"/>
              </a:buBlip>
            </a:pPr>
            <a:endParaRPr lang="en-GB" dirty="0"/>
          </a:p>
          <a:p>
            <a:pPr>
              <a:lnSpc>
                <a:spcPct val="90000"/>
              </a:lnSpc>
              <a:buBlip>
                <a:blip r:embed="rId2"/>
              </a:buBlip>
            </a:pPr>
            <a:r>
              <a:rPr lang="en-GB" dirty="0"/>
              <a:t>  Run EA as normal but after each gen set</a:t>
            </a:r>
          </a:p>
        </p:txBody>
      </p:sp>
      <p:graphicFrame>
        <p:nvGraphicFramePr>
          <p:cNvPr id="1666050" name="Object 1024"/>
          <p:cNvGraphicFramePr>
            <a:graphicFrameLocks noChangeAspect="1"/>
          </p:cNvGraphicFramePr>
          <p:nvPr/>
        </p:nvGraphicFramePr>
        <p:xfrm>
          <a:off x="914400" y="3643314"/>
          <a:ext cx="3429000" cy="1638300"/>
        </p:xfrm>
        <a:graphic>
          <a:graphicData uri="http://schemas.openxmlformats.org/presentationml/2006/ole">
            <mc:AlternateContent xmlns:mc="http://schemas.openxmlformats.org/markup-compatibility/2006">
              <mc:Choice xmlns:v="urn:schemas-microsoft-com:vml" Requires="v">
                <p:oleObj name="Equation" r:id="rId3" imgW="1320480" imgH="647640" progId="Equation.3">
                  <p:embed/>
                </p:oleObj>
              </mc:Choice>
              <mc:Fallback>
                <p:oleObj name="Equation" r:id="rId3" imgW="1320480" imgH="64764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643314"/>
                        <a:ext cx="3429000" cy="163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6051" name="Object 1025"/>
          <p:cNvGraphicFramePr>
            <a:graphicFrameLocks noChangeAspect="1"/>
          </p:cNvGraphicFramePr>
          <p:nvPr/>
        </p:nvGraphicFramePr>
        <p:xfrm>
          <a:off x="4554538" y="3840164"/>
          <a:ext cx="4151312" cy="1195388"/>
        </p:xfrm>
        <a:graphic>
          <a:graphicData uri="http://schemas.openxmlformats.org/presentationml/2006/ole">
            <mc:AlternateContent xmlns:mc="http://schemas.openxmlformats.org/markup-compatibility/2006">
              <mc:Choice xmlns:v="urn:schemas-microsoft-com:vml" Requires="v">
                <p:oleObj name="Equation" r:id="rId5" imgW="1460160" imgH="393480" progId="Equation.3">
                  <p:embed/>
                </p:oleObj>
              </mc:Choice>
              <mc:Fallback>
                <p:oleObj name="Equation" r:id="rId5" imgW="1460160" imgH="393480"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538" y="3840164"/>
                        <a:ext cx="4151312" cy="119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Explicit 2: Crowding</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326</a:t>
            </a:fld>
            <a:endParaRPr lang="nl-NL"/>
          </a:p>
        </p:txBody>
      </p:sp>
      <p:sp>
        <p:nvSpPr>
          <p:cNvPr id="5" name="Rectangle 4"/>
          <p:cNvSpPr/>
          <p:nvPr/>
        </p:nvSpPr>
        <p:spPr>
          <a:xfrm>
            <a:off x="571472" y="1428736"/>
            <a:ext cx="8001056" cy="2834622"/>
          </a:xfrm>
          <a:prstGeom prst="rect">
            <a:avLst/>
          </a:prstGeom>
        </p:spPr>
        <p:txBody>
          <a:bodyPr wrap="square">
            <a:spAutoFit/>
          </a:bodyPr>
          <a:lstStyle/>
          <a:p>
            <a:pPr>
              <a:lnSpc>
                <a:spcPct val="90000"/>
              </a:lnSpc>
              <a:buBlip>
                <a:blip r:embed="rId2"/>
              </a:buBlip>
            </a:pPr>
            <a:r>
              <a:rPr lang="en-GB" dirty="0"/>
              <a:t>  Attempts to distribute individuals </a:t>
            </a:r>
            <a:r>
              <a:rPr lang="en-GB" dirty="0">
                <a:solidFill>
                  <a:srgbClr val="FF0000"/>
                </a:solidFill>
              </a:rPr>
              <a:t>evenly</a:t>
            </a:r>
            <a:r>
              <a:rPr lang="en-GB" dirty="0"/>
              <a:t> amongst niches</a:t>
            </a:r>
          </a:p>
          <a:p>
            <a:pPr>
              <a:lnSpc>
                <a:spcPct val="90000"/>
              </a:lnSpc>
              <a:buBlip>
                <a:blip r:embed="rId2"/>
              </a:buBlip>
            </a:pPr>
            <a:endParaRPr lang="en-GB" dirty="0"/>
          </a:p>
          <a:p>
            <a:pPr>
              <a:lnSpc>
                <a:spcPct val="90000"/>
              </a:lnSpc>
              <a:buBlip>
                <a:blip r:embed="rId2"/>
              </a:buBlip>
            </a:pPr>
            <a:r>
              <a:rPr lang="en-GB" dirty="0"/>
              <a:t>  Relies on the assumption that offspring will tend to be close to parents</a:t>
            </a:r>
          </a:p>
          <a:p>
            <a:pPr>
              <a:lnSpc>
                <a:spcPct val="90000"/>
              </a:lnSpc>
              <a:buBlip>
                <a:blip r:embed="rId2"/>
              </a:buBlip>
            </a:pPr>
            <a:endParaRPr lang="en-GB" dirty="0"/>
          </a:p>
          <a:p>
            <a:pPr>
              <a:lnSpc>
                <a:spcPct val="90000"/>
              </a:lnSpc>
              <a:buBlip>
                <a:blip r:embed="rId2"/>
              </a:buBlip>
            </a:pPr>
            <a:r>
              <a:rPr lang="en-GB" dirty="0"/>
              <a:t>  Uses a distance metric in ph/genotype space</a:t>
            </a:r>
          </a:p>
          <a:p>
            <a:pPr>
              <a:lnSpc>
                <a:spcPct val="90000"/>
              </a:lnSpc>
              <a:buBlip>
                <a:blip r:embed="rId2"/>
              </a:buBlip>
            </a:pPr>
            <a:endParaRPr lang="en-GB" dirty="0"/>
          </a:p>
          <a:p>
            <a:pPr>
              <a:lnSpc>
                <a:spcPct val="90000"/>
              </a:lnSpc>
              <a:buBlip>
                <a:blip r:embed="rId2"/>
              </a:buBlip>
            </a:pPr>
            <a:r>
              <a:rPr lang="en-GB" dirty="0"/>
              <a:t>  Randomly shuffle and pair parents, produce 2 offspring</a:t>
            </a:r>
          </a:p>
          <a:p>
            <a:pPr>
              <a:lnSpc>
                <a:spcPct val="90000"/>
              </a:lnSpc>
              <a:buBlip>
                <a:blip r:embed="rId2"/>
              </a:buBlip>
            </a:pPr>
            <a:endParaRPr lang="en-GB" dirty="0"/>
          </a:p>
          <a:p>
            <a:pPr>
              <a:lnSpc>
                <a:spcPct val="90000"/>
              </a:lnSpc>
              <a:buBlip>
                <a:blip r:embed="rId2"/>
              </a:buBlip>
            </a:pPr>
            <a:r>
              <a:rPr lang="en-GB" dirty="0"/>
              <a:t>  2 parent/offspring tournaments - pair so that </a:t>
            </a:r>
          </a:p>
          <a:p>
            <a:pPr>
              <a:lnSpc>
                <a:spcPct val="90000"/>
              </a:lnSpc>
            </a:pPr>
            <a:endParaRPr lang="en-GB" dirty="0"/>
          </a:p>
          <a:p>
            <a:pPr>
              <a:lnSpc>
                <a:spcPct val="90000"/>
              </a:lnSpc>
            </a:pPr>
            <a:r>
              <a:rPr lang="en-GB" dirty="0"/>
              <a:t>	d(p1,o1)+d(p2,o2) &lt; d(p1,02) + d(p2,o1)</a:t>
            </a:r>
            <a:endParaRPr lang="en-GB" sz="2000"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Fitness Sharing vs. Crowding</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327</a:t>
            </a:fld>
            <a:endParaRPr lang="nl-NL"/>
          </a:p>
        </p:txBody>
      </p:sp>
      <p:pic>
        <p:nvPicPr>
          <p:cNvPr id="5" name="Picture 5" descr="D:\public_html\ecbook\figures\9-2.jpg"/>
          <p:cNvPicPr>
            <a:picLocks noChangeAspect="1" noChangeArrowheads="1"/>
          </p:cNvPicPr>
          <p:nvPr/>
        </p:nvPicPr>
        <p:blipFill>
          <a:blip r:embed="rId2" cstate="print"/>
          <a:srcRect/>
          <a:stretch>
            <a:fillRect/>
          </a:stretch>
        </p:blipFill>
        <p:spPr bwMode="auto">
          <a:xfrm>
            <a:off x="857224" y="1571612"/>
            <a:ext cx="7861300" cy="4311650"/>
          </a:xfrm>
          <a:prstGeom prst="rect">
            <a:avLst/>
          </a:prstGeom>
          <a:noFill/>
          <a:ln w="9525">
            <a:noFill/>
            <a:miter lim="800000"/>
            <a:headEnd/>
            <a:tailEnd/>
          </a:ln>
          <a:effectLst/>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of a general MOP</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328</a:t>
            </a:fld>
            <a:endParaRPr lang="nl-NL"/>
          </a:p>
        </p:txBody>
      </p:sp>
      <p:pic>
        <p:nvPicPr>
          <p:cNvPr id="5" name="Picture 4"/>
          <p:cNvPicPr>
            <a:picLocks noChangeAspect="1" noChangeArrowheads="1"/>
          </p:cNvPicPr>
          <p:nvPr/>
        </p:nvPicPr>
        <p:blipFill>
          <a:blip r:embed="rId2" cstate="print"/>
          <a:srcRect/>
          <a:stretch>
            <a:fillRect/>
          </a:stretch>
        </p:blipFill>
        <p:spPr bwMode="auto">
          <a:xfrm>
            <a:off x="1285852" y="1571612"/>
            <a:ext cx="6812642" cy="4894226"/>
          </a:xfrm>
          <a:prstGeom prst="rect">
            <a:avLst/>
          </a:prstGeom>
          <a:noFill/>
          <a:ln w="9525">
            <a:noFill/>
            <a:miter lim="800000"/>
            <a:headEnd/>
            <a:tailEnd/>
          </a:ln>
          <a:effectLst/>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Objective Evolutionary Algorithm (MOEA)</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329</a:t>
            </a:fld>
            <a:endParaRPr lang="nl-NL"/>
          </a:p>
        </p:txBody>
      </p:sp>
      <p:sp>
        <p:nvSpPr>
          <p:cNvPr id="5" name="Rectangle 4"/>
          <p:cNvSpPr/>
          <p:nvPr/>
        </p:nvSpPr>
        <p:spPr>
          <a:xfrm>
            <a:off x="571472" y="1500174"/>
            <a:ext cx="8286808" cy="4330416"/>
          </a:xfrm>
          <a:prstGeom prst="rect">
            <a:avLst/>
          </a:prstGeom>
        </p:spPr>
        <p:txBody>
          <a:bodyPr wrap="square">
            <a:spAutoFit/>
          </a:bodyPr>
          <a:lstStyle/>
          <a:p>
            <a:pPr algn="just">
              <a:lnSpc>
                <a:spcPct val="90000"/>
              </a:lnSpc>
            </a:pPr>
            <a:r>
              <a:rPr lang="en-US" dirty="0"/>
              <a:t>An MOEA is a variation of the original GA.</a:t>
            </a:r>
          </a:p>
          <a:p>
            <a:pPr algn="just">
              <a:lnSpc>
                <a:spcPct val="90000"/>
              </a:lnSpc>
            </a:pPr>
            <a:endParaRPr lang="en-US" dirty="0"/>
          </a:p>
          <a:p>
            <a:pPr algn="just">
              <a:lnSpc>
                <a:spcPct val="90000"/>
              </a:lnSpc>
            </a:pPr>
            <a:r>
              <a:rPr lang="en-US" dirty="0"/>
              <a:t>An MOEA has additional operations to maintain multiple Pareto-optimal solutions in the population.</a:t>
            </a:r>
          </a:p>
          <a:p>
            <a:pPr algn="just">
              <a:lnSpc>
                <a:spcPct val="90000"/>
              </a:lnSpc>
            </a:pPr>
            <a:endParaRPr lang="en-US" dirty="0"/>
          </a:p>
          <a:p>
            <a:pPr algn="just">
              <a:lnSpc>
                <a:spcPct val="90000"/>
              </a:lnSpc>
            </a:pPr>
            <a:endParaRPr lang="en-US" dirty="0"/>
          </a:p>
          <a:p>
            <a:pPr algn="just">
              <a:lnSpc>
                <a:spcPct val="90000"/>
              </a:lnSpc>
            </a:pPr>
            <a:r>
              <a:rPr lang="en-US" b="1" i="1" dirty="0">
                <a:solidFill>
                  <a:srgbClr val="FF0000"/>
                </a:solidFill>
              </a:rPr>
              <a:t>Advantages:</a:t>
            </a:r>
            <a:endParaRPr lang="en-US" dirty="0"/>
          </a:p>
          <a:p>
            <a:pPr algn="just">
              <a:lnSpc>
                <a:spcPct val="90000"/>
              </a:lnSpc>
              <a:buFont typeface="Wingdings" pitchFamily="2" charset="2"/>
              <a:buChar char="Ø"/>
            </a:pPr>
            <a:r>
              <a:rPr lang="en-US" dirty="0"/>
              <a:t>Deal simultaneously with a set of possible solutions.</a:t>
            </a:r>
          </a:p>
          <a:p>
            <a:pPr algn="just">
              <a:lnSpc>
                <a:spcPct val="90000"/>
              </a:lnSpc>
              <a:buFont typeface="Wingdings" pitchFamily="2" charset="2"/>
              <a:buChar char="Ø"/>
            </a:pPr>
            <a:r>
              <a:rPr lang="en-US" dirty="0"/>
              <a:t>Enable of finding several members of the Pareto optimal set in a single run of the algorithm.</a:t>
            </a:r>
          </a:p>
          <a:p>
            <a:pPr algn="just">
              <a:lnSpc>
                <a:spcPct val="90000"/>
              </a:lnSpc>
              <a:buFont typeface="Wingdings" pitchFamily="2" charset="2"/>
              <a:buChar char="Ø"/>
            </a:pPr>
            <a:r>
              <a:rPr lang="en-US" dirty="0"/>
              <a:t>Explore solutions over the entire search space.</a:t>
            </a:r>
          </a:p>
          <a:p>
            <a:pPr algn="just">
              <a:lnSpc>
                <a:spcPct val="90000"/>
              </a:lnSpc>
              <a:buFont typeface="Wingdings" pitchFamily="2" charset="2"/>
              <a:buChar char="Ø"/>
            </a:pPr>
            <a:r>
              <a:rPr lang="en-US" dirty="0"/>
              <a:t>Less susceptible to the shape or continuity of the Pareto front.</a:t>
            </a:r>
          </a:p>
          <a:p>
            <a:pPr algn="just">
              <a:lnSpc>
                <a:spcPct val="90000"/>
              </a:lnSpc>
            </a:pPr>
            <a:endParaRPr lang="en-US" dirty="0"/>
          </a:p>
          <a:p>
            <a:pPr algn="just">
              <a:lnSpc>
                <a:spcPct val="90000"/>
              </a:lnSpc>
            </a:pPr>
            <a:endParaRPr lang="en-US" dirty="0"/>
          </a:p>
          <a:p>
            <a:pPr algn="just">
              <a:lnSpc>
                <a:spcPct val="90000"/>
              </a:lnSpc>
            </a:pPr>
            <a:r>
              <a:rPr lang="en-US" b="1" i="1" dirty="0">
                <a:solidFill>
                  <a:srgbClr val="FF0000"/>
                </a:solidFill>
              </a:rPr>
              <a:t>Disadvantages:</a:t>
            </a:r>
          </a:p>
          <a:p>
            <a:pPr algn="just">
              <a:lnSpc>
                <a:spcPct val="90000"/>
              </a:lnSpc>
            </a:pPr>
            <a:r>
              <a:rPr lang="en-US" dirty="0"/>
              <a:t>Not completely supported theoretically yet (compared to another method such as Stochastic Approximation which has been around for half a century).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Evaluation (Fitness) Function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33</a:t>
            </a:fld>
            <a:endParaRPr lang="en-US"/>
          </a:p>
        </p:txBody>
      </p:sp>
      <p:sp>
        <p:nvSpPr>
          <p:cNvPr id="5" name="Rectangle 4"/>
          <p:cNvSpPr/>
          <p:nvPr/>
        </p:nvSpPr>
        <p:spPr>
          <a:xfrm>
            <a:off x="323410" y="1268700"/>
            <a:ext cx="8497180" cy="4524315"/>
          </a:xfrm>
          <a:prstGeom prst="rect">
            <a:avLst/>
          </a:prstGeom>
        </p:spPr>
        <p:txBody>
          <a:bodyPr wrap="square">
            <a:spAutoFit/>
          </a:bodyPr>
          <a:lstStyle/>
          <a:p>
            <a:pPr>
              <a:buClr>
                <a:schemeClr val="accent1">
                  <a:lumMod val="75000"/>
                </a:schemeClr>
              </a:buClr>
              <a:buFont typeface="Wingdings" pitchFamily="2" charset="2"/>
              <a:buChar char="v"/>
            </a:pPr>
            <a:r>
              <a:rPr lang="en-GB" sz="2000" dirty="0"/>
              <a:t>   Represents the requirements that the population should adapt to</a:t>
            </a:r>
          </a:p>
          <a:p>
            <a:r>
              <a:rPr lang="en-GB" sz="2000" dirty="0"/>
              <a:t>a.k.a. quality function or objective function</a:t>
            </a:r>
          </a:p>
          <a:p>
            <a:endParaRPr lang="en-GB" sz="2000" dirty="0"/>
          </a:p>
          <a:p>
            <a:endParaRPr lang="en-GB" sz="2000" dirty="0"/>
          </a:p>
          <a:p>
            <a:pPr>
              <a:buClr>
                <a:schemeClr val="accent1">
                  <a:lumMod val="75000"/>
                </a:schemeClr>
              </a:buClr>
              <a:buFont typeface="Wingdings" pitchFamily="2" charset="2"/>
              <a:buChar char="v"/>
            </a:pPr>
            <a:r>
              <a:rPr lang="en-GB" sz="2000" dirty="0"/>
              <a:t>   Assigns a single real-valued fitness to each phenotype which forms the basis for selection</a:t>
            </a:r>
          </a:p>
          <a:p>
            <a:pPr>
              <a:buClr>
                <a:schemeClr val="accent1">
                  <a:lumMod val="75000"/>
                </a:schemeClr>
              </a:buClr>
              <a:buFont typeface="Wingdings" pitchFamily="2" charset="2"/>
              <a:buChar char="v"/>
            </a:pPr>
            <a:endParaRPr lang="en-GB" sz="2000" dirty="0"/>
          </a:p>
          <a:p>
            <a:pPr lvl="1">
              <a:buFont typeface="Wingdings" pitchFamily="2" charset="2"/>
              <a:buChar char="Ø"/>
            </a:pPr>
            <a:r>
              <a:rPr lang="en-GB" dirty="0"/>
              <a:t>  So the more discrimination (different values) the better</a:t>
            </a:r>
          </a:p>
          <a:p>
            <a:pPr lvl="1"/>
            <a:endParaRPr lang="en-GB" dirty="0"/>
          </a:p>
          <a:p>
            <a:pPr lvl="1"/>
            <a:endParaRPr lang="en-GB" dirty="0"/>
          </a:p>
          <a:p>
            <a:pPr lvl="1"/>
            <a:endParaRPr lang="en-GB" dirty="0"/>
          </a:p>
          <a:p>
            <a:pPr>
              <a:buClr>
                <a:schemeClr val="accent1">
                  <a:lumMod val="75000"/>
                </a:schemeClr>
              </a:buClr>
              <a:buFont typeface="Wingdings" pitchFamily="2" charset="2"/>
              <a:buChar char="v"/>
            </a:pPr>
            <a:r>
              <a:rPr lang="en-GB" sz="2000" dirty="0"/>
              <a:t>  Typically we talk about fitness being maximised</a:t>
            </a:r>
          </a:p>
          <a:p>
            <a:pPr>
              <a:buClr>
                <a:schemeClr val="accent1">
                  <a:lumMod val="75000"/>
                </a:schemeClr>
              </a:buClr>
              <a:buFont typeface="Wingdings" pitchFamily="2" charset="2"/>
              <a:buChar char="v"/>
            </a:pPr>
            <a:endParaRPr lang="en-GB" sz="2000" dirty="0"/>
          </a:p>
          <a:p>
            <a:pPr lvl="1">
              <a:buFont typeface="Wingdings" pitchFamily="2" charset="2"/>
              <a:buChar char="Ø"/>
            </a:pPr>
            <a:r>
              <a:rPr lang="en-GB" dirty="0"/>
              <a:t> Some problems may be best posed as minimisation problems, but conversion is trivial</a:t>
            </a:r>
          </a:p>
        </p:txBody>
      </p:sp>
      <p:pic>
        <p:nvPicPr>
          <p:cNvPr id="2050" name="Picture 2"/>
          <p:cNvPicPr>
            <a:picLocks noChangeAspect="1" noChangeArrowheads="1"/>
          </p:cNvPicPr>
          <p:nvPr/>
        </p:nvPicPr>
        <p:blipFill>
          <a:blip r:embed="rId2" cstate="print"/>
          <a:srcRect/>
          <a:stretch>
            <a:fillRect/>
          </a:stretch>
        </p:blipFill>
        <p:spPr bwMode="auto">
          <a:xfrm>
            <a:off x="6948330" y="3356990"/>
            <a:ext cx="1771650" cy="1495425"/>
          </a:xfrm>
          <a:prstGeom prst="rect">
            <a:avLst/>
          </a:prstGeom>
          <a:noFill/>
          <a:ln w="9525">
            <a:noFill/>
            <a:miter lim="800000"/>
            <a:headEnd/>
            <a:tailEnd/>
          </a:ln>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MOEAs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330</a:t>
            </a:fld>
            <a:endParaRPr lang="nl-NL"/>
          </a:p>
        </p:txBody>
      </p:sp>
      <p:sp>
        <p:nvSpPr>
          <p:cNvPr id="6" name="Rectangle 5"/>
          <p:cNvSpPr/>
          <p:nvPr/>
        </p:nvSpPr>
        <p:spPr>
          <a:xfrm>
            <a:off x="714348" y="1500174"/>
            <a:ext cx="7715304" cy="1200329"/>
          </a:xfrm>
          <a:prstGeom prst="rect">
            <a:avLst/>
          </a:prstGeom>
        </p:spPr>
        <p:txBody>
          <a:bodyPr wrap="square">
            <a:spAutoFit/>
          </a:bodyPr>
          <a:lstStyle/>
          <a:p>
            <a:pPr>
              <a:buFont typeface="Wingdings" pitchFamily="2" charset="2"/>
              <a:buChar char="q"/>
            </a:pPr>
            <a:r>
              <a:rPr lang="en-US" dirty="0"/>
              <a:t>    Identify the Global Pareto-Optimal set of solutions (aka the Pareto Optimal Front)</a:t>
            </a:r>
          </a:p>
          <a:p>
            <a:pPr>
              <a:buFont typeface="Wingdings" pitchFamily="2" charset="2"/>
              <a:buChar char="q"/>
            </a:pPr>
            <a:r>
              <a:rPr lang="en-US" dirty="0"/>
              <a:t>    Find a sufficient coverage of that set</a:t>
            </a:r>
          </a:p>
          <a:p>
            <a:pPr>
              <a:buFont typeface="Wingdings" pitchFamily="2" charset="2"/>
              <a:buChar char="q"/>
            </a:pPr>
            <a:r>
              <a:rPr lang="en-US" dirty="0"/>
              <a:t>    Find an even distribution of solutions</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Non-Dominated Sorting Genetic Algorithm</a:t>
            </a:r>
            <a:br>
              <a:rPr lang="en-US" altLang="ko-KR" dirty="0"/>
            </a:br>
            <a:r>
              <a:rPr lang="en-US" altLang="ko-KR" dirty="0"/>
              <a:t>(NSGA)</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331</a:t>
            </a:fld>
            <a:endParaRPr lang="nl-NL"/>
          </a:p>
        </p:txBody>
      </p:sp>
      <p:sp>
        <p:nvSpPr>
          <p:cNvPr id="6" name="Rectangle 5"/>
          <p:cNvSpPr/>
          <p:nvPr/>
        </p:nvSpPr>
        <p:spPr>
          <a:xfrm>
            <a:off x="357158" y="1214422"/>
            <a:ext cx="8358214" cy="369332"/>
          </a:xfrm>
          <a:prstGeom prst="rect">
            <a:avLst/>
          </a:prstGeom>
        </p:spPr>
        <p:txBody>
          <a:bodyPr wrap="square">
            <a:spAutoFit/>
          </a:bodyPr>
          <a:lstStyle/>
          <a:p>
            <a:r>
              <a:rPr lang="en-US" dirty="0"/>
              <a:t>We will discuss here the NSGA procedures,  that is naive and efficient and fast.</a:t>
            </a:r>
          </a:p>
        </p:txBody>
      </p:sp>
      <p:sp>
        <p:nvSpPr>
          <p:cNvPr id="7" name="Rectangle 6"/>
          <p:cNvSpPr/>
          <p:nvPr/>
        </p:nvSpPr>
        <p:spPr>
          <a:xfrm>
            <a:off x="500034" y="1857364"/>
            <a:ext cx="8072494" cy="2862322"/>
          </a:xfrm>
          <a:prstGeom prst="rect">
            <a:avLst/>
          </a:prstGeom>
        </p:spPr>
        <p:txBody>
          <a:bodyPr wrap="square">
            <a:spAutoFit/>
          </a:bodyPr>
          <a:lstStyle/>
          <a:p>
            <a:pPr algn="just">
              <a:buFont typeface="Wingdings" pitchFamily="2" charset="2"/>
              <a:buChar char="v"/>
            </a:pPr>
            <a:r>
              <a:rPr lang="en-US" dirty="0"/>
              <a:t>  Proposed by </a:t>
            </a:r>
            <a:r>
              <a:rPr lang="en-US" dirty="0" err="1"/>
              <a:t>Srinivas</a:t>
            </a:r>
            <a:r>
              <a:rPr lang="en-US" dirty="0"/>
              <a:t> and Deb (1994).</a:t>
            </a:r>
          </a:p>
          <a:p>
            <a:pPr algn="just">
              <a:buFont typeface="Wingdings" pitchFamily="2" charset="2"/>
              <a:buChar char="v"/>
            </a:pPr>
            <a:endParaRPr lang="en-US" dirty="0"/>
          </a:p>
          <a:p>
            <a:pPr algn="just">
              <a:buFont typeface="Wingdings" pitchFamily="2" charset="2"/>
              <a:buChar char="v"/>
            </a:pPr>
            <a:r>
              <a:rPr lang="en-US" dirty="0"/>
              <a:t>  It is based on </a:t>
            </a:r>
            <a:r>
              <a:rPr lang="en-US" b="1" dirty="0"/>
              <a:t>several layers of </a:t>
            </a:r>
            <a:r>
              <a:rPr lang="ro-RO" b="1" dirty="0"/>
              <a:t> </a:t>
            </a:r>
            <a:r>
              <a:rPr lang="en-US" b="1" dirty="0"/>
              <a:t>classifications</a:t>
            </a:r>
            <a:r>
              <a:rPr lang="en-US" dirty="0"/>
              <a:t> of the individuals.</a:t>
            </a:r>
          </a:p>
          <a:p>
            <a:pPr algn="just">
              <a:buFont typeface="Wingdings" pitchFamily="2" charset="2"/>
              <a:buChar char="v"/>
            </a:pPr>
            <a:endParaRPr lang="en-US" dirty="0"/>
          </a:p>
          <a:p>
            <a:pPr algn="just">
              <a:buFont typeface="Wingdings" pitchFamily="2" charset="2"/>
              <a:buChar char="v"/>
            </a:pPr>
            <a:r>
              <a:rPr lang="en-US" b="1" dirty="0"/>
              <a:t>  </a:t>
            </a:r>
            <a:r>
              <a:rPr lang="en-US" b="1" dirty="0" err="1"/>
              <a:t>Nondominated</a:t>
            </a:r>
            <a:r>
              <a:rPr lang="en-US" b="1" dirty="0"/>
              <a:t> individuals get a certain dummy fitness value</a:t>
            </a:r>
            <a:r>
              <a:rPr lang="ro-RO" b="1" dirty="0"/>
              <a:t> </a:t>
            </a:r>
            <a:r>
              <a:rPr lang="en-US" b="1" dirty="0"/>
              <a:t>and then are removed from the population</a:t>
            </a:r>
            <a:r>
              <a:rPr lang="en-US" dirty="0"/>
              <a:t>. The process is</a:t>
            </a:r>
            <a:r>
              <a:rPr lang="ro-RO" dirty="0"/>
              <a:t> </a:t>
            </a:r>
            <a:r>
              <a:rPr lang="en-US" dirty="0"/>
              <a:t>repeated until the entire population has been classified.</a:t>
            </a:r>
          </a:p>
          <a:p>
            <a:pPr algn="just">
              <a:buFont typeface="Wingdings" pitchFamily="2" charset="2"/>
              <a:buChar char="v"/>
            </a:pPr>
            <a:endParaRPr lang="en-US" dirty="0"/>
          </a:p>
          <a:p>
            <a:pPr algn="just">
              <a:buFont typeface="Wingdings" pitchFamily="2" charset="2"/>
              <a:buChar char="v"/>
            </a:pPr>
            <a:r>
              <a:rPr lang="en-US" dirty="0"/>
              <a:t>To maintain the diversity of the population, classified</a:t>
            </a:r>
            <a:r>
              <a:rPr lang="ro-RO" dirty="0"/>
              <a:t> </a:t>
            </a:r>
            <a:r>
              <a:rPr lang="en-US" dirty="0"/>
              <a:t>individuals are shared (in decision variable space) with their</a:t>
            </a:r>
            <a:r>
              <a:rPr lang="ro-RO" dirty="0"/>
              <a:t> </a:t>
            </a:r>
            <a:r>
              <a:rPr lang="en-US" dirty="0"/>
              <a:t>dummy fitness values.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2DEE79E0-6833-46E0-8223-5B5BDF62312F}" type="slidenum">
              <a:rPr lang="nl-NL" smtClean="0"/>
              <a:pPr/>
              <a:t>332</a:t>
            </a:fld>
            <a:endParaRPr lang="nl-NL"/>
          </a:p>
        </p:txBody>
      </p:sp>
      <p:pic>
        <p:nvPicPr>
          <p:cNvPr id="5" name="Picture 6"/>
          <p:cNvPicPr>
            <a:picLocks noChangeAspect="1" noChangeArrowheads="1"/>
          </p:cNvPicPr>
          <p:nvPr/>
        </p:nvPicPr>
        <p:blipFill>
          <a:blip r:embed="rId2" cstate="print">
            <a:lum bright="-20000" contrast="40000"/>
          </a:blip>
          <a:srcRect/>
          <a:stretch>
            <a:fillRect/>
          </a:stretch>
        </p:blipFill>
        <p:spPr bwMode="auto">
          <a:xfrm>
            <a:off x="642910" y="325476"/>
            <a:ext cx="7572428" cy="6103880"/>
          </a:xfrm>
          <a:prstGeom prst="rect">
            <a:avLst/>
          </a:prstGeom>
          <a:noFill/>
          <a:ln w="9525">
            <a:noFill/>
            <a:miter lim="800000"/>
            <a:headEnd/>
            <a:tailEnd/>
          </a:ln>
        </p:spPr>
      </p:pic>
      <p:sp>
        <p:nvSpPr>
          <p:cNvPr id="6" name="Rectangle 5"/>
          <p:cNvSpPr/>
          <p:nvPr/>
        </p:nvSpPr>
        <p:spPr bwMode="auto">
          <a:xfrm>
            <a:off x="428596" y="642918"/>
            <a:ext cx="285752" cy="7143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NSGA-II</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333</a:t>
            </a:fld>
            <a:endParaRPr lang="nl-NL"/>
          </a:p>
        </p:txBody>
      </p:sp>
      <p:sp>
        <p:nvSpPr>
          <p:cNvPr id="6" name="Rectangle 5"/>
          <p:cNvSpPr/>
          <p:nvPr/>
        </p:nvSpPr>
        <p:spPr>
          <a:xfrm>
            <a:off x="285720" y="1214422"/>
            <a:ext cx="8501090" cy="1754326"/>
          </a:xfrm>
          <a:prstGeom prst="rect">
            <a:avLst/>
          </a:prstGeom>
        </p:spPr>
        <p:txBody>
          <a:bodyPr wrap="square">
            <a:spAutoFit/>
          </a:bodyPr>
          <a:lstStyle/>
          <a:p>
            <a:pPr>
              <a:buFont typeface="Wingdings" pitchFamily="2" charset="2"/>
              <a:buChar char="v"/>
            </a:pPr>
            <a:r>
              <a:rPr lang="en-US" dirty="0"/>
              <a:t>   NSGA-II is the second version of the famous “Non-dominated Sorting Genetic Algorithm” based on the work of Prof. </a:t>
            </a:r>
            <a:r>
              <a:rPr lang="en-US" dirty="0" err="1"/>
              <a:t>Kalyanmoy</a:t>
            </a:r>
            <a:r>
              <a:rPr lang="en-US" dirty="0"/>
              <a:t> Deb</a:t>
            </a:r>
          </a:p>
          <a:p>
            <a:pPr>
              <a:buFont typeface="Wingdings" pitchFamily="2" charset="2"/>
              <a:buChar char="v"/>
            </a:pPr>
            <a:r>
              <a:rPr lang="en-US" dirty="0"/>
              <a:t> it is for  solving non-convex and non-smooth single and </a:t>
            </a:r>
            <a:r>
              <a:rPr lang="en-US" dirty="0" err="1"/>
              <a:t>multiobjective</a:t>
            </a:r>
            <a:r>
              <a:rPr lang="en-US" dirty="0"/>
              <a:t> optimization problems</a:t>
            </a:r>
          </a:p>
          <a:p>
            <a:endParaRPr lang="en-US" dirty="0"/>
          </a:p>
          <a:p>
            <a:endParaRPr lang="en-US" dirty="0"/>
          </a:p>
        </p:txBody>
      </p:sp>
      <p:graphicFrame>
        <p:nvGraphicFramePr>
          <p:cNvPr id="7" name="Content Placeholder 4"/>
          <p:cNvGraphicFramePr>
            <a:graphicFrameLocks noGrp="1"/>
          </p:cNvGraphicFramePr>
          <p:nvPr>
            <p:ph idx="1"/>
          </p:nvPr>
        </p:nvGraphicFramePr>
        <p:xfrm>
          <a:off x="1314456" y="2857496"/>
          <a:ext cx="6972320" cy="3567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rot="16200000">
            <a:off x="-824268" y="4381345"/>
            <a:ext cx="3589444" cy="461665"/>
          </a:xfrm>
          <a:prstGeom prst="rect">
            <a:avLst/>
          </a:prstGeom>
        </p:spPr>
        <p:txBody>
          <a:bodyPr wrap="none">
            <a:spAutoFit/>
          </a:bodyPr>
          <a:lstStyle/>
          <a:p>
            <a:r>
              <a:rPr lang="en-US" sz="2400" b="1" dirty="0"/>
              <a:t>Its main features are:</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NSGA-II: Crowding Distance</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334</a:t>
            </a:fld>
            <a:endParaRPr lang="nl-NL"/>
          </a:p>
        </p:txBody>
      </p:sp>
      <p:sp>
        <p:nvSpPr>
          <p:cNvPr id="6" name="Text Box 5"/>
          <p:cNvSpPr txBox="1">
            <a:spLocks noChangeArrowheads="1"/>
          </p:cNvSpPr>
          <p:nvPr/>
        </p:nvSpPr>
        <p:spPr bwMode="auto">
          <a:xfrm>
            <a:off x="500034" y="1357298"/>
            <a:ext cx="4456113" cy="457200"/>
          </a:xfrm>
          <a:prstGeom prst="rect">
            <a:avLst/>
          </a:prstGeom>
          <a:noFill/>
          <a:ln w="9525" algn="ctr">
            <a:noFill/>
            <a:miter lim="800000"/>
            <a:headEnd/>
            <a:tailEnd/>
          </a:ln>
          <a:effectLst/>
        </p:spPr>
        <p:txBody>
          <a:bodyPr>
            <a:spAutoFit/>
          </a:bodyPr>
          <a:lstStyle/>
          <a:p>
            <a:pPr algn="ctr">
              <a:spcBef>
                <a:spcPct val="50000"/>
              </a:spcBef>
            </a:pPr>
            <a:r>
              <a:rPr lang="en-US" sz="2400" dirty="0">
                <a:solidFill>
                  <a:schemeClr val="accent2"/>
                </a:solidFill>
                <a:effectLst>
                  <a:outerShdw blurRad="38100" dist="38100" dir="2700000" algn="tl">
                    <a:srgbClr val="C0C0C0"/>
                  </a:outerShdw>
                </a:effectLst>
              </a:rPr>
              <a:t>Diversity is maintained</a:t>
            </a:r>
          </a:p>
        </p:txBody>
      </p:sp>
      <p:pic>
        <p:nvPicPr>
          <p:cNvPr id="1309699" name="Picture 3"/>
          <p:cNvPicPr>
            <a:picLocks noChangeAspect="1" noChangeArrowheads="1"/>
          </p:cNvPicPr>
          <p:nvPr/>
        </p:nvPicPr>
        <p:blipFill>
          <a:blip r:embed="rId2" cstate="print"/>
          <a:srcRect/>
          <a:stretch>
            <a:fillRect/>
          </a:stretch>
        </p:blipFill>
        <p:spPr bwMode="auto">
          <a:xfrm>
            <a:off x="358775" y="2392363"/>
            <a:ext cx="4675188" cy="3627437"/>
          </a:xfrm>
          <a:prstGeom prst="rect">
            <a:avLst/>
          </a:prstGeom>
          <a:noFill/>
        </p:spPr>
      </p:pic>
      <p:sp>
        <p:nvSpPr>
          <p:cNvPr id="8" name="Rectangle 7"/>
          <p:cNvSpPr/>
          <p:nvPr/>
        </p:nvSpPr>
        <p:spPr>
          <a:xfrm>
            <a:off x="4857752" y="2714620"/>
            <a:ext cx="4286248" cy="1200329"/>
          </a:xfrm>
          <a:prstGeom prst="rect">
            <a:avLst/>
          </a:prstGeom>
        </p:spPr>
        <p:txBody>
          <a:bodyPr wrap="square">
            <a:spAutoFit/>
          </a:bodyPr>
          <a:lstStyle/>
          <a:p>
            <a:r>
              <a:rPr lang="en-US" b="1" dirty="0"/>
              <a:t>Improve diversity by</a:t>
            </a:r>
          </a:p>
          <a:p>
            <a:pPr lvl="1">
              <a:buFont typeface="Wingdings" pitchFamily="2" charset="2"/>
              <a:buChar char="ü"/>
            </a:pPr>
            <a:r>
              <a:rPr lang="en-US" dirty="0"/>
              <a:t> k-mean clustering</a:t>
            </a:r>
          </a:p>
          <a:p>
            <a:pPr lvl="1">
              <a:buFont typeface="Wingdings" pitchFamily="2" charset="2"/>
              <a:buChar char="ü"/>
            </a:pPr>
            <a:r>
              <a:rPr lang="en-US" dirty="0"/>
              <a:t> Euclidean distance  measure</a:t>
            </a:r>
          </a:p>
          <a:p>
            <a:pPr lvl="1">
              <a:buFont typeface="Wingdings" pitchFamily="2" charset="2"/>
              <a:buChar char="ü"/>
            </a:pPr>
            <a:r>
              <a:rPr lang="en-US" dirty="0"/>
              <a:t> Other techniques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NSGA-II</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335</a:t>
            </a:fld>
            <a:endParaRPr lang="nl-NL"/>
          </a:p>
        </p:txBody>
      </p:sp>
      <p:pic>
        <p:nvPicPr>
          <p:cNvPr id="1306626" name="Picture 2"/>
          <p:cNvPicPr>
            <a:picLocks noChangeAspect="1" noChangeArrowheads="1"/>
          </p:cNvPicPr>
          <p:nvPr/>
        </p:nvPicPr>
        <p:blipFill>
          <a:blip r:embed="rId2" cstate="print">
            <a:lum bright="-20000" contrast="40000"/>
          </a:blip>
          <a:srcRect/>
          <a:stretch>
            <a:fillRect/>
          </a:stretch>
        </p:blipFill>
        <p:spPr bwMode="auto">
          <a:xfrm>
            <a:off x="1209675" y="1519238"/>
            <a:ext cx="6724650" cy="3819525"/>
          </a:xfrm>
          <a:prstGeom prst="rect">
            <a:avLst/>
          </a:prstGeom>
          <a:noFill/>
          <a:ln w="9525">
            <a:noFill/>
            <a:miter lim="800000"/>
            <a:headEnd/>
            <a:tailEnd/>
          </a:ln>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Elitism process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336</a:t>
            </a:fld>
            <a:endParaRPr lang="nl-NL"/>
          </a:p>
        </p:txBody>
      </p:sp>
      <p:pic>
        <p:nvPicPr>
          <p:cNvPr id="1307650" name="Picture 2"/>
          <p:cNvPicPr>
            <a:picLocks noChangeAspect="1" noChangeArrowheads="1"/>
          </p:cNvPicPr>
          <p:nvPr/>
        </p:nvPicPr>
        <p:blipFill>
          <a:blip r:embed="rId2" cstate="print"/>
          <a:srcRect/>
          <a:stretch>
            <a:fillRect/>
          </a:stretch>
        </p:blipFill>
        <p:spPr bwMode="auto">
          <a:xfrm>
            <a:off x="569973" y="1614487"/>
            <a:ext cx="7502489" cy="4285529"/>
          </a:xfrm>
          <a:prstGeom prst="rect">
            <a:avLst/>
          </a:prstGeom>
          <a:noFill/>
          <a:ln w="9525">
            <a:noFill/>
            <a:miter lim="800000"/>
            <a:headEnd/>
            <a:tailEnd/>
          </a:ln>
          <a:effectLst/>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unched Tape 5"/>
          <p:cNvSpPr/>
          <p:nvPr/>
        </p:nvSpPr>
        <p:spPr bwMode="auto">
          <a:xfrm>
            <a:off x="1000100" y="2000240"/>
            <a:ext cx="7072362" cy="2071702"/>
          </a:xfrm>
          <a:prstGeom prst="flowChartPunchedTape">
            <a:avLst/>
          </a:prstGeom>
          <a:solidFill>
            <a:srgbClr val="CC00CC"/>
          </a:solidFill>
          <a:ln w="9525" cap="flat" cmpd="sng" algn="ctr">
            <a:noFill/>
            <a:prstDash val="solid"/>
            <a:round/>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MOEA/D</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337</a:t>
            </a:fld>
            <a:endParaRPr lang="nl-NL"/>
          </a:p>
        </p:txBody>
      </p:sp>
      <p:sp>
        <p:nvSpPr>
          <p:cNvPr id="5" name="TextBox 4"/>
          <p:cNvSpPr txBox="1"/>
          <p:nvPr/>
        </p:nvSpPr>
        <p:spPr>
          <a:xfrm>
            <a:off x="1357290" y="2500306"/>
            <a:ext cx="6567825" cy="954107"/>
          </a:xfrm>
          <a:prstGeom prst="rect">
            <a:avLst/>
          </a:prstGeom>
          <a:noFill/>
        </p:spPr>
        <p:txBody>
          <a:bodyPr wrap="non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Multi Objective Evolutionary Algorithm </a:t>
            </a:r>
          </a:p>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Based on Decompose</a:t>
            </a:r>
          </a:p>
        </p:txBody>
      </p:sp>
    </p:spTree>
    <p:extLst>
      <p:ext uri="{BB962C8B-B14F-4D97-AF65-F5344CB8AC3E}">
        <p14:creationId xmlns:p14="http://schemas.microsoft.com/office/powerpoint/2010/main" val="25116092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MOEA/D</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338</a:t>
            </a:fld>
            <a:endParaRPr lang="nl-NL"/>
          </a:p>
        </p:txBody>
      </p:sp>
      <p:sp>
        <p:nvSpPr>
          <p:cNvPr id="5" name="TextBox 4"/>
          <p:cNvSpPr txBox="1"/>
          <p:nvPr/>
        </p:nvSpPr>
        <p:spPr>
          <a:xfrm>
            <a:off x="428596" y="1333577"/>
            <a:ext cx="8125942" cy="4524315"/>
          </a:xfrm>
          <a:prstGeom prst="rect">
            <a:avLst/>
          </a:prstGeom>
          <a:noFill/>
        </p:spPr>
        <p:txBody>
          <a:bodyPr wrap="square" rtlCol="0">
            <a:spAutoFit/>
          </a:bodyPr>
          <a:lstStyle/>
          <a:p>
            <a:pPr algn="just">
              <a:buBlip>
                <a:blip r:embed="rId2"/>
              </a:buBlip>
            </a:pPr>
            <a:r>
              <a:rPr lang="en-US" dirty="0"/>
              <a:t>   Decomposition is a basic strategy in  multi-objective optimization</a:t>
            </a:r>
          </a:p>
          <a:p>
            <a:pPr algn="just">
              <a:buBlip>
                <a:blip r:embed="rId2"/>
              </a:buBlip>
            </a:pPr>
            <a:endParaRPr lang="en-US" dirty="0"/>
          </a:p>
          <a:p>
            <a:pPr algn="just">
              <a:buBlip>
                <a:blip r:embed="rId2"/>
              </a:buBlip>
            </a:pPr>
            <a:r>
              <a:rPr lang="en-US" dirty="0"/>
              <a:t>   A multi-objective evolutionary algorithm based on decomposition (MOEA/D)  is proposed by </a:t>
            </a:r>
            <a:r>
              <a:rPr lang="en-US" dirty="0">
                <a:hlinkClick r:id="rId3"/>
              </a:rPr>
              <a:t>Zhang</a:t>
            </a:r>
            <a:r>
              <a:rPr lang="en-US" dirty="0"/>
              <a:t> in 2007</a:t>
            </a:r>
          </a:p>
          <a:p>
            <a:pPr algn="just">
              <a:buBlip>
                <a:blip r:embed="rId2"/>
              </a:buBlip>
            </a:pPr>
            <a:endParaRPr lang="en-US" dirty="0"/>
          </a:p>
          <a:p>
            <a:pPr algn="just">
              <a:buBlip>
                <a:blip r:embed="rId2"/>
              </a:buBlip>
            </a:pPr>
            <a:r>
              <a:rPr lang="en-US" dirty="0"/>
              <a:t>   It decomposes a multi-objective optimization problem into a number of</a:t>
            </a:r>
          </a:p>
          <a:p>
            <a:pPr algn="just"/>
            <a:r>
              <a:rPr lang="en-US" dirty="0"/>
              <a:t>scalar optimization sub-problems and optimizes them simultaneously.</a:t>
            </a:r>
          </a:p>
          <a:p>
            <a:pPr algn="just">
              <a:buBlip>
                <a:blip r:embed="rId2"/>
              </a:buBlip>
            </a:pPr>
            <a:endParaRPr lang="en-US" dirty="0"/>
          </a:p>
          <a:p>
            <a:pPr algn="just">
              <a:buBlip>
                <a:blip r:embed="rId2"/>
              </a:buBlip>
            </a:pPr>
            <a:r>
              <a:rPr lang="en-US" dirty="0"/>
              <a:t>   Each sub-problem is optimized by only using information from its several  neighboring </a:t>
            </a:r>
            <a:r>
              <a:rPr lang="en-US" dirty="0" err="1"/>
              <a:t>subproblems</a:t>
            </a:r>
            <a:r>
              <a:rPr lang="en-US" dirty="0"/>
              <a:t>, which makes MOEA/D have lower computational  complexity at each generation than NSGA-II.</a:t>
            </a:r>
          </a:p>
          <a:p>
            <a:pPr algn="just">
              <a:buBlip>
                <a:blip r:embed="rId2"/>
              </a:buBlip>
            </a:pPr>
            <a:endParaRPr lang="en-US" dirty="0"/>
          </a:p>
          <a:p>
            <a:pPr algn="just">
              <a:buBlip>
                <a:blip r:embed="rId2"/>
              </a:buBlip>
            </a:pPr>
            <a:r>
              <a:rPr lang="en-US" dirty="0"/>
              <a:t>   It has been shown that MOEA/D using objective normalization can deal with disparately-scaled objectives, and MOEA/D with an advanced decomposition method can generate a set of very evenly distributed solutions for 3-objective  test instances.</a:t>
            </a:r>
          </a:p>
        </p:txBody>
      </p:sp>
    </p:spTree>
    <p:extLst>
      <p:ext uri="{BB962C8B-B14F-4D97-AF65-F5344CB8AC3E}">
        <p14:creationId xmlns:p14="http://schemas.microsoft.com/office/powerpoint/2010/main" val="146807372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MOEA/D has the following features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339</a:t>
            </a:fld>
            <a:endParaRPr lang="nl-NL"/>
          </a:p>
        </p:txBody>
      </p:sp>
      <p:sp>
        <p:nvSpPr>
          <p:cNvPr id="5" name="TextBox 4"/>
          <p:cNvSpPr txBox="1"/>
          <p:nvPr/>
        </p:nvSpPr>
        <p:spPr>
          <a:xfrm>
            <a:off x="285720" y="1071546"/>
            <a:ext cx="8572860" cy="5632311"/>
          </a:xfrm>
          <a:prstGeom prst="rect">
            <a:avLst/>
          </a:prstGeom>
          <a:noFill/>
        </p:spPr>
        <p:txBody>
          <a:bodyPr wrap="none" rtlCol="0">
            <a:spAutoFit/>
          </a:bodyPr>
          <a:lstStyle/>
          <a:p>
            <a:pPr algn="just">
              <a:buBlip>
                <a:blip r:embed="rId2"/>
              </a:buBlip>
            </a:pPr>
            <a:r>
              <a:rPr lang="en-US" dirty="0"/>
              <a:t>  MOEA/D provides a simple yet efficient way of introducing decomposition</a:t>
            </a:r>
          </a:p>
          <a:p>
            <a:pPr algn="just"/>
            <a:r>
              <a:rPr lang="en-US" dirty="0"/>
              <a:t>    approaches into multi-objective evolutionary computation.</a:t>
            </a:r>
          </a:p>
          <a:p>
            <a:pPr algn="just"/>
            <a:endParaRPr lang="en-US" dirty="0"/>
          </a:p>
          <a:p>
            <a:pPr algn="just">
              <a:buBlip>
                <a:blip r:embed="rId2"/>
              </a:buBlip>
            </a:pPr>
            <a:r>
              <a:rPr lang="en-US" dirty="0"/>
              <a:t>  Since MOEA/D optimizes  N  scalar optimization problems rather than directly</a:t>
            </a:r>
          </a:p>
          <a:p>
            <a:pPr algn="just"/>
            <a:r>
              <a:rPr lang="en-US" dirty="0"/>
              <a:t> solving a MOP as a whole, issues such as fitness assignment and diversity </a:t>
            </a:r>
          </a:p>
          <a:p>
            <a:pPr algn="just"/>
            <a:r>
              <a:rPr lang="en-US" dirty="0"/>
              <a:t>maintenance that cause difficulties for non-decomposition MOEAS could become</a:t>
            </a:r>
          </a:p>
          <a:p>
            <a:pPr algn="just"/>
            <a:r>
              <a:rPr lang="en-US" dirty="0"/>
              <a:t>easier to handle in the framework of MOEA/D.</a:t>
            </a:r>
          </a:p>
          <a:p>
            <a:pPr algn="just">
              <a:buBlip>
                <a:blip r:embed="rId2"/>
              </a:buBlip>
            </a:pPr>
            <a:endParaRPr lang="en-US" dirty="0"/>
          </a:p>
          <a:p>
            <a:pPr algn="just">
              <a:buBlip>
                <a:blip r:embed="rId2"/>
              </a:buBlip>
            </a:pPr>
            <a:r>
              <a:rPr lang="en-US" dirty="0"/>
              <a:t>   A decomposition approach, often developed in the community of mathematical</a:t>
            </a:r>
          </a:p>
          <a:p>
            <a:pPr algn="just"/>
            <a:r>
              <a:rPr lang="en-US" dirty="0"/>
              <a:t> programming, can be readily incorporated into EAs in the frame-work MOEA/D</a:t>
            </a:r>
          </a:p>
          <a:p>
            <a:pPr algn="just"/>
            <a:r>
              <a:rPr lang="en-US" dirty="0"/>
              <a:t> for solving MOPs</a:t>
            </a:r>
          </a:p>
          <a:p>
            <a:pPr algn="just">
              <a:buBlip>
                <a:blip r:embed="rId2"/>
              </a:buBlip>
            </a:pPr>
            <a:endParaRPr lang="en-US" dirty="0"/>
          </a:p>
          <a:p>
            <a:pPr algn="just">
              <a:buBlip>
                <a:blip r:embed="rId2"/>
              </a:buBlip>
            </a:pPr>
            <a:r>
              <a:rPr lang="en-US" dirty="0"/>
              <a:t>  MOEA/D using a small population is able to produce a small number of very </a:t>
            </a:r>
          </a:p>
          <a:p>
            <a:pPr algn="just"/>
            <a:r>
              <a:rPr lang="en-US" dirty="0"/>
              <a:t>evenly distributed solutions</a:t>
            </a:r>
          </a:p>
          <a:p>
            <a:pPr algn="just"/>
            <a:endParaRPr lang="en-US" dirty="0"/>
          </a:p>
          <a:p>
            <a:pPr algn="just">
              <a:buBlip>
                <a:blip r:embed="rId2"/>
              </a:buBlip>
            </a:pPr>
            <a:r>
              <a:rPr lang="en-US" dirty="0"/>
              <a:t>  MOEA/D has lower computational complexity at each generation than NSGA II</a:t>
            </a:r>
          </a:p>
          <a:p>
            <a:pPr algn="just">
              <a:buBlip>
                <a:blip r:embed="rId2"/>
              </a:buBlip>
            </a:pPr>
            <a:endParaRPr lang="en-US" dirty="0"/>
          </a:p>
          <a:p>
            <a:pPr algn="just">
              <a:buBlip>
                <a:blip r:embed="rId2"/>
              </a:buBlip>
            </a:pPr>
            <a:r>
              <a:rPr lang="en-US" dirty="0"/>
              <a:t>  It is very natural to use scalar optimization methods in MOEA/D since each </a:t>
            </a:r>
          </a:p>
          <a:p>
            <a:pPr algn="just"/>
            <a:r>
              <a:rPr lang="en-US" dirty="0"/>
              <a:t>solution is associated with a scalar optimization problem. </a:t>
            </a:r>
          </a:p>
          <a:p>
            <a:pPr algn="just">
              <a:buBlip>
                <a:blip r:embed="rId2"/>
              </a:buBlip>
            </a:pPr>
            <a:endParaRPr lang="en-US" dirty="0"/>
          </a:p>
        </p:txBody>
      </p:sp>
    </p:spTree>
    <p:extLst>
      <p:ext uri="{BB962C8B-B14F-4D97-AF65-F5344CB8AC3E}">
        <p14:creationId xmlns:p14="http://schemas.microsoft.com/office/powerpoint/2010/main" val="79593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012200" y="1124680"/>
            <a:ext cx="2857642" cy="1728033"/>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6660290" y="4581160"/>
            <a:ext cx="2286000" cy="192405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Population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34</a:t>
            </a:fld>
            <a:endParaRPr lang="en-US"/>
          </a:p>
        </p:txBody>
      </p:sp>
      <p:sp>
        <p:nvSpPr>
          <p:cNvPr id="5" name="Rectangle 4"/>
          <p:cNvSpPr/>
          <p:nvPr/>
        </p:nvSpPr>
        <p:spPr>
          <a:xfrm>
            <a:off x="288040" y="1486003"/>
            <a:ext cx="8604560" cy="4524315"/>
          </a:xfrm>
          <a:prstGeom prst="rect">
            <a:avLst/>
          </a:prstGeom>
        </p:spPr>
        <p:txBody>
          <a:bodyPr wrap="square">
            <a:spAutoFit/>
          </a:bodyPr>
          <a:lstStyle/>
          <a:p>
            <a:pPr>
              <a:buClr>
                <a:schemeClr val="accent1">
                  <a:lumMod val="75000"/>
                </a:schemeClr>
              </a:buClr>
              <a:buFont typeface="Wingdings" pitchFamily="2" charset="2"/>
              <a:buChar char="v"/>
            </a:pPr>
            <a:r>
              <a:rPr lang="en-GB" dirty="0"/>
              <a:t>    Holds (representations of) possible solutions</a:t>
            </a:r>
          </a:p>
          <a:p>
            <a:pPr>
              <a:buClr>
                <a:schemeClr val="accent1">
                  <a:lumMod val="75000"/>
                </a:schemeClr>
              </a:buClr>
            </a:pPr>
            <a:endParaRPr lang="en-GB" dirty="0"/>
          </a:p>
          <a:p>
            <a:pPr>
              <a:buClr>
                <a:schemeClr val="accent1">
                  <a:lumMod val="75000"/>
                </a:schemeClr>
              </a:buClr>
              <a:buFont typeface="Wingdings" pitchFamily="2" charset="2"/>
              <a:buChar char="v"/>
            </a:pPr>
            <a:r>
              <a:rPr lang="en-GB" dirty="0"/>
              <a:t>    Usually has a fixed size and is a </a:t>
            </a:r>
            <a:r>
              <a:rPr lang="en-GB" i="1" dirty="0" err="1"/>
              <a:t>multiset</a:t>
            </a:r>
            <a:r>
              <a:rPr lang="en-GB" dirty="0"/>
              <a:t> of genotypes</a:t>
            </a:r>
          </a:p>
          <a:p>
            <a:pPr>
              <a:buClr>
                <a:schemeClr val="accent1">
                  <a:lumMod val="75000"/>
                </a:schemeClr>
              </a:buClr>
            </a:pPr>
            <a:endParaRPr lang="en-GB" dirty="0"/>
          </a:p>
          <a:p>
            <a:pPr>
              <a:buClr>
                <a:schemeClr val="accent1">
                  <a:lumMod val="75000"/>
                </a:schemeClr>
              </a:buClr>
            </a:pPr>
            <a:endParaRPr lang="en-GB" dirty="0"/>
          </a:p>
          <a:p>
            <a:pPr>
              <a:buClr>
                <a:schemeClr val="accent1">
                  <a:lumMod val="75000"/>
                </a:schemeClr>
              </a:buClr>
              <a:buFont typeface="Wingdings" pitchFamily="2" charset="2"/>
              <a:buChar char="v"/>
            </a:pPr>
            <a:r>
              <a:rPr lang="en-GB" dirty="0"/>
              <a:t>    Some sophisticated EAs also assert a spatial structure on the population e.g.</a:t>
            </a:r>
            <a:r>
              <a:rPr lang="en-US" dirty="0"/>
              <a:t>,</a:t>
            </a:r>
            <a:r>
              <a:rPr lang="en-GB" dirty="0"/>
              <a:t> a grid.</a:t>
            </a:r>
          </a:p>
          <a:p>
            <a:pPr>
              <a:buClr>
                <a:schemeClr val="accent1">
                  <a:lumMod val="75000"/>
                </a:schemeClr>
              </a:buClr>
              <a:buFont typeface="Wingdings" pitchFamily="2" charset="2"/>
              <a:buChar char="v"/>
            </a:pPr>
            <a:endParaRPr lang="en-GB" dirty="0"/>
          </a:p>
          <a:p>
            <a:pPr>
              <a:buClr>
                <a:schemeClr val="accent1">
                  <a:lumMod val="75000"/>
                </a:schemeClr>
              </a:buClr>
              <a:buFont typeface="Wingdings" pitchFamily="2" charset="2"/>
              <a:buChar char="v"/>
            </a:pPr>
            <a:r>
              <a:rPr lang="en-GB" dirty="0"/>
              <a:t>    the  initialization of genotype in population is usually random</a:t>
            </a:r>
          </a:p>
          <a:p>
            <a:pPr>
              <a:buClr>
                <a:schemeClr val="accent1">
                  <a:lumMod val="75000"/>
                </a:schemeClr>
              </a:buClr>
            </a:pPr>
            <a:endParaRPr lang="en-GB" dirty="0"/>
          </a:p>
          <a:p>
            <a:pPr>
              <a:buClr>
                <a:schemeClr val="accent1">
                  <a:lumMod val="75000"/>
                </a:schemeClr>
              </a:buClr>
              <a:buFont typeface="Wingdings" pitchFamily="2" charset="2"/>
              <a:buChar char="v"/>
            </a:pPr>
            <a:r>
              <a:rPr lang="en-GB" dirty="0"/>
              <a:t>    Selection operators usually take whole population into account i.e.</a:t>
            </a:r>
            <a:r>
              <a:rPr lang="en-US" dirty="0"/>
              <a:t>,</a:t>
            </a:r>
            <a:r>
              <a:rPr lang="en-GB" dirty="0"/>
              <a:t> reproductive probabilities are </a:t>
            </a:r>
            <a:r>
              <a:rPr lang="en-GB" i="1" dirty="0"/>
              <a:t>relative</a:t>
            </a:r>
            <a:r>
              <a:rPr lang="en-GB" dirty="0"/>
              <a:t> to </a:t>
            </a:r>
            <a:r>
              <a:rPr lang="en-GB" i="1" dirty="0"/>
              <a:t>current</a:t>
            </a:r>
            <a:r>
              <a:rPr lang="en-GB" dirty="0"/>
              <a:t> generation</a:t>
            </a:r>
          </a:p>
          <a:p>
            <a:pPr>
              <a:buClr>
                <a:schemeClr val="accent1">
                  <a:lumMod val="75000"/>
                </a:schemeClr>
              </a:buClr>
              <a:buFont typeface="Wingdings" pitchFamily="2" charset="2"/>
              <a:buChar char="v"/>
            </a:pPr>
            <a:endParaRPr lang="en-GB" dirty="0"/>
          </a:p>
          <a:p>
            <a:pPr>
              <a:buClr>
                <a:schemeClr val="accent1">
                  <a:lumMod val="75000"/>
                </a:schemeClr>
              </a:buClr>
              <a:buFont typeface="Wingdings" pitchFamily="2" charset="2"/>
              <a:buChar char="v"/>
            </a:pPr>
            <a:r>
              <a:rPr lang="en-GB" dirty="0">
                <a:solidFill>
                  <a:srgbClr val="FF0000"/>
                </a:solidFill>
              </a:rPr>
              <a:t>     Diversity</a:t>
            </a:r>
            <a:r>
              <a:rPr lang="en-GB" dirty="0"/>
              <a:t>  of a population refers to the number of different                              </a:t>
            </a:r>
            <a:r>
              <a:rPr lang="en-GB" dirty="0" err="1"/>
              <a:t>fitnesses</a:t>
            </a:r>
            <a:r>
              <a:rPr lang="en-GB" dirty="0"/>
              <a:t> / phenotypes / genotypes present (note not the same thing)</a:t>
            </a:r>
          </a:p>
          <a:p>
            <a:pPr>
              <a:buClr>
                <a:schemeClr val="accent1">
                  <a:lumMod val="75000"/>
                </a:schemeClr>
              </a:buClr>
              <a:buFont typeface="Wingdings" pitchFamily="2" charset="2"/>
              <a:buChar char="v"/>
            </a:pPr>
            <a:endParaRPr lang="en-GB"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framework of MOEA/D</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340</a:t>
            </a:fld>
            <a:endParaRPr lang="nl-NL"/>
          </a:p>
        </p:txBody>
      </p:sp>
      <p:sp>
        <p:nvSpPr>
          <p:cNvPr id="5" name="Rectangle 4"/>
          <p:cNvSpPr/>
          <p:nvPr/>
        </p:nvSpPr>
        <p:spPr>
          <a:xfrm>
            <a:off x="428596" y="1285860"/>
            <a:ext cx="8358246" cy="646331"/>
          </a:xfrm>
          <a:prstGeom prst="rect">
            <a:avLst/>
          </a:prstGeom>
        </p:spPr>
        <p:txBody>
          <a:bodyPr wrap="square">
            <a:spAutoFit/>
          </a:bodyPr>
          <a:lstStyle/>
          <a:p>
            <a:r>
              <a:rPr lang="en-US" dirty="0"/>
              <a:t>At each generation , MOEA/D with the  </a:t>
            </a:r>
            <a:r>
              <a:rPr lang="en-US" dirty="0" err="1"/>
              <a:t>Tchebycheff</a:t>
            </a:r>
            <a:r>
              <a:rPr lang="en-US" dirty="0"/>
              <a:t> approach maintains:</a:t>
            </a:r>
          </a:p>
          <a:p>
            <a:endParaRPr lang="en-US" dirty="0"/>
          </a:p>
        </p:txBody>
      </p:sp>
      <p:graphicFrame>
        <p:nvGraphicFramePr>
          <p:cNvPr id="6" name="Diagram 5"/>
          <p:cNvGraphicFramePr/>
          <p:nvPr/>
        </p:nvGraphicFramePr>
        <p:xfrm>
          <a:off x="571472" y="1928802"/>
          <a:ext cx="828680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16642" name="Picture 2"/>
          <p:cNvPicPr>
            <a:picLocks noChangeAspect="1" noChangeArrowheads="1"/>
          </p:cNvPicPr>
          <p:nvPr/>
        </p:nvPicPr>
        <p:blipFill>
          <a:blip r:embed="rId7" cstate="print">
            <a:lum bright="-20000" contrast="40000"/>
          </a:blip>
          <a:srcRect/>
          <a:stretch>
            <a:fillRect/>
          </a:stretch>
        </p:blipFill>
        <p:spPr bwMode="auto">
          <a:xfrm>
            <a:off x="3286116" y="2071679"/>
            <a:ext cx="1322926" cy="285752"/>
          </a:xfrm>
          <a:prstGeom prst="rect">
            <a:avLst/>
          </a:prstGeom>
          <a:noFill/>
          <a:ln w="9525">
            <a:noFill/>
            <a:miter lim="800000"/>
            <a:headEnd/>
            <a:tailEnd/>
          </a:ln>
          <a:effectLst/>
        </p:spPr>
      </p:pic>
      <p:pic>
        <p:nvPicPr>
          <p:cNvPr id="2416643" name="Picture 3"/>
          <p:cNvPicPr>
            <a:picLocks noChangeAspect="1" noChangeArrowheads="1"/>
          </p:cNvPicPr>
          <p:nvPr/>
        </p:nvPicPr>
        <p:blipFill>
          <a:blip r:embed="rId8" cstate="print">
            <a:lum bright="-10000" contrast="20000"/>
          </a:blip>
          <a:srcRect/>
          <a:stretch>
            <a:fillRect/>
          </a:stretch>
        </p:blipFill>
        <p:spPr bwMode="auto">
          <a:xfrm>
            <a:off x="5572132" y="2071678"/>
            <a:ext cx="242888" cy="337344"/>
          </a:xfrm>
          <a:prstGeom prst="rect">
            <a:avLst/>
          </a:prstGeom>
          <a:solidFill>
            <a:schemeClr val="bg1">
              <a:lumMod val="85000"/>
              <a:alpha val="2000"/>
            </a:schemeClr>
          </a:solidFill>
          <a:ln w="9525">
            <a:noFill/>
            <a:miter lim="800000"/>
            <a:headEnd/>
            <a:tailEnd/>
          </a:ln>
          <a:effectLst/>
        </p:spPr>
      </p:pic>
      <p:pic>
        <p:nvPicPr>
          <p:cNvPr id="2416644" name="Picture 4"/>
          <p:cNvPicPr>
            <a:picLocks noChangeAspect="1" noChangeArrowheads="1"/>
          </p:cNvPicPr>
          <p:nvPr/>
        </p:nvPicPr>
        <p:blipFill>
          <a:blip r:embed="rId9" cstate="print">
            <a:lum bright="-20000" contrast="40000"/>
          </a:blip>
          <a:srcRect/>
          <a:stretch>
            <a:fillRect/>
          </a:stretch>
        </p:blipFill>
        <p:spPr bwMode="auto">
          <a:xfrm>
            <a:off x="1285852" y="3271838"/>
            <a:ext cx="1575200" cy="300038"/>
          </a:xfrm>
          <a:prstGeom prst="rect">
            <a:avLst/>
          </a:prstGeom>
          <a:noFill/>
          <a:ln w="9525">
            <a:noFill/>
            <a:miter lim="800000"/>
            <a:headEnd/>
            <a:tailEnd/>
          </a:ln>
          <a:effectLst/>
        </p:spPr>
      </p:pic>
      <p:pic>
        <p:nvPicPr>
          <p:cNvPr id="2416645" name="Picture 5"/>
          <p:cNvPicPr>
            <a:picLocks noChangeAspect="1" noChangeArrowheads="1"/>
          </p:cNvPicPr>
          <p:nvPr/>
        </p:nvPicPr>
        <p:blipFill>
          <a:blip r:embed="rId10" cstate="print">
            <a:lum bright="-20000" contrast="40000"/>
          </a:blip>
          <a:srcRect/>
          <a:stretch>
            <a:fillRect/>
          </a:stretch>
        </p:blipFill>
        <p:spPr bwMode="auto">
          <a:xfrm>
            <a:off x="3643306" y="3286124"/>
            <a:ext cx="404814" cy="238126"/>
          </a:xfrm>
          <a:prstGeom prst="rect">
            <a:avLst/>
          </a:prstGeom>
          <a:noFill/>
          <a:ln w="9525">
            <a:noFill/>
            <a:miter lim="800000"/>
            <a:headEnd/>
            <a:tailEnd/>
          </a:ln>
          <a:effectLst/>
        </p:spPr>
      </p:pic>
      <p:pic>
        <p:nvPicPr>
          <p:cNvPr id="11" name="Picture 3"/>
          <p:cNvPicPr>
            <a:picLocks noChangeAspect="1" noChangeArrowheads="1"/>
          </p:cNvPicPr>
          <p:nvPr/>
        </p:nvPicPr>
        <p:blipFill>
          <a:blip r:embed="rId8" cstate="print">
            <a:lum bright="-20000" contrast="40000"/>
          </a:blip>
          <a:srcRect/>
          <a:stretch>
            <a:fillRect/>
          </a:stretch>
        </p:blipFill>
        <p:spPr bwMode="auto">
          <a:xfrm>
            <a:off x="5857884" y="3214686"/>
            <a:ext cx="242888" cy="337344"/>
          </a:xfrm>
          <a:prstGeom prst="rect">
            <a:avLst/>
          </a:prstGeom>
          <a:noFill/>
          <a:ln w="9525">
            <a:noFill/>
            <a:miter lim="800000"/>
            <a:headEnd/>
            <a:tailEnd/>
          </a:ln>
          <a:effectLst/>
        </p:spPr>
      </p:pic>
      <p:pic>
        <p:nvPicPr>
          <p:cNvPr id="2416647" name="Picture 7"/>
          <p:cNvPicPr>
            <a:picLocks noChangeAspect="1" noChangeArrowheads="1"/>
          </p:cNvPicPr>
          <p:nvPr/>
        </p:nvPicPr>
        <p:blipFill>
          <a:blip r:embed="rId11" cstate="print">
            <a:lum bright="-20000" contrast="40000"/>
          </a:blip>
          <a:srcRect/>
          <a:stretch>
            <a:fillRect/>
          </a:stretch>
        </p:blipFill>
        <p:spPr bwMode="auto">
          <a:xfrm>
            <a:off x="3436145" y="3529014"/>
            <a:ext cx="3779061" cy="328614"/>
          </a:xfrm>
          <a:prstGeom prst="rect">
            <a:avLst/>
          </a:prstGeom>
          <a:noFill/>
          <a:ln w="9525">
            <a:noFill/>
            <a:miter lim="800000"/>
            <a:headEnd/>
            <a:tailEnd/>
          </a:ln>
          <a:effectLst/>
        </p:spPr>
      </p:pic>
      <p:pic>
        <p:nvPicPr>
          <p:cNvPr id="2416648" name="Picture 8"/>
          <p:cNvPicPr>
            <a:picLocks noChangeAspect="1" noChangeArrowheads="1"/>
          </p:cNvPicPr>
          <p:nvPr/>
        </p:nvPicPr>
        <p:blipFill>
          <a:blip r:embed="rId12" cstate="print">
            <a:lum bright="-20000" contrast="40000"/>
          </a:blip>
          <a:srcRect/>
          <a:stretch>
            <a:fillRect/>
          </a:stretch>
        </p:blipFill>
        <p:spPr bwMode="auto">
          <a:xfrm>
            <a:off x="1859151" y="4200532"/>
            <a:ext cx="1712717" cy="300038"/>
          </a:xfrm>
          <a:prstGeom prst="rect">
            <a:avLst/>
          </a:prstGeom>
          <a:noFill/>
          <a:ln w="9525">
            <a:noFill/>
            <a:miter lim="800000"/>
            <a:headEnd/>
            <a:tailEnd/>
          </a:ln>
          <a:effectLst/>
        </p:spPr>
      </p:pic>
      <p:pic>
        <p:nvPicPr>
          <p:cNvPr id="2416649" name="Picture 9"/>
          <p:cNvPicPr>
            <a:picLocks noChangeAspect="1" noChangeArrowheads="1"/>
          </p:cNvPicPr>
          <p:nvPr/>
        </p:nvPicPr>
        <p:blipFill>
          <a:blip r:embed="rId13" cstate="print">
            <a:lum bright="-10000" contrast="20000"/>
          </a:blip>
          <a:srcRect/>
          <a:stretch>
            <a:fillRect/>
          </a:stretch>
        </p:blipFill>
        <p:spPr bwMode="auto">
          <a:xfrm>
            <a:off x="4357686" y="4191005"/>
            <a:ext cx="214314" cy="309565"/>
          </a:xfrm>
          <a:prstGeom prst="rect">
            <a:avLst/>
          </a:prstGeom>
          <a:solidFill>
            <a:schemeClr val="bg1">
              <a:lumMod val="85000"/>
              <a:alpha val="2000"/>
            </a:schemeClr>
          </a:solidFill>
          <a:ln w="9525">
            <a:noFill/>
            <a:miter lim="800000"/>
            <a:headEnd/>
            <a:tailEnd/>
          </a:ln>
          <a:effectLst/>
        </p:spPr>
      </p:pic>
      <p:pic>
        <p:nvPicPr>
          <p:cNvPr id="2416650" name="Picture 10"/>
          <p:cNvPicPr>
            <a:picLocks noChangeAspect="1" noChangeArrowheads="1"/>
          </p:cNvPicPr>
          <p:nvPr/>
        </p:nvPicPr>
        <p:blipFill>
          <a:blip r:embed="rId14" cstate="print">
            <a:lum bright="-10000" contrast="20000"/>
          </a:blip>
          <a:srcRect/>
          <a:stretch>
            <a:fillRect/>
          </a:stretch>
        </p:blipFill>
        <p:spPr bwMode="auto">
          <a:xfrm>
            <a:off x="3714744" y="4500570"/>
            <a:ext cx="285752" cy="285752"/>
          </a:xfrm>
          <a:prstGeom prst="rect">
            <a:avLst/>
          </a:prstGeom>
          <a:solidFill>
            <a:schemeClr val="bg1">
              <a:lumMod val="85000"/>
              <a:alpha val="2000"/>
            </a:schemeClr>
          </a:solidFill>
          <a:ln w="9525">
            <a:noFill/>
            <a:miter lim="800000"/>
            <a:headEnd/>
            <a:tailEnd/>
          </a:ln>
          <a:effectLst/>
        </p:spPr>
      </p:pic>
    </p:spTree>
    <p:extLst>
      <p:ext uri="{BB962C8B-B14F-4D97-AF65-F5344CB8AC3E}">
        <p14:creationId xmlns:p14="http://schemas.microsoft.com/office/powerpoint/2010/main" val="270313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framework of MOEA/D</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341</a:t>
            </a:fld>
            <a:endParaRPr lang="nl-NL"/>
          </a:p>
        </p:txBody>
      </p:sp>
      <p:pic>
        <p:nvPicPr>
          <p:cNvPr id="2417667" name="Picture 3"/>
          <p:cNvPicPr>
            <a:picLocks noChangeAspect="1" noChangeArrowheads="1"/>
          </p:cNvPicPr>
          <p:nvPr/>
        </p:nvPicPr>
        <p:blipFill>
          <a:blip r:embed="rId2" cstate="print">
            <a:lum bright="-10000" contrast="20000"/>
          </a:blip>
          <a:srcRect/>
          <a:stretch>
            <a:fillRect/>
          </a:stretch>
        </p:blipFill>
        <p:spPr bwMode="auto">
          <a:xfrm>
            <a:off x="642910" y="1214422"/>
            <a:ext cx="6585466" cy="2071702"/>
          </a:xfrm>
          <a:prstGeom prst="rect">
            <a:avLst/>
          </a:prstGeom>
          <a:solidFill>
            <a:schemeClr val="bg1">
              <a:lumMod val="85000"/>
              <a:alpha val="2000"/>
            </a:schemeClr>
          </a:solidFill>
          <a:ln w="9525">
            <a:noFill/>
            <a:miter lim="800000"/>
            <a:headEnd/>
            <a:tailEnd/>
          </a:ln>
          <a:effectLst/>
        </p:spPr>
      </p:pic>
      <p:pic>
        <p:nvPicPr>
          <p:cNvPr id="2417668" name="Picture 4"/>
          <p:cNvPicPr>
            <a:picLocks noChangeAspect="1" noChangeArrowheads="1"/>
          </p:cNvPicPr>
          <p:nvPr/>
        </p:nvPicPr>
        <p:blipFill>
          <a:blip r:embed="rId3" cstate="print">
            <a:lum bright="-10000" contrast="20000"/>
          </a:blip>
          <a:srcRect/>
          <a:stretch>
            <a:fillRect/>
          </a:stretch>
        </p:blipFill>
        <p:spPr bwMode="auto">
          <a:xfrm>
            <a:off x="857223" y="3429000"/>
            <a:ext cx="1309697" cy="428628"/>
          </a:xfrm>
          <a:prstGeom prst="rect">
            <a:avLst/>
          </a:prstGeom>
          <a:solidFill>
            <a:schemeClr val="bg1">
              <a:lumMod val="85000"/>
              <a:alpha val="2000"/>
            </a:schemeClr>
          </a:solidFill>
          <a:ln w="9525">
            <a:noFill/>
            <a:miter lim="800000"/>
            <a:headEnd/>
            <a:tailEnd/>
          </a:ln>
          <a:effectLst/>
        </p:spPr>
      </p:pic>
      <p:graphicFrame>
        <p:nvGraphicFramePr>
          <p:cNvPr id="8" name="Diagram 7"/>
          <p:cNvGraphicFramePr/>
          <p:nvPr/>
        </p:nvGraphicFramePr>
        <p:xfrm>
          <a:off x="2119338" y="2936876"/>
          <a:ext cx="6096000" cy="35639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703283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8693" name="Picture 5"/>
          <p:cNvPicPr>
            <a:picLocks noChangeAspect="1" noChangeArrowheads="1"/>
          </p:cNvPicPr>
          <p:nvPr/>
        </p:nvPicPr>
        <p:blipFill>
          <a:blip r:embed="rId2" cstate="print">
            <a:lum bright="-10000" contrast="20000"/>
          </a:blip>
          <a:srcRect/>
          <a:stretch>
            <a:fillRect/>
          </a:stretch>
        </p:blipFill>
        <p:spPr bwMode="auto">
          <a:xfrm>
            <a:off x="7827666" y="3500438"/>
            <a:ext cx="1173490" cy="322388"/>
          </a:xfrm>
          <a:prstGeom prst="rect">
            <a:avLst/>
          </a:prstGeom>
          <a:solidFill>
            <a:schemeClr val="bg1">
              <a:lumMod val="85000"/>
              <a:alpha val="2000"/>
            </a:schemeClr>
          </a:solidFill>
          <a:ln w="9525">
            <a:noFill/>
            <a:miter lim="800000"/>
            <a:headEnd/>
            <a:tailEnd/>
          </a:ln>
          <a:effectLst/>
        </p:spPr>
      </p:pic>
      <p:sp>
        <p:nvSpPr>
          <p:cNvPr id="2" name="Title 1"/>
          <p:cNvSpPr>
            <a:spLocks noGrp="1"/>
          </p:cNvSpPr>
          <p:nvPr>
            <p:ph type="title"/>
          </p:nvPr>
        </p:nvSpPr>
        <p:spPr/>
        <p:txBody>
          <a:bodyPr/>
          <a:lstStyle/>
          <a:p>
            <a:r>
              <a:rPr lang="en-US" dirty="0"/>
              <a:t>The framework of MOEA/D</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342</a:t>
            </a:fld>
            <a:endParaRPr lang="nl-NL"/>
          </a:p>
        </p:txBody>
      </p:sp>
      <p:sp>
        <p:nvSpPr>
          <p:cNvPr id="5" name="Rectangle 4"/>
          <p:cNvSpPr/>
          <p:nvPr/>
        </p:nvSpPr>
        <p:spPr>
          <a:xfrm>
            <a:off x="571472" y="1214422"/>
            <a:ext cx="2683748"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b="1" dirty="0"/>
              <a:t>Step 1) Initialization:</a:t>
            </a:r>
          </a:p>
        </p:txBody>
      </p:sp>
      <p:sp>
        <p:nvSpPr>
          <p:cNvPr id="6" name="Rectangle 5"/>
          <p:cNvSpPr/>
          <p:nvPr/>
        </p:nvSpPr>
        <p:spPr>
          <a:xfrm>
            <a:off x="928662" y="1785926"/>
            <a:ext cx="1173719"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b="1" dirty="0"/>
              <a:t>Step 1.1)</a:t>
            </a:r>
          </a:p>
        </p:txBody>
      </p:sp>
      <p:sp>
        <p:nvSpPr>
          <p:cNvPr id="7" name="Rectangle 6"/>
          <p:cNvSpPr/>
          <p:nvPr/>
        </p:nvSpPr>
        <p:spPr>
          <a:xfrm>
            <a:off x="2214546" y="1785926"/>
            <a:ext cx="1357322" cy="369332"/>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Set </a:t>
            </a:r>
          </a:p>
        </p:txBody>
      </p:sp>
      <p:pic>
        <p:nvPicPr>
          <p:cNvPr id="2418690" name="Picture 2"/>
          <p:cNvPicPr>
            <a:picLocks noChangeAspect="1" noChangeArrowheads="1"/>
          </p:cNvPicPr>
          <p:nvPr/>
        </p:nvPicPr>
        <p:blipFill>
          <a:blip r:embed="rId3" cstate="print">
            <a:lum bright="-20000" contrast="40000"/>
          </a:blip>
          <a:srcRect/>
          <a:stretch>
            <a:fillRect/>
          </a:stretch>
        </p:blipFill>
        <p:spPr bwMode="auto">
          <a:xfrm>
            <a:off x="2714612" y="1857364"/>
            <a:ext cx="785818" cy="265629"/>
          </a:xfrm>
          <a:prstGeom prst="rect">
            <a:avLst/>
          </a:prstGeom>
          <a:noFill/>
          <a:ln w="9525">
            <a:noFill/>
            <a:miter lim="800000"/>
            <a:headEnd/>
            <a:tailEnd/>
          </a:ln>
          <a:effectLst/>
        </p:spPr>
      </p:pic>
      <p:sp>
        <p:nvSpPr>
          <p:cNvPr id="9" name="Rectangle 8"/>
          <p:cNvSpPr/>
          <p:nvPr/>
        </p:nvSpPr>
        <p:spPr>
          <a:xfrm>
            <a:off x="857224" y="2416726"/>
            <a:ext cx="1204176" cy="369332"/>
          </a:xfrm>
          <a:prstGeom prst="rect">
            <a:avLst/>
          </a:prstGeom>
          <a:solidFill>
            <a:srgbClr val="0000FF"/>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a:t>Step 1.2)</a:t>
            </a:r>
          </a:p>
        </p:txBody>
      </p:sp>
      <p:sp>
        <p:nvSpPr>
          <p:cNvPr id="10" name="Rectangle 9"/>
          <p:cNvSpPr/>
          <p:nvPr/>
        </p:nvSpPr>
        <p:spPr>
          <a:xfrm>
            <a:off x="2214546" y="2428868"/>
            <a:ext cx="671517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Compute the Euclidean distances between any two weight vectors and then work out the  </a:t>
            </a:r>
            <a:r>
              <a:rPr lang="en-US" i="1" dirty="0"/>
              <a:t>T</a:t>
            </a:r>
            <a:r>
              <a:rPr lang="en-US" dirty="0"/>
              <a:t>  closest weight vectors to each weight vector.</a:t>
            </a:r>
          </a:p>
          <a:p>
            <a:r>
              <a:rPr lang="en-US" dirty="0"/>
              <a:t> For each                        ,   set                                   , where              are the  </a:t>
            </a:r>
            <a:r>
              <a:rPr lang="en-US" i="1" dirty="0"/>
              <a:t>T</a:t>
            </a:r>
            <a:r>
              <a:rPr lang="en-US" dirty="0"/>
              <a:t>  closest weight vectors to </a:t>
            </a:r>
          </a:p>
        </p:txBody>
      </p:sp>
      <p:pic>
        <p:nvPicPr>
          <p:cNvPr id="2418691" name="Picture 3"/>
          <p:cNvPicPr>
            <a:picLocks noChangeAspect="1" noChangeArrowheads="1"/>
          </p:cNvPicPr>
          <p:nvPr/>
        </p:nvPicPr>
        <p:blipFill>
          <a:blip r:embed="rId4" cstate="print">
            <a:lum bright="-20000" contrast="40000"/>
          </a:blip>
          <a:srcRect/>
          <a:stretch>
            <a:fillRect/>
          </a:stretch>
        </p:blipFill>
        <p:spPr bwMode="auto">
          <a:xfrm>
            <a:off x="3286117" y="3286124"/>
            <a:ext cx="1357322" cy="271465"/>
          </a:xfrm>
          <a:prstGeom prst="rect">
            <a:avLst/>
          </a:prstGeom>
          <a:noFill/>
          <a:ln w="9525">
            <a:noFill/>
            <a:miter lim="800000"/>
            <a:headEnd/>
            <a:tailEnd/>
          </a:ln>
          <a:effectLst/>
        </p:spPr>
      </p:pic>
      <p:pic>
        <p:nvPicPr>
          <p:cNvPr id="2418692" name="Picture 4"/>
          <p:cNvPicPr>
            <a:picLocks noChangeAspect="1" noChangeArrowheads="1"/>
          </p:cNvPicPr>
          <p:nvPr/>
        </p:nvPicPr>
        <p:blipFill>
          <a:blip r:embed="rId5" cstate="print">
            <a:lum bright="-20000" contrast="40000"/>
          </a:blip>
          <a:srcRect/>
          <a:stretch>
            <a:fillRect/>
          </a:stretch>
        </p:blipFill>
        <p:spPr bwMode="auto">
          <a:xfrm>
            <a:off x="5143504" y="3286124"/>
            <a:ext cx="1951346" cy="319088"/>
          </a:xfrm>
          <a:prstGeom prst="rect">
            <a:avLst/>
          </a:prstGeom>
          <a:noFill/>
          <a:ln w="9525">
            <a:noFill/>
            <a:miter lim="800000"/>
            <a:headEnd/>
            <a:tailEnd/>
          </a:ln>
          <a:effectLst/>
        </p:spPr>
      </p:pic>
      <p:pic>
        <p:nvPicPr>
          <p:cNvPr id="2418694" name="Picture 6"/>
          <p:cNvPicPr>
            <a:picLocks noChangeAspect="1" noChangeArrowheads="1"/>
          </p:cNvPicPr>
          <p:nvPr/>
        </p:nvPicPr>
        <p:blipFill>
          <a:blip r:embed="rId6" cstate="print">
            <a:lum bright="-10000" contrast="20000"/>
          </a:blip>
          <a:srcRect/>
          <a:stretch>
            <a:fillRect/>
          </a:stretch>
        </p:blipFill>
        <p:spPr bwMode="auto">
          <a:xfrm>
            <a:off x="5857884" y="3571876"/>
            <a:ext cx="285752" cy="324718"/>
          </a:xfrm>
          <a:prstGeom prst="rect">
            <a:avLst/>
          </a:prstGeom>
          <a:solidFill>
            <a:schemeClr val="bg1">
              <a:lumMod val="85000"/>
              <a:alpha val="2000"/>
            </a:schemeClr>
          </a:solidFill>
          <a:ln w="9525">
            <a:noFill/>
            <a:miter lim="800000"/>
            <a:headEnd/>
            <a:tailEnd/>
          </a:ln>
          <a:effectLst/>
        </p:spPr>
      </p:pic>
      <p:sp>
        <p:nvSpPr>
          <p:cNvPr id="15" name="Rectangle 14"/>
          <p:cNvSpPr/>
          <p:nvPr/>
        </p:nvSpPr>
        <p:spPr>
          <a:xfrm>
            <a:off x="928662" y="4202676"/>
            <a:ext cx="1204176"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a:solidFill>
                  <a:schemeClr val="tx1"/>
                </a:solidFill>
              </a:rPr>
              <a:t>Step 1.3)</a:t>
            </a:r>
          </a:p>
        </p:txBody>
      </p:sp>
      <p:sp>
        <p:nvSpPr>
          <p:cNvPr id="16" name="Rectangle 15"/>
          <p:cNvSpPr/>
          <p:nvPr/>
        </p:nvSpPr>
        <p:spPr>
          <a:xfrm>
            <a:off x="2214546" y="4220182"/>
            <a:ext cx="6643734"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dirty="0"/>
              <a:t>Generate an initial population                        randomly or by a problem-specific method. Set</a:t>
            </a:r>
          </a:p>
          <a:p>
            <a:endParaRPr lang="en-US" dirty="0"/>
          </a:p>
        </p:txBody>
      </p:sp>
      <p:pic>
        <p:nvPicPr>
          <p:cNvPr id="2418695" name="Picture 7"/>
          <p:cNvPicPr>
            <a:picLocks noChangeAspect="1" noChangeArrowheads="1"/>
          </p:cNvPicPr>
          <p:nvPr/>
        </p:nvPicPr>
        <p:blipFill>
          <a:blip r:embed="rId7" cstate="print">
            <a:lum bright="-20000" contrast="40000"/>
          </a:blip>
          <a:srcRect/>
          <a:stretch>
            <a:fillRect/>
          </a:stretch>
        </p:blipFill>
        <p:spPr bwMode="auto">
          <a:xfrm>
            <a:off x="5500694" y="4286256"/>
            <a:ext cx="1071570" cy="267893"/>
          </a:xfrm>
          <a:prstGeom prst="rect">
            <a:avLst/>
          </a:prstGeom>
          <a:noFill/>
          <a:ln w="9525">
            <a:noFill/>
            <a:miter lim="800000"/>
            <a:headEnd/>
            <a:tailEnd/>
          </a:ln>
          <a:effectLst/>
        </p:spPr>
      </p:pic>
      <p:pic>
        <p:nvPicPr>
          <p:cNvPr id="2418696" name="Picture 8"/>
          <p:cNvPicPr>
            <a:picLocks noChangeAspect="1" noChangeArrowheads="1"/>
          </p:cNvPicPr>
          <p:nvPr/>
        </p:nvPicPr>
        <p:blipFill>
          <a:blip r:embed="rId8" cstate="print">
            <a:lum bright="-20000" contrast="40000"/>
          </a:blip>
          <a:srcRect/>
          <a:stretch>
            <a:fillRect/>
          </a:stretch>
        </p:blipFill>
        <p:spPr bwMode="auto">
          <a:xfrm>
            <a:off x="5286380" y="4500569"/>
            <a:ext cx="1519238" cy="399799"/>
          </a:xfrm>
          <a:prstGeom prst="rect">
            <a:avLst/>
          </a:prstGeom>
          <a:noFill/>
          <a:ln w="9525">
            <a:noFill/>
            <a:miter lim="800000"/>
            <a:headEnd/>
            <a:tailEnd/>
          </a:ln>
          <a:effectLst/>
        </p:spPr>
      </p:pic>
      <p:sp>
        <p:nvSpPr>
          <p:cNvPr id="19" name="Rectangle 18"/>
          <p:cNvSpPr/>
          <p:nvPr/>
        </p:nvSpPr>
        <p:spPr>
          <a:xfrm>
            <a:off x="928662" y="5500702"/>
            <a:ext cx="1210588" cy="369332"/>
          </a:xfrm>
          <a:prstGeom prst="rect">
            <a:avLst/>
          </a:prstGeom>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b="1" dirty="0">
                <a:solidFill>
                  <a:schemeClr val="bg1"/>
                </a:solidFill>
              </a:rPr>
              <a:t>Step 1.4)</a:t>
            </a:r>
          </a:p>
        </p:txBody>
      </p:sp>
      <p:sp>
        <p:nvSpPr>
          <p:cNvPr id="20" name="Rectangle 19"/>
          <p:cNvSpPr/>
          <p:nvPr/>
        </p:nvSpPr>
        <p:spPr>
          <a:xfrm>
            <a:off x="2214546" y="5429264"/>
            <a:ext cx="6357982" cy="646331"/>
          </a:xfrm>
          <a:prstGeom prst="rect">
            <a:avLst/>
          </a:prstGeom>
          <a:ln>
            <a:solidFill>
              <a:srgbClr val="CC00CC"/>
            </a:solidFill>
          </a:ln>
        </p:spPr>
        <p:txBody>
          <a:bodyPr wrap="square">
            <a:spAutoFit/>
          </a:bodyPr>
          <a:lstStyle/>
          <a:p>
            <a:r>
              <a:rPr lang="en-US" dirty="0"/>
              <a:t>Initialize                                   by a problem-specific method.</a:t>
            </a:r>
          </a:p>
          <a:p>
            <a:endParaRPr lang="en-US" dirty="0"/>
          </a:p>
        </p:txBody>
      </p:sp>
      <p:pic>
        <p:nvPicPr>
          <p:cNvPr id="2418697" name="Picture 9"/>
          <p:cNvPicPr>
            <a:picLocks noChangeAspect="1" noChangeArrowheads="1"/>
          </p:cNvPicPr>
          <p:nvPr/>
        </p:nvPicPr>
        <p:blipFill>
          <a:blip r:embed="rId9" cstate="print">
            <a:lum bright="-20000" contrast="40000"/>
          </a:blip>
          <a:srcRect/>
          <a:stretch>
            <a:fillRect/>
          </a:stretch>
        </p:blipFill>
        <p:spPr bwMode="auto">
          <a:xfrm>
            <a:off x="3357554" y="5500702"/>
            <a:ext cx="1630420" cy="347663"/>
          </a:xfrm>
          <a:prstGeom prst="rect">
            <a:avLst/>
          </a:prstGeom>
          <a:noFill/>
          <a:ln w="9525">
            <a:noFill/>
            <a:miter lim="800000"/>
            <a:headEnd/>
            <a:tailEnd/>
          </a:ln>
          <a:effectLst/>
        </p:spPr>
      </p:pic>
      <p:sp>
        <p:nvSpPr>
          <p:cNvPr id="22" name="Oval 21"/>
          <p:cNvSpPr/>
          <p:nvPr/>
        </p:nvSpPr>
        <p:spPr bwMode="auto">
          <a:xfrm>
            <a:off x="7143768" y="1500174"/>
            <a:ext cx="571504" cy="35719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Oval 22"/>
          <p:cNvSpPr/>
          <p:nvPr/>
        </p:nvSpPr>
        <p:spPr bwMode="auto">
          <a:xfrm>
            <a:off x="7215206" y="1285860"/>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p:nvPr/>
        </p:nvSpPr>
        <p:spPr bwMode="auto">
          <a:xfrm>
            <a:off x="7500958" y="1285860"/>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p:nvPr/>
        </p:nvSpPr>
        <p:spPr bwMode="auto">
          <a:xfrm>
            <a:off x="7715272" y="1428736"/>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2B1A840A-6A90-C949-B809-3C507AA698C7}"/>
                  </a:ext>
                </a:extLst>
              </p14:cNvPr>
              <p14:cNvContentPartPr/>
              <p14:nvPr/>
            </p14:nvContentPartPr>
            <p14:xfrm>
              <a:off x="2865240" y="1081440"/>
              <a:ext cx="2002320" cy="912600"/>
            </p14:xfrm>
          </p:contentPart>
        </mc:Choice>
        <mc:Fallback xmlns="">
          <p:pic>
            <p:nvPicPr>
              <p:cNvPr id="3" name="Ink 2">
                <a:extLst>
                  <a:ext uri="{FF2B5EF4-FFF2-40B4-BE49-F238E27FC236}">
                    <a16:creationId xmlns:a16="http://schemas.microsoft.com/office/drawing/2014/main" id="{2B1A840A-6A90-C949-B809-3C507AA698C7}"/>
                  </a:ext>
                </a:extLst>
              </p:cNvPr>
              <p:cNvPicPr/>
              <p:nvPr/>
            </p:nvPicPr>
            <p:blipFill>
              <a:blip r:embed="rId11"/>
              <a:stretch>
                <a:fillRect/>
              </a:stretch>
            </p:blipFill>
            <p:spPr>
              <a:xfrm>
                <a:off x="2855880" y="1072080"/>
                <a:ext cx="2021040" cy="931320"/>
              </a:xfrm>
              <a:prstGeom prst="rect">
                <a:avLst/>
              </a:prstGeom>
            </p:spPr>
          </p:pic>
        </mc:Fallback>
      </mc:AlternateContent>
    </p:spTree>
    <p:extLst>
      <p:ext uri="{BB962C8B-B14F-4D97-AF65-F5344CB8AC3E}">
        <p14:creationId xmlns:p14="http://schemas.microsoft.com/office/powerpoint/2010/main" val="21056759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9723" name="Picture 11"/>
          <p:cNvPicPr>
            <a:picLocks noChangeAspect="1" noChangeArrowheads="1"/>
          </p:cNvPicPr>
          <p:nvPr/>
        </p:nvPicPr>
        <p:blipFill>
          <a:blip r:embed="rId2" cstate="print">
            <a:lum bright="-20000" contrast="40000"/>
          </a:blip>
          <a:srcRect/>
          <a:stretch>
            <a:fillRect/>
          </a:stretch>
        </p:blipFill>
        <p:spPr bwMode="auto">
          <a:xfrm>
            <a:off x="6429389" y="3714752"/>
            <a:ext cx="1357322" cy="400733"/>
          </a:xfrm>
          <a:prstGeom prst="rect">
            <a:avLst/>
          </a:prstGeom>
          <a:noFill/>
          <a:ln w="9525">
            <a:noFill/>
            <a:miter lim="800000"/>
            <a:headEnd/>
            <a:tailEnd/>
          </a:ln>
          <a:effectLst/>
        </p:spPr>
      </p:pic>
      <p:pic>
        <p:nvPicPr>
          <p:cNvPr id="2419722" name="Picture 10"/>
          <p:cNvPicPr>
            <a:picLocks noChangeAspect="1" noChangeArrowheads="1"/>
          </p:cNvPicPr>
          <p:nvPr/>
        </p:nvPicPr>
        <p:blipFill>
          <a:blip r:embed="rId3" cstate="print">
            <a:lum bright="-20000" contrast="40000"/>
          </a:blip>
          <a:srcRect/>
          <a:stretch>
            <a:fillRect/>
          </a:stretch>
        </p:blipFill>
        <p:spPr bwMode="auto">
          <a:xfrm>
            <a:off x="4643438" y="3714752"/>
            <a:ext cx="1432842" cy="428628"/>
          </a:xfrm>
          <a:prstGeom prst="rect">
            <a:avLst/>
          </a:prstGeom>
          <a:noFill/>
          <a:ln w="9525">
            <a:noFill/>
            <a:miter lim="800000"/>
            <a:headEnd/>
            <a:tailEnd/>
          </a:ln>
          <a:effectLst/>
        </p:spPr>
      </p:pic>
      <p:pic>
        <p:nvPicPr>
          <p:cNvPr id="2419724" name="Picture 12"/>
          <p:cNvPicPr>
            <a:picLocks noChangeAspect="1" noChangeArrowheads="1"/>
          </p:cNvPicPr>
          <p:nvPr/>
        </p:nvPicPr>
        <p:blipFill>
          <a:blip r:embed="rId4" cstate="print">
            <a:lum bright="-20000" contrast="40000"/>
          </a:blip>
          <a:srcRect/>
          <a:stretch>
            <a:fillRect/>
          </a:stretch>
        </p:blipFill>
        <p:spPr bwMode="auto">
          <a:xfrm>
            <a:off x="4714876" y="4071941"/>
            <a:ext cx="1143008" cy="30637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The framework of MOEA/D</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343</a:t>
            </a:fld>
            <a:endParaRPr lang="nl-NL"/>
          </a:p>
        </p:txBody>
      </p:sp>
      <p:sp>
        <p:nvSpPr>
          <p:cNvPr id="6" name="Rectangle 5"/>
          <p:cNvSpPr/>
          <p:nvPr/>
        </p:nvSpPr>
        <p:spPr>
          <a:xfrm>
            <a:off x="2928926" y="1285860"/>
            <a:ext cx="3786214" cy="461665"/>
          </a:xfrm>
          <a:prstGeom prst="rect">
            <a:avLst/>
          </a:prstGeom>
        </p:spPr>
        <p:txBody>
          <a:bodyPr wrap="square">
            <a:spAutoFit/>
          </a:bodyPr>
          <a:lstStyle/>
          <a:p>
            <a:r>
              <a:rPr lang="en-US" sz="2400" dirty="0"/>
              <a:t>For                         ,  do</a:t>
            </a:r>
          </a:p>
        </p:txBody>
      </p:sp>
      <p:pic>
        <p:nvPicPr>
          <p:cNvPr id="2419714" name="Picture 2"/>
          <p:cNvPicPr>
            <a:picLocks noChangeAspect="1" noChangeArrowheads="1"/>
          </p:cNvPicPr>
          <p:nvPr/>
        </p:nvPicPr>
        <p:blipFill>
          <a:blip r:embed="rId5" cstate="print">
            <a:lum bright="-20000" contrast="40000"/>
          </a:blip>
          <a:srcRect/>
          <a:stretch>
            <a:fillRect/>
          </a:stretch>
        </p:blipFill>
        <p:spPr bwMode="auto">
          <a:xfrm>
            <a:off x="3714744" y="1357298"/>
            <a:ext cx="1285884" cy="295753"/>
          </a:xfrm>
          <a:prstGeom prst="rect">
            <a:avLst/>
          </a:prstGeom>
          <a:noFill/>
          <a:ln w="9525">
            <a:noFill/>
            <a:miter lim="800000"/>
            <a:headEnd/>
            <a:tailEnd/>
          </a:ln>
          <a:effectLst/>
        </p:spPr>
      </p:pic>
      <p:sp>
        <p:nvSpPr>
          <p:cNvPr id="8" name="Rectangle 7"/>
          <p:cNvSpPr/>
          <p:nvPr/>
        </p:nvSpPr>
        <p:spPr>
          <a:xfrm>
            <a:off x="500034" y="2059536"/>
            <a:ext cx="2994731"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b="1" dirty="0"/>
              <a:t>Step 2.1) </a:t>
            </a:r>
            <a:r>
              <a:rPr lang="en-US" b="1" dirty="0">
                <a:solidFill>
                  <a:schemeClr val="tx1">
                    <a:lumMod val="95000"/>
                    <a:lumOff val="5000"/>
                  </a:schemeClr>
                </a:solidFill>
              </a:rPr>
              <a:t>Reproduction:</a:t>
            </a:r>
          </a:p>
        </p:txBody>
      </p:sp>
      <p:sp>
        <p:nvSpPr>
          <p:cNvPr id="9" name="Rectangle 8"/>
          <p:cNvSpPr/>
          <p:nvPr/>
        </p:nvSpPr>
        <p:spPr>
          <a:xfrm>
            <a:off x="3571868" y="1862728"/>
            <a:ext cx="5000660" cy="923330"/>
          </a:xfrm>
          <a:prstGeom prst="rect">
            <a:avLst/>
          </a:prstGeom>
          <a:ln>
            <a:solidFill>
              <a:schemeClr val="accent1">
                <a:lumMod val="75000"/>
              </a:schemeClr>
            </a:solidFill>
          </a:ln>
        </p:spPr>
        <p:txBody>
          <a:bodyPr wrap="square">
            <a:spAutoFit/>
          </a:bodyPr>
          <a:lstStyle/>
          <a:p>
            <a:r>
              <a:rPr lang="en-US" dirty="0"/>
              <a:t>Randomly select two indexes          from       , and then generate a new solution     from        and         by using genetic operators.</a:t>
            </a:r>
          </a:p>
        </p:txBody>
      </p:sp>
      <p:pic>
        <p:nvPicPr>
          <p:cNvPr id="2419715" name="Picture 3"/>
          <p:cNvPicPr>
            <a:picLocks noChangeAspect="1" noChangeArrowheads="1"/>
          </p:cNvPicPr>
          <p:nvPr/>
        </p:nvPicPr>
        <p:blipFill>
          <a:blip r:embed="rId6" cstate="print">
            <a:lum bright="-20000" contrast="40000"/>
          </a:blip>
          <a:srcRect/>
          <a:stretch>
            <a:fillRect/>
          </a:stretch>
        </p:blipFill>
        <p:spPr bwMode="auto">
          <a:xfrm>
            <a:off x="6715140" y="1985953"/>
            <a:ext cx="357190" cy="199606"/>
          </a:xfrm>
          <a:prstGeom prst="rect">
            <a:avLst/>
          </a:prstGeom>
          <a:noFill/>
          <a:ln w="9525">
            <a:noFill/>
            <a:miter lim="800000"/>
            <a:headEnd/>
            <a:tailEnd/>
          </a:ln>
          <a:effectLst/>
        </p:spPr>
      </p:pic>
      <p:pic>
        <p:nvPicPr>
          <p:cNvPr id="2419716" name="Picture 4"/>
          <p:cNvPicPr>
            <a:picLocks noChangeAspect="1" noChangeArrowheads="1"/>
          </p:cNvPicPr>
          <p:nvPr/>
        </p:nvPicPr>
        <p:blipFill>
          <a:blip r:embed="rId7" cstate="print">
            <a:lum bright="-20000" contrast="40000"/>
          </a:blip>
          <a:srcRect/>
          <a:stretch>
            <a:fillRect/>
          </a:stretch>
        </p:blipFill>
        <p:spPr bwMode="auto">
          <a:xfrm>
            <a:off x="7720036" y="1962574"/>
            <a:ext cx="566740" cy="309131"/>
          </a:xfrm>
          <a:prstGeom prst="rect">
            <a:avLst/>
          </a:prstGeom>
          <a:noFill/>
          <a:ln w="9525">
            <a:noFill/>
            <a:miter lim="800000"/>
            <a:headEnd/>
            <a:tailEnd/>
          </a:ln>
          <a:effectLst/>
        </p:spPr>
      </p:pic>
      <p:pic>
        <p:nvPicPr>
          <p:cNvPr id="2419717" name="Picture 5"/>
          <p:cNvPicPr>
            <a:picLocks noChangeAspect="1" noChangeArrowheads="1"/>
          </p:cNvPicPr>
          <p:nvPr/>
        </p:nvPicPr>
        <p:blipFill>
          <a:blip r:embed="rId8" cstate="print">
            <a:lum bright="-20000" contrast="40000"/>
          </a:blip>
          <a:srcRect/>
          <a:stretch>
            <a:fillRect/>
          </a:stretch>
        </p:blipFill>
        <p:spPr bwMode="auto">
          <a:xfrm>
            <a:off x="7929586" y="2200267"/>
            <a:ext cx="312541" cy="357190"/>
          </a:xfrm>
          <a:prstGeom prst="rect">
            <a:avLst/>
          </a:prstGeom>
          <a:noFill/>
          <a:ln w="9525">
            <a:noFill/>
            <a:miter lim="800000"/>
            <a:headEnd/>
            <a:tailEnd/>
          </a:ln>
          <a:effectLst/>
        </p:spPr>
      </p:pic>
      <p:pic>
        <p:nvPicPr>
          <p:cNvPr id="2419718" name="Picture 6"/>
          <p:cNvPicPr>
            <a:picLocks noChangeAspect="1" noChangeArrowheads="1"/>
          </p:cNvPicPr>
          <p:nvPr/>
        </p:nvPicPr>
        <p:blipFill>
          <a:blip r:embed="rId9" cstate="print">
            <a:lum bright="-20000" contrast="40000"/>
          </a:blip>
          <a:srcRect/>
          <a:stretch>
            <a:fillRect/>
          </a:stretch>
        </p:blipFill>
        <p:spPr bwMode="auto">
          <a:xfrm>
            <a:off x="4143372" y="2414581"/>
            <a:ext cx="285751" cy="371477"/>
          </a:xfrm>
          <a:prstGeom prst="rect">
            <a:avLst/>
          </a:prstGeom>
          <a:noFill/>
          <a:ln w="9525">
            <a:noFill/>
            <a:miter lim="800000"/>
            <a:headEnd/>
            <a:tailEnd/>
          </a:ln>
          <a:effectLst/>
        </p:spPr>
      </p:pic>
      <p:pic>
        <p:nvPicPr>
          <p:cNvPr id="2419719" name="Picture 7"/>
          <p:cNvPicPr>
            <a:picLocks noChangeAspect="1" noChangeArrowheads="1"/>
          </p:cNvPicPr>
          <p:nvPr/>
        </p:nvPicPr>
        <p:blipFill>
          <a:blip r:embed="rId10" cstate="print">
            <a:lum bright="-20000" contrast="40000"/>
          </a:blip>
          <a:srcRect/>
          <a:stretch>
            <a:fillRect/>
          </a:stretch>
        </p:blipFill>
        <p:spPr bwMode="auto">
          <a:xfrm>
            <a:off x="7072330" y="2271705"/>
            <a:ext cx="214314" cy="321471"/>
          </a:xfrm>
          <a:prstGeom prst="rect">
            <a:avLst/>
          </a:prstGeom>
          <a:noFill/>
          <a:ln w="9525">
            <a:noFill/>
            <a:miter lim="800000"/>
            <a:headEnd/>
            <a:tailEnd/>
          </a:ln>
          <a:effectLst/>
        </p:spPr>
      </p:pic>
      <p:sp>
        <p:nvSpPr>
          <p:cNvPr id="15" name="Rectangle 14"/>
          <p:cNvSpPr/>
          <p:nvPr/>
        </p:nvSpPr>
        <p:spPr>
          <a:xfrm>
            <a:off x="500034" y="3059668"/>
            <a:ext cx="3013967" cy="369332"/>
          </a:xfrm>
          <a:prstGeom prst="rect">
            <a:avLst/>
          </a:prstGeom>
          <a:solidFill>
            <a:srgbClr val="0000FF"/>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a:t>Step 2.2) </a:t>
            </a:r>
            <a:r>
              <a:rPr lang="en-US" b="1" dirty="0">
                <a:solidFill>
                  <a:schemeClr val="tx1">
                    <a:lumMod val="95000"/>
                    <a:lumOff val="5000"/>
                  </a:schemeClr>
                </a:solidFill>
              </a:rPr>
              <a:t>Improvement:</a:t>
            </a:r>
          </a:p>
        </p:txBody>
      </p:sp>
      <p:sp>
        <p:nvSpPr>
          <p:cNvPr id="16" name="Rectangle 15"/>
          <p:cNvSpPr/>
          <p:nvPr/>
        </p:nvSpPr>
        <p:spPr>
          <a:xfrm>
            <a:off x="3643306" y="2916792"/>
            <a:ext cx="4929222" cy="646331"/>
          </a:xfrm>
          <a:prstGeom prst="rect">
            <a:avLst/>
          </a:prstGeom>
          <a:ln>
            <a:solidFill>
              <a:srgbClr val="0000FF"/>
            </a:solidFill>
          </a:ln>
        </p:spPr>
        <p:txBody>
          <a:bodyPr wrap="square">
            <a:spAutoFit/>
          </a:bodyPr>
          <a:lstStyle/>
          <a:p>
            <a:r>
              <a:rPr lang="en-US" dirty="0"/>
              <a:t>Apply a problem-specific repair/ improvement heuristic on     to produce </a:t>
            </a:r>
          </a:p>
        </p:txBody>
      </p:sp>
      <p:pic>
        <p:nvPicPr>
          <p:cNvPr id="2419720" name="Picture 8"/>
          <p:cNvPicPr>
            <a:picLocks noChangeAspect="1" noChangeArrowheads="1"/>
          </p:cNvPicPr>
          <p:nvPr/>
        </p:nvPicPr>
        <p:blipFill>
          <a:blip r:embed="rId11" cstate="print"/>
          <a:srcRect/>
          <a:stretch>
            <a:fillRect/>
          </a:stretch>
        </p:blipFill>
        <p:spPr bwMode="auto">
          <a:xfrm>
            <a:off x="5000628" y="3202544"/>
            <a:ext cx="224519" cy="314326"/>
          </a:xfrm>
          <a:prstGeom prst="rect">
            <a:avLst/>
          </a:prstGeom>
          <a:noFill/>
          <a:ln w="9525">
            <a:noFill/>
            <a:miter lim="800000"/>
            <a:headEnd/>
            <a:tailEnd/>
          </a:ln>
          <a:effectLst/>
        </p:spPr>
      </p:pic>
      <p:pic>
        <p:nvPicPr>
          <p:cNvPr id="2419721" name="Picture 9"/>
          <p:cNvPicPr>
            <a:picLocks noChangeAspect="1" noChangeArrowheads="1"/>
          </p:cNvPicPr>
          <p:nvPr/>
        </p:nvPicPr>
        <p:blipFill>
          <a:blip r:embed="rId12" cstate="print"/>
          <a:srcRect/>
          <a:stretch>
            <a:fillRect/>
          </a:stretch>
        </p:blipFill>
        <p:spPr bwMode="auto">
          <a:xfrm>
            <a:off x="6383928" y="3202544"/>
            <a:ext cx="259774" cy="285752"/>
          </a:xfrm>
          <a:prstGeom prst="rect">
            <a:avLst/>
          </a:prstGeom>
          <a:noFill/>
          <a:ln w="9525">
            <a:noFill/>
            <a:miter lim="800000"/>
            <a:headEnd/>
            <a:tailEnd/>
          </a:ln>
          <a:effectLst/>
        </p:spPr>
      </p:pic>
      <p:sp>
        <p:nvSpPr>
          <p:cNvPr id="19" name="Rectangle 18"/>
          <p:cNvSpPr/>
          <p:nvPr/>
        </p:nvSpPr>
        <p:spPr>
          <a:xfrm>
            <a:off x="571472" y="3845486"/>
            <a:ext cx="2811988"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a:t>Step 2.3) </a:t>
            </a:r>
            <a:r>
              <a:rPr lang="en-US" b="1" dirty="0">
                <a:solidFill>
                  <a:schemeClr val="tx1">
                    <a:lumMod val="95000"/>
                    <a:lumOff val="5000"/>
                  </a:schemeClr>
                </a:solidFill>
              </a:rPr>
              <a:t>Update of  Z:</a:t>
            </a:r>
          </a:p>
        </p:txBody>
      </p:sp>
      <p:sp>
        <p:nvSpPr>
          <p:cNvPr id="20" name="Rectangle 19"/>
          <p:cNvSpPr/>
          <p:nvPr/>
        </p:nvSpPr>
        <p:spPr>
          <a:xfrm>
            <a:off x="3571868" y="3714752"/>
            <a:ext cx="4572000" cy="646331"/>
          </a:xfrm>
          <a:prstGeom prst="rect">
            <a:avLst/>
          </a:prstGeom>
          <a:ln>
            <a:solidFill>
              <a:srgbClr val="FFFF00"/>
            </a:solidFill>
          </a:ln>
        </p:spPr>
        <p:txBody>
          <a:bodyPr>
            <a:spAutoFit/>
          </a:bodyPr>
          <a:lstStyle/>
          <a:p>
            <a:r>
              <a:rPr lang="en-US" dirty="0"/>
              <a:t>For each                             ,if</a:t>
            </a:r>
          </a:p>
          <a:p>
            <a:r>
              <a:rPr lang="en-US" dirty="0"/>
              <a:t> then set         .</a:t>
            </a:r>
          </a:p>
        </p:txBody>
      </p:sp>
      <p:sp>
        <p:nvSpPr>
          <p:cNvPr id="24" name="Rectangle 23"/>
          <p:cNvSpPr/>
          <p:nvPr/>
        </p:nvSpPr>
        <p:spPr>
          <a:xfrm>
            <a:off x="571472" y="4643447"/>
            <a:ext cx="3000396" cy="646331"/>
          </a:xfrm>
          <a:prstGeom prst="rect">
            <a:avLst/>
          </a:prstGeom>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b="1" dirty="0">
                <a:solidFill>
                  <a:schemeClr val="bg1"/>
                </a:solidFill>
              </a:rPr>
              <a:t>Step 2.4) </a:t>
            </a:r>
            <a:r>
              <a:rPr lang="en-US" b="1" dirty="0"/>
              <a:t>Update of Neighboring Solutions:</a:t>
            </a:r>
          </a:p>
        </p:txBody>
      </p:sp>
      <p:sp>
        <p:nvSpPr>
          <p:cNvPr id="25" name="Rectangle 24"/>
          <p:cNvSpPr/>
          <p:nvPr/>
        </p:nvSpPr>
        <p:spPr>
          <a:xfrm>
            <a:off x="3643306" y="4572008"/>
            <a:ext cx="5429256" cy="646331"/>
          </a:xfrm>
          <a:prstGeom prst="rect">
            <a:avLst/>
          </a:prstGeom>
          <a:ln>
            <a:solidFill>
              <a:srgbClr val="CC00CC"/>
            </a:solidFill>
          </a:ln>
        </p:spPr>
        <p:txBody>
          <a:bodyPr wrap="square">
            <a:spAutoFit/>
          </a:bodyPr>
          <a:lstStyle/>
          <a:p>
            <a:r>
              <a:rPr lang="en-US" dirty="0"/>
              <a:t>For each index                   if ,                                         then set                and .</a:t>
            </a:r>
          </a:p>
        </p:txBody>
      </p:sp>
      <p:pic>
        <p:nvPicPr>
          <p:cNvPr id="2419725" name="Picture 13"/>
          <p:cNvPicPr>
            <a:picLocks noChangeAspect="1" noChangeArrowheads="1"/>
          </p:cNvPicPr>
          <p:nvPr/>
        </p:nvPicPr>
        <p:blipFill>
          <a:blip r:embed="rId13" cstate="print">
            <a:lum bright="-20000" contrast="40000"/>
          </a:blip>
          <a:srcRect/>
          <a:stretch>
            <a:fillRect/>
          </a:stretch>
        </p:blipFill>
        <p:spPr bwMode="auto">
          <a:xfrm>
            <a:off x="5286380" y="4619493"/>
            <a:ext cx="928694" cy="286634"/>
          </a:xfrm>
          <a:prstGeom prst="rect">
            <a:avLst/>
          </a:prstGeom>
          <a:noFill/>
          <a:ln w="9525">
            <a:noFill/>
            <a:miter lim="800000"/>
            <a:headEnd/>
            <a:tailEnd/>
          </a:ln>
          <a:effectLst/>
        </p:spPr>
      </p:pic>
      <p:pic>
        <p:nvPicPr>
          <p:cNvPr id="2419726" name="Picture 14"/>
          <p:cNvPicPr>
            <a:picLocks noChangeAspect="1" noChangeArrowheads="1"/>
          </p:cNvPicPr>
          <p:nvPr/>
        </p:nvPicPr>
        <p:blipFill>
          <a:blip r:embed="rId14" cstate="print">
            <a:lum bright="-20000" contrast="40000"/>
          </a:blip>
          <a:srcRect/>
          <a:stretch>
            <a:fillRect/>
          </a:stretch>
        </p:blipFill>
        <p:spPr bwMode="auto">
          <a:xfrm>
            <a:off x="6483681" y="4620375"/>
            <a:ext cx="2446037" cy="285752"/>
          </a:xfrm>
          <a:prstGeom prst="rect">
            <a:avLst/>
          </a:prstGeom>
          <a:noFill/>
          <a:ln w="9525">
            <a:noFill/>
            <a:miter lim="800000"/>
            <a:headEnd/>
            <a:tailEnd/>
          </a:ln>
          <a:effectLst/>
        </p:spPr>
      </p:pic>
      <p:pic>
        <p:nvPicPr>
          <p:cNvPr id="2419727" name="Picture 15"/>
          <p:cNvPicPr>
            <a:picLocks noChangeAspect="1" noChangeArrowheads="1"/>
          </p:cNvPicPr>
          <p:nvPr/>
        </p:nvPicPr>
        <p:blipFill>
          <a:blip r:embed="rId15" cstate="print">
            <a:lum bright="-20000" contrast="40000"/>
          </a:blip>
          <a:srcRect/>
          <a:stretch>
            <a:fillRect/>
          </a:stretch>
        </p:blipFill>
        <p:spPr bwMode="auto">
          <a:xfrm>
            <a:off x="4643438" y="4906127"/>
            <a:ext cx="714380" cy="238127"/>
          </a:xfrm>
          <a:prstGeom prst="rect">
            <a:avLst/>
          </a:prstGeom>
          <a:noFill/>
          <a:ln w="9525">
            <a:noFill/>
            <a:miter lim="800000"/>
            <a:headEnd/>
            <a:tailEnd/>
          </a:ln>
          <a:effectLst/>
        </p:spPr>
      </p:pic>
      <p:pic>
        <p:nvPicPr>
          <p:cNvPr id="2419728" name="Picture 16"/>
          <p:cNvPicPr>
            <a:picLocks noChangeAspect="1" noChangeArrowheads="1"/>
          </p:cNvPicPr>
          <p:nvPr/>
        </p:nvPicPr>
        <p:blipFill>
          <a:blip r:embed="rId16" cstate="print">
            <a:lum bright="-20000" contrast="40000"/>
          </a:blip>
          <a:srcRect/>
          <a:stretch>
            <a:fillRect/>
          </a:stretch>
        </p:blipFill>
        <p:spPr bwMode="auto">
          <a:xfrm>
            <a:off x="5857884" y="4906127"/>
            <a:ext cx="1285884" cy="290722"/>
          </a:xfrm>
          <a:prstGeom prst="rect">
            <a:avLst/>
          </a:prstGeom>
          <a:noFill/>
          <a:ln w="9525">
            <a:noFill/>
            <a:miter lim="800000"/>
            <a:headEnd/>
            <a:tailEnd/>
          </a:ln>
          <a:effectLst/>
        </p:spPr>
      </p:pic>
      <p:sp>
        <p:nvSpPr>
          <p:cNvPr id="30" name="Rectangle 29"/>
          <p:cNvSpPr/>
          <p:nvPr/>
        </p:nvSpPr>
        <p:spPr>
          <a:xfrm>
            <a:off x="571472" y="5631436"/>
            <a:ext cx="2928958"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dirty="0"/>
              <a:t>Step 2.5) Update of EP </a:t>
            </a:r>
          </a:p>
        </p:txBody>
      </p:sp>
      <p:sp>
        <p:nvSpPr>
          <p:cNvPr id="31" name="Rectangle 30"/>
          <p:cNvSpPr/>
          <p:nvPr/>
        </p:nvSpPr>
        <p:spPr>
          <a:xfrm>
            <a:off x="3643306" y="5500702"/>
            <a:ext cx="4911922" cy="64633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dirty="0"/>
              <a:t>Remove from  EP all the vectors dominated by</a:t>
            </a:r>
          </a:p>
          <a:p>
            <a:r>
              <a:rPr lang="en-US" dirty="0"/>
              <a:t>Add            to EP if no vectors in EP dominate  </a:t>
            </a:r>
          </a:p>
        </p:txBody>
      </p:sp>
      <p:pic>
        <p:nvPicPr>
          <p:cNvPr id="2419729" name="Picture 17"/>
          <p:cNvPicPr>
            <a:picLocks noChangeAspect="1" noChangeArrowheads="1"/>
          </p:cNvPicPr>
          <p:nvPr/>
        </p:nvPicPr>
        <p:blipFill>
          <a:blip r:embed="rId17" cstate="print">
            <a:lum bright="-20000" contrast="40000"/>
          </a:blip>
          <a:srcRect/>
          <a:stretch>
            <a:fillRect/>
          </a:stretch>
        </p:blipFill>
        <p:spPr bwMode="auto">
          <a:xfrm>
            <a:off x="8501154" y="5549315"/>
            <a:ext cx="571440" cy="308577"/>
          </a:xfrm>
          <a:prstGeom prst="rect">
            <a:avLst/>
          </a:prstGeom>
          <a:noFill/>
          <a:ln w="9525">
            <a:noFill/>
            <a:miter lim="800000"/>
            <a:headEnd/>
            <a:tailEnd/>
          </a:ln>
          <a:effectLst/>
        </p:spPr>
      </p:pic>
      <p:pic>
        <p:nvPicPr>
          <p:cNvPr id="2419730" name="Picture 18"/>
          <p:cNvPicPr>
            <a:picLocks noChangeAspect="1" noChangeArrowheads="1"/>
          </p:cNvPicPr>
          <p:nvPr/>
        </p:nvPicPr>
        <p:blipFill>
          <a:blip r:embed="rId18" cstate="print">
            <a:lum bright="-20000" contrast="40000"/>
          </a:blip>
          <a:srcRect/>
          <a:stretch>
            <a:fillRect/>
          </a:stretch>
        </p:blipFill>
        <p:spPr bwMode="auto">
          <a:xfrm>
            <a:off x="4214810" y="5786454"/>
            <a:ext cx="554260" cy="357190"/>
          </a:xfrm>
          <a:prstGeom prst="rect">
            <a:avLst/>
          </a:prstGeom>
          <a:noFill/>
          <a:ln w="9525">
            <a:noFill/>
            <a:miter lim="800000"/>
            <a:headEnd/>
            <a:tailEnd/>
          </a:ln>
          <a:effectLst/>
        </p:spPr>
      </p:pic>
      <p:pic>
        <p:nvPicPr>
          <p:cNvPr id="34" name="Picture 17"/>
          <p:cNvPicPr>
            <a:picLocks noChangeAspect="1" noChangeArrowheads="1"/>
          </p:cNvPicPr>
          <p:nvPr/>
        </p:nvPicPr>
        <p:blipFill>
          <a:blip r:embed="rId17" cstate="print">
            <a:lum bright="-20000" contrast="40000"/>
          </a:blip>
          <a:srcRect/>
          <a:stretch>
            <a:fillRect/>
          </a:stretch>
        </p:blipFill>
        <p:spPr bwMode="auto">
          <a:xfrm>
            <a:off x="8358214" y="5835067"/>
            <a:ext cx="571440" cy="308577"/>
          </a:xfrm>
          <a:prstGeom prst="rect">
            <a:avLst/>
          </a:prstGeom>
          <a:noFill/>
          <a:ln w="9525">
            <a:noFill/>
            <a:miter lim="800000"/>
            <a:headEnd/>
            <a:tailEnd/>
          </a:ln>
          <a:effectLst/>
        </p:spPr>
      </p:pic>
      <p:sp>
        <p:nvSpPr>
          <p:cNvPr id="35" name="Parallelogram 34"/>
          <p:cNvSpPr/>
          <p:nvPr/>
        </p:nvSpPr>
        <p:spPr bwMode="auto">
          <a:xfrm>
            <a:off x="357158" y="1142984"/>
            <a:ext cx="2500330" cy="428628"/>
          </a:xfrm>
          <a:prstGeom prst="parallelogram">
            <a:avLst/>
          </a:prstGeom>
          <a:solidFill>
            <a:srgbClr val="C0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r>
              <a:rPr lang="en-US" b="1" dirty="0">
                <a:solidFill>
                  <a:schemeClr val="bg1"/>
                </a:solidFill>
              </a:rPr>
              <a:t>Step 2)Update:</a:t>
            </a:r>
          </a:p>
        </p:txBody>
      </p:sp>
      <p:sp>
        <p:nvSpPr>
          <p:cNvPr id="36" name="Oval 35"/>
          <p:cNvSpPr/>
          <p:nvPr/>
        </p:nvSpPr>
        <p:spPr bwMode="auto">
          <a:xfrm>
            <a:off x="7286644" y="1357298"/>
            <a:ext cx="571504" cy="35719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p:cNvSpPr/>
          <p:nvPr/>
        </p:nvSpPr>
        <p:spPr bwMode="auto">
          <a:xfrm>
            <a:off x="7358082" y="1142984"/>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p:cNvSpPr/>
          <p:nvPr/>
        </p:nvSpPr>
        <p:spPr bwMode="auto">
          <a:xfrm>
            <a:off x="7643834" y="1142984"/>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p:cNvSpPr/>
          <p:nvPr/>
        </p:nvSpPr>
        <p:spPr bwMode="auto">
          <a:xfrm>
            <a:off x="7858148" y="1285860"/>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p14="http://schemas.microsoft.com/office/powerpoint/2010/main">
        <mc:Choice Requires="p14">
          <p:contentPart p14:bwMode="auto" r:id="rId19">
            <p14:nvContentPartPr>
              <p14:cNvPr id="3" name="Ink 2">
                <a:extLst>
                  <a:ext uri="{FF2B5EF4-FFF2-40B4-BE49-F238E27FC236}">
                    <a16:creationId xmlns:a16="http://schemas.microsoft.com/office/drawing/2014/main" id="{7122B282-48A3-AB7E-582B-BEC26E0406A0}"/>
                  </a:ext>
                </a:extLst>
              </p14:cNvPr>
              <p14:cNvContentPartPr/>
              <p14:nvPr/>
            </p14:nvContentPartPr>
            <p14:xfrm>
              <a:off x="6598080" y="408240"/>
              <a:ext cx="1651680" cy="1565280"/>
            </p14:xfrm>
          </p:contentPart>
        </mc:Choice>
        <mc:Fallback xmlns="">
          <p:pic>
            <p:nvPicPr>
              <p:cNvPr id="3" name="Ink 2">
                <a:extLst>
                  <a:ext uri="{FF2B5EF4-FFF2-40B4-BE49-F238E27FC236}">
                    <a16:creationId xmlns:a16="http://schemas.microsoft.com/office/drawing/2014/main" id="{7122B282-48A3-AB7E-582B-BEC26E0406A0}"/>
                  </a:ext>
                </a:extLst>
              </p:cNvPr>
              <p:cNvPicPr/>
              <p:nvPr/>
            </p:nvPicPr>
            <p:blipFill>
              <a:blip r:embed="rId20"/>
              <a:stretch>
                <a:fillRect/>
              </a:stretch>
            </p:blipFill>
            <p:spPr>
              <a:xfrm>
                <a:off x="6588720" y="398880"/>
                <a:ext cx="1670400" cy="1584000"/>
              </a:xfrm>
              <a:prstGeom prst="rect">
                <a:avLst/>
              </a:prstGeom>
            </p:spPr>
          </p:pic>
        </mc:Fallback>
      </mc:AlternateContent>
      <p:sp>
        <p:nvSpPr>
          <p:cNvPr id="5" name="TextBox 4">
            <a:extLst>
              <a:ext uri="{FF2B5EF4-FFF2-40B4-BE49-F238E27FC236}">
                <a16:creationId xmlns:a16="http://schemas.microsoft.com/office/drawing/2014/main" id="{91B15086-699D-AB03-C9B1-3A66AD8E4179}"/>
              </a:ext>
            </a:extLst>
          </p:cNvPr>
          <p:cNvSpPr txBox="1"/>
          <p:nvPr/>
        </p:nvSpPr>
        <p:spPr>
          <a:xfrm>
            <a:off x="3321799" y="617646"/>
            <a:ext cx="3000468" cy="646331"/>
          </a:xfrm>
          <a:prstGeom prst="rect">
            <a:avLst/>
          </a:prstGeom>
          <a:noFill/>
        </p:spPr>
        <p:txBody>
          <a:bodyPr wrap="square" rtlCol="0">
            <a:spAutoFit/>
          </a:bodyPr>
          <a:lstStyle/>
          <a:p>
            <a:r>
              <a:rPr lang="en-US" dirty="0">
                <a:highlight>
                  <a:srgbClr val="FFFF00"/>
                </a:highlight>
              </a:rPr>
              <a:t>This model has </a:t>
            </a:r>
            <a:r>
              <a:rPr lang="en-US" dirty="0" err="1">
                <a:highlight>
                  <a:srgbClr val="FFFF00"/>
                </a:highlight>
              </a:rPr>
              <a:t>difution</a:t>
            </a:r>
            <a:r>
              <a:rPr lang="en-US" dirty="0">
                <a:highlight>
                  <a:srgbClr val="FFFF00"/>
                </a:highlight>
              </a:rPr>
              <a:t> inside it</a:t>
            </a:r>
          </a:p>
        </p:txBody>
      </p:sp>
    </p:spTree>
    <p:extLst>
      <p:ext uri="{BB962C8B-B14F-4D97-AF65-F5344CB8AC3E}">
        <p14:creationId xmlns:p14="http://schemas.microsoft.com/office/powerpoint/2010/main" val="104531931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bwMode="auto">
          <a:xfrm>
            <a:off x="785786" y="1285860"/>
            <a:ext cx="3286148" cy="357190"/>
          </a:xfrm>
          <a:prstGeom prst="parallelogram">
            <a:avLst/>
          </a:prstGeom>
          <a:solidFill>
            <a:srgbClr val="C0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 name="Rectangle 4"/>
          <p:cNvSpPr/>
          <p:nvPr/>
        </p:nvSpPr>
        <p:spPr>
          <a:xfrm>
            <a:off x="785786" y="1285860"/>
            <a:ext cx="3214341" cy="369332"/>
          </a:xfrm>
          <a:prstGeom prst="rect">
            <a:avLst/>
          </a:prstGeom>
        </p:spPr>
        <p:txBody>
          <a:bodyPr wrap="none">
            <a:spAutoFit/>
          </a:bodyPr>
          <a:lstStyle/>
          <a:p>
            <a:r>
              <a:rPr lang="en-US" b="1" dirty="0">
                <a:solidFill>
                  <a:schemeClr val="bg1"/>
                </a:solidFill>
              </a:rPr>
              <a:t>Step 3) Stopping Criteria:</a:t>
            </a:r>
          </a:p>
        </p:txBody>
      </p:sp>
      <p:sp>
        <p:nvSpPr>
          <p:cNvPr id="2" name="Title 1"/>
          <p:cNvSpPr>
            <a:spLocks noGrp="1"/>
          </p:cNvSpPr>
          <p:nvPr>
            <p:ph type="title"/>
          </p:nvPr>
        </p:nvSpPr>
        <p:spPr/>
        <p:txBody>
          <a:bodyPr/>
          <a:lstStyle/>
          <a:p>
            <a:r>
              <a:rPr lang="en-US" dirty="0"/>
              <a:t>The framework of MOEA/D</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344</a:t>
            </a:fld>
            <a:endParaRPr lang="nl-NL"/>
          </a:p>
        </p:txBody>
      </p:sp>
      <p:sp>
        <p:nvSpPr>
          <p:cNvPr id="7" name="Rectangle 6"/>
          <p:cNvSpPr/>
          <p:nvPr/>
        </p:nvSpPr>
        <p:spPr>
          <a:xfrm>
            <a:off x="1500166" y="2071678"/>
            <a:ext cx="6143668" cy="646331"/>
          </a:xfrm>
          <a:prstGeom prst="rect">
            <a:avLst/>
          </a:prstGeom>
          <a:ln>
            <a:solidFill>
              <a:srgbClr val="CC00CC"/>
            </a:solidFill>
          </a:ln>
        </p:spPr>
        <p:txBody>
          <a:bodyPr wrap="square">
            <a:spAutoFit/>
          </a:bodyPr>
          <a:lstStyle/>
          <a:p>
            <a:r>
              <a:rPr lang="en-US" dirty="0"/>
              <a:t>If stopping criteria is satisfied, then</a:t>
            </a:r>
          </a:p>
          <a:p>
            <a:r>
              <a:rPr lang="en-US" dirty="0"/>
              <a:t> stop and output  EP . Otherwise, go to STEP 2 </a:t>
            </a:r>
          </a:p>
        </p:txBody>
      </p:sp>
      <p:sp>
        <p:nvSpPr>
          <p:cNvPr id="8" name="Oval 7"/>
          <p:cNvSpPr/>
          <p:nvPr/>
        </p:nvSpPr>
        <p:spPr bwMode="auto">
          <a:xfrm>
            <a:off x="3000364" y="4214818"/>
            <a:ext cx="571504" cy="35719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3071802" y="4000504"/>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3357554" y="4000504"/>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3571868" y="4143380"/>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2000232" y="4429132"/>
            <a:ext cx="571504" cy="35719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2071670" y="4214818"/>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2357422" y="4214818"/>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2571736" y="4357694"/>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983486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2400" dirty="0"/>
            </a:br>
            <a:br>
              <a:rPr lang="en-US" sz="2400" dirty="0"/>
            </a:br>
            <a:r>
              <a:rPr lang="en-US" sz="2400" dirty="0"/>
              <a:t>Decomposition of Multi-Objective Optimization</a:t>
            </a:r>
            <a:br>
              <a:rPr lang="en-US" sz="2400" dirty="0"/>
            </a:br>
            <a:br>
              <a:rPr lang="en-US" sz="2400" dirty="0"/>
            </a:br>
            <a:endParaRPr lang="en-US" sz="2400"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345</a:t>
            </a:fld>
            <a:endParaRPr lang="nl-NL"/>
          </a:p>
        </p:txBody>
      </p:sp>
      <p:sp>
        <p:nvSpPr>
          <p:cNvPr id="5" name="TextBox 4"/>
          <p:cNvSpPr txBox="1"/>
          <p:nvPr/>
        </p:nvSpPr>
        <p:spPr>
          <a:xfrm>
            <a:off x="357158" y="1285860"/>
            <a:ext cx="8419292" cy="646331"/>
          </a:xfrm>
          <a:prstGeom prst="rect">
            <a:avLst/>
          </a:prstGeom>
          <a:noFill/>
        </p:spPr>
        <p:txBody>
          <a:bodyPr wrap="none" rtlCol="0">
            <a:spAutoFit/>
          </a:bodyPr>
          <a:lstStyle/>
          <a:p>
            <a:r>
              <a:rPr lang="en-US" dirty="0"/>
              <a:t>There are several approaches for converting the problem of approximation of the</a:t>
            </a:r>
          </a:p>
          <a:p>
            <a:r>
              <a:rPr lang="en-US" dirty="0"/>
              <a:t> PF into a number of scalar optimization problems.</a:t>
            </a:r>
          </a:p>
        </p:txBody>
      </p:sp>
      <p:graphicFrame>
        <p:nvGraphicFramePr>
          <p:cNvPr id="9" name="Diagram 8"/>
          <p:cNvGraphicFramePr/>
          <p:nvPr/>
        </p:nvGraphicFramePr>
        <p:xfrm>
          <a:off x="928662" y="2071678"/>
          <a:ext cx="721523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714413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Weighted Sum Approach</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346</a:t>
            </a:fld>
            <a:endParaRPr lang="nl-NL"/>
          </a:p>
        </p:txBody>
      </p:sp>
      <p:sp>
        <p:nvSpPr>
          <p:cNvPr id="5" name="Rectangle 4"/>
          <p:cNvSpPr/>
          <p:nvPr/>
        </p:nvSpPr>
        <p:spPr>
          <a:xfrm>
            <a:off x="714348" y="1285860"/>
            <a:ext cx="8072494" cy="369332"/>
          </a:xfrm>
          <a:prstGeom prst="rect">
            <a:avLst/>
          </a:prstGeom>
        </p:spPr>
        <p:txBody>
          <a:bodyPr wrap="square">
            <a:spAutoFit/>
          </a:bodyPr>
          <a:lstStyle/>
          <a:p>
            <a:r>
              <a:rPr lang="en-US" dirty="0"/>
              <a:t>This approach considers a convex combination of the different objectives</a:t>
            </a:r>
          </a:p>
        </p:txBody>
      </p:sp>
      <p:sp>
        <p:nvSpPr>
          <p:cNvPr id="6" name="Rectangle 5"/>
          <p:cNvSpPr/>
          <p:nvPr/>
        </p:nvSpPr>
        <p:spPr>
          <a:xfrm>
            <a:off x="714348" y="1857364"/>
            <a:ext cx="516488" cy="369332"/>
          </a:xfrm>
          <a:prstGeom prst="rect">
            <a:avLst/>
          </a:prstGeom>
        </p:spPr>
        <p:txBody>
          <a:bodyPr wrap="none">
            <a:spAutoFit/>
          </a:bodyPr>
          <a:lstStyle/>
          <a:p>
            <a:r>
              <a:rPr lang="en-US" dirty="0"/>
              <a:t>Let</a:t>
            </a:r>
          </a:p>
        </p:txBody>
      </p:sp>
      <p:pic>
        <p:nvPicPr>
          <p:cNvPr id="1941505" name="Picture 1"/>
          <p:cNvPicPr>
            <a:picLocks noChangeAspect="1" noChangeArrowheads="1"/>
          </p:cNvPicPr>
          <p:nvPr/>
        </p:nvPicPr>
        <p:blipFill>
          <a:blip r:embed="rId2" cstate="print">
            <a:lum bright="-20000" contrast="40000"/>
          </a:blip>
          <a:srcRect/>
          <a:stretch>
            <a:fillRect/>
          </a:stretch>
        </p:blipFill>
        <p:spPr bwMode="auto">
          <a:xfrm>
            <a:off x="1297758" y="1857364"/>
            <a:ext cx="1774044" cy="285752"/>
          </a:xfrm>
          <a:prstGeom prst="rect">
            <a:avLst/>
          </a:prstGeom>
          <a:noFill/>
          <a:ln w="9525">
            <a:noFill/>
            <a:miter lim="800000"/>
            <a:headEnd/>
            <a:tailEnd/>
          </a:ln>
          <a:effectLst/>
        </p:spPr>
      </p:pic>
      <p:sp>
        <p:nvSpPr>
          <p:cNvPr id="8" name="Rectangle 7"/>
          <p:cNvSpPr/>
          <p:nvPr/>
        </p:nvSpPr>
        <p:spPr>
          <a:xfrm>
            <a:off x="3143240" y="1857364"/>
            <a:ext cx="2024913" cy="369332"/>
          </a:xfrm>
          <a:prstGeom prst="rect">
            <a:avLst/>
          </a:prstGeom>
        </p:spPr>
        <p:txBody>
          <a:bodyPr wrap="none">
            <a:spAutoFit/>
          </a:bodyPr>
          <a:lstStyle/>
          <a:p>
            <a:r>
              <a:rPr lang="en-US" dirty="0"/>
              <a:t>be a weight vector</a:t>
            </a:r>
          </a:p>
        </p:txBody>
      </p:sp>
      <p:pic>
        <p:nvPicPr>
          <p:cNvPr id="1941506" name="Picture 2"/>
          <p:cNvPicPr>
            <a:picLocks noChangeAspect="1" noChangeArrowheads="1"/>
          </p:cNvPicPr>
          <p:nvPr/>
        </p:nvPicPr>
        <p:blipFill>
          <a:blip r:embed="rId3" cstate="print">
            <a:lum bright="-20000" contrast="40000"/>
          </a:blip>
          <a:srcRect/>
          <a:stretch>
            <a:fillRect/>
          </a:stretch>
        </p:blipFill>
        <p:spPr bwMode="auto">
          <a:xfrm>
            <a:off x="5286380" y="1933566"/>
            <a:ext cx="3078096" cy="280988"/>
          </a:xfrm>
          <a:prstGeom prst="rect">
            <a:avLst/>
          </a:prstGeom>
          <a:noFill/>
          <a:ln w="9525">
            <a:noFill/>
            <a:miter lim="800000"/>
            <a:headEnd/>
            <a:tailEnd/>
          </a:ln>
          <a:effectLst/>
        </p:spPr>
      </p:pic>
      <p:sp>
        <p:nvSpPr>
          <p:cNvPr id="10" name="Rectangle 9"/>
          <p:cNvSpPr/>
          <p:nvPr/>
        </p:nvSpPr>
        <p:spPr>
          <a:xfrm>
            <a:off x="714348" y="2428868"/>
            <a:ext cx="570990" cy="369332"/>
          </a:xfrm>
          <a:prstGeom prst="rect">
            <a:avLst/>
          </a:prstGeom>
        </p:spPr>
        <p:txBody>
          <a:bodyPr wrap="none">
            <a:spAutoFit/>
          </a:bodyPr>
          <a:lstStyle/>
          <a:p>
            <a:r>
              <a:rPr lang="en-US" dirty="0"/>
              <a:t>and</a:t>
            </a:r>
          </a:p>
        </p:txBody>
      </p:sp>
      <p:pic>
        <p:nvPicPr>
          <p:cNvPr id="1941507" name="Picture 3"/>
          <p:cNvPicPr>
            <a:picLocks noChangeAspect="1" noChangeArrowheads="1"/>
          </p:cNvPicPr>
          <p:nvPr/>
        </p:nvPicPr>
        <p:blipFill>
          <a:blip r:embed="rId4" cstate="print">
            <a:lum bright="-20000" contrast="40000"/>
          </a:blip>
          <a:srcRect/>
          <a:stretch>
            <a:fillRect/>
          </a:stretch>
        </p:blipFill>
        <p:spPr bwMode="auto">
          <a:xfrm>
            <a:off x="1357290" y="2428868"/>
            <a:ext cx="1423994" cy="369691"/>
          </a:xfrm>
          <a:prstGeom prst="rect">
            <a:avLst/>
          </a:prstGeom>
          <a:noFill/>
          <a:ln w="9525">
            <a:noFill/>
            <a:miter lim="800000"/>
            <a:headEnd/>
            <a:tailEnd/>
          </a:ln>
          <a:effectLst/>
        </p:spPr>
      </p:pic>
      <p:sp>
        <p:nvSpPr>
          <p:cNvPr id="12" name="Rectangle 11"/>
          <p:cNvSpPr/>
          <p:nvPr/>
        </p:nvSpPr>
        <p:spPr>
          <a:xfrm>
            <a:off x="3000364" y="2428868"/>
            <a:ext cx="5643602" cy="369332"/>
          </a:xfrm>
          <a:prstGeom prst="rect">
            <a:avLst/>
          </a:prstGeom>
        </p:spPr>
        <p:txBody>
          <a:bodyPr wrap="square">
            <a:spAutoFit/>
          </a:bodyPr>
          <a:lstStyle/>
          <a:p>
            <a:r>
              <a:rPr lang="en-US" dirty="0"/>
              <a:t>Then, the optimal solution to the following scalar</a:t>
            </a:r>
          </a:p>
        </p:txBody>
      </p:sp>
      <p:sp>
        <p:nvSpPr>
          <p:cNvPr id="13" name="Rectangle 12"/>
          <p:cNvSpPr/>
          <p:nvPr/>
        </p:nvSpPr>
        <p:spPr>
          <a:xfrm>
            <a:off x="714348" y="2928934"/>
            <a:ext cx="2478564" cy="369332"/>
          </a:xfrm>
          <a:prstGeom prst="rect">
            <a:avLst/>
          </a:prstGeom>
        </p:spPr>
        <p:txBody>
          <a:bodyPr wrap="none">
            <a:spAutoFit/>
          </a:bodyPr>
          <a:lstStyle/>
          <a:p>
            <a:r>
              <a:rPr lang="en-US" dirty="0"/>
              <a:t>optimization problem:</a:t>
            </a:r>
          </a:p>
        </p:txBody>
      </p:sp>
      <p:pic>
        <p:nvPicPr>
          <p:cNvPr id="1941508" name="Picture 4"/>
          <p:cNvPicPr>
            <a:picLocks noChangeAspect="1" noChangeArrowheads="1"/>
          </p:cNvPicPr>
          <p:nvPr/>
        </p:nvPicPr>
        <p:blipFill>
          <a:blip r:embed="rId5" cstate="print">
            <a:lum bright="-20000" contrast="40000"/>
          </a:blip>
          <a:srcRect/>
          <a:stretch>
            <a:fillRect/>
          </a:stretch>
        </p:blipFill>
        <p:spPr bwMode="auto">
          <a:xfrm>
            <a:off x="2357422" y="3517124"/>
            <a:ext cx="3857652" cy="1126322"/>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1142976" y="5214950"/>
            <a:ext cx="3347391" cy="369332"/>
          </a:xfrm>
          <a:prstGeom prst="rect">
            <a:avLst/>
          </a:prstGeom>
        </p:spPr>
        <p:txBody>
          <a:bodyPr wrap="none">
            <a:spAutoFit/>
          </a:bodyPr>
          <a:lstStyle/>
          <a:p>
            <a:r>
              <a:rPr lang="en-US" dirty="0"/>
              <a:t>is the variables to be optimized</a:t>
            </a:r>
          </a:p>
        </p:txBody>
      </p:sp>
      <p:pic>
        <p:nvPicPr>
          <p:cNvPr id="1941509" name="Picture 5"/>
          <p:cNvPicPr>
            <a:picLocks noChangeAspect="1" noChangeArrowheads="1"/>
          </p:cNvPicPr>
          <p:nvPr/>
        </p:nvPicPr>
        <p:blipFill>
          <a:blip r:embed="rId6" cstate="print">
            <a:lum bright="-20000" contrast="40000"/>
          </a:blip>
          <a:srcRect/>
          <a:stretch>
            <a:fillRect/>
          </a:stretch>
        </p:blipFill>
        <p:spPr bwMode="auto">
          <a:xfrm>
            <a:off x="928662" y="5286388"/>
            <a:ext cx="228601" cy="214314"/>
          </a:xfrm>
          <a:prstGeom prst="rect">
            <a:avLst/>
          </a:prstGeom>
          <a:noFill/>
          <a:ln w="9525">
            <a:noFill/>
            <a:miter lim="800000"/>
            <a:headEnd/>
            <a:tailEnd/>
          </a:ln>
          <a:effectLst/>
        </p:spPr>
      </p:pic>
    </p:spTree>
    <p:extLst>
      <p:ext uri="{BB962C8B-B14F-4D97-AF65-F5344CB8AC3E}">
        <p14:creationId xmlns:p14="http://schemas.microsoft.com/office/powerpoint/2010/main" val="25138725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Tchebycheff</a:t>
            </a:r>
            <a:r>
              <a:rPr lang="en-US" dirty="0"/>
              <a:t> Approach</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347</a:t>
            </a:fld>
            <a:endParaRPr lang="nl-NL"/>
          </a:p>
        </p:txBody>
      </p:sp>
      <p:sp>
        <p:nvSpPr>
          <p:cNvPr id="5" name="Rectangle 4"/>
          <p:cNvSpPr/>
          <p:nvPr/>
        </p:nvSpPr>
        <p:spPr>
          <a:xfrm>
            <a:off x="428596" y="1285860"/>
            <a:ext cx="7858180" cy="369332"/>
          </a:xfrm>
          <a:prstGeom prst="rect">
            <a:avLst/>
          </a:prstGeom>
        </p:spPr>
        <p:txBody>
          <a:bodyPr wrap="square">
            <a:spAutoFit/>
          </a:bodyPr>
          <a:lstStyle/>
          <a:p>
            <a:r>
              <a:rPr lang="en-US" dirty="0"/>
              <a:t>In this approach, the scalar optimization problem is in the  form</a:t>
            </a:r>
          </a:p>
        </p:txBody>
      </p:sp>
      <p:pic>
        <p:nvPicPr>
          <p:cNvPr id="2408450" name="Picture 2"/>
          <p:cNvPicPr>
            <a:picLocks noChangeAspect="1" noChangeArrowheads="1"/>
          </p:cNvPicPr>
          <p:nvPr/>
        </p:nvPicPr>
        <p:blipFill>
          <a:blip r:embed="rId2" cstate="print">
            <a:lum bright="-20000" contrast="40000"/>
          </a:blip>
          <a:srcRect/>
          <a:stretch>
            <a:fillRect/>
          </a:stretch>
        </p:blipFill>
        <p:spPr bwMode="auto">
          <a:xfrm>
            <a:off x="2143108" y="1928802"/>
            <a:ext cx="5214975" cy="857256"/>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00034" y="3071810"/>
            <a:ext cx="808235" cy="369332"/>
          </a:xfrm>
          <a:prstGeom prst="rect">
            <a:avLst/>
          </a:prstGeom>
        </p:spPr>
        <p:txBody>
          <a:bodyPr wrap="none">
            <a:spAutoFit/>
          </a:bodyPr>
          <a:lstStyle/>
          <a:p>
            <a:r>
              <a:rPr lang="en-US" dirty="0"/>
              <a:t>where</a:t>
            </a:r>
          </a:p>
        </p:txBody>
      </p:sp>
      <p:pic>
        <p:nvPicPr>
          <p:cNvPr id="2408451" name="Picture 3"/>
          <p:cNvPicPr>
            <a:picLocks noChangeAspect="1" noChangeArrowheads="1"/>
          </p:cNvPicPr>
          <p:nvPr/>
        </p:nvPicPr>
        <p:blipFill>
          <a:blip r:embed="rId3" cstate="print">
            <a:lum bright="-20000" contrast="40000"/>
          </a:blip>
          <a:srcRect/>
          <a:stretch>
            <a:fillRect/>
          </a:stretch>
        </p:blipFill>
        <p:spPr bwMode="auto">
          <a:xfrm>
            <a:off x="1500166" y="3067049"/>
            <a:ext cx="2180925" cy="433389"/>
          </a:xfrm>
          <a:prstGeom prst="rect">
            <a:avLst/>
          </a:prstGeom>
          <a:noFill/>
          <a:ln w="9525">
            <a:noFill/>
            <a:miter lim="800000"/>
            <a:headEnd/>
            <a:tailEnd/>
          </a:ln>
          <a:effectLst/>
        </p:spPr>
      </p:pic>
      <p:sp>
        <p:nvSpPr>
          <p:cNvPr id="9" name="Rectangle 8"/>
          <p:cNvSpPr/>
          <p:nvPr/>
        </p:nvSpPr>
        <p:spPr>
          <a:xfrm>
            <a:off x="3786182" y="3131106"/>
            <a:ext cx="2403222" cy="369332"/>
          </a:xfrm>
          <a:prstGeom prst="rect">
            <a:avLst/>
          </a:prstGeom>
        </p:spPr>
        <p:txBody>
          <a:bodyPr wrap="none">
            <a:spAutoFit/>
          </a:bodyPr>
          <a:lstStyle/>
          <a:p>
            <a:r>
              <a:rPr lang="en-US" dirty="0"/>
              <a:t>is the reference point,</a:t>
            </a:r>
          </a:p>
        </p:txBody>
      </p:sp>
      <p:pic>
        <p:nvPicPr>
          <p:cNvPr id="2408452" name="Picture 4"/>
          <p:cNvPicPr>
            <a:picLocks noChangeAspect="1" noChangeArrowheads="1"/>
          </p:cNvPicPr>
          <p:nvPr/>
        </p:nvPicPr>
        <p:blipFill>
          <a:blip r:embed="rId4" cstate="print">
            <a:lum bright="-20000" contrast="40000"/>
          </a:blip>
          <a:srcRect/>
          <a:stretch>
            <a:fillRect/>
          </a:stretch>
        </p:blipFill>
        <p:spPr bwMode="auto">
          <a:xfrm>
            <a:off x="857224" y="3786190"/>
            <a:ext cx="1230931" cy="381003"/>
          </a:xfrm>
          <a:prstGeom prst="rect">
            <a:avLst/>
          </a:prstGeom>
          <a:noFill/>
          <a:ln w="9525">
            <a:noFill/>
            <a:miter lim="800000"/>
            <a:headEnd/>
            <a:tailEnd/>
          </a:ln>
          <a:effectLst/>
        </p:spPr>
      </p:pic>
      <p:pic>
        <p:nvPicPr>
          <p:cNvPr id="2408453" name="Picture 5"/>
          <p:cNvPicPr>
            <a:picLocks noChangeAspect="1" noChangeArrowheads="1"/>
          </p:cNvPicPr>
          <p:nvPr/>
        </p:nvPicPr>
        <p:blipFill>
          <a:blip r:embed="rId5" cstate="print">
            <a:lum bright="-20000" contrast="40000"/>
          </a:blip>
          <a:srcRect/>
          <a:stretch>
            <a:fillRect/>
          </a:stretch>
        </p:blipFill>
        <p:spPr bwMode="auto">
          <a:xfrm>
            <a:off x="2000232" y="3821144"/>
            <a:ext cx="2158418" cy="393674"/>
          </a:xfrm>
          <a:prstGeom prst="rect">
            <a:avLst/>
          </a:prstGeom>
          <a:noFill/>
          <a:ln w="9525">
            <a:noFill/>
            <a:miter lim="800000"/>
            <a:headEnd/>
            <a:tailEnd/>
          </a:ln>
          <a:effectLst/>
        </p:spPr>
      </p:pic>
      <p:sp>
        <p:nvSpPr>
          <p:cNvPr id="12" name="Rectangle 11"/>
          <p:cNvSpPr/>
          <p:nvPr/>
        </p:nvSpPr>
        <p:spPr>
          <a:xfrm>
            <a:off x="4357686" y="3786190"/>
            <a:ext cx="1003801" cy="369332"/>
          </a:xfrm>
          <a:prstGeom prst="rect">
            <a:avLst/>
          </a:prstGeom>
        </p:spPr>
        <p:txBody>
          <a:bodyPr wrap="none">
            <a:spAutoFit/>
          </a:bodyPr>
          <a:lstStyle/>
          <a:p>
            <a:r>
              <a:rPr lang="en-US" dirty="0"/>
              <a:t>for each</a:t>
            </a:r>
          </a:p>
        </p:txBody>
      </p:sp>
      <p:pic>
        <p:nvPicPr>
          <p:cNvPr id="2408454" name="Picture 6"/>
          <p:cNvPicPr>
            <a:picLocks noChangeAspect="1" noChangeArrowheads="1"/>
          </p:cNvPicPr>
          <p:nvPr/>
        </p:nvPicPr>
        <p:blipFill>
          <a:blip r:embed="rId6" cstate="print">
            <a:lum bright="-20000" contrast="40000"/>
          </a:blip>
          <a:srcRect/>
          <a:stretch>
            <a:fillRect/>
          </a:stretch>
        </p:blipFill>
        <p:spPr bwMode="auto">
          <a:xfrm>
            <a:off x="5572132" y="3786190"/>
            <a:ext cx="1609733" cy="309564"/>
          </a:xfrm>
          <a:prstGeom prst="rect">
            <a:avLst/>
          </a:prstGeom>
          <a:noFill/>
          <a:ln w="9525">
            <a:noFill/>
            <a:miter lim="800000"/>
            <a:headEnd/>
            <a:tailEnd/>
          </a:ln>
          <a:effectLst/>
        </p:spPr>
      </p:pic>
    </p:spTree>
    <p:extLst>
      <p:ext uri="{BB962C8B-B14F-4D97-AF65-F5344CB8AC3E}">
        <p14:creationId xmlns:p14="http://schemas.microsoft.com/office/powerpoint/2010/main" val="336225048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Intersection (BI) Approach</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348</a:t>
            </a:fld>
            <a:endParaRPr lang="nl-NL"/>
          </a:p>
        </p:txBody>
      </p:sp>
      <p:sp>
        <p:nvSpPr>
          <p:cNvPr id="5" name="Rectangle 4"/>
          <p:cNvSpPr/>
          <p:nvPr/>
        </p:nvSpPr>
        <p:spPr>
          <a:xfrm>
            <a:off x="428596" y="1428736"/>
            <a:ext cx="8001056" cy="2031325"/>
          </a:xfrm>
          <a:prstGeom prst="rect">
            <a:avLst/>
          </a:prstGeom>
        </p:spPr>
        <p:txBody>
          <a:bodyPr wrap="square">
            <a:spAutoFit/>
          </a:bodyPr>
          <a:lstStyle/>
          <a:p>
            <a:r>
              <a:rPr lang="en-US" dirty="0"/>
              <a:t>BI approaches aim to find intersection points of the most top boundary and a set of lines.</a:t>
            </a:r>
          </a:p>
          <a:p>
            <a:endParaRPr lang="en-US" dirty="0"/>
          </a:p>
          <a:p>
            <a:r>
              <a:rPr lang="en-US" dirty="0"/>
              <a:t>If these lines are evenly distributed in a sense, one can expect that the</a:t>
            </a:r>
          </a:p>
          <a:p>
            <a:r>
              <a:rPr lang="en-US" dirty="0"/>
              <a:t>resultant intersection points provide a good approximation to the whole PF.</a:t>
            </a:r>
          </a:p>
          <a:p>
            <a:endParaRPr lang="en-US" dirty="0"/>
          </a:p>
          <a:p>
            <a:r>
              <a:rPr lang="en-US" dirty="0"/>
              <a:t>These approaches are able to deal with non-concave PFs.</a:t>
            </a:r>
          </a:p>
        </p:txBody>
      </p:sp>
      <p:pic>
        <p:nvPicPr>
          <p:cNvPr id="2409474" name="Picture 2"/>
          <p:cNvPicPr>
            <a:picLocks noChangeAspect="1" noChangeArrowheads="1"/>
          </p:cNvPicPr>
          <p:nvPr/>
        </p:nvPicPr>
        <p:blipFill>
          <a:blip r:embed="rId2" cstate="print">
            <a:lum bright="-20000" contrast="40000"/>
          </a:blip>
          <a:srcRect/>
          <a:stretch>
            <a:fillRect/>
          </a:stretch>
        </p:blipFill>
        <p:spPr bwMode="auto">
          <a:xfrm>
            <a:off x="2285984" y="3643314"/>
            <a:ext cx="3575595" cy="1243018"/>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00034" y="5286388"/>
            <a:ext cx="8001056" cy="646331"/>
          </a:xfrm>
          <a:prstGeom prst="rect">
            <a:avLst/>
          </a:prstGeom>
        </p:spPr>
        <p:txBody>
          <a:bodyPr wrap="square">
            <a:spAutoFit/>
          </a:bodyPr>
          <a:lstStyle/>
          <a:p>
            <a:r>
              <a:rPr lang="en-US" dirty="0"/>
              <a:t>where      and       , as in the above subsection, are a weight vector and the reference point</a:t>
            </a:r>
          </a:p>
        </p:txBody>
      </p:sp>
      <p:pic>
        <p:nvPicPr>
          <p:cNvPr id="2409475" name="Picture 3"/>
          <p:cNvPicPr>
            <a:picLocks noChangeAspect="1" noChangeArrowheads="1"/>
          </p:cNvPicPr>
          <p:nvPr/>
        </p:nvPicPr>
        <p:blipFill>
          <a:blip r:embed="rId3" cstate="print">
            <a:lum bright="-20000" contrast="40000"/>
          </a:blip>
          <a:srcRect/>
          <a:stretch>
            <a:fillRect/>
          </a:stretch>
        </p:blipFill>
        <p:spPr bwMode="auto">
          <a:xfrm>
            <a:off x="1276328" y="5250373"/>
            <a:ext cx="223838" cy="321767"/>
          </a:xfrm>
          <a:prstGeom prst="rect">
            <a:avLst/>
          </a:prstGeom>
          <a:noFill/>
          <a:ln w="9525">
            <a:noFill/>
            <a:miter lim="800000"/>
            <a:headEnd/>
            <a:tailEnd/>
          </a:ln>
          <a:effectLst/>
        </p:spPr>
      </p:pic>
      <p:pic>
        <p:nvPicPr>
          <p:cNvPr id="2409476" name="Picture 4"/>
          <p:cNvPicPr>
            <a:picLocks noChangeAspect="1" noChangeArrowheads="1"/>
          </p:cNvPicPr>
          <p:nvPr/>
        </p:nvPicPr>
        <p:blipFill>
          <a:blip r:embed="rId4" cstate="print">
            <a:lum bright="-20000" contrast="40000"/>
          </a:blip>
          <a:srcRect/>
          <a:stretch>
            <a:fillRect/>
          </a:stretch>
        </p:blipFill>
        <p:spPr bwMode="auto">
          <a:xfrm>
            <a:off x="2000232" y="5301428"/>
            <a:ext cx="285752" cy="270712"/>
          </a:xfrm>
          <a:prstGeom prst="rect">
            <a:avLst/>
          </a:prstGeom>
          <a:noFill/>
          <a:ln w="9525">
            <a:noFill/>
            <a:miter lim="800000"/>
            <a:headEnd/>
            <a:tailEnd/>
          </a:ln>
          <a:effectLst/>
        </p:spPr>
      </p:pic>
    </p:spTree>
    <p:extLst>
      <p:ext uri="{BB962C8B-B14F-4D97-AF65-F5344CB8AC3E}">
        <p14:creationId xmlns:p14="http://schemas.microsoft.com/office/powerpoint/2010/main" val="338610456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Intersection (BI) Approach</a:t>
            </a:r>
            <a:endParaRPr lang="en-US" b="0"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349</a:t>
            </a:fld>
            <a:endParaRPr lang="nl-NL"/>
          </a:p>
        </p:txBody>
      </p:sp>
      <p:pic>
        <p:nvPicPr>
          <p:cNvPr id="2410498" name="Picture 2"/>
          <p:cNvPicPr>
            <a:picLocks noChangeAspect="1" noChangeArrowheads="1"/>
          </p:cNvPicPr>
          <p:nvPr/>
        </p:nvPicPr>
        <p:blipFill>
          <a:blip r:embed="rId2" cstate="print">
            <a:lum bright="-20000" contrast="40000"/>
          </a:blip>
          <a:srcRect/>
          <a:stretch>
            <a:fillRect/>
          </a:stretch>
        </p:blipFill>
        <p:spPr bwMode="auto">
          <a:xfrm>
            <a:off x="1138245" y="1142984"/>
            <a:ext cx="4505325" cy="4000500"/>
          </a:xfrm>
          <a:prstGeom prst="rect">
            <a:avLst/>
          </a:prstGeom>
          <a:noFill/>
          <a:ln w="9525">
            <a:noFill/>
            <a:miter lim="800000"/>
            <a:headEnd/>
            <a:tailEnd/>
          </a:ln>
          <a:effectLst/>
        </p:spPr>
      </p:pic>
      <p:sp>
        <p:nvSpPr>
          <p:cNvPr id="6" name="Rectangle 5"/>
          <p:cNvSpPr/>
          <p:nvPr/>
        </p:nvSpPr>
        <p:spPr>
          <a:xfrm>
            <a:off x="357158" y="5429264"/>
            <a:ext cx="1785950" cy="369332"/>
          </a:xfrm>
          <a:prstGeom prst="rect">
            <a:avLst/>
          </a:prstGeom>
        </p:spPr>
        <p:txBody>
          <a:bodyPr wrap="square">
            <a:spAutoFit/>
          </a:bodyPr>
          <a:lstStyle/>
          <a:p>
            <a:r>
              <a:rPr lang="en-US" dirty="0"/>
              <a:t>The constraint </a:t>
            </a:r>
          </a:p>
        </p:txBody>
      </p:sp>
      <p:pic>
        <p:nvPicPr>
          <p:cNvPr id="2410499" name="Picture 3"/>
          <p:cNvPicPr>
            <a:picLocks noChangeAspect="1" noChangeArrowheads="1"/>
          </p:cNvPicPr>
          <p:nvPr/>
        </p:nvPicPr>
        <p:blipFill>
          <a:blip r:embed="rId3" cstate="print">
            <a:lum bright="-20000" contrast="40000"/>
          </a:blip>
          <a:srcRect/>
          <a:stretch>
            <a:fillRect/>
          </a:stretch>
        </p:blipFill>
        <p:spPr bwMode="auto">
          <a:xfrm>
            <a:off x="2071670" y="5505466"/>
            <a:ext cx="1673156" cy="280988"/>
          </a:xfrm>
          <a:prstGeom prst="rect">
            <a:avLst/>
          </a:prstGeom>
          <a:noFill/>
          <a:ln w="9525">
            <a:noFill/>
            <a:miter lim="800000"/>
            <a:headEnd/>
            <a:tailEnd/>
          </a:ln>
          <a:effectLst/>
        </p:spPr>
      </p:pic>
      <p:sp>
        <p:nvSpPr>
          <p:cNvPr id="8" name="Rectangle 7"/>
          <p:cNvSpPr/>
          <p:nvPr/>
        </p:nvSpPr>
        <p:spPr>
          <a:xfrm>
            <a:off x="3786182" y="5429264"/>
            <a:ext cx="1439818" cy="369332"/>
          </a:xfrm>
          <a:prstGeom prst="rect">
            <a:avLst/>
          </a:prstGeom>
        </p:spPr>
        <p:txBody>
          <a:bodyPr wrap="none">
            <a:spAutoFit/>
          </a:bodyPr>
          <a:lstStyle/>
          <a:p>
            <a:r>
              <a:rPr lang="en-US" dirty="0"/>
              <a:t>ensures that</a:t>
            </a:r>
          </a:p>
        </p:txBody>
      </p:sp>
      <p:pic>
        <p:nvPicPr>
          <p:cNvPr id="2410500" name="Picture 4"/>
          <p:cNvPicPr>
            <a:picLocks noChangeAspect="1" noChangeArrowheads="1"/>
          </p:cNvPicPr>
          <p:nvPr/>
        </p:nvPicPr>
        <p:blipFill>
          <a:blip r:embed="rId4" cstate="print">
            <a:lum bright="-20000" contrast="40000"/>
          </a:blip>
          <a:srcRect/>
          <a:stretch>
            <a:fillRect/>
          </a:stretch>
        </p:blipFill>
        <p:spPr bwMode="auto">
          <a:xfrm>
            <a:off x="5275559" y="5505466"/>
            <a:ext cx="510887" cy="280988"/>
          </a:xfrm>
          <a:prstGeom prst="rect">
            <a:avLst/>
          </a:prstGeom>
          <a:noFill/>
          <a:ln w="9525">
            <a:noFill/>
            <a:miter lim="800000"/>
            <a:headEnd/>
            <a:tailEnd/>
          </a:ln>
          <a:effectLst/>
        </p:spPr>
      </p:pic>
      <p:sp>
        <p:nvSpPr>
          <p:cNvPr id="10" name="Rectangle 9"/>
          <p:cNvSpPr/>
          <p:nvPr/>
        </p:nvSpPr>
        <p:spPr>
          <a:xfrm>
            <a:off x="5786446" y="5429264"/>
            <a:ext cx="1406154" cy="369332"/>
          </a:xfrm>
          <a:prstGeom prst="rect">
            <a:avLst/>
          </a:prstGeom>
        </p:spPr>
        <p:txBody>
          <a:bodyPr wrap="none">
            <a:spAutoFit/>
          </a:bodyPr>
          <a:lstStyle/>
          <a:p>
            <a:r>
              <a:rPr lang="en-US" dirty="0"/>
              <a:t>is always in </a:t>
            </a:r>
          </a:p>
        </p:txBody>
      </p:sp>
      <p:pic>
        <p:nvPicPr>
          <p:cNvPr id="2410501" name="Picture 5"/>
          <p:cNvPicPr>
            <a:picLocks noChangeAspect="1" noChangeArrowheads="1"/>
          </p:cNvPicPr>
          <p:nvPr/>
        </p:nvPicPr>
        <p:blipFill>
          <a:blip r:embed="rId5" cstate="print">
            <a:lum bright="-20000" contrast="40000"/>
          </a:blip>
          <a:srcRect/>
          <a:stretch>
            <a:fillRect/>
          </a:stretch>
        </p:blipFill>
        <p:spPr bwMode="auto">
          <a:xfrm>
            <a:off x="7143768" y="5475489"/>
            <a:ext cx="214314" cy="239527"/>
          </a:xfrm>
          <a:prstGeom prst="rect">
            <a:avLst/>
          </a:prstGeom>
          <a:noFill/>
          <a:ln w="9525">
            <a:noFill/>
            <a:miter lim="800000"/>
            <a:headEnd/>
            <a:tailEnd/>
          </a:ln>
          <a:effectLst/>
        </p:spPr>
      </p:pic>
      <p:sp>
        <p:nvSpPr>
          <p:cNvPr id="12" name="Rectangle 11"/>
          <p:cNvSpPr/>
          <p:nvPr/>
        </p:nvSpPr>
        <p:spPr>
          <a:xfrm>
            <a:off x="1785918" y="5929330"/>
            <a:ext cx="4855816" cy="369332"/>
          </a:xfrm>
          <a:prstGeom prst="rect">
            <a:avLst/>
          </a:prstGeom>
        </p:spPr>
        <p:txBody>
          <a:bodyPr wrap="none">
            <a:spAutoFit/>
          </a:bodyPr>
          <a:lstStyle/>
          <a:p>
            <a:r>
              <a:rPr lang="en-US" dirty="0"/>
              <a:t>the line with direction      and passing through</a:t>
            </a:r>
          </a:p>
        </p:txBody>
      </p:sp>
      <p:pic>
        <p:nvPicPr>
          <p:cNvPr id="13" name="Picture 3"/>
          <p:cNvPicPr>
            <a:picLocks noChangeAspect="1" noChangeArrowheads="1"/>
          </p:cNvPicPr>
          <p:nvPr/>
        </p:nvPicPr>
        <p:blipFill>
          <a:blip r:embed="rId6" cstate="print">
            <a:lum bright="-10000" contrast="20000"/>
          </a:blip>
          <a:srcRect/>
          <a:stretch>
            <a:fillRect/>
          </a:stretch>
        </p:blipFill>
        <p:spPr bwMode="auto">
          <a:xfrm>
            <a:off x="4205286" y="5929330"/>
            <a:ext cx="223838" cy="321767"/>
          </a:xfrm>
          <a:prstGeom prst="rect">
            <a:avLst/>
          </a:prstGeom>
          <a:noFill/>
          <a:ln w="9525">
            <a:noFill/>
            <a:miter lim="800000"/>
            <a:headEnd/>
            <a:tailEnd/>
          </a:ln>
          <a:effectLst/>
        </p:spPr>
      </p:pic>
      <p:pic>
        <p:nvPicPr>
          <p:cNvPr id="14" name="Picture 4"/>
          <p:cNvPicPr>
            <a:picLocks noChangeAspect="1" noChangeArrowheads="1"/>
          </p:cNvPicPr>
          <p:nvPr/>
        </p:nvPicPr>
        <p:blipFill>
          <a:blip r:embed="rId7" cstate="print">
            <a:lum bright="-20000" contrast="40000"/>
          </a:blip>
          <a:srcRect/>
          <a:stretch>
            <a:fillRect/>
          </a:stretch>
        </p:blipFill>
        <p:spPr bwMode="auto">
          <a:xfrm>
            <a:off x="6572264" y="5929330"/>
            <a:ext cx="285752" cy="270712"/>
          </a:xfrm>
          <a:prstGeom prst="rect">
            <a:avLst/>
          </a:prstGeom>
          <a:noFill/>
          <a:ln w="9525">
            <a:noFill/>
            <a:miter lim="800000"/>
            <a:headEnd/>
            <a:tailEnd/>
          </a:ln>
          <a:effectLst/>
        </p:spPr>
      </p:pic>
      <p:sp>
        <p:nvSpPr>
          <p:cNvPr id="15" name="Rectangle 14"/>
          <p:cNvSpPr/>
          <p:nvPr/>
        </p:nvSpPr>
        <p:spPr>
          <a:xfrm>
            <a:off x="5786446" y="1785926"/>
            <a:ext cx="3143272" cy="1477328"/>
          </a:xfrm>
          <a:prstGeom prst="rect">
            <a:avLst/>
          </a:prstGeom>
        </p:spPr>
        <p:txBody>
          <a:bodyPr wrap="square">
            <a:spAutoFit/>
          </a:bodyPr>
          <a:lstStyle/>
          <a:p>
            <a:r>
              <a:rPr lang="en-US" dirty="0"/>
              <a:t>The goal is to push</a:t>
            </a:r>
          </a:p>
          <a:p>
            <a:r>
              <a:rPr lang="en-US" dirty="0"/>
              <a:t>      as high as possible </a:t>
            </a:r>
          </a:p>
          <a:p>
            <a:pPr algn="ctr"/>
            <a:r>
              <a:rPr lang="en-US" dirty="0"/>
              <a:t>so that it reaches the boundary of the attainable objective set</a:t>
            </a:r>
          </a:p>
        </p:txBody>
      </p:sp>
      <p:pic>
        <p:nvPicPr>
          <p:cNvPr id="16" name="Picture 4"/>
          <p:cNvPicPr>
            <a:picLocks noChangeAspect="1" noChangeArrowheads="1"/>
          </p:cNvPicPr>
          <p:nvPr/>
        </p:nvPicPr>
        <p:blipFill>
          <a:blip r:embed="rId4" cstate="print">
            <a:lum bright="-10000" contrast="20000"/>
          </a:blip>
          <a:srcRect/>
          <a:stretch>
            <a:fillRect/>
          </a:stretch>
        </p:blipFill>
        <p:spPr bwMode="auto">
          <a:xfrm>
            <a:off x="7858148" y="1857364"/>
            <a:ext cx="510887" cy="280988"/>
          </a:xfrm>
          <a:prstGeom prst="rect">
            <a:avLst/>
          </a:prstGeom>
          <a:noFill/>
          <a:ln w="9525">
            <a:noFill/>
            <a:miter lim="800000"/>
            <a:headEnd/>
            <a:tailEnd/>
          </a:ln>
          <a:effectLst/>
        </p:spPr>
      </p:pic>
    </p:spTree>
    <p:extLst>
      <p:ext uri="{BB962C8B-B14F-4D97-AF65-F5344CB8AC3E}">
        <p14:creationId xmlns:p14="http://schemas.microsoft.com/office/powerpoint/2010/main" val="931550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Population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35</a:t>
            </a:fld>
            <a:endParaRPr lang="en-US"/>
          </a:p>
        </p:txBody>
      </p:sp>
      <p:graphicFrame>
        <p:nvGraphicFramePr>
          <p:cNvPr id="16" name="Diagram 15"/>
          <p:cNvGraphicFramePr/>
          <p:nvPr>
            <p:extLst>
              <p:ext uri="{D42A27DB-BD31-4B8C-83A1-F6EECF244321}">
                <p14:modId xmlns:p14="http://schemas.microsoft.com/office/powerpoint/2010/main" val="3045904974"/>
              </p:ext>
            </p:extLst>
          </p:nvPr>
        </p:nvGraphicFramePr>
        <p:xfrm>
          <a:off x="1691600" y="1628750"/>
          <a:ext cx="6123480" cy="4104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graphicEl>
                                              <a:dgm id="{2F9FA549-4476-4DC1-AD6C-B0409966F57F}"/>
                                            </p:graphicEl>
                                          </p:spTgt>
                                        </p:tgtEl>
                                        <p:attrNameLst>
                                          <p:attrName>style.visibility</p:attrName>
                                        </p:attrNameLst>
                                      </p:cBhvr>
                                      <p:to>
                                        <p:strVal val="visible"/>
                                      </p:to>
                                    </p:set>
                                    <p:anim calcmode="lin" valueType="num">
                                      <p:cBhvr additive="base">
                                        <p:cTn id="7" dur="2000" fill="hold"/>
                                        <p:tgtEl>
                                          <p:spTgt spid="16">
                                            <p:graphicEl>
                                              <a:dgm id="{2F9FA549-4476-4DC1-AD6C-B0409966F57F}"/>
                                            </p:graphic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16">
                                            <p:graphicEl>
                                              <a:dgm id="{2F9FA549-4476-4DC1-AD6C-B0409966F57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graphicEl>
                                              <a:dgm id="{5C8A7938-750B-49E0-8E4A-54B5D363D6D9}"/>
                                            </p:graphicEl>
                                          </p:spTgt>
                                        </p:tgtEl>
                                        <p:attrNameLst>
                                          <p:attrName>style.visibility</p:attrName>
                                        </p:attrNameLst>
                                      </p:cBhvr>
                                      <p:to>
                                        <p:strVal val="visible"/>
                                      </p:to>
                                    </p:set>
                                    <p:anim calcmode="lin" valueType="num">
                                      <p:cBhvr additive="base">
                                        <p:cTn id="11" dur="2000" fill="hold"/>
                                        <p:tgtEl>
                                          <p:spTgt spid="16">
                                            <p:graphicEl>
                                              <a:dgm id="{5C8A7938-750B-49E0-8E4A-54B5D363D6D9}"/>
                                            </p:graphicEl>
                                          </p:spTgt>
                                        </p:tgtEl>
                                        <p:attrNameLst>
                                          <p:attrName>ppt_x</p:attrName>
                                        </p:attrNameLst>
                                      </p:cBhvr>
                                      <p:tavLst>
                                        <p:tav tm="0">
                                          <p:val>
                                            <p:strVal val="0-#ppt_w/2"/>
                                          </p:val>
                                        </p:tav>
                                        <p:tav tm="100000">
                                          <p:val>
                                            <p:strVal val="#ppt_x"/>
                                          </p:val>
                                        </p:tav>
                                      </p:tavLst>
                                    </p:anim>
                                    <p:anim calcmode="lin" valueType="num">
                                      <p:cBhvr additive="base">
                                        <p:cTn id="12" dur="2000" fill="hold"/>
                                        <p:tgtEl>
                                          <p:spTgt spid="16">
                                            <p:graphicEl>
                                              <a:dgm id="{5C8A7938-750B-49E0-8E4A-54B5D363D6D9}"/>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graphicEl>
                                              <a:dgm id="{F16A361C-AB13-45D5-80D9-7BFCE6284403}"/>
                                            </p:graphicEl>
                                          </p:spTgt>
                                        </p:tgtEl>
                                        <p:attrNameLst>
                                          <p:attrName>style.visibility</p:attrName>
                                        </p:attrNameLst>
                                      </p:cBhvr>
                                      <p:to>
                                        <p:strVal val="visible"/>
                                      </p:to>
                                    </p:set>
                                    <p:anim calcmode="lin" valueType="num">
                                      <p:cBhvr additive="base">
                                        <p:cTn id="15" dur="2000" fill="hold"/>
                                        <p:tgtEl>
                                          <p:spTgt spid="16">
                                            <p:graphicEl>
                                              <a:dgm id="{F16A361C-AB13-45D5-80D9-7BFCE6284403}"/>
                                            </p:graphicEl>
                                          </p:spTgt>
                                        </p:tgtEl>
                                        <p:attrNameLst>
                                          <p:attrName>ppt_x</p:attrName>
                                        </p:attrNameLst>
                                      </p:cBhvr>
                                      <p:tavLst>
                                        <p:tav tm="0">
                                          <p:val>
                                            <p:strVal val="0-#ppt_w/2"/>
                                          </p:val>
                                        </p:tav>
                                        <p:tav tm="100000">
                                          <p:val>
                                            <p:strVal val="#ppt_x"/>
                                          </p:val>
                                        </p:tav>
                                      </p:tavLst>
                                    </p:anim>
                                    <p:anim calcmode="lin" valueType="num">
                                      <p:cBhvr additive="base">
                                        <p:cTn id="16" dur="2000" fill="hold"/>
                                        <p:tgtEl>
                                          <p:spTgt spid="16">
                                            <p:graphicEl>
                                              <a:dgm id="{F16A361C-AB13-45D5-80D9-7BFCE6284403}"/>
                                            </p:graphic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graphicEl>
                                              <a:dgm id="{B148B399-3868-43B6-AA15-84312559722D}"/>
                                            </p:graphicEl>
                                          </p:spTgt>
                                        </p:tgtEl>
                                        <p:attrNameLst>
                                          <p:attrName>style.visibility</p:attrName>
                                        </p:attrNameLst>
                                      </p:cBhvr>
                                      <p:to>
                                        <p:strVal val="visible"/>
                                      </p:to>
                                    </p:set>
                                    <p:anim calcmode="lin" valueType="num">
                                      <p:cBhvr additive="base">
                                        <p:cTn id="19" dur="2000" fill="hold"/>
                                        <p:tgtEl>
                                          <p:spTgt spid="16">
                                            <p:graphicEl>
                                              <a:dgm id="{B148B399-3868-43B6-AA15-84312559722D}"/>
                                            </p:graphic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16">
                                            <p:graphicEl>
                                              <a:dgm id="{B148B399-3868-43B6-AA15-84312559722D}"/>
                                            </p:graphic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graphicEl>
                                              <a:dgm id="{B130E37B-3A4B-4FB1-BE4E-5FDF3083B4C2}"/>
                                            </p:graphicEl>
                                          </p:spTgt>
                                        </p:tgtEl>
                                        <p:attrNameLst>
                                          <p:attrName>style.visibility</p:attrName>
                                        </p:attrNameLst>
                                      </p:cBhvr>
                                      <p:to>
                                        <p:strVal val="visible"/>
                                      </p:to>
                                    </p:set>
                                    <p:anim calcmode="lin" valueType="num">
                                      <p:cBhvr additive="base">
                                        <p:cTn id="23" dur="2000" fill="hold"/>
                                        <p:tgtEl>
                                          <p:spTgt spid="16">
                                            <p:graphicEl>
                                              <a:dgm id="{B130E37B-3A4B-4FB1-BE4E-5FDF3083B4C2}"/>
                                            </p:graphicEl>
                                          </p:spTgt>
                                        </p:tgtEl>
                                        <p:attrNameLst>
                                          <p:attrName>ppt_x</p:attrName>
                                        </p:attrNameLst>
                                      </p:cBhvr>
                                      <p:tavLst>
                                        <p:tav tm="0">
                                          <p:val>
                                            <p:strVal val="0-#ppt_w/2"/>
                                          </p:val>
                                        </p:tav>
                                        <p:tav tm="100000">
                                          <p:val>
                                            <p:strVal val="#ppt_x"/>
                                          </p:val>
                                        </p:tav>
                                      </p:tavLst>
                                    </p:anim>
                                    <p:anim calcmode="lin" valueType="num">
                                      <p:cBhvr additive="base">
                                        <p:cTn id="24" dur="2000" fill="hold"/>
                                        <p:tgtEl>
                                          <p:spTgt spid="16">
                                            <p:graphicEl>
                                              <a:dgm id="{B130E37B-3A4B-4FB1-BE4E-5FDF3083B4C2}"/>
                                            </p:graphic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6">
                                            <p:graphicEl>
                                              <a:dgm id="{3E7D6541-759A-4744-93EC-24A0A395FAC4}"/>
                                            </p:graphicEl>
                                          </p:spTgt>
                                        </p:tgtEl>
                                        <p:attrNameLst>
                                          <p:attrName>style.visibility</p:attrName>
                                        </p:attrNameLst>
                                      </p:cBhvr>
                                      <p:to>
                                        <p:strVal val="visible"/>
                                      </p:to>
                                    </p:set>
                                    <p:anim calcmode="lin" valueType="num">
                                      <p:cBhvr additive="base">
                                        <p:cTn id="27" dur="2000" fill="hold"/>
                                        <p:tgtEl>
                                          <p:spTgt spid="16">
                                            <p:graphicEl>
                                              <a:dgm id="{3E7D6541-759A-4744-93EC-24A0A395FAC4}"/>
                                            </p:graphicEl>
                                          </p:spTgt>
                                        </p:tgtEl>
                                        <p:attrNameLst>
                                          <p:attrName>ppt_x</p:attrName>
                                        </p:attrNameLst>
                                      </p:cBhvr>
                                      <p:tavLst>
                                        <p:tav tm="0">
                                          <p:val>
                                            <p:strVal val="0-#ppt_w/2"/>
                                          </p:val>
                                        </p:tav>
                                        <p:tav tm="100000">
                                          <p:val>
                                            <p:strVal val="#ppt_x"/>
                                          </p:val>
                                        </p:tav>
                                      </p:tavLst>
                                    </p:anim>
                                    <p:anim calcmode="lin" valueType="num">
                                      <p:cBhvr additive="base">
                                        <p:cTn id="28" dur="2000" fill="hold"/>
                                        <p:tgtEl>
                                          <p:spTgt spid="16">
                                            <p:graphicEl>
                                              <a:dgm id="{3E7D6541-759A-4744-93EC-24A0A395FAC4}"/>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
                                            <p:graphicEl>
                                              <a:dgm id="{C236C3D9-A40B-4D04-8221-7ACB19F37801}"/>
                                            </p:graphicEl>
                                          </p:spTgt>
                                        </p:tgtEl>
                                        <p:attrNameLst>
                                          <p:attrName>style.visibility</p:attrName>
                                        </p:attrNameLst>
                                      </p:cBhvr>
                                      <p:to>
                                        <p:strVal val="visible"/>
                                      </p:to>
                                    </p:set>
                                    <p:anim calcmode="lin" valueType="num">
                                      <p:cBhvr additive="base">
                                        <p:cTn id="31" dur="2000" fill="hold"/>
                                        <p:tgtEl>
                                          <p:spTgt spid="16">
                                            <p:graphicEl>
                                              <a:dgm id="{C236C3D9-A40B-4D04-8221-7ACB19F37801}"/>
                                            </p:graphicEl>
                                          </p:spTgt>
                                        </p:tgtEl>
                                        <p:attrNameLst>
                                          <p:attrName>ppt_x</p:attrName>
                                        </p:attrNameLst>
                                      </p:cBhvr>
                                      <p:tavLst>
                                        <p:tav tm="0">
                                          <p:val>
                                            <p:strVal val="0-#ppt_w/2"/>
                                          </p:val>
                                        </p:tav>
                                        <p:tav tm="100000">
                                          <p:val>
                                            <p:strVal val="#ppt_x"/>
                                          </p:val>
                                        </p:tav>
                                      </p:tavLst>
                                    </p:anim>
                                    <p:anim calcmode="lin" valueType="num">
                                      <p:cBhvr additive="base">
                                        <p:cTn id="32" dur="2000" fill="hold"/>
                                        <p:tgtEl>
                                          <p:spTgt spid="16">
                                            <p:graphicEl>
                                              <a:dgm id="{C236C3D9-A40B-4D04-8221-7ACB19F37801}"/>
                                            </p:graphic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6">
                                            <p:graphicEl>
                                              <a:dgm id="{3DA6861B-98F6-4728-830C-C3230E4F76F1}"/>
                                            </p:graphicEl>
                                          </p:spTgt>
                                        </p:tgtEl>
                                        <p:attrNameLst>
                                          <p:attrName>style.visibility</p:attrName>
                                        </p:attrNameLst>
                                      </p:cBhvr>
                                      <p:to>
                                        <p:strVal val="visible"/>
                                      </p:to>
                                    </p:set>
                                    <p:anim calcmode="lin" valueType="num">
                                      <p:cBhvr additive="base">
                                        <p:cTn id="35" dur="2000" fill="hold"/>
                                        <p:tgtEl>
                                          <p:spTgt spid="16">
                                            <p:graphicEl>
                                              <a:dgm id="{3DA6861B-98F6-4728-830C-C3230E4F76F1}"/>
                                            </p:graphicEl>
                                          </p:spTgt>
                                        </p:tgtEl>
                                        <p:attrNameLst>
                                          <p:attrName>ppt_x</p:attrName>
                                        </p:attrNameLst>
                                      </p:cBhvr>
                                      <p:tavLst>
                                        <p:tav tm="0">
                                          <p:val>
                                            <p:strVal val="0-#ppt_w/2"/>
                                          </p:val>
                                        </p:tav>
                                        <p:tav tm="100000">
                                          <p:val>
                                            <p:strVal val="#ppt_x"/>
                                          </p:val>
                                        </p:tav>
                                      </p:tavLst>
                                    </p:anim>
                                    <p:anim calcmode="lin" valueType="num">
                                      <p:cBhvr additive="base">
                                        <p:cTn id="36" dur="2000" fill="hold"/>
                                        <p:tgtEl>
                                          <p:spTgt spid="16">
                                            <p:graphicEl>
                                              <a:dgm id="{3DA6861B-98F6-4728-830C-C3230E4F76F1}"/>
                                            </p:graphic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graphicEl>
                                              <a:dgm id="{BCEB983A-8CFE-43B8-86B3-DCAE98F657E1}"/>
                                            </p:graphicEl>
                                          </p:spTgt>
                                        </p:tgtEl>
                                        <p:attrNameLst>
                                          <p:attrName>style.visibility</p:attrName>
                                        </p:attrNameLst>
                                      </p:cBhvr>
                                      <p:to>
                                        <p:strVal val="visible"/>
                                      </p:to>
                                    </p:set>
                                    <p:anim calcmode="lin" valueType="num">
                                      <p:cBhvr additive="base">
                                        <p:cTn id="39" dur="2000" fill="hold"/>
                                        <p:tgtEl>
                                          <p:spTgt spid="16">
                                            <p:graphicEl>
                                              <a:dgm id="{BCEB983A-8CFE-43B8-86B3-DCAE98F657E1}"/>
                                            </p:graphicEl>
                                          </p:spTgt>
                                        </p:tgtEl>
                                        <p:attrNameLst>
                                          <p:attrName>ppt_x</p:attrName>
                                        </p:attrNameLst>
                                      </p:cBhvr>
                                      <p:tavLst>
                                        <p:tav tm="0">
                                          <p:val>
                                            <p:strVal val="0-#ppt_w/2"/>
                                          </p:val>
                                        </p:tav>
                                        <p:tav tm="100000">
                                          <p:val>
                                            <p:strVal val="#ppt_x"/>
                                          </p:val>
                                        </p:tav>
                                      </p:tavLst>
                                    </p:anim>
                                    <p:anim calcmode="lin" valueType="num">
                                      <p:cBhvr additive="base">
                                        <p:cTn id="40" dur="2000" fill="hold"/>
                                        <p:tgtEl>
                                          <p:spTgt spid="16">
                                            <p:graphicEl>
                                              <a:dgm id="{BCEB983A-8CFE-43B8-86B3-DCAE98F657E1}"/>
                                            </p:graphic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6">
                                            <p:graphicEl>
                                              <a:dgm id="{C71B8397-DA3C-4F2A-BF10-E97C07EB3204}"/>
                                            </p:graphicEl>
                                          </p:spTgt>
                                        </p:tgtEl>
                                        <p:attrNameLst>
                                          <p:attrName>style.visibility</p:attrName>
                                        </p:attrNameLst>
                                      </p:cBhvr>
                                      <p:to>
                                        <p:strVal val="visible"/>
                                      </p:to>
                                    </p:set>
                                    <p:anim calcmode="lin" valueType="num">
                                      <p:cBhvr additive="base">
                                        <p:cTn id="45" dur="2000" fill="hold"/>
                                        <p:tgtEl>
                                          <p:spTgt spid="16">
                                            <p:graphicEl>
                                              <a:dgm id="{C71B8397-DA3C-4F2A-BF10-E97C07EB3204}"/>
                                            </p:graphicEl>
                                          </p:spTgt>
                                        </p:tgtEl>
                                        <p:attrNameLst>
                                          <p:attrName>ppt_x</p:attrName>
                                        </p:attrNameLst>
                                      </p:cBhvr>
                                      <p:tavLst>
                                        <p:tav tm="0">
                                          <p:val>
                                            <p:strVal val="0-#ppt_w/2"/>
                                          </p:val>
                                        </p:tav>
                                        <p:tav tm="100000">
                                          <p:val>
                                            <p:strVal val="#ppt_x"/>
                                          </p:val>
                                        </p:tav>
                                      </p:tavLst>
                                    </p:anim>
                                    <p:anim calcmode="lin" valueType="num">
                                      <p:cBhvr additive="base">
                                        <p:cTn id="46" dur="2000" fill="hold"/>
                                        <p:tgtEl>
                                          <p:spTgt spid="16">
                                            <p:graphicEl>
                                              <a:dgm id="{C71B8397-DA3C-4F2A-BF10-E97C07EB3204}"/>
                                            </p:graphicEl>
                                          </p:spTgt>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6">
                                            <p:graphicEl>
                                              <a:dgm id="{EA5BF7D9-5D59-4E30-993B-A896E3A99597}"/>
                                            </p:graphicEl>
                                          </p:spTgt>
                                        </p:tgtEl>
                                        <p:attrNameLst>
                                          <p:attrName>style.visibility</p:attrName>
                                        </p:attrNameLst>
                                      </p:cBhvr>
                                      <p:to>
                                        <p:strVal val="visible"/>
                                      </p:to>
                                    </p:set>
                                    <p:anim calcmode="lin" valueType="num">
                                      <p:cBhvr additive="base">
                                        <p:cTn id="49" dur="2000" fill="hold"/>
                                        <p:tgtEl>
                                          <p:spTgt spid="16">
                                            <p:graphicEl>
                                              <a:dgm id="{EA5BF7D9-5D59-4E30-993B-A896E3A99597}"/>
                                            </p:graphicEl>
                                          </p:spTgt>
                                        </p:tgtEl>
                                        <p:attrNameLst>
                                          <p:attrName>ppt_x</p:attrName>
                                        </p:attrNameLst>
                                      </p:cBhvr>
                                      <p:tavLst>
                                        <p:tav tm="0">
                                          <p:val>
                                            <p:strVal val="0-#ppt_w/2"/>
                                          </p:val>
                                        </p:tav>
                                        <p:tav tm="100000">
                                          <p:val>
                                            <p:strVal val="#ppt_x"/>
                                          </p:val>
                                        </p:tav>
                                      </p:tavLst>
                                    </p:anim>
                                    <p:anim calcmode="lin" valueType="num">
                                      <p:cBhvr additive="base">
                                        <p:cTn id="50" dur="2000" fill="hold"/>
                                        <p:tgtEl>
                                          <p:spTgt spid="16">
                                            <p:graphicEl>
                                              <a:dgm id="{EA5BF7D9-5D59-4E30-993B-A896E3A99597}"/>
                                            </p:graphicEl>
                                          </p:spTgt>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6">
                                            <p:graphicEl>
                                              <a:dgm id="{EDF12684-D102-4CFB-BB42-F48D96D4A3F0}"/>
                                            </p:graphicEl>
                                          </p:spTgt>
                                        </p:tgtEl>
                                        <p:attrNameLst>
                                          <p:attrName>style.visibility</p:attrName>
                                        </p:attrNameLst>
                                      </p:cBhvr>
                                      <p:to>
                                        <p:strVal val="visible"/>
                                      </p:to>
                                    </p:set>
                                    <p:anim calcmode="lin" valueType="num">
                                      <p:cBhvr additive="base">
                                        <p:cTn id="53" dur="2000" fill="hold"/>
                                        <p:tgtEl>
                                          <p:spTgt spid="16">
                                            <p:graphicEl>
                                              <a:dgm id="{EDF12684-D102-4CFB-BB42-F48D96D4A3F0}"/>
                                            </p:graphicEl>
                                          </p:spTgt>
                                        </p:tgtEl>
                                        <p:attrNameLst>
                                          <p:attrName>ppt_x</p:attrName>
                                        </p:attrNameLst>
                                      </p:cBhvr>
                                      <p:tavLst>
                                        <p:tav tm="0">
                                          <p:val>
                                            <p:strVal val="0-#ppt_w/2"/>
                                          </p:val>
                                        </p:tav>
                                        <p:tav tm="100000">
                                          <p:val>
                                            <p:strVal val="#ppt_x"/>
                                          </p:val>
                                        </p:tav>
                                      </p:tavLst>
                                    </p:anim>
                                    <p:anim calcmode="lin" valueType="num">
                                      <p:cBhvr additive="base">
                                        <p:cTn id="54" dur="2000" fill="hold"/>
                                        <p:tgtEl>
                                          <p:spTgt spid="16">
                                            <p:graphicEl>
                                              <a:dgm id="{EDF12684-D102-4CFB-BB42-F48D96D4A3F0}"/>
                                            </p:graphic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6">
                                            <p:graphicEl>
                                              <a:dgm id="{519F9D5E-455F-4D74-A839-9A5328D5E5C2}"/>
                                            </p:graphicEl>
                                          </p:spTgt>
                                        </p:tgtEl>
                                        <p:attrNameLst>
                                          <p:attrName>style.visibility</p:attrName>
                                        </p:attrNameLst>
                                      </p:cBhvr>
                                      <p:to>
                                        <p:strVal val="visible"/>
                                      </p:to>
                                    </p:set>
                                    <p:anim calcmode="lin" valueType="num">
                                      <p:cBhvr additive="base">
                                        <p:cTn id="57" dur="2000" fill="hold"/>
                                        <p:tgtEl>
                                          <p:spTgt spid="16">
                                            <p:graphicEl>
                                              <a:dgm id="{519F9D5E-455F-4D74-A839-9A5328D5E5C2}"/>
                                            </p:graphicEl>
                                          </p:spTgt>
                                        </p:tgtEl>
                                        <p:attrNameLst>
                                          <p:attrName>ppt_x</p:attrName>
                                        </p:attrNameLst>
                                      </p:cBhvr>
                                      <p:tavLst>
                                        <p:tav tm="0">
                                          <p:val>
                                            <p:strVal val="0-#ppt_w/2"/>
                                          </p:val>
                                        </p:tav>
                                        <p:tav tm="100000">
                                          <p:val>
                                            <p:strVal val="#ppt_x"/>
                                          </p:val>
                                        </p:tav>
                                      </p:tavLst>
                                    </p:anim>
                                    <p:anim calcmode="lin" valueType="num">
                                      <p:cBhvr additive="base">
                                        <p:cTn id="58" dur="2000" fill="hold"/>
                                        <p:tgtEl>
                                          <p:spTgt spid="16">
                                            <p:graphicEl>
                                              <a:dgm id="{519F9D5E-455F-4D74-A839-9A5328D5E5C2}"/>
                                            </p:graphicEl>
                                          </p:spTgt>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6">
                                            <p:graphicEl>
                                              <a:dgm id="{6F57336F-BCE7-4535-A12D-17F9A0A7FB11}"/>
                                            </p:graphicEl>
                                          </p:spTgt>
                                        </p:tgtEl>
                                        <p:attrNameLst>
                                          <p:attrName>style.visibility</p:attrName>
                                        </p:attrNameLst>
                                      </p:cBhvr>
                                      <p:to>
                                        <p:strVal val="visible"/>
                                      </p:to>
                                    </p:set>
                                    <p:anim calcmode="lin" valueType="num">
                                      <p:cBhvr additive="base">
                                        <p:cTn id="61" dur="2000" fill="hold"/>
                                        <p:tgtEl>
                                          <p:spTgt spid="16">
                                            <p:graphicEl>
                                              <a:dgm id="{6F57336F-BCE7-4535-A12D-17F9A0A7FB11}"/>
                                            </p:graphicEl>
                                          </p:spTgt>
                                        </p:tgtEl>
                                        <p:attrNameLst>
                                          <p:attrName>ppt_x</p:attrName>
                                        </p:attrNameLst>
                                      </p:cBhvr>
                                      <p:tavLst>
                                        <p:tav tm="0">
                                          <p:val>
                                            <p:strVal val="0-#ppt_w/2"/>
                                          </p:val>
                                        </p:tav>
                                        <p:tav tm="100000">
                                          <p:val>
                                            <p:strVal val="#ppt_x"/>
                                          </p:val>
                                        </p:tav>
                                      </p:tavLst>
                                    </p:anim>
                                    <p:anim calcmode="lin" valueType="num">
                                      <p:cBhvr additive="base">
                                        <p:cTn id="62" dur="2000" fill="hold"/>
                                        <p:tgtEl>
                                          <p:spTgt spid="16">
                                            <p:graphicEl>
                                              <a:dgm id="{6F57336F-BCE7-4535-A12D-17F9A0A7FB11}"/>
                                            </p:graphicEl>
                                          </p:spTgt>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6">
                                            <p:graphicEl>
                                              <a:dgm id="{EDFABEAE-6B07-4017-A090-AD61A66BE362}"/>
                                            </p:graphicEl>
                                          </p:spTgt>
                                        </p:tgtEl>
                                        <p:attrNameLst>
                                          <p:attrName>style.visibility</p:attrName>
                                        </p:attrNameLst>
                                      </p:cBhvr>
                                      <p:to>
                                        <p:strVal val="visible"/>
                                      </p:to>
                                    </p:set>
                                    <p:anim calcmode="lin" valueType="num">
                                      <p:cBhvr additive="base">
                                        <p:cTn id="65" dur="2000" fill="hold"/>
                                        <p:tgtEl>
                                          <p:spTgt spid="16">
                                            <p:graphicEl>
                                              <a:dgm id="{EDFABEAE-6B07-4017-A090-AD61A66BE362}"/>
                                            </p:graphicEl>
                                          </p:spTgt>
                                        </p:tgtEl>
                                        <p:attrNameLst>
                                          <p:attrName>ppt_x</p:attrName>
                                        </p:attrNameLst>
                                      </p:cBhvr>
                                      <p:tavLst>
                                        <p:tav tm="0">
                                          <p:val>
                                            <p:strVal val="0-#ppt_w/2"/>
                                          </p:val>
                                        </p:tav>
                                        <p:tav tm="100000">
                                          <p:val>
                                            <p:strVal val="#ppt_x"/>
                                          </p:val>
                                        </p:tav>
                                      </p:tavLst>
                                    </p:anim>
                                    <p:anim calcmode="lin" valueType="num">
                                      <p:cBhvr additive="base">
                                        <p:cTn id="66" dur="2000" fill="hold"/>
                                        <p:tgtEl>
                                          <p:spTgt spid="16">
                                            <p:graphicEl>
                                              <a:dgm id="{EDFABEAE-6B07-4017-A090-AD61A66BE362}"/>
                                            </p:graphicEl>
                                          </p:spTgt>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16">
                                            <p:graphicEl>
                                              <a:dgm id="{3164DAEB-9466-47EF-9EF2-1888246FD08B}"/>
                                            </p:graphicEl>
                                          </p:spTgt>
                                        </p:tgtEl>
                                        <p:attrNameLst>
                                          <p:attrName>style.visibility</p:attrName>
                                        </p:attrNameLst>
                                      </p:cBhvr>
                                      <p:to>
                                        <p:strVal val="visible"/>
                                      </p:to>
                                    </p:set>
                                    <p:anim calcmode="lin" valueType="num">
                                      <p:cBhvr additive="base">
                                        <p:cTn id="69" dur="2000" fill="hold"/>
                                        <p:tgtEl>
                                          <p:spTgt spid="16">
                                            <p:graphicEl>
                                              <a:dgm id="{3164DAEB-9466-47EF-9EF2-1888246FD08B}"/>
                                            </p:graphicEl>
                                          </p:spTgt>
                                        </p:tgtEl>
                                        <p:attrNameLst>
                                          <p:attrName>ppt_x</p:attrName>
                                        </p:attrNameLst>
                                      </p:cBhvr>
                                      <p:tavLst>
                                        <p:tav tm="0">
                                          <p:val>
                                            <p:strVal val="0-#ppt_w/2"/>
                                          </p:val>
                                        </p:tav>
                                        <p:tav tm="100000">
                                          <p:val>
                                            <p:strVal val="#ppt_x"/>
                                          </p:val>
                                        </p:tav>
                                      </p:tavLst>
                                    </p:anim>
                                    <p:anim calcmode="lin" valueType="num">
                                      <p:cBhvr additive="base">
                                        <p:cTn id="70" dur="2000" fill="hold"/>
                                        <p:tgtEl>
                                          <p:spTgt spid="16">
                                            <p:graphicEl>
                                              <a:dgm id="{3164DAEB-9466-47EF-9EF2-1888246FD08B}"/>
                                            </p:graphicEl>
                                          </p:spTgt>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16">
                                            <p:graphicEl>
                                              <a:dgm id="{8B9DD035-18D0-4C46-8753-DBB32BD6AEB8}"/>
                                            </p:graphicEl>
                                          </p:spTgt>
                                        </p:tgtEl>
                                        <p:attrNameLst>
                                          <p:attrName>style.visibility</p:attrName>
                                        </p:attrNameLst>
                                      </p:cBhvr>
                                      <p:to>
                                        <p:strVal val="visible"/>
                                      </p:to>
                                    </p:set>
                                    <p:anim calcmode="lin" valueType="num">
                                      <p:cBhvr additive="base">
                                        <p:cTn id="73" dur="2000" fill="hold"/>
                                        <p:tgtEl>
                                          <p:spTgt spid="16">
                                            <p:graphicEl>
                                              <a:dgm id="{8B9DD035-18D0-4C46-8753-DBB32BD6AEB8}"/>
                                            </p:graphicEl>
                                          </p:spTgt>
                                        </p:tgtEl>
                                        <p:attrNameLst>
                                          <p:attrName>ppt_x</p:attrName>
                                        </p:attrNameLst>
                                      </p:cBhvr>
                                      <p:tavLst>
                                        <p:tav tm="0">
                                          <p:val>
                                            <p:strVal val="0-#ppt_w/2"/>
                                          </p:val>
                                        </p:tav>
                                        <p:tav tm="100000">
                                          <p:val>
                                            <p:strVal val="#ppt_x"/>
                                          </p:val>
                                        </p:tav>
                                      </p:tavLst>
                                    </p:anim>
                                    <p:anim calcmode="lin" valueType="num">
                                      <p:cBhvr additive="base">
                                        <p:cTn id="74" dur="2000" fill="hold"/>
                                        <p:tgtEl>
                                          <p:spTgt spid="16">
                                            <p:graphicEl>
                                              <a:dgm id="{8B9DD035-18D0-4C46-8753-DBB32BD6AEB8}"/>
                                            </p:graphicEl>
                                          </p:spTgt>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16">
                                            <p:graphicEl>
                                              <a:dgm id="{35583FE6-FB1F-41FC-91C8-25407E201355}"/>
                                            </p:graphicEl>
                                          </p:spTgt>
                                        </p:tgtEl>
                                        <p:attrNameLst>
                                          <p:attrName>style.visibility</p:attrName>
                                        </p:attrNameLst>
                                      </p:cBhvr>
                                      <p:to>
                                        <p:strVal val="visible"/>
                                      </p:to>
                                    </p:set>
                                    <p:anim calcmode="lin" valueType="num">
                                      <p:cBhvr additive="base">
                                        <p:cTn id="77" dur="2000" fill="hold"/>
                                        <p:tgtEl>
                                          <p:spTgt spid="16">
                                            <p:graphicEl>
                                              <a:dgm id="{35583FE6-FB1F-41FC-91C8-25407E201355}"/>
                                            </p:graphicEl>
                                          </p:spTgt>
                                        </p:tgtEl>
                                        <p:attrNameLst>
                                          <p:attrName>ppt_x</p:attrName>
                                        </p:attrNameLst>
                                      </p:cBhvr>
                                      <p:tavLst>
                                        <p:tav tm="0">
                                          <p:val>
                                            <p:strVal val="0-#ppt_w/2"/>
                                          </p:val>
                                        </p:tav>
                                        <p:tav tm="100000">
                                          <p:val>
                                            <p:strVal val="#ppt_x"/>
                                          </p:val>
                                        </p:tav>
                                      </p:tavLst>
                                    </p:anim>
                                    <p:anim calcmode="lin" valueType="num">
                                      <p:cBhvr additive="base">
                                        <p:cTn id="78" dur="2000" fill="hold"/>
                                        <p:tgtEl>
                                          <p:spTgt spid="16">
                                            <p:graphicEl>
                                              <a:dgm id="{35583FE6-FB1F-41FC-91C8-25407E201355}"/>
                                            </p:graphic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16">
                                            <p:graphicEl>
                                              <a:dgm id="{30F24C7E-A7DE-4518-9614-8B9EA6D4BEA4}"/>
                                            </p:graphicEl>
                                          </p:spTgt>
                                        </p:tgtEl>
                                        <p:attrNameLst>
                                          <p:attrName>style.visibility</p:attrName>
                                        </p:attrNameLst>
                                      </p:cBhvr>
                                      <p:to>
                                        <p:strVal val="visible"/>
                                      </p:to>
                                    </p:set>
                                    <p:anim calcmode="lin" valueType="num">
                                      <p:cBhvr additive="base">
                                        <p:cTn id="83" dur="2000" fill="hold"/>
                                        <p:tgtEl>
                                          <p:spTgt spid="16">
                                            <p:graphicEl>
                                              <a:dgm id="{30F24C7E-A7DE-4518-9614-8B9EA6D4BEA4}"/>
                                            </p:graphicEl>
                                          </p:spTgt>
                                        </p:tgtEl>
                                        <p:attrNameLst>
                                          <p:attrName>ppt_x</p:attrName>
                                        </p:attrNameLst>
                                      </p:cBhvr>
                                      <p:tavLst>
                                        <p:tav tm="0">
                                          <p:val>
                                            <p:strVal val="0-#ppt_w/2"/>
                                          </p:val>
                                        </p:tav>
                                        <p:tav tm="100000">
                                          <p:val>
                                            <p:strVal val="#ppt_x"/>
                                          </p:val>
                                        </p:tav>
                                      </p:tavLst>
                                    </p:anim>
                                    <p:anim calcmode="lin" valueType="num">
                                      <p:cBhvr additive="base">
                                        <p:cTn id="84" dur="2000" fill="hold"/>
                                        <p:tgtEl>
                                          <p:spTgt spid="16">
                                            <p:graphicEl>
                                              <a:dgm id="{30F24C7E-A7DE-4518-9614-8B9EA6D4BEA4}"/>
                                            </p:graphicEl>
                                          </p:spTgt>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6">
                                            <p:graphicEl>
                                              <a:dgm id="{B132E9B6-9789-402A-ABC8-5BAB47B6075D}"/>
                                            </p:graphicEl>
                                          </p:spTgt>
                                        </p:tgtEl>
                                        <p:attrNameLst>
                                          <p:attrName>style.visibility</p:attrName>
                                        </p:attrNameLst>
                                      </p:cBhvr>
                                      <p:to>
                                        <p:strVal val="visible"/>
                                      </p:to>
                                    </p:set>
                                    <p:anim calcmode="lin" valueType="num">
                                      <p:cBhvr additive="base">
                                        <p:cTn id="87" dur="2000" fill="hold"/>
                                        <p:tgtEl>
                                          <p:spTgt spid="16">
                                            <p:graphicEl>
                                              <a:dgm id="{B132E9B6-9789-402A-ABC8-5BAB47B6075D}"/>
                                            </p:graphicEl>
                                          </p:spTgt>
                                        </p:tgtEl>
                                        <p:attrNameLst>
                                          <p:attrName>ppt_x</p:attrName>
                                        </p:attrNameLst>
                                      </p:cBhvr>
                                      <p:tavLst>
                                        <p:tav tm="0">
                                          <p:val>
                                            <p:strVal val="0-#ppt_w/2"/>
                                          </p:val>
                                        </p:tav>
                                        <p:tav tm="100000">
                                          <p:val>
                                            <p:strVal val="#ppt_x"/>
                                          </p:val>
                                        </p:tav>
                                      </p:tavLst>
                                    </p:anim>
                                    <p:anim calcmode="lin" valueType="num">
                                      <p:cBhvr additive="base">
                                        <p:cTn id="88" dur="2000" fill="hold"/>
                                        <p:tgtEl>
                                          <p:spTgt spid="16">
                                            <p:graphicEl>
                                              <a:dgm id="{B132E9B6-9789-402A-ABC8-5BAB47B6075D}"/>
                                            </p:graphicEl>
                                          </p:spTgt>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6">
                                            <p:graphicEl>
                                              <a:dgm id="{E677A543-33F1-44E4-BE6F-2F6F59601173}"/>
                                            </p:graphicEl>
                                          </p:spTgt>
                                        </p:tgtEl>
                                        <p:attrNameLst>
                                          <p:attrName>style.visibility</p:attrName>
                                        </p:attrNameLst>
                                      </p:cBhvr>
                                      <p:to>
                                        <p:strVal val="visible"/>
                                      </p:to>
                                    </p:set>
                                    <p:anim calcmode="lin" valueType="num">
                                      <p:cBhvr additive="base">
                                        <p:cTn id="91" dur="2000" fill="hold"/>
                                        <p:tgtEl>
                                          <p:spTgt spid="16">
                                            <p:graphicEl>
                                              <a:dgm id="{E677A543-33F1-44E4-BE6F-2F6F59601173}"/>
                                            </p:graphicEl>
                                          </p:spTgt>
                                        </p:tgtEl>
                                        <p:attrNameLst>
                                          <p:attrName>ppt_x</p:attrName>
                                        </p:attrNameLst>
                                      </p:cBhvr>
                                      <p:tavLst>
                                        <p:tav tm="0">
                                          <p:val>
                                            <p:strVal val="0-#ppt_w/2"/>
                                          </p:val>
                                        </p:tav>
                                        <p:tav tm="100000">
                                          <p:val>
                                            <p:strVal val="#ppt_x"/>
                                          </p:val>
                                        </p:tav>
                                      </p:tavLst>
                                    </p:anim>
                                    <p:anim calcmode="lin" valueType="num">
                                      <p:cBhvr additive="base">
                                        <p:cTn id="92" dur="2000" fill="hold"/>
                                        <p:tgtEl>
                                          <p:spTgt spid="16">
                                            <p:graphicEl>
                                              <a:dgm id="{E677A543-33F1-44E4-BE6F-2F6F59601173}"/>
                                            </p:graphicEl>
                                          </p:spTgt>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16">
                                            <p:graphicEl>
                                              <a:dgm id="{F7BEE974-38F5-4E3F-867D-8D224E4BC193}"/>
                                            </p:graphicEl>
                                          </p:spTgt>
                                        </p:tgtEl>
                                        <p:attrNameLst>
                                          <p:attrName>style.visibility</p:attrName>
                                        </p:attrNameLst>
                                      </p:cBhvr>
                                      <p:to>
                                        <p:strVal val="visible"/>
                                      </p:to>
                                    </p:set>
                                    <p:anim calcmode="lin" valueType="num">
                                      <p:cBhvr additive="base">
                                        <p:cTn id="95" dur="2000" fill="hold"/>
                                        <p:tgtEl>
                                          <p:spTgt spid="16">
                                            <p:graphicEl>
                                              <a:dgm id="{F7BEE974-38F5-4E3F-867D-8D224E4BC193}"/>
                                            </p:graphicEl>
                                          </p:spTgt>
                                        </p:tgtEl>
                                        <p:attrNameLst>
                                          <p:attrName>ppt_x</p:attrName>
                                        </p:attrNameLst>
                                      </p:cBhvr>
                                      <p:tavLst>
                                        <p:tav tm="0">
                                          <p:val>
                                            <p:strVal val="0-#ppt_w/2"/>
                                          </p:val>
                                        </p:tav>
                                        <p:tav tm="100000">
                                          <p:val>
                                            <p:strVal val="#ppt_x"/>
                                          </p:val>
                                        </p:tav>
                                      </p:tavLst>
                                    </p:anim>
                                    <p:anim calcmode="lin" valueType="num">
                                      <p:cBhvr additive="base">
                                        <p:cTn id="96" dur="2000" fill="hold"/>
                                        <p:tgtEl>
                                          <p:spTgt spid="16">
                                            <p:graphicEl>
                                              <a:dgm id="{F7BEE974-38F5-4E3F-867D-8D224E4BC193}"/>
                                            </p:graphicEl>
                                          </p:spTgt>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16">
                                            <p:graphicEl>
                                              <a:dgm id="{C01CBEA1-BA78-4727-9513-17E85363DD59}"/>
                                            </p:graphicEl>
                                          </p:spTgt>
                                        </p:tgtEl>
                                        <p:attrNameLst>
                                          <p:attrName>style.visibility</p:attrName>
                                        </p:attrNameLst>
                                      </p:cBhvr>
                                      <p:to>
                                        <p:strVal val="visible"/>
                                      </p:to>
                                    </p:set>
                                    <p:anim calcmode="lin" valueType="num">
                                      <p:cBhvr additive="base">
                                        <p:cTn id="99" dur="2000" fill="hold"/>
                                        <p:tgtEl>
                                          <p:spTgt spid="16">
                                            <p:graphicEl>
                                              <a:dgm id="{C01CBEA1-BA78-4727-9513-17E85363DD59}"/>
                                            </p:graphicEl>
                                          </p:spTgt>
                                        </p:tgtEl>
                                        <p:attrNameLst>
                                          <p:attrName>ppt_x</p:attrName>
                                        </p:attrNameLst>
                                      </p:cBhvr>
                                      <p:tavLst>
                                        <p:tav tm="0">
                                          <p:val>
                                            <p:strVal val="0-#ppt_w/2"/>
                                          </p:val>
                                        </p:tav>
                                        <p:tav tm="100000">
                                          <p:val>
                                            <p:strVal val="#ppt_x"/>
                                          </p:val>
                                        </p:tav>
                                      </p:tavLst>
                                    </p:anim>
                                    <p:anim calcmode="lin" valueType="num">
                                      <p:cBhvr additive="base">
                                        <p:cTn id="100" dur="2000" fill="hold"/>
                                        <p:tgtEl>
                                          <p:spTgt spid="16">
                                            <p:graphicEl>
                                              <a:dgm id="{C01CBEA1-BA78-4727-9513-17E85363DD59}"/>
                                            </p:graphicEl>
                                          </p:spTgt>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16">
                                            <p:graphicEl>
                                              <a:dgm id="{A5AEDF68-CD13-4AE0-826E-13AF7DCFF4E9}"/>
                                            </p:graphicEl>
                                          </p:spTgt>
                                        </p:tgtEl>
                                        <p:attrNameLst>
                                          <p:attrName>style.visibility</p:attrName>
                                        </p:attrNameLst>
                                      </p:cBhvr>
                                      <p:to>
                                        <p:strVal val="visible"/>
                                      </p:to>
                                    </p:set>
                                    <p:anim calcmode="lin" valueType="num">
                                      <p:cBhvr additive="base">
                                        <p:cTn id="103" dur="2000" fill="hold"/>
                                        <p:tgtEl>
                                          <p:spTgt spid="16">
                                            <p:graphicEl>
                                              <a:dgm id="{A5AEDF68-CD13-4AE0-826E-13AF7DCFF4E9}"/>
                                            </p:graphicEl>
                                          </p:spTgt>
                                        </p:tgtEl>
                                        <p:attrNameLst>
                                          <p:attrName>ppt_x</p:attrName>
                                        </p:attrNameLst>
                                      </p:cBhvr>
                                      <p:tavLst>
                                        <p:tav tm="0">
                                          <p:val>
                                            <p:strVal val="0-#ppt_w/2"/>
                                          </p:val>
                                        </p:tav>
                                        <p:tav tm="100000">
                                          <p:val>
                                            <p:strVal val="#ppt_x"/>
                                          </p:val>
                                        </p:tav>
                                      </p:tavLst>
                                    </p:anim>
                                    <p:anim calcmode="lin" valueType="num">
                                      <p:cBhvr additive="base">
                                        <p:cTn id="104" dur="2000" fill="hold"/>
                                        <p:tgtEl>
                                          <p:spTgt spid="16">
                                            <p:graphicEl>
                                              <a:dgm id="{A5AEDF68-CD13-4AE0-826E-13AF7DCFF4E9}"/>
                                            </p:graphicEl>
                                          </p:spTgt>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16">
                                            <p:graphicEl>
                                              <a:dgm id="{1C200D73-5C6F-41BD-AA2F-18A8DE13357D}"/>
                                            </p:graphicEl>
                                          </p:spTgt>
                                        </p:tgtEl>
                                        <p:attrNameLst>
                                          <p:attrName>style.visibility</p:attrName>
                                        </p:attrNameLst>
                                      </p:cBhvr>
                                      <p:to>
                                        <p:strVal val="visible"/>
                                      </p:to>
                                    </p:set>
                                    <p:anim calcmode="lin" valueType="num">
                                      <p:cBhvr additive="base">
                                        <p:cTn id="107" dur="2000" fill="hold"/>
                                        <p:tgtEl>
                                          <p:spTgt spid="16">
                                            <p:graphicEl>
                                              <a:dgm id="{1C200D73-5C6F-41BD-AA2F-18A8DE13357D}"/>
                                            </p:graphicEl>
                                          </p:spTgt>
                                        </p:tgtEl>
                                        <p:attrNameLst>
                                          <p:attrName>ppt_x</p:attrName>
                                        </p:attrNameLst>
                                      </p:cBhvr>
                                      <p:tavLst>
                                        <p:tav tm="0">
                                          <p:val>
                                            <p:strVal val="0-#ppt_w/2"/>
                                          </p:val>
                                        </p:tav>
                                        <p:tav tm="100000">
                                          <p:val>
                                            <p:strVal val="#ppt_x"/>
                                          </p:val>
                                        </p:tav>
                                      </p:tavLst>
                                    </p:anim>
                                    <p:anim calcmode="lin" valueType="num">
                                      <p:cBhvr additive="base">
                                        <p:cTn id="108" dur="2000" fill="hold"/>
                                        <p:tgtEl>
                                          <p:spTgt spid="16">
                                            <p:graphicEl>
                                              <a:dgm id="{1C200D73-5C6F-41BD-AA2F-18A8DE13357D}"/>
                                            </p:graphicEl>
                                          </p:spTgt>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16">
                                            <p:graphicEl>
                                              <a:dgm id="{8498C2FB-37EF-4D32-9D7D-591421B9526A}"/>
                                            </p:graphicEl>
                                          </p:spTgt>
                                        </p:tgtEl>
                                        <p:attrNameLst>
                                          <p:attrName>style.visibility</p:attrName>
                                        </p:attrNameLst>
                                      </p:cBhvr>
                                      <p:to>
                                        <p:strVal val="visible"/>
                                      </p:to>
                                    </p:set>
                                    <p:anim calcmode="lin" valueType="num">
                                      <p:cBhvr additive="base">
                                        <p:cTn id="111" dur="2000" fill="hold"/>
                                        <p:tgtEl>
                                          <p:spTgt spid="16">
                                            <p:graphicEl>
                                              <a:dgm id="{8498C2FB-37EF-4D32-9D7D-591421B9526A}"/>
                                            </p:graphicEl>
                                          </p:spTgt>
                                        </p:tgtEl>
                                        <p:attrNameLst>
                                          <p:attrName>ppt_x</p:attrName>
                                        </p:attrNameLst>
                                      </p:cBhvr>
                                      <p:tavLst>
                                        <p:tav tm="0">
                                          <p:val>
                                            <p:strVal val="0-#ppt_w/2"/>
                                          </p:val>
                                        </p:tav>
                                        <p:tav tm="100000">
                                          <p:val>
                                            <p:strVal val="#ppt_x"/>
                                          </p:val>
                                        </p:tav>
                                      </p:tavLst>
                                    </p:anim>
                                    <p:anim calcmode="lin" valueType="num">
                                      <p:cBhvr additive="base">
                                        <p:cTn id="112" dur="2000" fill="hold"/>
                                        <p:tgtEl>
                                          <p:spTgt spid="16">
                                            <p:graphicEl>
                                              <a:dgm id="{8498C2FB-37EF-4D32-9D7D-591421B9526A}"/>
                                            </p:graphicEl>
                                          </p:spTgt>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16">
                                            <p:graphicEl>
                                              <a:dgm id="{936038DE-BEF6-49F8-9F8C-877992BC7498}"/>
                                            </p:graphicEl>
                                          </p:spTgt>
                                        </p:tgtEl>
                                        <p:attrNameLst>
                                          <p:attrName>style.visibility</p:attrName>
                                        </p:attrNameLst>
                                      </p:cBhvr>
                                      <p:to>
                                        <p:strVal val="visible"/>
                                      </p:to>
                                    </p:set>
                                    <p:anim calcmode="lin" valueType="num">
                                      <p:cBhvr additive="base">
                                        <p:cTn id="115" dur="2000" fill="hold"/>
                                        <p:tgtEl>
                                          <p:spTgt spid="16">
                                            <p:graphicEl>
                                              <a:dgm id="{936038DE-BEF6-49F8-9F8C-877992BC7498}"/>
                                            </p:graphicEl>
                                          </p:spTgt>
                                        </p:tgtEl>
                                        <p:attrNameLst>
                                          <p:attrName>ppt_x</p:attrName>
                                        </p:attrNameLst>
                                      </p:cBhvr>
                                      <p:tavLst>
                                        <p:tav tm="0">
                                          <p:val>
                                            <p:strVal val="0-#ppt_w/2"/>
                                          </p:val>
                                        </p:tav>
                                        <p:tav tm="100000">
                                          <p:val>
                                            <p:strVal val="#ppt_x"/>
                                          </p:val>
                                        </p:tav>
                                      </p:tavLst>
                                    </p:anim>
                                    <p:anim calcmode="lin" valueType="num">
                                      <p:cBhvr additive="base">
                                        <p:cTn id="116" dur="2000" fill="hold"/>
                                        <p:tgtEl>
                                          <p:spTgt spid="16">
                                            <p:graphicEl>
                                              <a:dgm id="{936038DE-BEF6-49F8-9F8C-877992BC7498}"/>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Intersection (BI) Approach</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350</a:t>
            </a:fld>
            <a:endParaRPr lang="nl-NL"/>
          </a:p>
        </p:txBody>
      </p:sp>
      <p:sp>
        <p:nvSpPr>
          <p:cNvPr id="5" name="Rectangle 4"/>
          <p:cNvSpPr/>
          <p:nvPr/>
        </p:nvSpPr>
        <p:spPr>
          <a:xfrm>
            <a:off x="500034" y="1428736"/>
            <a:ext cx="8143932" cy="1477328"/>
          </a:xfrm>
          <a:prstGeom prst="rect">
            <a:avLst/>
          </a:prstGeom>
        </p:spPr>
        <p:txBody>
          <a:bodyPr wrap="square">
            <a:spAutoFit/>
          </a:bodyPr>
          <a:lstStyle/>
          <a:p>
            <a:r>
              <a:rPr lang="en-US" dirty="0"/>
              <a:t>One of the drawbacks of the above approach is that it has to handle the equality constraint</a:t>
            </a:r>
          </a:p>
          <a:p>
            <a:endParaRPr lang="en-US" dirty="0"/>
          </a:p>
          <a:p>
            <a:r>
              <a:rPr lang="en-US" dirty="0"/>
              <a:t>We usually  use a penalty method to deal with the constraint.</a:t>
            </a:r>
          </a:p>
          <a:p>
            <a:endParaRPr lang="en-US" dirty="0"/>
          </a:p>
        </p:txBody>
      </p:sp>
      <p:pic>
        <p:nvPicPr>
          <p:cNvPr id="2411522" name="Picture 2"/>
          <p:cNvPicPr>
            <a:picLocks noChangeAspect="1" noChangeArrowheads="1"/>
          </p:cNvPicPr>
          <p:nvPr/>
        </p:nvPicPr>
        <p:blipFill>
          <a:blip r:embed="rId2" cstate="print">
            <a:lum bright="-20000" contrast="40000"/>
          </a:blip>
          <a:srcRect/>
          <a:stretch>
            <a:fillRect/>
          </a:stretch>
        </p:blipFill>
        <p:spPr bwMode="auto">
          <a:xfrm>
            <a:off x="1785918" y="2857496"/>
            <a:ext cx="4643470" cy="1709476"/>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1714480" y="5143512"/>
            <a:ext cx="3142207" cy="369332"/>
          </a:xfrm>
          <a:prstGeom prst="rect">
            <a:avLst/>
          </a:prstGeom>
        </p:spPr>
        <p:txBody>
          <a:bodyPr wrap="none">
            <a:spAutoFit/>
          </a:bodyPr>
          <a:lstStyle/>
          <a:p>
            <a:r>
              <a:rPr lang="en-US" dirty="0"/>
              <a:t>is a preset penalty parameter</a:t>
            </a:r>
          </a:p>
        </p:txBody>
      </p:sp>
      <p:pic>
        <p:nvPicPr>
          <p:cNvPr id="2411523" name="Picture 3"/>
          <p:cNvPicPr>
            <a:picLocks noChangeAspect="1" noChangeArrowheads="1"/>
          </p:cNvPicPr>
          <p:nvPr/>
        </p:nvPicPr>
        <p:blipFill>
          <a:blip r:embed="rId3" cstate="print">
            <a:lum bright="-20000" contrast="40000"/>
          </a:blip>
          <a:srcRect/>
          <a:stretch>
            <a:fillRect/>
          </a:stretch>
        </p:blipFill>
        <p:spPr bwMode="auto">
          <a:xfrm>
            <a:off x="1000100" y="5209659"/>
            <a:ext cx="714380" cy="291043"/>
          </a:xfrm>
          <a:prstGeom prst="rect">
            <a:avLst/>
          </a:prstGeom>
          <a:noFill/>
          <a:ln w="9525">
            <a:noFill/>
            <a:miter lim="800000"/>
            <a:headEnd/>
            <a:tailEnd/>
          </a:ln>
          <a:effectLst/>
        </p:spPr>
      </p:pic>
    </p:spTree>
    <p:extLst>
      <p:ext uri="{BB962C8B-B14F-4D97-AF65-F5344CB8AC3E}">
        <p14:creationId xmlns:p14="http://schemas.microsoft.com/office/powerpoint/2010/main" val="279692831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229600" cy="563562"/>
          </a:xfrm>
        </p:spPr>
        <p:txBody>
          <a:bodyPr/>
          <a:lstStyle/>
          <a:p>
            <a:r>
              <a:rPr lang="en-US" dirty="0"/>
              <a:t>penalty-based boundary intersection (PBI)</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351</a:t>
            </a:fld>
            <a:endParaRPr lang="nl-NL"/>
          </a:p>
        </p:txBody>
      </p:sp>
      <p:pic>
        <p:nvPicPr>
          <p:cNvPr id="2412546" name="Picture 2"/>
          <p:cNvPicPr>
            <a:picLocks noChangeAspect="1" noChangeArrowheads="1"/>
          </p:cNvPicPr>
          <p:nvPr/>
        </p:nvPicPr>
        <p:blipFill>
          <a:blip r:embed="rId2" cstate="print">
            <a:lum bright="-20000" contrast="40000"/>
          </a:blip>
          <a:srcRect/>
          <a:stretch>
            <a:fillRect/>
          </a:stretch>
        </p:blipFill>
        <p:spPr bwMode="auto">
          <a:xfrm>
            <a:off x="2290777" y="1214422"/>
            <a:ext cx="4352925" cy="3762375"/>
          </a:xfrm>
          <a:prstGeom prst="rect">
            <a:avLst/>
          </a:prstGeom>
          <a:noFill/>
          <a:ln w="9525">
            <a:noFill/>
            <a:miter lim="800000"/>
            <a:headEnd/>
            <a:tailEnd/>
          </a:ln>
          <a:effectLst/>
        </p:spPr>
      </p:pic>
      <p:sp>
        <p:nvSpPr>
          <p:cNvPr id="6" name="Rectangle 5"/>
          <p:cNvSpPr/>
          <p:nvPr/>
        </p:nvSpPr>
        <p:spPr>
          <a:xfrm>
            <a:off x="2928926" y="5357826"/>
            <a:ext cx="3496470" cy="369332"/>
          </a:xfrm>
          <a:prstGeom prst="rect">
            <a:avLst/>
          </a:prstGeom>
        </p:spPr>
        <p:txBody>
          <a:bodyPr wrap="none">
            <a:spAutoFit/>
          </a:bodyPr>
          <a:lstStyle/>
          <a:p>
            <a:r>
              <a:rPr lang="en-US" dirty="0"/>
              <a:t>is the distance between        and </a:t>
            </a:r>
          </a:p>
        </p:txBody>
      </p:sp>
      <p:pic>
        <p:nvPicPr>
          <p:cNvPr id="2412547" name="Picture 3"/>
          <p:cNvPicPr>
            <a:picLocks noChangeAspect="1" noChangeArrowheads="1"/>
          </p:cNvPicPr>
          <p:nvPr/>
        </p:nvPicPr>
        <p:blipFill>
          <a:blip r:embed="rId3" cstate="print">
            <a:lum bright="-20000" contrast="40000"/>
          </a:blip>
          <a:srcRect/>
          <a:stretch>
            <a:fillRect/>
          </a:stretch>
        </p:blipFill>
        <p:spPr bwMode="auto">
          <a:xfrm>
            <a:off x="2714612" y="5429264"/>
            <a:ext cx="214314" cy="285752"/>
          </a:xfrm>
          <a:prstGeom prst="rect">
            <a:avLst/>
          </a:prstGeom>
          <a:noFill/>
          <a:ln w="9525">
            <a:noFill/>
            <a:miter lim="800000"/>
            <a:headEnd/>
            <a:tailEnd/>
          </a:ln>
          <a:effectLst/>
        </p:spPr>
      </p:pic>
      <p:pic>
        <p:nvPicPr>
          <p:cNvPr id="2412548" name="Picture 4"/>
          <p:cNvPicPr>
            <a:picLocks noChangeAspect="1" noChangeArrowheads="1"/>
          </p:cNvPicPr>
          <p:nvPr/>
        </p:nvPicPr>
        <p:blipFill>
          <a:blip r:embed="rId4" cstate="print">
            <a:lum bright="-20000" contrast="40000"/>
          </a:blip>
          <a:srcRect/>
          <a:stretch>
            <a:fillRect/>
          </a:stretch>
        </p:blipFill>
        <p:spPr bwMode="auto">
          <a:xfrm>
            <a:off x="5500694" y="5405450"/>
            <a:ext cx="285752" cy="285752"/>
          </a:xfrm>
          <a:prstGeom prst="rect">
            <a:avLst/>
          </a:prstGeom>
          <a:noFill/>
          <a:ln w="9525">
            <a:noFill/>
            <a:miter lim="800000"/>
            <a:headEnd/>
            <a:tailEnd/>
          </a:ln>
          <a:effectLst/>
        </p:spPr>
      </p:pic>
      <p:pic>
        <p:nvPicPr>
          <p:cNvPr id="2412549" name="Picture 5"/>
          <p:cNvPicPr>
            <a:picLocks noChangeAspect="1" noChangeArrowheads="1"/>
          </p:cNvPicPr>
          <p:nvPr/>
        </p:nvPicPr>
        <p:blipFill>
          <a:blip r:embed="rId5" cstate="print">
            <a:lum bright="-20000" contrast="40000"/>
          </a:blip>
          <a:srcRect/>
          <a:stretch>
            <a:fillRect/>
          </a:stretch>
        </p:blipFill>
        <p:spPr bwMode="auto">
          <a:xfrm>
            <a:off x="6286512" y="5429264"/>
            <a:ext cx="142876" cy="214314"/>
          </a:xfrm>
          <a:prstGeom prst="rect">
            <a:avLst/>
          </a:prstGeom>
          <a:noFill/>
          <a:ln w="9525">
            <a:noFill/>
            <a:miter lim="800000"/>
            <a:headEnd/>
            <a:tailEnd/>
          </a:ln>
          <a:effectLst/>
        </p:spPr>
      </p:pic>
      <p:pic>
        <p:nvPicPr>
          <p:cNvPr id="2412550" name="Picture 6"/>
          <p:cNvPicPr>
            <a:picLocks noChangeAspect="1" noChangeArrowheads="1"/>
          </p:cNvPicPr>
          <p:nvPr/>
        </p:nvPicPr>
        <p:blipFill>
          <a:blip r:embed="rId6" cstate="print">
            <a:lum bright="-20000" contrast="40000"/>
          </a:blip>
          <a:srcRect/>
          <a:stretch>
            <a:fillRect/>
          </a:stretch>
        </p:blipFill>
        <p:spPr bwMode="auto">
          <a:xfrm>
            <a:off x="2643174" y="5786454"/>
            <a:ext cx="326574" cy="285752"/>
          </a:xfrm>
          <a:prstGeom prst="rect">
            <a:avLst/>
          </a:prstGeom>
          <a:noFill/>
          <a:ln w="9525">
            <a:noFill/>
            <a:miter lim="800000"/>
            <a:headEnd/>
            <a:tailEnd/>
          </a:ln>
          <a:effectLst/>
        </p:spPr>
      </p:pic>
      <p:sp>
        <p:nvSpPr>
          <p:cNvPr id="11" name="Rectangle 10"/>
          <p:cNvSpPr/>
          <p:nvPr/>
        </p:nvSpPr>
        <p:spPr>
          <a:xfrm>
            <a:off x="3000364" y="5715016"/>
            <a:ext cx="3664786" cy="369332"/>
          </a:xfrm>
          <a:prstGeom prst="rect">
            <a:avLst/>
          </a:prstGeom>
        </p:spPr>
        <p:txBody>
          <a:bodyPr wrap="none">
            <a:spAutoFit/>
          </a:bodyPr>
          <a:lstStyle/>
          <a:p>
            <a:r>
              <a:rPr lang="en-US" dirty="0"/>
              <a:t>is the distance between             and</a:t>
            </a:r>
          </a:p>
        </p:txBody>
      </p:sp>
      <p:pic>
        <p:nvPicPr>
          <p:cNvPr id="2412551" name="Picture 7"/>
          <p:cNvPicPr>
            <a:picLocks noChangeAspect="1" noChangeArrowheads="1"/>
          </p:cNvPicPr>
          <p:nvPr/>
        </p:nvPicPr>
        <p:blipFill>
          <a:blip r:embed="rId7" cstate="print">
            <a:lum bright="-20000" contrast="40000"/>
          </a:blip>
          <a:srcRect/>
          <a:stretch>
            <a:fillRect/>
          </a:stretch>
        </p:blipFill>
        <p:spPr bwMode="auto">
          <a:xfrm>
            <a:off x="5572132" y="5715016"/>
            <a:ext cx="478632" cy="319088"/>
          </a:xfrm>
          <a:prstGeom prst="rect">
            <a:avLst/>
          </a:prstGeom>
          <a:noFill/>
          <a:ln w="9525">
            <a:noFill/>
            <a:miter lim="800000"/>
            <a:headEnd/>
            <a:tailEnd/>
          </a:ln>
          <a:effectLst/>
        </p:spPr>
      </p:pic>
      <p:pic>
        <p:nvPicPr>
          <p:cNvPr id="13" name="Picture 5"/>
          <p:cNvPicPr>
            <a:picLocks noChangeAspect="1" noChangeArrowheads="1"/>
          </p:cNvPicPr>
          <p:nvPr/>
        </p:nvPicPr>
        <p:blipFill>
          <a:blip r:embed="rId8" cstate="print">
            <a:lum bright="-20000" contrast="40000"/>
          </a:blip>
          <a:srcRect/>
          <a:stretch>
            <a:fillRect/>
          </a:stretch>
        </p:blipFill>
        <p:spPr bwMode="auto">
          <a:xfrm>
            <a:off x="6643702" y="5761241"/>
            <a:ext cx="214314" cy="239527"/>
          </a:xfrm>
          <a:prstGeom prst="rect">
            <a:avLst/>
          </a:prstGeom>
          <a:noFill/>
          <a:ln w="9525">
            <a:noFill/>
            <a:miter lim="800000"/>
            <a:headEnd/>
            <a:tailEnd/>
          </a:ln>
          <a:effectLst/>
        </p:spPr>
      </p:pic>
    </p:spTree>
    <p:extLst>
      <p:ext uri="{BB962C8B-B14F-4D97-AF65-F5344CB8AC3E}">
        <p14:creationId xmlns:p14="http://schemas.microsoft.com/office/powerpoint/2010/main" val="35570628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365108"/>
            <a:ext cx="8229600" cy="563562"/>
          </a:xfrm>
        </p:spPr>
        <p:txBody>
          <a:bodyPr/>
          <a:lstStyle/>
          <a:p>
            <a:r>
              <a:rPr lang="en-US" dirty="0"/>
              <a:t>Advantages of the PBI over the </a:t>
            </a:r>
            <a:r>
              <a:rPr lang="en-US" dirty="0" err="1"/>
              <a:t>Tchebycheff</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352</a:t>
            </a:fld>
            <a:endParaRPr lang="nl-NL"/>
          </a:p>
        </p:txBody>
      </p:sp>
      <p:sp>
        <p:nvSpPr>
          <p:cNvPr id="5" name="Rectangle 4"/>
          <p:cNvSpPr/>
          <p:nvPr/>
        </p:nvSpPr>
        <p:spPr>
          <a:xfrm>
            <a:off x="269455" y="1345156"/>
            <a:ext cx="8491427" cy="369332"/>
          </a:xfrm>
          <a:prstGeom prst="rect">
            <a:avLst/>
          </a:prstGeom>
        </p:spPr>
        <p:txBody>
          <a:bodyPr wrap="none">
            <a:spAutoFit/>
          </a:bodyPr>
          <a:lstStyle/>
          <a:p>
            <a:r>
              <a:rPr lang="en-US" dirty="0"/>
              <a:t>The advantages of the PBI approach over the </a:t>
            </a:r>
            <a:r>
              <a:rPr lang="en-US" dirty="0" err="1"/>
              <a:t>Tchebycheff</a:t>
            </a:r>
            <a:r>
              <a:rPr lang="en-US" dirty="0"/>
              <a:t> approach are as follows:</a:t>
            </a:r>
          </a:p>
        </p:txBody>
      </p:sp>
      <p:sp>
        <p:nvSpPr>
          <p:cNvPr id="6" name="Rectangle 5"/>
          <p:cNvSpPr/>
          <p:nvPr/>
        </p:nvSpPr>
        <p:spPr>
          <a:xfrm>
            <a:off x="1071538" y="2023110"/>
            <a:ext cx="7858180" cy="1477328"/>
          </a:xfrm>
          <a:prstGeom prst="rect">
            <a:avLst/>
          </a:prstGeom>
          <a:ln>
            <a:solidFill>
              <a:srgbClr val="0000FF"/>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In the case of more than two objectives, let both the PBI approach and the </a:t>
            </a:r>
            <a:r>
              <a:rPr lang="en-US" dirty="0" err="1"/>
              <a:t>Tchebycheff</a:t>
            </a:r>
            <a:r>
              <a:rPr lang="en-US" dirty="0"/>
              <a:t> approach use the same set of evenly distributed weight vectors, the resultant optimal solutions in the </a:t>
            </a:r>
            <a:r>
              <a:rPr lang="en-US" b="1" dirty="0"/>
              <a:t>PBI should be much more uniformly distributed</a:t>
            </a:r>
            <a:r>
              <a:rPr lang="en-US" dirty="0"/>
              <a:t> than those obtained by the </a:t>
            </a:r>
            <a:r>
              <a:rPr lang="en-US" dirty="0" err="1"/>
              <a:t>Tchebycheff</a:t>
            </a:r>
            <a:r>
              <a:rPr lang="en-US" dirty="0"/>
              <a:t> approach, </a:t>
            </a:r>
            <a:r>
              <a:rPr lang="en-US" dirty="0">
                <a:solidFill>
                  <a:srgbClr val="0000FF"/>
                </a:solidFill>
              </a:rPr>
              <a:t>particularly when the number of weight vectors is not large</a:t>
            </a:r>
            <a:r>
              <a:rPr lang="en-US" dirty="0"/>
              <a:t>.</a:t>
            </a:r>
          </a:p>
        </p:txBody>
      </p:sp>
      <p:sp>
        <p:nvSpPr>
          <p:cNvPr id="7" name="Rectangle 6"/>
          <p:cNvSpPr/>
          <p:nvPr/>
        </p:nvSpPr>
        <p:spPr>
          <a:xfrm>
            <a:off x="1214414" y="4286256"/>
            <a:ext cx="7572428" cy="1200329"/>
          </a:xfrm>
          <a:prstGeom prst="rect">
            <a:avLst/>
          </a:prstGeom>
          <a:ln>
            <a:solidFill>
              <a:srgbClr val="0000FF"/>
            </a:solidFill>
          </a:ln>
        </p:spPr>
        <p:style>
          <a:lnRef idx="2">
            <a:schemeClr val="accent2"/>
          </a:lnRef>
          <a:fillRef idx="1">
            <a:schemeClr val="lt1"/>
          </a:fillRef>
          <a:effectRef idx="0">
            <a:schemeClr val="accent2"/>
          </a:effectRef>
          <a:fontRef idx="minor">
            <a:schemeClr val="dk1"/>
          </a:fontRef>
        </p:style>
        <p:txBody>
          <a:bodyPr wrap="square">
            <a:spAutoFit/>
          </a:bodyPr>
          <a:lstStyle/>
          <a:p>
            <a:endParaRPr lang="en-US" dirty="0"/>
          </a:p>
          <a:p>
            <a:r>
              <a:rPr lang="en-US" dirty="0"/>
              <a:t>If          dominates      , it is still possible that</a:t>
            </a:r>
          </a:p>
          <a:p>
            <a:r>
              <a:rPr lang="en-US" dirty="0"/>
              <a:t>, while it is rare for           and other BI aggregation functions.</a:t>
            </a:r>
          </a:p>
          <a:p>
            <a:endParaRPr lang="en-US" dirty="0"/>
          </a:p>
        </p:txBody>
      </p:sp>
      <p:pic>
        <p:nvPicPr>
          <p:cNvPr id="2413570" name="Picture 2"/>
          <p:cNvPicPr>
            <a:picLocks noChangeAspect="1" noChangeArrowheads="1"/>
          </p:cNvPicPr>
          <p:nvPr/>
        </p:nvPicPr>
        <p:blipFill>
          <a:blip r:embed="rId2" cstate="print">
            <a:lum bright="-20000" contrast="40000"/>
          </a:blip>
          <a:srcRect/>
          <a:stretch>
            <a:fillRect/>
          </a:stretch>
        </p:blipFill>
        <p:spPr bwMode="auto">
          <a:xfrm>
            <a:off x="1643042" y="4645487"/>
            <a:ext cx="214314" cy="214314"/>
          </a:xfrm>
          <a:prstGeom prst="rect">
            <a:avLst/>
          </a:prstGeom>
          <a:noFill/>
          <a:ln w="9525">
            <a:noFill/>
            <a:miter lim="800000"/>
            <a:headEnd/>
            <a:tailEnd/>
          </a:ln>
          <a:effectLst/>
        </p:spPr>
      </p:pic>
      <p:pic>
        <p:nvPicPr>
          <p:cNvPr id="2413571" name="Picture 3"/>
          <p:cNvPicPr>
            <a:picLocks noChangeAspect="1" noChangeArrowheads="1"/>
          </p:cNvPicPr>
          <p:nvPr/>
        </p:nvPicPr>
        <p:blipFill>
          <a:blip r:embed="rId3" cstate="print">
            <a:lum bright="-20000" contrast="40000"/>
          </a:blip>
          <a:srcRect/>
          <a:stretch>
            <a:fillRect/>
          </a:stretch>
        </p:blipFill>
        <p:spPr bwMode="auto">
          <a:xfrm>
            <a:off x="3214678" y="4645487"/>
            <a:ext cx="285752" cy="259775"/>
          </a:xfrm>
          <a:prstGeom prst="rect">
            <a:avLst/>
          </a:prstGeom>
          <a:noFill/>
          <a:ln w="9525">
            <a:noFill/>
            <a:miter lim="800000"/>
            <a:headEnd/>
            <a:tailEnd/>
          </a:ln>
          <a:effectLst/>
        </p:spPr>
      </p:pic>
      <p:pic>
        <p:nvPicPr>
          <p:cNvPr id="2413572" name="Picture 4"/>
          <p:cNvPicPr>
            <a:picLocks noChangeAspect="1" noChangeArrowheads="1"/>
          </p:cNvPicPr>
          <p:nvPr/>
        </p:nvPicPr>
        <p:blipFill>
          <a:blip r:embed="rId4" cstate="print">
            <a:lum bright="-20000" contrast="40000"/>
          </a:blip>
          <a:srcRect/>
          <a:stretch>
            <a:fillRect/>
          </a:stretch>
        </p:blipFill>
        <p:spPr bwMode="auto">
          <a:xfrm>
            <a:off x="5857883" y="4502611"/>
            <a:ext cx="1443193" cy="366713"/>
          </a:xfrm>
          <a:prstGeom prst="rect">
            <a:avLst/>
          </a:prstGeom>
          <a:noFill/>
          <a:ln w="9525">
            <a:noFill/>
            <a:miter lim="800000"/>
            <a:headEnd/>
            <a:tailEnd/>
          </a:ln>
          <a:effectLst/>
        </p:spPr>
      </p:pic>
      <p:pic>
        <p:nvPicPr>
          <p:cNvPr id="2413573" name="Picture 5"/>
          <p:cNvPicPr>
            <a:picLocks noChangeAspect="1" noChangeArrowheads="1"/>
          </p:cNvPicPr>
          <p:nvPr/>
        </p:nvPicPr>
        <p:blipFill>
          <a:blip r:embed="rId5" cstate="print">
            <a:lum bright="-20000" contrast="40000"/>
          </a:blip>
          <a:srcRect/>
          <a:stretch>
            <a:fillRect/>
          </a:stretch>
        </p:blipFill>
        <p:spPr bwMode="auto">
          <a:xfrm>
            <a:off x="7286644" y="4572008"/>
            <a:ext cx="1176339" cy="309563"/>
          </a:xfrm>
          <a:prstGeom prst="rect">
            <a:avLst/>
          </a:prstGeom>
          <a:noFill/>
          <a:ln w="9525">
            <a:noFill/>
            <a:miter lim="800000"/>
            <a:headEnd/>
            <a:tailEnd/>
          </a:ln>
          <a:effectLst/>
        </p:spPr>
      </p:pic>
      <p:pic>
        <p:nvPicPr>
          <p:cNvPr id="2413574" name="Picture 6"/>
          <p:cNvPicPr>
            <a:picLocks noChangeAspect="1" noChangeArrowheads="1"/>
          </p:cNvPicPr>
          <p:nvPr/>
        </p:nvPicPr>
        <p:blipFill>
          <a:blip r:embed="rId6" cstate="print">
            <a:lum bright="-20000" contrast="40000"/>
          </a:blip>
          <a:srcRect/>
          <a:stretch>
            <a:fillRect/>
          </a:stretch>
        </p:blipFill>
        <p:spPr bwMode="auto">
          <a:xfrm>
            <a:off x="3357554" y="4931239"/>
            <a:ext cx="428628" cy="355149"/>
          </a:xfrm>
          <a:prstGeom prst="rect">
            <a:avLst/>
          </a:prstGeom>
          <a:noFill/>
          <a:ln w="9525">
            <a:noFill/>
            <a:miter lim="800000"/>
            <a:headEnd/>
            <a:tailEnd/>
          </a:ln>
          <a:effectLst/>
        </p:spPr>
      </p:pic>
      <p:sp>
        <p:nvSpPr>
          <p:cNvPr id="12" name="Oval 11"/>
          <p:cNvSpPr/>
          <p:nvPr/>
        </p:nvSpPr>
        <p:spPr bwMode="auto">
          <a:xfrm>
            <a:off x="285720" y="3786190"/>
            <a:ext cx="285752" cy="285752"/>
          </a:xfrm>
          <a:prstGeom prst="ellipse">
            <a:avLst/>
          </a:prstGeom>
          <a:solidFill>
            <a:srgbClr val="0000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4" name="Straight Arrow Connector 13"/>
          <p:cNvCxnSpPr>
            <a:stCxn id="12" idx="7"/>
            <a:endCxn id="6" idx="1"/>
          </p:cNvCxnSpPr>
          <p:nvPr/>
        </p:nvCxnSpPr>
        <p:spPr bwMode="auto">
          <a:xfrm flipV="1">
            <a:off x="529625" y="2761774"/>
            <a:ext cx="541913" cy="1066263"/>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a:stCxn id="12" idx="5"/>
            <a:endCxn id="7" idx="1"/>
          </p:cNvCxnSpPr>
          <p:nvPr/>
        </p:nvCxnSpPr>
        <p:spPr bwMode="auto">
          <a:xfrm>
            <a:off x="529625" y="4030095"/>
            <a:ext cx="684789" cy="856326"/>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15837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framework of MOEA/D</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353</a:t>
            </a:fld>
            <a:endParaRPr lang="nl-NL"/>
          </a:p>
        </p:txBody>
      </p:sp>
      <p:sp>
        <p:nvSpPr>
          <p:cNvPr id="5" name="Rectangle 4"/>
          <p:cNvSpPr/>
          <p:nvPr/>
        </p:nvSpPr>
        <p:spPr>
          <a:xfrm>
            <a:off x="571472" y="1357298"/>
            <a:ext cx="7929618" cy="2585323"/>
          </a:xfrm>
          <a:prstGeom prst="rect">
            <a:avLst/>
          </a:prstGeom>
        </p:spPr>
        <p:txBody>
          <a:bodyPr wrap="square">
            <a:spAutoFit/>
          </a:bodyPr>
          <a:lstStyle/>
          <a:p>
            <a:pPr>
              <a:buBlip>
                <a:blip r:embed="rId2"/>
              </a:buBlip>
            </a:pPr>
            <a:r>
              <a:rPr lang="en-US" dirty="0"/>
              <a:t>   MOEA/D needs to decompose the MOP under consideration.</a:t>
            </a:r>
          </a:p>
          <a:p>
            <a:pPr>
              <a:buBlip>
                <a:blip r:embed="rId2"/>
              </a:buBlip>
            </a:pPr>
            <a:endParaRPr lang="en-US" dirty="0"/>
          </a:p>
          <a:p>
            <a:pPr>
              <a:buBlip>
                <a:blip r:embed="rId2"/>
              </a:buBlip>
            </a:pPr>
            <a:r>
              <a:rPr lang="en-US" dirty="0"/>
              <a:t>  Any decomposition approaches can serve this purpose. In the following description, we suppose that the </a:t>
            </a:r>
            <a:r>
              <a:rPr lang="en-US" dirty="0" err="1"/>
              <a:t>Tchebycheff</a:t>
            </a:r>
            <a:r>
              <a:rPr lang="en-US" dirty="0"/>
              <a:t> approach is employed.</a:t>
            </a:r>
          </a:p>
          <a:p>
            <a:pPr>
              <a:buBlip>
                <a:blip r:embed="rId2"/>
              </a:buBlip>
            </a:pPr>
            <a:endParaRPr lang="en-US" dirty="0"/>
          </a:p>
          <a:p>
            <a:pPr>
              <a:buBlip>
                <a:blip r:embed="rId2"/>
              </a:buBlip>
            </a:pPr>
            <a:r>
              <a:rPr lang="en-US" dirty="0"/>
              <a:t>Let                               be a set of even spread weight vectors and         be the reference point. the problem of approximation of the PF  can be decomposed into        scalar optimization sub-problems by using the </a:t>
            </a:r>
            <a:r>
              <a:rPr lang="en-US" dirty="0" err="1"/>
              <a:t>Tchebycheff</a:t>
            </a:r>
            <a:r>
              <a:rPr lang="en-US" dirty="0"/>
              <a:t> approach and the objective function of the </a:t>
            </a:r>
            <a:r>
              <a:rPr lang="en-US" i="1" dirty="0" err="1"/>
              <a:t>jth</a:t>
            </a:r>
            <a:r>
              <a:rPr lang="en-US" dirty="0"/>
              <a:t> sub-problem is</a:t>
            </a:r>
          </a:p>
        </p:txBody>
      </p:sp>
      <p:pic>
        <p:nvPicPr>
          <p:cNvPr id="2414594" name="Picture 2"/>
          <p:cNvPicPr>
            <a:picLocks noChangeAspect="1" noChangeArrowheads="1"/>
          </p:cNvPicPr>
          <p:nvPr/>
        </p:nvPicPr>
        <p:blipFill>
          <a:blip r:embed="rId3" cstate="print">
            <a:lum bright="-20000" contrast="40000"/>
          </a:blip>
          <a:srcRect/>
          <a:stretch>
            <a:fillRect/>
          </a:stretch>
        </p:blipFill>
        <p:spPr bwMode="auto">
          <a:xfrm>
            <a:off x="1428728" y="2745112"/>
            <a:ext cx="1071570" cy="326698"/>
          </a:xfrm>
          <a:prstGeom prst="rect">
            <a:avLst/>
          </a:prstGeom>
          <a:noFill/>
          <a:ln w="9525">
            <a:noFill/>
            <a:miter lim="800000"/>
            <a:headEnd/>
            <a:tailEnd/>
          </a:ln>
          <a:effectLst/>
        </p:spPr>
      </p:pic>
      <p:pic>
        <p:nvPicPr>
          <p:cNvPr id="2414595" name="Picture 3"/>
          <p:cNvPicPr>
            <a:picLocks noChangeAspect="1" noChangeArrowheads="1"/>
          </p:cNvPicPr>
          <p:nvPr/>
        </p:nvPicPr>
        <p:blipFill>
          <a:blip r:embed="rId4" cstate="print">
            <a:lum bright="-20000" contrast="40000"/>
          </a:blip>
          <a:srcRect/>
          <a:stretch>
            <a:fillRect/>
          </a:stretch>
        </p:blipFill>
        <p:spPr bwMode="auto">
          <a:xfrm>
            <a:off x="7215206" y="2714620"/>
            <a:ext cx="285752" cy="272145"/>
          </a:xfrm>
          <a:prstGeom prst="rect">
            <a:avLst/>
          </a:prstGeom>
          <a:noFill/>
          <a:ln w="9525">
            <a:noFill/>
            <a:miter lim="800000"/>
            <a:headEnd/>
            <a:tailEnd/>
          </a:ln>
          <a:effectLst/>
        </p:spPr>
      </p:pic>
      <p:pic>
        <p:nvPicPr>
          <p:cNvPr id="2414596" name="Picture 4"/>
          <p:cNvPicPr>
            <a:picLocks noChangeAspect="1" noChangeArrowheads="1"/>
          </p:cNvPicPr>
          <p:nvPr/>
        </p:nvPicPr>
        <p:blipFill>
          <a:blip r:embed="rId5" cstate="print">
            <a:lum bright="-20000" contrast="40000"/>
          </a:blip>
          <a:srcRect/>
          <a:stretch>
            <a:fillRect/>
          </a:stretch>
        </p:blipFill>
        <p:spPr bwMode="auto">
          <a:xfrm>
            <a:off x="1214414" y="3357562"/>
            <a:ext cx="214314" cy="214314"/>
          </a:xfrm>
          <a:prstGeom prst="rect">
            <a:avLst/>
          </a:prstGeom>
          <a:noFill/>
          <a:ln w="9525">
            <a:noFill/>
            <a:miter lim="800000"/>
            <a:headEnd/>
            <a:tailEnd/>
          </a:ln>
          <a:effectLst/>
        </p:spPr>
      </p:pic>
      <p:pic>
        <p:nvPicPr>
          <p:cNvPr id="2414597" name="Picture 5"/>
          <p:cNvPicPr>
            <a:picLocks noChangeAspect="1" noChangeArrowheads="1"/>
          </p:cNvPicPr>
          <p:nvPr/>
        </p:nvPicPr>
        <p:blipFill>
          <a:blip r:embed="rId6" cstate="print">
            <a:lum bright="-20000" contrast="40000"/>
          </a:blip>
          <a:srcRect/>
          <a:stretch>
            <a:fillRect/>
          </a:stretch>
        </p:blipFill>
        <p:spPr bwMode="auto">
          <a:xfrm>
            <a:off x="2428860" y="4143380"/>
            <a:ext cx="3737973" cy="600076"/>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785786" y="5072074"/>
            <a:ext cx="808235" cy="369332"/>
          </a:xfrm>
          <a:prstGeom prst="rect">
            <a:avLst/>
          </a:prstGeom>
        </p:spPr>
        <p:txBody>
          <a:bodyPr wrap="none">
            <a:spAutoFit/>
          </a:bodyPr>
          <a:lstStyle/>
          <a:p>
            <a:r>
              <a:rPr lang="en-US" dirty="0"/>
              <a:t>where</a:t>
            </a:r>
          </a:p>
        </p:txBody>
      </p:sp>
      <p:pic>
        <p:nvPicPr>
          <p:cNvPr id="2414598" name="Picture 6"/>
          <p:cNvPicPr>
            <a:picLocks noChangeAspect="1" noChangeArrowheads="1"/>
          </p:cNvPicPr>
          <p:nvPr/>
        </p:nvPicPr>
        <p:blipFill>
          <a:blip r:embed="rId7" cstate="print">
            <a:lum bright="-20000" contrast="40000"/>
          </a:blip>
          <a:srcRect/>
          <a:stretch>
            <a:fillRect/>
          </a:stretch>
        </p:blipFill>
        <p:spPr bwMode="auto">
          <a:xfrm>
            <a:off x="1643042" y="5072074"/>
            <a:ext cx="1910824" cy="328613"/>
          </a:xfrm>
          <a:prstGeom prst="rect">
            <a:avLst/>
          </a:prstGeom>
          <a:noFill/>
          <a:ln w="9525">
            <a:noFill/>
            <a:miter lim="800000"/>
            <a:headEnd/>
            <a:tailEnd/>
          </a:ln>
          <a:effectLst/>
        </p:spPr>
      </p:pic>
      <p:sp>
        <p:nvSpPr>
          <p:cNvPr id="12" name="Rectangle 11"/>
          <p:cNvSpPr/>
          <p:nvPr/>
        </p:nvSpPr>
        <p:spPr>
          <a:xfrm>
            <a:off x="3857620" y="5643578"/>
            <a:ext cx="4572000" cy="646331"/>
          </a:xfrm>
          <a:prstGeom prst="rect">
            <a:avLst/>
          </a:prstGeom>
        </p:spPr>
        <p:txBody>
          <a:bodyPr>
            <a:spAutoFit/>
          </a:bodyPr>
          <a:lstStyle/>
          <a:p>
            <a:r>
              <a:rPr lang="en-US" dirty="0"/>
              <a:t>MOEA/D minimizes all  these       objective functions simultaneously in a single run</a:t>
            </a:r>
          </a:p>
        </p:txBody>
      </p:sp>
      <p:pic>
        <p:nvPicPr>
          <p:cNvPr id="14" name="Picture 4"/>
          <p:cNvPicPr>
            <a:picLocks noChangeAspect="1" noChangeArrowheads="1"/>
          </p:cNvPicPr>
          <p:nvPr/>
        </p:nvPicPr>
        <p:blipFill>
          <a:blip r:embed="rId5" cstate="print"/>
          <a:srcRect/>
          <a:stretch>
            <a:fillRect/>
          </a:stretch>
        </p:blipFill>
        <p:spPr bwMode="auto">
          <a:xfrm>
            <a:off x="7072330" y="5715016"/>
            <a:ext cx="214314" cy="214314"/>
          </a:xfrm>
          <a:prstGeom prst="rect">
            <a:avLst/>
          </a:prstGeom>
          <a:noFill/>
          <a:ln w="9525">
            <a:noFill/>
            <a:miter lim="800000"/>
            <a:headEnd/>
            <a:tailEnd/>
          </a:ln>
          <a:effectLst/>
        </p:spPr>
      </p:pic>
    </p:spTree>
    <p:extLst>
      <p:ext uri="{BB962C8B-B14F-4D97-AF65-F5344CB8AC3E}">
        <p14:creationId xmlns:p14="http://schemas.microsoft.com/office/powerpoint/2010/main" val="259910384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framework of MOEA/D</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354</a:t>
            </a:fld>
            <a:endParaRPr lang="nl-NL"/>
          </a:p>
        </p:txBody>
      </p:sp>
      <p:sp>
        <p:nvSpPr>
          <p:cNvPr id="5" name="Rectangle 4"/>
          <p:cNvSpPr/>
          <p:nvPr/>
        </p:nvSpPr>
        <p:spPr>
          <a:xfrm>
            <a:off x="357158" y="1500174"/>
            <a:ext cx="8429684" cy="3416320"/>
          </a:xfrm>
          <a:prstGeom prst="rect">
            <a:avLst/>
          </a:prstGeom>
        </p:spPr>
        <p:txBody>
          <a:bodyPr wrap="square">
            <a:spAutoFit/>
          </a:bodyPr>
          <a:lstStyle/>
          <a:p>
            <a:pPr>
              <a:buBlip>
                <a:blip r:embed="rId2"/>
              </a:buBlip>
            </a:pPr>
            <a:r>
              <a:rPr lang="en-US" dirty="0"/>
              <a:t>   In MOEA/D, a neighborhood of weight vector          is defined</a:t>
            </a:r>
          </a:p>
          <a:p>
            <a:r>
              <a:rPr lang="en-US" dirty="0"/>
              <a:t>  as a set of its several closest weight vectors in     .</a:t>
            </a:r>
          </a:p>
          <a:p>
            <a:pPr>
              <a:buBlip>
                <a:blip r:embed="rId2"/>
              </a:buBlip>
            </a:pPr>
            <a:endParaRPr lang="en-US" dirty="0"/>
          </a:p>
          <a:p>
            <a:pPr>
              <a:buBlip>
                <a:blip r:embed="rId2"/>
              </a:buBlip>
            </a:pPr>
            <a:endParaRPr lang="en-US" dirty="0"/>
          </a:p>
          <a:p>
            <a:pPr>
              <a:buBlip>
                <a:blip r:embed="rId2"/>
              </a:buBlip>
            </a:pPr>
            <a:r>
              <a:rPr lang="en-US" dirty="0"/>
              <a:t>   The neighborhood of the </a:t>
            </a:r>
            <a:r>
              <a:rPr lang="en-US" i="1" dirty="0" err="1"/>
              <a:t>ith</a:t>
            </a:r>
            <a:r>
              <a:rPr lang="en-US" i="1" dirty="0"/>
              <a:t>  </a:t>
            </a:r>
            <a:r>
              <a:rPr lang="en-US" dirty="0"/>
              <a:t>sub-problem consists of all the sub-problems with the weight vectors from the neighborhood of      .</a:t>
            </a:r>
          </a:p>
          <a:p>
            <a:pPr>
              <a:buBlip>
                <a:blip r:embed="rId2"/>
              </a:buBlip>
            </a:pPr>
            <a:endParaRPr lang="en-US" dirty="0"/>
          </a:p>
          <a:p>
            <a:pPr>
              <a:buBlip>
                <a:blip r:embed="rId2"/>
              </a:buBlip>
            </a:pPr>
            <a:r>
              <a:rPr lang="en-US" dirty="0"/>
              <a:t>   The population is composed of the best solution found so far for each sub-problem.</a:t>
            </a:r>
          </a:p>
          <a:p>
            <a:pPr>
              <a:buBlip>
                <a:blip r:embed="rId2"/>
              </a:buBlip>
            </a:pPr>
            <a:endParaRPr lang="en-US" dirty="0"/>
          </a:p>
          <a:p>
            <a:pPr>
              <a:buBlip>
                <a:blip r:embed="rId2"/>
              </a:buBlip>
            </a:pPr>
            <a:r>
              <a:rPr lang="en-US" dirty="0"/>
              <a:t>   Only the current solutions to its neighboring sub-problems are exploited for optimizing a sub-problem in MOEA/D</a:t>
            </a:r>
          </a:p>
        </p:txBody>
      </p:sp>
      <p:pic>
        <p:nvPicPr>
          <p:cNvPr id="2415618" name="Picture 2"/>
          <p:cNvPicPr>
            <a:picLocks noChangeAspect="1" noChangeArrowheads="1"/>
          </p:cNvPicPr>
          <p:nvPr/>
        </p:nvPicPr>
        <p:blipFill>
          <a:blip r:embed="rId3" cstate="print">
            <a:lum bright="-20000" contrast="40000"/>
          </a:blip>
          <a:srcRect/>
          <a:stretch>
            <a:fillRect/>
          </a:stretch>
        </p:blipFill>
        <p:spPr bwMode="auto">
          <a:xfrm>
            <a:off x="5565638" y="1428736"/>
            <a:ext cx="292246" cy="357190"/>
          </a:xfrm>
          <a:prstGeom prst="rect">
            <a:avLst/>
          </a:prstGeom>
          <a:noFill/>
          <a:ln w="9525">
            <a:noFill/>
            <a:miter lim="800000"/>
            <a:headEnd/>
            <a:tailEnd/>
          </a:ln>
          <a:effectLst/>
        </p:spPr>
      </p:pic>
      <p:pic>
        <p:nvPicPr>
          <p:cNvPr id="2415619" name="Picture 3"/>
          <p:cNvPicPr>
            <a:picLocks noChangeAspect="1" noChangeArrowheads="1"/>
          </p:cNvPicPr>
          <p:nvPr/>
        </p:nvPicPr>
        <p:blipFill>
          <a:blip r:embed="rId4" cstate="print">
            <a:lum bright="-20000" contrast="40000"/>
          </a:blip>
          <a:srcRect/>
          <a:stretch>
            <a:fillRect/>
          </a:stretch>
        </p:blipFill>
        <p:spPr bwMode="auto">
          <a:xfrm>
            <a:off x="5286380" y="1845934"/>
            <a:ext cx="1143008" cy="297182"/>
          </a:xfrm>
          <a:prstGeom prst="rect">
            <a:avLst/>
          </a:prstGeom>
          <a:noFill/>
          <a:ln w="9525">
            <a:noFill/>
            <a:miter lim="800000"/>
            <a:headEnd/>
            <a:tailEnd/>
          </a:ln>
          <a:effectLst/>
        </p:spPr>
      </p:pic>
      <p:pic>
        <p:nvPicPr>
          <p:cNvPr id="2415620" name="Picture 4"/>
          <p:cNvPicPr>
            <a:picLocks noChangeAspect="1" noChangeArrowheads="1"/>
          </p:cNvPicPr>
          <p:nvPr/>
        </p:nvPicPr>
        <p:blipFill>
          <a:blip r:embed="rId5" cstate="print">
            <a:lum bright="-20000" contrast="40000"/>
          </a:blip>
          <a:srcRect/>
          <a:stretch>
            <a:fillRect/>
          </a:stretch>
        </p:blipFill>
        <p:spPr bwMode="auto">
          <a:xfrm>
            <a:off x="5572132" y="2928934"/>
            <a:ext cx="285752" cy="285752"/>
          </a:xfrm>
          <a:prstGeom prst="rect">
            <a:avLst/>
          </a:prstGeom>
          <a:noFill/>
          <a:ln w="9525">
            <a:noFill/>
            <a:miter lim="800000"/>
            <a:headEnd/>
            <a:tailEnd/>
          </a:ln>
          <a:effectLst/>
        </p:spPr>
      </p:pic>
    </p:spTree>
    <p:extLst>
      <p:ext uri="{BB962C8B-B14F-4D97-AF65-F5344CB8AC3E}">
        <p14:creationId xmlns:p14="http://schemas.microsoft.com/office/powerpoint/2010/main" val="375503519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in EMO</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355</a:t>
            </a:fld>
            <a:endParaRPr lang="nl-NL"/>
          </a:p>
        </p:txBody>
      </p:sp>
      <p:sp>
        <p:nvSpPr>
          <p:cNvPr id="5" name="Freeform 3"/>
          <p:cNvSpPr>
            <a:spLocks/>
          </p:cNvSpPr>
          <p:nvPr/>
        </p:nvSpPr>
        <p:spPr bwMode="auto">
          <a:xfrm>
            <a:off x="2806700" y="4572000"/>
            <a:ext cx="1143000" cy="1054100"/>
          </a:xfrm>
          <a:custGeom>
            <a:avLst/>
            <a:gdLst/>
            <a:ahLst/>
            <a:cxnLst>
              <a:cxn ang="0">
                <a:pos x="8" y="0"/>
              </a:cxn>
              <a:cxn ang="0">
                <a:pos x="96" y="216"/>
              </a:cxn>
              <a:cxn ang="0">
                <a:pos x="584" y="464"/>
              </a:cxn>
              <a:cxn ang="0">
                <a:pos x="720" y="664"/>
              </a:cxn>
            </a:cxnLst>
            <a:rect l="0" t="0" r="r" b="b"/>
            <a:pathLst>
              <a:path w="720" h="664">
                <a:moveTo>
                  <a:pt x="8" y="0"/>
                </a:moveTo>
                <a:cubicBezTo>
                  <a:pt x="23" y="36"/>
                  <a:pt x="0" y="139"/>
                  <a:pt x="96" y="216"/>
                </a:cubicBezTo>
                <a:cubicBezTo>
                  <a:pt x="192" y="293"/>
                  <a:pt x="480" y="389"/>
                  <a:pt x="584" y="464"/>
                </a:cubicBezTo>
                <a:cubicBezTo>
                  <a:pt x="688" y="539"/>
                  <a:pt x="692" y="622"/>
                  <a:pt x="720" y="664"/>
                </a:cubicBezTo>
              </a:path>
            </a:pathLst>
          </a:custGeom>
          <a:noFill/>
          <a:ln w="9525" cap="flat" cmpd="sng">
            <a:solidFill>
              <a:schemeClr val="bg2"/>
            </a:solidFill>
            <a:prstDash val="lgDash"/>
            <a:round/>
            <a:headEnd type="none" w="med" len="med"/>
            <a:tailEnd type="none" w="med" len="med"/>
          </a:ln>
          <a:effectLst/>
        </p:spPr>
        <p:txBody>
          <a:bodyPr wrap="none" anchor="ctr"/>
          <a:lstStyle/>
          <a:p>
            <a:endParaRPr lang="en-US"/>
          </a:p>
        </p:txBody>
      </p:sp>
      <p:sp>
        <p:nvSpPr>
          <p:cNvPr id="6" name="Freeform 4"/>
          <p:cNvSpPr>
            <a:spLocks/>
          </p:cNvSpPr>
          <p:nvPr/>
        </p:nvSpPr>
        <p:spPr bwMode="auto">
          <a:xfrm>
            <a:off x="3246438" y="2019300"/>
            <a:ext cx="760412" cy="1257300"/>
          </a:xfrm>
          <a:custGeom>
            <a:avLst/>
            <a:gdLst/>
            <a:ahLst/>
            <a:cxnLst>
              <a:cxn ang="0">
                <a:pos x="427" y="0"/>
              </a:cxn>
              <a:cxn ang="0">
                <a:pos x="419" y="296"/>
              </a:cxn>
              <a:cxn ang="0">
                <a:pos x="67" y="448"/>
              </a:cxn>
              <a:cxn ang="0">
                <a:pos x="19" y="792"/>
              </a:cxn>
            </a:cxnLst>
            <a:rect l="0" t="0" r="r" b="b"/>
            <a:pathLst>
              <a:path w="479" h="792">
                <a:moveTo>
                  <a:pt x="427" y="0"/>
                </a:moveTo>
                <a:cubicBezTo>
                  <a:pt x="426" y="49"/>
                  <a:pt x="479" y="221"/>
                  <a:pt x="419" y="296"/>
                </a:cubicBezTo>
                <a:cubicBezTo>
                  <a:pt x="359" y="371"/>
                  <a:pt x="134" y="365"/>
                  <a:pt x="67" y="448"/>
                </a:cubicBezTo>
                <a:cubicBezTo>
                  <a:pt x="0" y="531"/>
                  <a:pt x="29" y="720"/>
                  <a:pt x="19" y="792"/>
                </a:cubicBezTo>
              </a:path>
            </a:pathLst>
          </a:custGeom>
          <a:noFill/>
          <a:ln w="9525" cap="flat" cmpd="sng">
            <a:solidFill>
              <a:schemeClr val="bg2"/>
            </a:solidFill>
            <a:prstDash val="lgDash"/>
            <a:round/>
            <a:headEnd type="none" w="med" len="med"/>
            <a:tailEnd type="none" w="med" len="med"/>
          </a:ln>
          <a:effectLst/>
        </p:spPr>
        <p:txBody>
          <a:bodyPr wrap="none" anchor="ctr"/>
          <a:lstStyle/>
          <a:p>
            <a:endParaRPr lang="en-US"/>
          </a:p>
        </p:txBody>
      </p:sp>
      <p:grpSp>
        <p:nvGrpSpPr>
          <p:cNvPr id="7" name="Group 5"/>
          <p:cNvGrpSpPr>
            <a:grpSpLocks/>
          </p:cNvGrpSpPr>
          <p:nvPr/>
        </p:nvGrpSpPr>
        <p:grpSpPr bwMode="auto">
          <a:xfrm>
            <a:off x="533400" y="1466850"/>
            <a:ext cx="3805238" cy="3825875"/>
            <a:chOff x="672" y="972"/>
            <a:chExt cx="2397" cy="2410"/>
          </a:xfrm>
        </p:grpSpPr>
        <p:grpSp>
          <p:nvGrpSpPr>
            <p:cNvPr id="8" name="Group 6"/>
            <p:cNvGrpSpPr>
              <a:grpSpLocks/>
            </p:cNvGrpSpPr>
            <p:nvPr/>
          </p:nvGrpSpPr>
          <p:grpSpPr bwMode="auto">
            <a:xfrm>
              <a:off x="672" y="1200"/>
              <a:ext cx="2160" cy="2160"/>
              <a:chOff x="672" y="1200"/>
              <a:chExt cx="2160" cy="2160"/>
            </a:xfrm>
          </p:grpSpPr>
          <p:sp>
            <p:nvSpPr>
              <p:cNvPr id="11" name="Line 7"/>
              <p:cNvSpPr>
                <a:spLocks noChangeShapeType="1"/>
              </p:cNvSpPr>
              <p:nvPr/>
            </p:nvSpPr>
            <p:spPr bwMode="auto">
              <a:xfrm flipV="1">
                <a:off x="768" y="1200"/>
                <a:ext cx="0" cy="2160"/>
              </a:xfrm>
              <a:prstGeom prst="line">
                <a:avLst/>
              </a:prstGeom>
              <a:noFill/>
              <a:ln w="9525">
                <a:solidFill>
                  <a:schemeClr val="tx1"/>
                </a:solidFill>
                <a:round/>
                <a:headEnd/>
                <a:tailEnd type="triangle" w="med" len="med"/>
              </a:ln>
              <a:effectLst/>
            </p:spPr>
            <p:txBody>
              <a:bodyPr wrap="none" anchor="ctr"/>
              <a:lstStyle/>
              <a:p>
                <a:endParaRPr lang="en-US"/>
              </a:p>
            </p:txBody>
          </p:sp>
          <p:sp>
            <p:nvSpPr>
              <p:cNvPr id="12" name="Line 8"/>
              <p:cNvSpPr>
                <a:spLocks noChangeShapeType="1"/>
              </p:cNvSpPr>
              <p:nvPr/>
            </p:nvSpPr>
            <p:spPr bwMode="auto">
              <a:xfrm rot="5400000" flipV="1">
                <a:off x="1751" y="2184"/>
                <a:ext cx="1" cy="2160"/>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9" name="Text Box 9"/>
            <p:cNvSpPr txBox="1">
              <a:spLocks noChangeArrowheads="1"/>
            </p:cNvSpPr>
            <p:nvPr/>
          </p:nvSpPr>
          <p:spPr bwMode="auto">
            <a:xfrm>
              <a:off x="676" y="972"/>
              <a:ext cx="233" cy="250"/>
            </a:xfrm>
            <a:prstGeom prst="rect">
              <a:avLst/>
            </a:prstGeom>
            <a:noFill/>
            <a:ln w="9525">
              <a:noFill/>
              <a:miter lim="800000"/>
              <a:headEnd/>
              <a:tailEnd/>
            </a:ln>
            <a:effectLst/>
          </p:spPr>
          <p:txBody>
            <a:bodyPr wrap="none">
              <a:spAutoFit/>
            </a:bodyPr>
            <a:lstStyle/>
            <a:p>
              <a:r>
                <a:rPr lang="en-US" sz="2000"/>
                <a:t>y</a:t>
              </a:r>
              <a:r>
                <a:rPr lang="en-US" sz="1200"/>
                <a:t>2</a:t>
              </a:r>
              <a:endParaRPr lang="en-US" sz="1400"/>
            </a:p>
          </p:txBody>
        </p:sp>
        <p:sp>
          <p:nvSpPr>
            <p:cNvPr id="10" name="Text Box 10"/>
            <p:cNvSpPr txBox="1">
              <a:spLocks noChangeArrowheads="1"/>
            </p:cNvSpPr>
            <p:nvPr/>
          </p:nvSpPr>
          <p:spPr bwMode="auto">
            <a:xfrm>
              <a:off x="2836" y="3132"/>
              <a:ext cx="233" cy="250"/>
            </a:xfrm>
            <a:prstGeom prst="rect">
              <a:avLst/>
            </a:prstGeom>
            <a:noFill/>
            <a:ln w="9525">
              <a:noFill/>
              <a:miter lim="800000"/>
              <a:headEnd/>
              <a:tailEnd/>
            </a:ln>
            <a:effectLst/>
          </p:spPr>
          <p:txBody>
            <a:bodyPr wrap="none">
              <a:spAutoFit/>
            </a:bodyPr>
            <a:lstStyle/>
            <a:p>
              <a:r>
                <a:rPr lang="en-US" sz="2000"/>
                <a:t>y</a:t>
              </a:r>
              <a:r>
                <a:rPr lang="en-US" sz="1200"/>
                <a:t>1</a:t>
              </a:r>
              <a:endParaRPr lang="en-US" sz="1400"/>
            </a:p>
          </p:txBody>
        </p:sp>
      </p:grpSp>
      <p:sp>
        <p:nvSpPr>
          <p:cNvPr id="13" name="Freeform 11"/>
          <p:cNvSpPr>
            <a:spLocks/>
          </p:cNvSpPr>
          <p:nvPr/>
        </p:nvSpPr>
        <p:spPr bwMode="auto">
          <a:xfrm>
            <a:off x="685800" y="2057400"/>
            <a:ext cx="3048000" cy="3048000"/>
          </a:xfrm>
          <a:custGeom>
            <a:avLst/>
            <a:gdLst/>
            <a:ahLst/>
            <a:cxnLst>
              <a:cxn ang="0">
                <a:pos x="0" y="0"/>
              </a:cxn>
              <a:cxn ang="0">
                <a:pos x="384" y="240"/>
              </a:cxn>
              <a:cxn ang="0">
                <a:pos x="576" y="816"/>
              </a:cxn>
              <a:cxn ang="0">
                <a:pos x="1584" y="1104"/>
              </a:cxn>
              <a:cxn ang="0">
                <a:pos x="1920" y="1920"/>
              </a:cxn>
            </a:cxnLst>
            <a:rect l="0" t="0" r="r" b="b"/>
            <a:pathLst>
              <a:path w="1920" h="1920">
                <a:moveTo>
                  <a:pt x="0" y="0"/>
                </a:moveTo>
                <a:cubicBezTo>
                  <a:pt x="144" y="52"/>
                  <a:pt x="288" y="104"/>
                  <a:pt x="384" y="240"/>
                </a:cubicBezTo>
                <a:cubicBezTo>
                  <a:pt x="480" y="376"/>
                  <a:pt x="376" y="672"/>
                  <a:pt x="576" y="816"/>
                </a:cubicBezTo>
                <a:cubicBezTo>
                  <a:pt x="776" y="960"/>
                  <a:pt x="1360" y="920"/>
                  <a:pt x="1584" y="1104"/>
                </a:cubicBezTo>
                <a:cubicBezTo>
                  <a:pt x="1808" y="1288"/>
                  <a:pt x="1864" y="1784"/>
                  <a:pt x="1920" y="1920"/>
                </a:cubicBezTo>
              </a:path>
            </a:pathLst>
          </a:custGeom>
          <a:noFill/>
          <a:ln w="38100" cap="rnd" cmpd="sng">
            <a:solidFill>
              <a:schemeClr val="tx1"/>
            </a:solidFill>
            <a:prstDash val="sysDot"/>
            <a:round/>
            <a:headEnd type="none" w="med" len="med"/>
            <a:tailEnd type="none" w="med" len="med"/>
          </a:ln>
          <a:effectLst/>
        </p:spPr>
        <p:txBody>
          <a:bodyPr wrap="none" anchor="ctr"/>
          <a:lstStyle/>
          <a:p>
            <a:endParaRPr lang="en-US"/>
          </a:p>
        </p:txBody>
      </p:sp>
      <p:grpSp>
        <p:nvGrpSpPr>
          <p:cNvPr id="14" name="Group 12"/>
          <p:cNvGrpSpPr>
            <a:grpSpLocks/>
          </p:cNvGrpSpPr>
          <p:nvPr/>
        </p:nvGrpSpPr>
        <p:grpSpPr bwMode="auto">
          <a:xfrm>
            <a:off x="3048000" y="3683000"/>
            <a:ext cx="152400" cy="152400"/>
            <a:chOff x="3696" y="2624"/>
            <a:chExt cx="96" cy="96"/>
          </a:xfrm>
        </p:grpSpPr>
        <p:sp>
          <p:nvSpPr>
            <p:cNvPr id="15" name="Oval 13"/>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6" name="Oval 14"/>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grpSp>
        <p:nvGrpSpPr>
          <p:cNvPr id="17" name="Group 15"/>
          <p:cNvGrpSpPr>
            <a:grpSpLocks/>
          </p:cNvGrpSpPr>
          <p:nvPr/>
        </p:nvGrpSpPr>
        <p:grpSpPr bwMode="auto">
          <a:xfrm>
            <a:off x="1828800" y="3403600"/>
            <a:ext cx="152400" cy="152400"/>
            <a:chOff x="3696" y="2624"/>
            <a:chExt cx="96" cy="96"/>
          </a:xfrm>
        </p:grpSpPr>
        <p:sp>
          <p:nvSpPr>
            <p:cNvPr id="18" name="Oval 16"/>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9" name="Oval 17"/>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grpSp>
        <p:nvGrpSpPr>
          <p:cNvPr id="20" name="Group 18"/>
          <p:cNvGrpSpPr>
            <a:grpSpLocks/>
          </p:cNvGrpSpPr>
          <p:nvPr/>
        </p:nvGrpSpPr>
        <p:grpSpPr bwMode="auto">
          <a:xfrm>
            <a:off x="1295400" y="2590800"/>
            <a:ext cx="152400" cy="152400"/>
            <a:chOff x="3696" y="2624"/>
            <a:chExt cx="96" cy="96"/>
          </a:xfrm>
        </p:grpSpPr>
        <p:sp>
          <p:nvSpPr>
            <p:cNvPr id="21" name="Oval 19"/>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 name="Oval 20"/>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grpSp>
        <p:nvGrpSpPr>
          <p:cNvPr id="23" name="Group 21"/>
          <p:cNvGrpSpPr>
            <a:grpSpLocks/>
          </p:cNvGrpSpPr>
          <p:nvPr/>
        </p:nvGrpSpPr>
        <p:grpSpPr bwMode="auto">
          <a:xfrm>
            <a:off x="990600" y="3505200"/>
            <a:ext cx="152400" cy="152400"/>
            <a:chOff x="960" y="2016"/>
            <a:chExt cx="96" cy="96"/>
          </a:xfrm>
        </p:grpSpPr>
        <p:sp>
          <p:nvSpPr>
            <p:cNvPr id="24" name="Oval 22"/>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5" name="Oval 23"/>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26" name="Group 24"/>
          <p:cNvGrpSpPr>
            <a:grpSpLocks/>
          </p:cNvGrpSpPr>
          <p:nvPr/>
        </p:nvGrpSpPr>
        <p:grpSpPr bwMode="auto">
          <a:xfrm>
            <a:off x="1120775" y="3733800"/>
            <a:ext cx="152400" cy="152400"/>
            <a:chOff x="960" y="2016"/>
            <a:chExt cx="96" cy="96"/>
          </a:xfrm>
        </p:grpSpPr>
        <p:sp>
          <p:nvSpPr>
            <p:cNvPr id="27" name="Oval 25"/>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8" name="Oval 26"/>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29" name="Group 27"/>
          <p:cNvGrpSpPr>
            <a:grpSpLocks/>
          </p:cNvGrpSpPr>
          <p:nvPr/>
        </p:nvGrpSpPr>
        <p:grpSpPr bwMode="auto">
          <a:xfrm>
            <a:off x="1425575" y="3917950"/>
            <a:ext cx="152400" cy="152400"/>
            <a:chOff x="960" y="2016"/>
            <a:chExt cx="96" cy="96"/>
          </a:xfrm>
        </p:grpSpPr>
        <p:sp>
          <p:nvSpPr>
            <p:cNvPr id="30" name="Oval 28"/>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Oval 29"/>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32" name="Group 30"/>
          <p:cNvGrpSpPr>
            <a:grpSpLocks/>
          </p:cNvGrpSpPr>
          <p:nvPr/>
        </p:nvGrpSpPr>
        <p:grpSpPr bwMode="auto">
          <a:xfrm>
            <a:off x="1828800" y="4038600"/>
            <a:ext cx="152400" cy="152400"/>
            <a:chOff x="960" y="2016"/>
            <a:chExt cx="96" cy="96"/>
          </a:xfrm>
        </p:grpSpPr>
        <p:sp>
          <p:nvSpPr>
            <p:cNvPr id="33" name="Oval 31"/>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Oval 32"/>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35" name="Group 33"/>
          <p:cNvGrpSpPr>
            <a:grpSpLocks/>
          </p:cNvGrpSpPr>
          <p:nvPr/>
        </p:nvGrpSpPr>
        <p:grpSpPr bwMode="auto">
          <a:xfrm>
            <a:off x="1981200" y="4343400"/>
            <a:ext cx="152400" cy="152400"/>
            <a:chOff x="960" y="2016"/>
            <a:chExt cx="96" cy="96"/>
          </a:xfrm>
        </p:grpSpPr>
        <p:sp>
          <p:nvSpPr>
            <p:cNvPr id="36" name="Oval 34"/>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Oval 35"/>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38" name="Group 36"/>
          <p:cNvGrpSpPr>
            <a:grpSpLocks/>
          </p:cNvGrpSpPr>
          <p:nvPr/>
        </p:nvGrpSpPr>
        <p:grpSpPr bwMode="auto">
          <a:xfrm>
            <a:off x="2209800" y="4572000"/>
            <a:ext cx="152400" cy="152400"/>
            <a:chOff x="960" y="2016"/>
            <a:chExt cx="96" cy="96"/>
          </a:xfrm>
        </p:grpSpPr>
        <p:sp>
          <p:nvSpPr>
            <p:cNvPr id="39" name="Oval 37"/>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Oval 38"/>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41" name="Group 39"/>
          <p:cNvGrpSpPr>
            <a:grpSpLocks/>
          </p:cNvGrpSpPr>
          <p:nvPr/>
        </p:nvGrpSpPr>
        <p:grpSpPr bwMode="auto">
          <a:xfrm>
            <a:off x="2413000" y="3517900"/>
            <a:ext cx="152400" cy="152400"/>
            <a:chOff x="3696" y="2624"/>
            <a:chExt cx="96" cy="96"/>
          </a:xfrm>
        </p:grpSpPr>
        <p:sp>
          <p:nvSpPr>
            <p:cNvPr id="42" name="Oval 40"/>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Oval 41"/>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grpSp>
        <p:nvGrpSpPr>
          <p:cNvPr id="44" name="Group 42"/>
          <p:cNvGrpSpPr>
            <a:grpSpLocks/>
          </p:cNvGrpSpPr>
          <p:nvPr/>
        </p:nvGrpSpPr>
        <p:grpSpPr bwMode="auto">
          <a:xfrm>
            <a:off x="3505200" y="4419600"/>
            <a:ext cx="152400" cy="152400"/>
            <a:chOff x="3696" y="2624"/>
            <a:chExt cx="96" cy="96"/>
          </a:xfrm>
        </p:grpSpPr>
        <p:sp>
          <p:nvSpPr>
            <p:cNvPr id="45" name="Oval 43"/>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Oval 44"/>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grpSp>
        <p:nvGrpSpPr>
          <p:cNvPr id="47" name="Group 45"/>
          <p:cNvGrpSpPr>
            <a:grpSpLocks/>
          </p:cNvGrpSpPr>
          <p:nvPr/>
        </p:nvGrpSpPr>
        <p:grpSpPr bwMode="auto">
          <a:xfrm>
            <a:off x="1066800" y="2209800"/>
            <a:ext cx="152400" cy="152400"/>
            <a:chOff x="3696" y="2624"/>
            <a:chExt cx="96" cy="96"/>
          </a:xfrm>
        </p:grpSpPr>
        <p:sp>
          <p:nvSpPr>
            <p:cNvPr id="48" name="Oval 46"/>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Oval 47"/>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sp>
        <p:nvSpPr>
          <p:cNvPr id="50" name="Freeform 48"/>
          <p:cNvSpPr>
            <a:spLocks/>
          </p:cNvSpPr>
          <p:nvPr/>
        </p:nvSpPr>
        <p:spPr bwMode="auto">
          <a:xfrm>
            <a:off x="933450" y="2078038"/>
            <a:ext cx="2855913" cy="2722562"/>
          </a:xfrm>
          <a:custGeom>
            <a:avLst/>
            <a:gdLst/>
            <a:ahLst/>
            <a:cxnLst>
              <a:cxn ang="0">
                <a:pos x="20" y="67"/>
              </a:cxn>
              <a:cxn ang="0">
                <a:pos x="36" y="179"/>
              </a:cxn>
              <a:cxn ang="0">
                <a:pos x="180" y="275"/>
              </a:cxn>
              <a:cxn ang="0">
                <a:pos x="260" y="739"/>
              </a:cxn>
              <a:cxn ang="0">
                <a:pos x="612" y="995"/>
              </a:cxn>
              <a:cxn ang="0">
                <a:pos x="1188" y="1091"/>
              </a:cxn>
              <a:cxn ang="0">
                <a:pos x="1476" y="1283"/>
              </a:cxn>
              <a:cxn ang="0">
                <a:pos x="1620" y="1667"/>
              </a:cxn>
              <a:cxn ang="0">
                <a:pos x="1764" y="1571"/>
              </a:cxn>
              <a:cxn ang="0">
                <a:pos x="1412" y="971"/>
              </a:cxn>
              <a:cxn ang="0">
                <a:pos x="516" y="755"/>
              </a:cxn>
              <a:cxn ang="0">
                <a:pos x="372" y="323"/>
              </a:cxn>
              <a:cxn ang="0">
                <a:pos x="156" y="43"/>
              </a:cxn>
              <a:cxn ang="0">
                <a:pos x="20" y="67"/>
              </a:cxn>
            </a:cxnLst>
            <a:rect l="0" t="0" r="r" b="b"/>
            <a:pathLst>
              <a:path w="1799" h="1715">
                <a:moveTo>
                  <a:pt x="20" y="67"/>
                </a:moveTo>
                <a:cubicBezTo>
                  <a:pt x="0" y="90"/>
                  <a:pt x="9" y="144"/>
                  <a:pt x="36" y="179"/>
                </a:cubicBezTo>
                <a:cubicBezTo>
                  <a:pt x="63" y="214"/>
                  <a:pt x="143" y="182"/>
                  <a:pt x="180" y="275"/>
                </a:cubicBezTo>
                <a:cubicBezTo>
                  <a:pt x="217" y="368"/>
                  <a:pt x="188" y="619"/>
                  <a:pt x="260" y="739"/>
                </a:cubicBezTo>
                <a:cubicBezTo>
                  <a:pt x="332" y="859"/>
                  <a:pt x="457" y="936"/>
                  <a:pt x="612" y="995"/>
                </a:cubicBezTo>
                <a:cubicBezTo>
                  <a:pt x="767" y="1054"/>
                  <a:pt x="1044" y="1043"/>
                  <a:pt x="1188" y="1091"/>
                </a:cubicBezTo>
                <a:cubicBezTo>
                  <a:pt x="1332" y="1139"/>
                  <a:pt x="1404" y="1187"/>
                  <a:pt x="1476" y="1283"/>
                </a:cubicBezTo>
                <a:cubicBezTo>
                  <a:pt x="1548" y="1379"/>
                  <a:pt x="1572" y="1619"/>
                  <a:pt x="1620" y="1667"/>
                </a:cubicBezTo>
                <a:cubicBezTo>
                  <a:pt x="1668" y="1715"/>
                  <a:pt x="1799" y="1687"/>
                  <a:pt x="1764" y="1571"/>
                </a:cubicBezTo>
                <a:cubicBezTo>
                  <a:pt x="1729" y="1455"/>
                  <a:pt x="1620" y="1107"/>
                  <a:pt x="1412" y="971"/>
                </a:cubicBezTo>
                <a:cubicBezTo>
                  <a:pt x="1204" y="835"/>
                  <a:pt x="689" y="863"/>
                  <a:pt x="516" y="755"/>
                </a:cubicBezTo>
                <a:cubicBezTo>
                  <a:pt x="343" y="647"/>
                  <a:pt x="432" y="441"/>
                  <a:pt x="372" y="323"/>
                </a:cubicBezTo>
                <a:cubicBezTo>
                  <a:pt x="312" y="205"/>
                  <a:pt x="215" y="86"/>
                  <a:pt x="156" y="43"/>
                </a:cubicBezTo>
                <a:cubicBezTo>
                  <a:pt x="97" y="0"/>
                  <a:pt x="40" y="44"/>
                  <a:pt x="20" y="67"/>
                </a:cubicBezTo>
                <a:close/>
              </a:path>
            </a:pathLst>
          </a:custGeom>
          <a:noFill/>
          <a:ln w="9525" cap="rnd" cmpd="sng">
            <a:solidFill>
              <a:schemeClr val="tx1"/>
            </a:solidFill>
            <a:prstDash val="sysDot"/>
            <a:round/>
            <a:headEnd type="none" w="med" len="med"/>
            <a:tailEnd type="none" w="med" len="med"/>
          </a:ln>
          <a:effectLst/>
        </p:spPr>
        <p:txBody>
          <a:bodyPr wrap="none" anchor="ctr"/>
          <a:lstStyle/>
          <a:p>
            <a:endParaRPr lang="en-US"/>
          </a:p>
        </p:txBody>
      </p:sp>
      <p:sp>
        <p:nvSpPr>
          <p:cNvPr id="51" name="Freeform 49"/>
          <p:cNvSpPr>
            <a:spLocks/>
          </p:cNvSpPr>
          <p:nvPr/>
        </p:nvSpPr>
        <p:spPr bwMode="auto">
          <a:xfrm>
            <a:off x="881063" y="3384550"/>
            <a:ext cx="1557337" cy="1428750"/>
          </a:xfrm>
          <a:custGeom>
            <a:avLst/>
            <a:gdLst/>
            <a:ahLst/>
            <a:cxnLst>
              <a:cxn ang="0">
                <a:pos x="69" y="28"/>
              </a:cxn>
              <a:cxn ang="0">
                <a:pos x="21" y="124"/>
              </a:cxn>
              <a:cxn ang="0">
                <a:pos x="197" y="388"/>
              </a:cxn>
              <a:cxn ang="0">
                <a:pos x="413" y="476"/>
              </a:cxn>
              <a:cxn ang="0">
                <a:pos x="541" y="436"/>
              </a:cxn>
              <a:cxn ang="0">
                <a:pos x="741" y="796"/>
              </a:cxn>
              <a:cxn ang="0">
                <a:pos x="933" y="892"/>
              </a:cxn>
              <a:cxn ang="0">
                <a:pos x="965" y="748"/>
              </a:cxn>
              <a:cxn ang="0">
                <a:pos x="837" y="668"/>
              </a:cxn>
              <a:cxn ang="0">
                <a:pos x="637" y="356"/>
              </a:cxn>
              <a:cxn ang="0">
                <a:pos x="389" y="300"/>
              </a:cxn>
              <a:cxn ang="0">
                <a:pos x="277" y="196"/>
              </a:cxn>
              <a:cxn ang="0">
                <a:pos x="165" y="28"/>
              </a:cxn>
              <a:cxn ang="0">
                <a:pos x="69" y="28"/>
              </a:cxn>
            </a:cxnLst>
            <a:rect l="0" t="0" r="r" b="b"/>
            <a:pathLst>
              <a:path w="981" h="900">
                <a:moveTo>
                  <a:pt x="69" y="28"/>
                </a:moveTo>
                <a:cubicBezTo>
                  <a:pt x="45" y="44"/>
                  <a:pt x="0" y="64"/>
                  <a:pt x="21" y="124"/>
                </a:cubicBezTo>
                <a:cubicBezTo>
                  <a:pt x="42" y="184"/>
                  <a:pt x="132" y="329"/>
                  <a:pt x="197" y="388"/>
                </a:cubicBezTo>
                <a:cubicBezTo>
                  <a:pt x="262" y="447"/>
                  <a:pt x="356" y="468"/>
                  <a:pt x="413" y="476"/>
                </a:cubicBezTo>
                <a:cubicBezTo>
                  <a:pt x="470" y="484"/>
                  <a:pt x="486" y="383"/>
                  <a:pt x="541" y="436"/>
                </a:cubicBezTo>
                <a:cubicBezTo>
                  <a:pt x="596" y="489"/>
                  <a:pt x="676" y="720"/>
                  <a:pt x="741" y="796"/>
                </a:cubicBezTo>
                <a:cubicBezTo>
                  <a:pt x="806" y="872"/>
                  <a:pt x="896" y="900"/>
                  <a:pt x="933" y="892"/>
                </a:cubicBezTo>
                <a:cubicBezTo>
                  <a:pt x="970" y="884"/>
                  <a:pt x="981" y="785"/>
                  <a:pt x="965" y="748"/>
                </a:cubicBezTo>
                <a:cubicBezTo>
                  <a:pt x="949" y="711"/>
                  <a:pt x="892" y="733"/>
                  <a:pt x="837" y="668"/>
                </a:cubicBezTo>
                <a:cubicBezTo>
                  <a:pt x="782" y="603"/>
                  <a:pt x="712" y="417"/>
                  <a:pt x="637" y="356"/>
                </a:cubicBezTo>
                <a:cubicBezTo>
                  <a:pt x="562" y="295"/>
                  <a:pt x="449" y="327"/>
                  <a:pt x="389" y="300"/>
                </a:cubicBezTo>
                <a:cubicBezTo>
                  <a:pt x="329" y="273"/>
                  <a:pt x="314" y="241"/>
                  <a:pt x="277" y="196"/>
                </a:cubicBezTo>
                <a:cubicBezTo>
                  <a:pt x="240" y="151"/>
                  <a:pt x="200" y="56"/>
                  <a:pt x="165" y="28"/>
                </a:cubicBezTo>
                <a:cubicBezTo>
                  <a:pt x="130" y="0"/>
                  <a:pt x="93" y="12"/>
                  <a:pt x="69" y="28"/>
                </a:cubicBezTo>
                <a:close/>
              </a:path>
            </a:pathLst>
          </a:custGeom>
          <a:noFill/>
          <a:ln w="9525" cap="rnd" cmpd="sng">
            <a:solidFill>
              <a:schemeClr val="tx1"/>
            </a:solidFill>
            <a:prstDash val="sysDot"/>
            <a:round/>
            <a:headEnd type="none" w="med" len="med"/>
            <a:tailEnd type="none" w="med" len="med"/>
          </a:ln>
          <a:effectLst/>
        </p:spPr>
        <p:txBody>
          <a:bodyPr wrap="none" anchor="ctr"/>
          <a:lstStyle/>
          <a:p>
            <a:endParaRPr lang="en-US"/>
          </a:p>
        </p:txBody>
      </p:sp>
      <p:grpSp>
        <p:nvGrpSpPr>
          <p:cNvPr id="52" name="Group 50"/>
          <p:cNvGrpSpPr>
            <a:grpSpLocks/>
          </p:cNvGrpSpPr>
          <p:nvPr/>
        </p:nvGrpSpPr>
        <p:grpSpPr bwMode="auto">
          <a:xfrm>
            <a:off x="695325" y="4191000"/>
            <a:ext cx="828675" cy="747713"/>
            <a:chOff x="870" y="2553"/>
            <a:chExt cx="522" cy="471"/>
          </a:xfrm>
        </p:grpSpPr>
        <p:grpSp>
          <p:nvGrpSpPr>
            <p:cNvPr id="53" name="Group 51"/>
            <p:cNvGrpSpPr>
              <a:grpSpLocks/>
            </p:cNvGrpSpPr>
            <p:nvPr/>
          </p:nvGrpSpPr>
          <p:grpSpPr bwMode="auto">
            <a:xfrm>
              <a:off x="917" y="2624"/>
              <a:ext cx="418" cy="336"/>
              <a:chOff x="864" y="2688"/>
              <a:chExt cx="418" cy="336"/>
            </a:xfrm>
          </p:grpSpPr>
          <p:grpSp>
            <p:nvGrpSpPr>
              <p:cNvPr id="55" name="Group 52"/>
              <p:cNvGrpSpPr>
                <a:grpSpLocks/>
              </p:cNvGrpSpPr>
              <p:nvPr/>
            </p:nvGrpSpPr>
            <p:grpSpPr bwMode="auto">
              <a:xfrm>
                <a:off x="1090" y="2832"/>
                <a:ext cx="96" cy="96"/>
                <a:chOff x="960" y="2016"/>
                <a:chExt cx="96" cy="96"/>
              </a:xfrm>
            </p:grpSpPr>
            <p:sp>
              <p:nvSpPr>
                <p:cNvPr id="71" name="Oval 53"/>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72" name="Oval 54"/>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56" name="Group 55"/>
              <p:cNvGrpSpPr>
                <a:grpSpLocks/>
              </p:cNvGrpSpPr>
              <p:nvPr/>
            </p:nvGrpSpPr>
            <p:grpSpPr bwMode="auto">
              <a:xfrm>
                <a:off x="864" y="2784"/>
                <a:ext cx="96" cy="96"/>
                <a:chOff x="960" y="2016"/>
                <a:chExt cx="96" cy="96"/>
              </a:xfrm>
            </p:grpSpPr>
            <p:sp>
              <p:nvSpPr>
                <p:cNvPr id="69" name="Oval 56"/>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70" name="Oval 57"/>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57" name="Group 58"/>
              <p:cNvGrpSpPr>
                <a:grpSpLocks/>
              </p:cNvGrpSpPr>
              <p:nvPr/>
            </p:nvGrpSpPr>
            <p:grpSpPr bwMode="auto">
              <a:xfrm>
                <a:off x="912" y="2880"/>
                <a:ext cx="96" cy="96"/>
                <a:chOff x="960" y="2016"/>
                <a:chExt cx="96" cy="96"/>
              </a:xfrm>
            </p:grpSpPr>
            <p:sp>
              <p:nvSpPr>
                <p:cNvPr id="67" name="Oval 59"/>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8" name="Oval 60"/>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58" name="Group 61"/>
              <p:cNvGrpSpPr>
                <a:grpSpLocks/>
              </p:cNvGrpSpPr>
              <p:nvPr/>
            </p:nvGrpSpPr>
            <p:grpSpPr bwMode="auto">
              <a:xfrm>
                <a:off x="1186" y="2784"/>
                <a:ext cx="96" cy="96"/>
                <a:chOff x="960" y="2016"/>
                <a:chExt cx="96" cy="96"/>
              </a:xfrm>
            </p:grpSpPr>
            <p:sp>
              <p:nvSpPr>
                <p:cNvPr id="65" name="Oval 62"/>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6" name="Oval 63"/>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59" name="Group 64"/>
              <p:cNvGrpSpPr>
                <a:grpSpLocks/>
              </p:cNvGrpSpPr>
              <p:nvPr/>
            </p:nvGrpSpPr>
            <p:grpSpPr bwMode="auto">
              <a:xfrm>
                <a:off x="1056" y="2928"/>
                <a:ext cx="96" cy="96"/>
                <a:chOff x="960" y="2016"/>
                <a:chExt cx="96" cy="96"/>
              </a:xfrm>
            </p:grpSpPr>
            <p:sp>
              <p:nvSpPr>
                <p:cNvPr id="63" name="Oval 65"/>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4" name="Oval 66"/>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60" name="Group 67"/>
              <p:cNvGrpSpPr>
                <a:grpSpLocks/>
              </p:cNvGrpSpPr>
              <p:nvPr/>
            </p:nvGrpSpPr>
            <p:grpSpPr bwMode="auto">
              <a:xfrm>
                <a:off x="912" y="2688"/>
                <a:ext cx="96" cy="96"/>
                <a:chOff x="960" y="2016"/>
                <a:chExt cx="96" cy="96"/>
              </a:xfrm>
            </p:grpSpPr>
            <p:sp>
              <p:nvSpPr>
                <p:cNvPr id="61" name="Oval 68"/>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2" name="Oval 69"/>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sp>
          <p:nvSpPr>
            <p:cNvPr id="54" name="Freeform 70"/>
            <p:cNvSpPr>
              <a:spLocks/>
            </p:cNvSpPr>
            <p:nvPr/>
          </p:nvSpPr>
          <p:spPr bwMode="auto">
            <a:xfrm>
              <a:off x="870" y="2553"/>
              <a:ext cx="522" cy="471"/>
            </a:xfrm>
            <a:custGeom>
              <a:avLst/>
              <a:gdLst/>
              <a:ahLst/>
              <a:cxnLst>
                <a:cxn ang="0">
                  <a:pos x="177" y="23"/>
                </a:cxn>
                <a:cxn ang="0">
                  <a:pos x="129" y="23"/>
                </a:cxn>
                <a:cxn ang="0">
                  <a:pos x="25" y="159"/>
                </a:cxn>
                <a:cxn ang="0">
                  <a:pos x="33" y="311"/>
                </a:cxn>
                <a:cxn ang="0">
                  <a:pos x="225" y="455"/>
                </a:cxn>
                <a:cxn ang="0">
                  <a:pos x="369" y="407"/>
                </a:cxn>
                <a:cxn ang="0">
                  <a:pos x="417" y="327"/>
                </a:cxn>
                <a:cxn ang="0">
                  <a:pos x="513" y="263"/>
                </a:cxn>
                <a:cxn ang="0">
                  <a:pos x="473" y="151"/>
                </a:cxn>
                <a:cxn ang="0">
                  <a:pos x="361" y="127"/>
                </a:cxn>
                <a:cxn ang="0">
                  <a:pos x="201" y="239"/>
                </a:cxn>
                <a:cxn ang="0">
                  <a:pos x="249" y="95"/>
                </a:cxn>
                <a:cxn ang="0">
                  <a:pos x="177" y="23"/>
                </a:cxn>
              </a:cxnLst>
              <a:rect l="0" t="0" r="r" b="b"/>
              <a:pathLst>
                <a:path w="522" h="471">
                  <a:moveTo>
                    <a:pt x="177" y="23"/>
                  </a:moveTo>
                  <a:cubicBezTo>
                    <a:pt x="153" y="7"/>
                    <a:pt x="154" y="0"/>
                    <a:pt x="129" y="23"/>
                  </a:cubicBezTo>
                  <a:cubicBezTo>
                    <a:pt x="104" y="46"/>
                    <a:pt x="41" y="111"/>
                    <a:pt x="25" y="159"/>
                  </a:cubicBezTo>
                  <a:cubicBezTo>
                    <a:pt x="9" y="207"/>
                    <a:pt x="0" y="262"/>
                    <a:pt x="33" y="311"/>
                  </a:cubicBezTo>
                  <a:cubicBezTo>
                    <a:pt x="66" y="360"/>
                    <a:pt x="169" y="439"/>
                    <a:pt x="225" y="455"/>
                  </a:cubicBezTo>
                  <a:cubicBezTo>
                    <a:pt x="281" y="471"/>
                    <a:pt x="337" y="428"/>
                    <a:pt x="369" y="407"/>
                  </a:cubicBezTo>
                  <a:cubicBezTo>
                    <a:pt x="401" y="386"/>
                    <a:pt x="393" y="351"/>
                    <a:pt x="417" y="327"/>
                  </a:cubicBezTo>
                  <a:cubicBezTo>
                    <a:pt x="441" y="303"/>
                    <a:pt x="504" y="292"/>
                    <a:pt x="513" y="263"/>
                  </a:cubicBezTo>
                  <a:cubicBezTo>
                    <a:pt x="522" y="234"/>
                    <a:pt x="498" y="174"/>
                    <a:pt x="473" y="151"/>
                  </a:cubicBezTo>
                  <a:cubicBezTo>
                    <a:pt x="448" y="128"/>
                    <a:pt x="406" y="112"/>
                    <a:pt x="361" y="127"/>
                  </a:cubicBezTo>
                  <a:cubicBezTo>
                    <a:pt x="316" y="142"/>
                    <a:pt x="220" y="244"/>
                    <a:pt x="201" y="239"/>
                  </a:cubicBezTo>
                  <a:cubicBezTo>
                    <a:pt x="182" y="234"/>
                    <a:pt x="253" y="131"/>
                    <a:pt x="249" y="95"/>
                  </a:cubicBezTo>
                  <a:cubicBezTo>
                    <a:pt x="245" y="59"/>
                    <a:pt x="192" y="38"/>
                    <a:pt x="177" y="23"/>
                  </a:cubicBezTo>
                  <a:close/>
                </a:path>
              </a:pathLst>
            </a:custGeom>
            <a:noFill/>
            <a:ln w="9525" cap="rnd" cmpd="sng">
              <a:solidFill>
                <a:schemeClr val="tx1"/>
              </a:solidFill>
              <a:prstDash val="sysDot"/>
              <a:round/>
              <a:headEnd type="none" w="med" len="med"/>
              <a:tailEnd type="none" w="med" len="med"/>
            </a:ln>
            <a:effectLst/>
          </p:spPr>
          <p:txBody>
            <a:bodyPr wrap="none" anchor="ctr"/>
            <a:lstStyle/>
            <a:p>
              <a:endParaRPr lang="en-US"/>
            </a:p>
          </p:txBody>
        </p:sp>
      </p:grpSp>
      <p:sp>
        <p:nvSpPr>
          <p:cNvPr id="73" name="Line 71"/>
          <p:cNvSpPr>
            <a:spLocks noChangeShapeType="1"/>
          </p:cNvSpPr>
          <p:nvPr/>
        </p:nvSpPr>
        <p:spPr bwMode="auto">
          <a:xfrm rot="21383884" flipV="1">
            <a:off x="1060450" y="4133850"/>
            <a:ext cx="304800" cy="361950"/>
          </a:xfrm>
          <a:prstGeom prst="line">
            <a:avLst/>
          </a:prstGeom>
          <a:noFill/>
          <a:ln w="38100">
            <a:solidFill>
              <a:schemeClr val="tx1"/>
            </a:solidFill>
            <a:round/>
            <a:headEnd/>
            <a:tailEnd type="triangle" w="med" len="med"/>
          </a:ln>
          <a:effectLst/>
        </p:spPr>
        <p:txBody>
          <a:bodyPr wrap="none" anchor="ctr"/>
          <a:lstStyle/>
          <a:p>
            <a:endParaRPr lang="en-US"/>
          </a:p>
        </p:txBody>
      </p:sp>
      <p:sp>
        <p:nvSpPr>
          <p:cNvPr id="74" name="Line 72"/>
          <p:cNvSpPr>
            <a:spLocks noChangeShapeType="1"/>
          </p:cNvSpPr>
          <p:nvPr/>
        </p:nvSpPr>
        <p:spPr bwMode="auto">
          <a:xfrm flipV="1">
            <a:off x="1543050" y="3581400"/>
            <a:ext cx="228600" cy="304800"/>
          </a:xfrm>
          <a:prstGeom prst="line">
            <a:avLst/>
          </a:prstGeom>
          <a:noFill/>
          <a:ln w="38100">
            <a:solidFill>
              <a:schemeClr val="tx1"/>
            </a:solidFill>
            <a:round/>
            <a:headEnd/>
            <a:tailEnd type="triangle" w="med" len="med"/>
          </a:ln>
          <a:effectLst/>
        </p:spPr>
        <p:txBody>
          <a:bodyPr wrap="none" anchor="ctr"/>
          <a:lstStyle/>
          <a:p>
            <a:endParaRPr lang="en-US"/>
          </a:p>
        </p:txBody>
      </p:sp>
      <p:sp>
        <p:nvSpPr>
          <p:cNvPr id="75" name="Freeform 73"/>
          <p:cNvSpPr>
            <a:spLocks/>
          </p:cNvSpPr>
          <p:nvPr/>
        </p:nvSpPr>
        <p:spPr bwMode="auto">
          <a:xfrm>
            <a:off x="1371600" y="1905000"/>
            <a:ext cx="2679700" cy="2705100"/>
          </a:xfrm>
          <a:custGeom>
            <a:avLst/>
            <a:gdLst/>
            <a:ahLst/>
            <a:cxnLst>
              <a:cxn ang="0">
                <a:pos x="0" y="0"/>
              </a:cxn>
              <a:cxn ang="0">
                <a:pos x="288" y="240"/>
              </a:cxn>
              <a:cxn ang="0">
                <a:pos x="384" y="720"/>
              </a:cxn>
              <a:cxn ang="0">
                <a:pos x="1168" y="880"/>
              </a:cxn>
              <a:cxn ang="0">
                <a:pos x="1496" y="1176"/>
              </a:cxn>
              <a:cxn ang="0">
                <a:pos x="1688" y="1704"/>
              </a:cxn>
            </a:cxnLst>
            <a:rect l="0" t="0" r="r" b="b"/>
            <a:pathLst>
              <a:path w="1688" h="1704">
                <a:moveTo>
                  <a:pt x="0" y="0"/>
                </a:moveTo>
                <a:cubicBezTo>
                  <a:pt x="112" y="60"/>
                  <a:pt x="224" y="120"/>
                  <a:pt x="288" y="240"/>
                </a:cubicBezTo>
                <a:cubicBezTo>
                  <a:pt x="352" y="360"/>
                  <a:pt x="237" y="613"/>
                  <a:pt x="384" y="720"/>
                </a:cubicBezTo>
                <a:cubicBezTo>
                  <a:pt x="531" y="827"/>
                  <a:pt x="983" y="804"/>
                  <a:pt x="1168" y="880"/>
                </a:cubicBezTo>
                <a:cubicBezTo>
                  <a:pt x="1353" y="956"/>
                  <a:pt x="1409" y="1039"/>
                  <a:pt x="1496" y="1176"/>
                </a:cubicBezTo>
                <a:cubicBezTo>
                  <a:pt x="1583" y="1313"/>
                  <a:pt x="1648" y="1594"/>
                  <a:pt x="1688" y="1704"/>
                </a:cubicBezTo>
              </a:path>
            </a:pathLst>
          </a:custGeom>
          <a:noFill/>
          <a:ln w="38100" cap="flat" cmpd="sng">
            <a:solidFill>
              <a:srgbClr val="993366"/>
            </a:solidFill>
            <a:prstDash val="solid"/>
            <a:round/>
            <a:headEnd type="triangle" w="med" len="med"/>
            <a:tailEnd type="triangle" w="med" len="med"/>
          </a:ln>
          <a:effectLst/>
        </p:spPr>
        <p:txBody>
          <a:bodyPr wrap="none" anchor="ctr"/>
          <a:lstStyle/>
          <a:p>
            <a:endParaRPr lang="en-US"/>
          </a:p>
        </p:txBody>
      </p:sp>
      <p:sp>
        <p:nvSpPr>
          <p:cNvPr id="76" name="Text Box 74"/>
          <p:cNvSpPr txBox="1">
            <a:spLocks noChangeArrowheads="1"/>
          </p:cNvSpPr>
          <p:nvPr/>
        </p:nvSpPr>
        <p:spPr bwMode="auto">
          <a:xfrm>
            <a:off x="3327400" y="1619250"/>
            <a:ext cx="1069975" cy="406400"/>
          </a:xfrm>
          <a:prstGeom prst="rect">
            <a:avLst/>
          </a:prstGeom>
          <a:solidFill>
            <a:srgbClr val="FCE4BA"/>
          </a:solidFill>
          <a:ln w="9525">
            <a:solidFill>
              <a:schemeClr val="tx1"/>
            </a:solidFill>
            <a:miter lim="800000"/>
            <a:headEnd/>
            <a:tailEnd/>
          </a:ln>
          <a:effectLst/>
        </p:spPr>
        <p:txBody>
          <a:bodyPr wrap="none">
            <a:spAutoFit/>
          </a:bodyPr>
          <a:lstStyle/>
          <a:p>
            <a:pPr algn="l"/>
            <a:r>
              <a:rPr lang="en-US" sz="2000"/>
              <a:t>Diversity</a:t>
            </a:r>
          </a:p>
        </p:txBody>
      </p:sp>
      <p:sp>
        <p:nvSpPr>
          <p:cNvPr id="77" name="Line 75"/>
          <p:cNvSpPr>
            <a:spLocks noChangeShapeType="1"/>
          </p:cNvSpPr>
          <p:nvPr/>
        </p:nvSpPr>
        <p:spPr bwMode="auto">
          <a:xfrm rot="120011" flipV="1">
            <a:off x="2514600" y="4114800"/>
            <a:ext cx="609600" cy="863600"/>
          </a:xfrm>
          <a:prstGeom prst="line">
            <a:avLst/>
          </a:prstGeom>
          <a:noFill/>
          <a:ln w="38100">
            <a:solidFill>
              <a:srgbClr val="993366"/>
            </a:solidFill>
            <a:round/>
            <a:headEnd/>
            <a:tailEnd type="triangle" w="med" len="med"/>
          </a:ln>
          <a:effectLst/>
        </p:spPr>
        <p:txBody>
          <a:bodyPr wrap="none" anchor="ctr"/>
          <a:lstStyle/>
          <a:p>
            <a:endParaRPr lang="en-US"/>
          </a:p>
        </p:txBody>
      </p:sp>
      <p:sp>
        <p:nvSpPr>
          <p:cNvPr id="78" name="Text Box 76"/>
          <p:cNvSpPr txBox="1">
            <a:spLocks noChangeArrowheads="1"/>
          </p:cNvSpPr>
          <p:nvPr/>
        </p:nvSpPr>
        <p:spPr bwMode="auto">
          <a:xfrm>
            <a:off x="2844800" y="5657850"/>
            <a:ext cx="1552575" cy="406400"/>
          </a:xfrm>
          <a:prstGeom prst="rect">
            <a:avLst/>
          </a:prstGeom>
          <a:solidFill>
            <a:srgbClr val="FCE4BA"/>
          </a:solidFill>
          <a:ln w="9525">
            <a:solidFill>
              <a:schemeClr val="tx1"/>
            </a:solidFill>
            <a:miter lim="800000"/>
            <a:headEnd/>
            <a:tailEnd/>
          </a:ln>
          <a:effectLst/>
        </p:spPr>
        <p:txBody>
          <a:bodyPr wrap="none">
            <a:spAutoFit/>
          </a:bodyPr>
          <a:lstStyle/>
          <a:p>
            <a:pPr algn="l"/>
            <a:r>
              <a:rPr lang="en-US" sz="2000"/>
              <a:t>Convergence</a:t>
            </a:r>
          </a:p>
        </p:txBody>
      </p:sp>
      <p:sp>
        <p:nvSpPr>
          <p:cNvPr id="80" name="AutoShape 78"/>
          <p:cNvSpPr>
            <a:spLocks/>
          </p:cNvSpPr>
          <p:nvPr/>
        </p:nvSpPr>
        <p:spPr bwMode="auto">
          <a:xfrm>
            <a:off x="5078413" y="1066800"/>
            <a:ext cx="74612" cy="1479550"/>
          </a:xfrm>
          <a:prstGeom prst="leftBracket">
            <a:avLst>
              <a:gd name="adj" fmla="val 165249"/>
            </a:avLst>
          </a:prstGeom>
          <a:noFill/>
          <a:ln w="9525">
            <a:solidFill>
              <a:schemeClr val="tx1"/>
            </a:solidFill>
            <a:round/>
            <a:headEnd/>
            <a:tailEnd/>
          </a:ln>
          <a:effectLst/>
        </p:spPr>
        <p:txBody>
          <a:bodyPr wrap="none" anchor="ctr"/>
          <a:lstStyle/>
          <a:p>
            <a:endParaRPr lang="en-US"/>
          </a:p>
        </p:txBody>
      </p:sp>
      <p:sp>
        <p:nvSpPr>
          <p:cNvPr id="81" name="AutoShape 79"/>
          <p:cNvSpPr>
            <a:spLocks/>
          </p:cNvSpPr>
          <p:nvPr/>
        </p:nvSpPr>
        <p:spPr bwMode="auto">
          <a:xfrm>
            <a:off x="5081588" y="3092450"/>
            <a:ext cx="74612" cy="1479550"/>
          </a:xfrm>
          <a:prstGeom prst="leftBracket">
            <a:avLst>
              <a:gd name="adj" fmla="val 165249"/>
            </a:avLst>
          </a:prstGeom>
          <a:noFill/>
          <a:ln w="9525">
            <a:solidFill>
              <a:schemeClr val="tx1"/>
            </a:solidFill>
            <a:round/>
            <a:headEnd/>
            <a:tailEnd/>
          </a:ln>
          <a:effectLst/>
        </p:spPr>
        <p:txBody>
          <a:bodyPr wrap="none" anchor="ctr"/>
          <a:lstStyle/>
          <a:p>
            <a:endParaRPr lang="en-US"/>
          </a:p>
        </p:txBody>
      </p:sp>
      <p:sp>
        <p:nvSpPr>
          <p:cNvPr id="82" name="AutoShape 80"/>
          <p:cNvSpPr>
            <a:spLocks/>
          </p:cNvSpPr>
          <p:nvPr/>
        </p:nvSpPr>
        <p:spPr bwMode="auto">
          <a:xfrm>
            <a:off x="5080000" y="5105400"/>
            <a:ext cx="74613" cy="1479550"/>
          </a:xfrm>
          <a:prstGeom prst="leftBracket">
            <a:avLst>
              <a:gd name="adj" fmla="val 165247"/>
            </a:avLst>
          </a:prstGeom>
          <a:noFill/>
          <a:ln w="9525">
            <a:solidFill>
              <a:schemeClr val="tx1"/>
            </a:solidFill>
            <a:round/>
            <a:headEnd/>
            <a:tailEnd/>
          </a:ln>
          <a:effectLst/>
        </p:spPr>
        <p:txBody>
          <a:bodyPr wrap="none" anchor="ctr"/>
          <a:lstStyle/>
          <a:p>
            <a:endParaRPr lang="en-US"/>
          </a:p>
        </p:txBody>
      </p:sp>
      <p:sp>
        <p:nvSpPr>
          <p:cNvPr id="83" name="Freeform 81"/>
          <p:cNvSpPr>
            <a:spLocks/>
          </p:cNvSpPr>
          <p:nvPr/>
        </p:nvSpPr>
        <p:spPr bwMode="auto">
          <a:xfrm>
            <a:off x="4470400" y="4038600"/>
            <a:ext cx="609600" cy="1828800"/>
          </a:xfrm>
          <a:custGeom>
            <a:avLst/>
            <a:gdLst/>
            <a:ahLst/>
            <a:cxnLst>
              <a:cxn ang="0">
                <a:pos x="0" y="1152"/>
              </a:cxn>
              <a:cxn ang="0">
                <a:pos x="144" y="1152"/>
              </a:cxn>
              <a:cxn ang="0">
                <a:pos x="144" y="0"/>
              </a:cxn>
              <a:cxn ang="0">
                <a:pos x="384" y="0"/>
              </a:cxn>
            </a:cxnLst>
            <a:rect l="0" t="0" r="r" b="b"/>
            <a:pathLst>
              <a:path w="384" h="1152">
                <a:moveTo>
                  <a:pt x="0" y="1152"/>
                </a:moveTo>
                <a:lnTo>
                  <a:pt x="144" y="1152"/>
                </a:lnTo>
                <a:lnTo>
                  <a:pt x="144" y="0"/>
                </a:lnTo>
                <a:lnTo>
                  <a:pt x="384" y="0"/>
                </a:lnTo>
              </a:path>
            </a:pathLst>
          </a:custGeom>
          <a:noFill/>
          <a:ln w="9525" cap="flat" cmpd="sng">
            <a:solidFill>
              <a:schemeClr val="tx1"/>
            </a:solidFill>
            <a:prstDash val="solid"/>
            <a:round/>
            <a:headEnd type="none" w="med" len="med"/>
            <a:tailEnd type="triangle" w="med" len="med"/>
          </a:ln>
          <a:effectLst/>
        </p:spPr>
        <p:txBody>
          <a:bodyPr wrap="none" anchor="ctr"/>
          <a:lstStyle/>
          <a:p>
            <a:endParaRPr lang="en-US"/>
          </a:p>
        </p:txBody>
      </p:sp>
      <p:sp>
        <p:nvSpPr>
          <p:cNvPr id="84" name="Freeform 82"/>
          <p:cNvSpPr>
            <a:spLocks/>
          </p:cNvSpPr>
          <p:nvPr/>
        </p:nvSpPr>
        <p:spPr bwMode="auto">
          <a:xfrm flipV="1">
            <a:off x="4470400" y="1790700"/>
            <a:ext cx="609600" cy="1828800"/>
          </a:xfrm>
          <a:custGeom>
            <a:avLst/>
            <a:gdLst/>
            <a:ahLst/>
            <a:cxnLst>
              <a:cxn ang="0">
                <a:pos x="0" y="1152"/>
              </a:cxn>
              <a:cxn ang="0">
                <a:pos x="144" y="1152"/>
              </a:cxn>
              <a:cxn ang="0">
                <a:pos x="144" y="0"/>
              </a:cxn>
              <a:cxn ang="0">
                <a:pos x="384" y="0"/>
              </a:cxn>
            </a:cxnLst>
            <a:rect l="0" t="0" r="r" b="b"/>
            <a:pathLst>
              <a:path w="384" h="1152">
                <a:moveTo>
                  <a:pt x="0" y="1152"/>
                </a:moveTo>
                <a:lnTo>
                  <a:pt x="144" y="1152"/>
                </a:lnTo>
                <a:lnTo>
                  <a:pt x="144" y="0"/>
                </a:lnTo>
                <a:lnTo>
                  <a:pt x="384" y="0"/>
                </a:lnTo>
              </a:path>
            </a:pathLst>
          </a:custGeom>
          <a:noFill/>
          <a:ln w="9525" cap="flat" cmpd="sng">
            <a:solidFill>
              <a:schemeClr val="tx1"/>
            </a:solidFill>
            <a:prstDash val="solid"/>
            <a:round/>
            <a:headEnd type="none" w="med" len="med"/>
            <a:tailEnd type="triangle" w="med" len="med"/>
          </a:ln>
          <a:effectLst/>
        </p:spPr>
        <p:txBody>
          <a:bodyPr wrap="none" anchor="ctr"/>
          <a:lstStyle/>
          <a:p>
            <a:endParaRPr lang="en-US"/>
          </a:p>
        </p:txBody>
      </p:sp>
      <p:sp>
        <p:nvSpPr>
          <p:cNvPr id="85" name="Line 83"/>
          <p:cNvSpPr>
            <a:spLocks noChangeShapeType="1"/>
          </p:cNvSpPr>
          <p:nvPr/>
        </p:nvSpPr>
        <p:spPr bwMode="auto">
          <a:xfrm>
            <a:off x="4451350" y="5867400"/>
            <a:ext cx="627063"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86" name="Line 84"/>
          <p:cNvSpPr>
            <a:spLocks noChangeShapeType="1"/>
          </p:cNvSpPr>
          <p:nvPr/>
        </p:nvSpPr>
        <p:spPr bwMode="auto">
          <a:xfrm>
            <a:off x="4452938" y="1790700"/>
            <a:ext cx="62706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87" name="Text Box 77"/>
          <p:cNvSpPr txBox="1">
            <a:spLocks noChangeArrowheads="1"/>
          </p:cNvSpPr>
          <p:nvPr/>
        </p:nvSpPr>
        <p:spPr bwMode="auto">
          <a:xfrm>
            <a:off x="5153025" y="1143000"/>
            <a:ext cx="4524375" cy="4939814"/>
          </a:xfrm>
          <a:prstGeom prst="rect">
            <a:avLst/>
          </a:prstGeom>
          <a:noFill/>
          <a:ln w="9525">
            <a:noFill/>
            <a:miter lim="800000"/>
            <a:headEnd/>
            <a:tailEnd/>
          </a:ln>
          <a:effectLst/>
        </p:spPr>
        <p:txBody>
          <a:bodyPr>
            <a:spAutoFit/>
          </a:bodyPr>
          <a:lstStyle/>
          <a:p>
            <a:pPr algn="l">
              <a:spcBef>
                <a:spcPct val="50000"/>
              </a:spcBef>
              <a:buSzPct val="60000"/>
              <a:buFontTx/>
              <a:buBlip>
                <a:blip r:embed="rId2"/>
              </a:buBlip>
            </a:pPr>
            <a:r>
              <a:rPr lang="en-US" dirty="0"/>
              <a:t> How to maintain a diverse</a:t>
            </a:r>
            <a:br>
              <a:rPr lang="en-US" dirty="0"/>
            </a:br>
            <a:r>
              <a:rPr lang="en-US" dirty="0"/>
              <a:t>    Pareto set approximation?</a:t>
            </a:r>
          </a:p>
          <a:p>
            <a:pPr algn="l">
              <a:spcBef>
                <a:spcPct val="50000"/>
              </a:spcBef>
              <a:buSzPct val="60000"/>
            </a:pPr>
            <a:r>
              <a:rPr lang="en-US" dirty="0"/>
              <a:t>    </a:t>
            </a:r>
            <a:r>
              <a:rPr lang="en-US" dirty="0">
                <a:sym typeface="Wingdings" pitchFamily="2" charset="2"/>
              </a:rPr>
              <a:t> </a:t>
            </a:r>
            <a:r>
              <a:rPr lang="en-US" b="1" dirty="0">
                <a:solidFill>
                  <a:srgbClr val="993366"/>
                </a:solidFill>
              </a:rPr>
              <a:t>density estimation</a:t>
            </a:r>
          </a:p>
          <a:p>
            <a:pPr algn="l">
              <a:spcBef>
                <a:spcPct val="50000"/>
              </a:spcBef>
              <a:buSzPct val="60000"/>
              <a:buFontTx/>
              <a:buBlip>
                <a:blip r:embed="rId2"/>
              </a:buBlip>
            </a:pPr>
            <a:endParaRPr lang="en-US" b="1" dirty="0">
              <a:solidFill>
                <a:srgbClr val="993366"/>
              </a:solidFill>
            </a:endParaRPr>
          </a:p>
          <a:p>
            <a:pPr algn="l">
              <a:spcBef>
                <a:spcPct val="50000"/>
              </a:spcBef>
              <a:buSzPct val="60000"/>
              <a:buFontTx/>
              <a:buBlip>
                <a:blip r:embed="rId2"/>
              </a:buBlip>
            </a:pPr>
            <a:endParaRPr lang="en-US" b="1" dirty="0">
              <a:solidFill>
                <a:srgbClr val="993366"/>
              </a:solidFill>
            </a:endParaRPr>
          </a:p>
          <a:p>
            <a:pPr algn="l">
              <a:spcBef>
                <a:spcPct val="50000"/>
              </a:spcBef>
              <a:buSzPct val="60000"/>
              <a:buFontTx/>
              <a:buBlip>
                <a:blip r:embed="rId2"/>
              </a:buBlip>
            </a:pPr>
            <a:r>
              <a:rPr lang="en-US" dirty="0"/>
              <a:t> How to prevent </a:t>
            </a:r>
            <a:r>
              <a:rPr lang="en-US" dirty="0" err="1"/>
              <a:t>nondominated</a:t>
            </a:r>
            <a:r>
              <a:rPr lang="en-US" dirty="0"/>
              <a:t> </a:t>
            </a:r>
            <a:br>
              <a:rPr lang="en-US" dirty="0"/>
            </a:br>
            <a:r>
              <a:rPr lang="en-US" dirty="0"/>
              <a:t>    solutions from being lost?</a:t>
            </a:r>
          </a:p>
          <a:p>
            <a:pPr algn="l">
              <a:spcBef>
                <a:spcPct val="50000"/>
              </a:spcBef>
              <a:buSzPct val="60000"/>
            </a:pPr>
            <a:r>
              <a:rPr lang="en-US" dirty="0"/>
              <a:t>    </a:t>
            </a:r>
            <a:r>
              <a:rPr lang="en-US" dirty="0">
                <a:sym typeface="Wingdings" pitchFamily="2" charset="2"/>
              </a:rPr>
              <a:t> </a:t>
            </a:r>
            <a:r>
              <a:rPr lang="en-US" b="1" dirty="0">
                <a:solidFill>
                  <a:srgbClr val="993366"/>
                </a:solidFill>
              </a:rPr>
              <a:t>environmental selection</a:t>
            </a:r>
          </a:p>
          <a:p>
            <a:pPr algn="l">
              <a:spcBef>
                <a:spcPct val="50000"/>
              </a:spcBef>
              <a:buSzPct val="60000"/>
              <a:buFontTx/>
              <a:buBlip>
                <a:blip r:embed="rId2"/>
              </a:buBlip>
            </a:pPr>
            <a:endParaRPr lang="en-US" dirty="0"/>
          </a:p>
          <a:p>
            <a:pPr algn="l">
              <a:spcBef>
                <a:spcPct val="50000"/>
              </a:spcBef>
              <a:buSzPct val="60000"/>
            </a:pPr>
            <a:endParaRPr lang="en-US" dirty="0"/>
          </a:p>
          <a:p>
            <a:pPr algn="l">
              <a:spcBef>
                <a:spcPct val="50000"/>
              </a:spcBef>
              <a:buSzPct val="60000"/>
              <a:buFontTx/>
              <a:buBlip>
                <a:blip r:embed="rId2"/>
              </a:buBlip>
            </a:pPr>
            <a:r>
              <a:rPr lang="en-US" dirty="0"/>
              <a:t> How to guide the population </a:t>
            </a:r>
            <a:br>
              <a:rPr lang="en-US" dirty="0"/>
            </a:br>
            <a:r>
              <a:rPr lang="en-US" dirty="0"/>
              <a:t>    towards the Pareto set?</a:t>
            </a:r>
          </a:p>
          <a:p>
            <a:pPr algn="l">
              <a:spcBef>
                <a:spcPct val="50000"/>
              </a:spcBef>
              <a:buSzPct val="60000"/>
            </a:pPr>
            <a:r>
              <a:rPr lang="en-US" dirty="0"/>
              <a:t>    </a:t>
            </a:r>
            <a:r>
              <a:rPr lang="en-US" dirty="0">
                <a:sym typeface="Wingdings" pitchFamily="2" charset="2"/>
              </a:rPr>
              <a:t></a:t>
            </a:r>
            <a:r>
              <a:rPr lang="en-US" dirty="0"/>
              <a:t> </a:t>
            </a:r>
            <a:r>
              <a:rPr lang="en-US" b="1" dirty="0">
                <a:solidFill>
                  <a:srgbClr val="993366"/>
                </a:solidFill>
              </a:rPr>
              <a:t>fitness assignment </a:t>
            </a:r>
          </a:p>
        </p:txBody>
      </p:sp>
      <p:sp>
        <p:nvSpPr>
          <p:cNvPr id="3" name="TextBox 2">
            <a:extLst>
              <a:ext uri="{FF2B5EF4-FFF2-40B4-BE49-F238E27FC236}">
                <a16:creationId xmlns:a16="http://schemas.microsoft.com/office/drawing/2014/main" id="{9E4F0351-8683-6601-55B5-8501B412E034}"/>
              </a:ext>
            </a:extLst>
          </p:cNvPr>
          <p:cNvSpPr txBox="1"/>
          <p:nvPr/>
        </p:nvSpPr>
        <p:spPr>
          <a:xfrm>
            <a:off x="3109935" y="268585"/>
            <a:ext cx="3627916" cy="923330"/>
          </a:xfrm>
          <a:prstGeom prst="rect">
            <a:avLst/>
          </a:prstGeom>
          <a:noFill/>
        </p:spPr>
        <p:txBody>
          <a:bodyPr wrap="none" rtlCol="0">
            <a:spAutoFit/>
          </a:bodyPr>
          <a:lstStyle/>
          <a:p>
            <a:r>
              <a:rPr lang="fa-IR" dirty="0">
                <a:highlight>
                  <a:srgbClr val="FFFF00"/>
                </a:highlight>
              </a:rPr>
              <a:t>نزدیکی بیشتر به پرتو تنها معیار نیست ، </a:t>
            </a:r>
          </a:p>
          <a:p>
            <a:r>
              <a:rPr lang="fa-IR" dirty="0">
                <a:highlight>
                  <a:srgbClr val="FFFF00"/>
                </a:highlight>
              </a:rPr>
              <a:t>باید قسمت بزرگتری از پرتو </a:t>
            </a:r>
            <a:r>
              <a:rPr lang="fa-IR" dirty="0" err="1">
                <a:highlight>
                  <a:srgbClr val="FFFF00"/>
                </a:highlight>
              </a:rPr>
              <a:t>فرانت</a:t>
            </a:r>
            <a:r>
              <a:rPr lang="fa-IR" dirty="0">
                <a:highlight>
                  <a:srgbClr val="FFFF00"/>
                </a:highlight>
              </a:rPr>
              <a:t> را بپوشاند.</a:t>
            </a:r>
          </a:p>
          <a:p>
            <a:r>
              <a:rPr lang="fa-IR" dirty="0">
                <a:highlight>
                  <a:srgbClr val="FFFF00"/>
                </a:highlight>
              </a:rPr>
              <a:t>یعنی </a:t>
            </a:r>
            <a:r>
              <a:rPr lang="fa-IR" dirty="0" err="1">
                <a:highlight>
                  <a:srgbClr val="FFFF00"/>
                </a:highlight>
              </a:rPr>
              <a:t>دایورسیتی</a:t>
            </a:r>
            <a:r>
              <a:rPr lang="fa-IR" dirty="0">
                <a:highlight>
                  <a:srgbClr val="FFFF00"/>
                </a:highlight>
              </a:rPr>
              <a:t> داشته باشد .!!!!!!!!</a:t>
            </a:r>
            <a:endParaRPr lang="en-US" dirty="0">
              <a:highlight>
                <a:srgbClr val="FFFF00"/>
              </a:highlight>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MOEA metrics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356</a:t>
            </a:fld>
            <a:endParaRPr lang="nl-NL"/>
          </a:p>
        </p:txBody>
      </p:sp>
      <p:sp>
        <p:nvSpPr>
          <p:cNvPr id="5" name="Rectangle 4"/>
          <p:cNvSpPr/>
          <p:nvPr/>
        </p:nvSpPr>
        <p:spPr>
          <a:xfrm>
            <a:off x="357158" y="1214422"/>
            <a:ext cx="7858180" cy="1477328"/>
          </a:xfrm>
          <a:prstGeom prst="rect">
            <a:avLst/>
          </a:prstGeom>
        </p:spPr>
        <p:txBody>
          <a:bodyPr wrap="square">
            <a:spAutoFit/>
          </a:bodyPr>
          <a:lstStyle/>
          <a:p>
            <a:r>
              <a:rPr lang="en-US" b="1" dirty="0">
                <a:solidFill>
                  <a:schemeClr val="accent3"/>
                </a:solidFill>
              </a:rPr>
              <a:t>Convergence:</a:t>
            </a:r>
            <a:r>
              <a:rPr lang="en-US" dirty="0"/>
              <a:t> How close is a generated solution set to the true Pareto-optimal front</a:t>
            </a:r>
          </a:p>
          <a:p>
            <a:endParaRPr lang="en-US" dirty="0"/>
          </a:p>
          <a:p>
            <a:r>
              <a:rPr lang="en-US" b="1" dirty="0">
                <a:solidFill>
                  <a:schemeClr val="accent3"/>
                </a:solidFill>
              </a:rPr>
              <a:t>Diversity: </a:t>
            </a:r>
            <a:r>
              <a:rPr lang="en-US" dirty="0"/>
              <a:t>Are the generated solutions evenly distributed, or are they in clusters</a:t>
            </a:r>
          </a:p>
        </p:txBody>
      </p:sp>
      <p:sp>
        <p:nvSpPr>
          <p:cNvPr id="7" name="TextBox 6"/>
          <p:cNvSpPr txBox="1"/>
          <p:nvPr/>
        </p:nvSpPr>
        <p:spPr>
          <a:xfrm>
            <a:off x="428596" y="2928934"/>
            <a:ext cx="7858180" cy="3416320"/>
          </a:xfrm>
          <a:prstGeom prst="rect">
            <a:avLst/>
          </a:prstGeom>
          <a:noFill/>
        </p:spPr>
        <p:txBody>
          <a:bodyPr wrap="square" rtlCol="0">
            <a:spAutoFit/>
          </a:bodyPr>
          <a:lstStyle/>
          <a:p>
            <a:r>
              <a:rPr lang="en-US" b="1" dirty="0"/>
              <a:t>Metrics in MOEA are classified in to  three categories:</a:t>
            </a:r>
          </a:p>
          <a:p>
            <a:endParaRPr lang="en-US" dirty="0"/>
          </a:p>
          <a:p>
            <a:r>
              <a:rPr lang="en-US" b="1" dirty="0">
                <a:solidFill>
                  <a:srgbClr val="CC00CC"/>
                </a:solidFill>
              </a:rPr>
              <a:t>Convergence:</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r>
              <a:rPr lang="en-US" b="1" dirty="0">
                <a:solidFill>
                  <a:srgbClr val="CC00CC"/>
                </a:solidFill>
              </a:rPr>
              <a:t>Diversity:</a:t>
            </a:r>
            <a:r>
              <a:rPr lang="en-US" b="1" dirty="0">
                <a:solidFill>
                  <a:srgbClr val="FF0000"/>
                </a:solidFill>
              </a:rPr>
              <a:t> </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endParaRPr lang="en-US" b="1" dirty="0">
              <a:solidFill>
                <a:srgbClr val="FF0000"/>
              </a:solidFill>
            </a:endParaRPr>
          </a:p>
          <a:p>
            <a:r>
              <a:rPr lang="en-US" b="1" dirty="0">
                <a:solidFill>
                  <a:srgbClr val="CC00CC"/>
                </a:solidFill>
              </a:rPr>
              <a:t>Convergence and diversity:</a:t>
            </a:r>
          </a:p>
        </p:txBody>
      </p:sp>
      <p:sp>
        <p:nvSpPr>
          <p:cNvPr id="8" name="Rectangle 7"/>
          <p:cNvSpPr/>
          <p:nvPr/>
        </p:nvSpPr>
        <p:spPr>
          <a:xfrm>
            <a:off x="1714480" y="4214818"/>
            <a:ext cx="6715172" cy="1477328"/>
          </a:xfrm>
          <a:prstGeom prst="rect">
            <a:avLst/>
          </a:prstGeom>
          <a:ln>
            <a:solidFill>
              <a:schemeClr val="bg2">
                <a:lumMod val="75000"/>
              </a:schemeClr>
            </a:solidFill>
          </a:ln>
        </p:spPr>
        <p:txBody>
          <a:bodyPr wrap="square">
            <a:spAutoFit/>
          </a:bodyPr>
          <a:lstStyle/>
          <a:p>
            <a:r>
              <a:rPr lang="en-US" dirty="0"/>
              <a:t>These metrics include two forms of information:</a:t>
            </a:r>
          </a:p>
          <a:p>
            <a:r>
              <a:rPr lang="en-US" dirty="0"/>
              <a:t> 1) Distribution measures how evenly scattered are the solutions of S in the objective space, and</a:t>
            </a:r>
          </a:p>
          <a:p>
            <a:r>
              <a:rPr lang="en-US" dirty="0"/>
              <a:t> 2)Spread indicates how well do the solutions of S arrive at the </a:t>
            </a:r>
            <a:r>
              <a:rPr lang="en-US" dirty="0" err="1"/>
              <a:t>extrema</a:t>
            </a:r>
            <a:r>
              <a:rPr lang="en-US" dirty="0"/>
              <a:t> of true PFs.</a:t>
            </a:r>
          </a:p>
        </p:txBody>
      </p:sp>
      <p:sp>
        <p:nvSpPr>
          <p:cNvPr id="9" name="Rectangle 8"/>
          <p:cNvSpPr/>
          <p:nvPr/>
        </p:nvSpPr>
        <p:spPr>
          <a:xfrm>
            <a:off x="3857652" y="5786454"/>
            <a:ext cx="4572000" cy="646331"/>
          </a:xfrm>
          <a:prstGeom prst="rect">
            <a:avLst/>
          </a:prstGeom>
          <a:ln>
            <a:solidFill>
              <a:schemeClr val="accent3"/>
            </a:solidFill>
          </a:ln>
        </p:spPr>
        <p:txBody>
          <a:bodyPr>
            <a:spAutoFit/>
          </a:bodyPr>
          <a:lstStyle/>
          <a:p>
            <a:r>
              <a:rPr lang="en-US" dirty="0"/>
              <a:t>They indicate both the convergence and diversity of S on a single scale</a:t>
            </a:r>
          </a:p>
        </p:txBody>
      </p:sp>
      <p:sp>
        <p:nvSpPr>
          <p:cNvPr id="10" name="Rectangle 9"/>
          <p:cNvSpPr/>
          <p:nvPr/>
        </p:nvSpPr>
        <p:spPr>
          <a:xfrm>
            <a:off x="2214546" y="3429000"/>
            <a:ext cx="6357982" cy="646331"/>
          </a:xfrm>
          <a:prstGeom prst="rect">
            <a:avLst/>
          </a:prstGeom>
          <a:ln>
            <a:solidFill>
              <a:srgbClr val="00FF00"/>
            </a:solidFill>
          </a:ln>
        </p:spPr>
        <p:txBody>
          <a:bodyPr wrap="square">
            <a:spAutoFit/>
          </a:bodyPr>
          <a:lstStyle/>
          <a:p>
            <a:r>
              <a:rPr lang="en-US" dirty="0"/>
              <a:t>These are metrics for measuring the proximity of optimal solution set S to PF (P ).</a:t>
            </a:r>
          </a:p>
        </p:txBody>
      </p:sp>
      <p:sp>
        <p:nvSpPr>
          <p:cNvPr id="11" name="Left Brace 10"/>
          <p:cNvSpPr/>
          <p:nvPr/>
        </p:nvSpPr>
        <p:spPr bwMode="auto">
          <a:xfrm>
            <a:off x="214282" y="3357562"/>
            <a:ext cx="285752" cy="3071834"/>
          </a:xfrm>
          <a:prstGeom prst="leftBrace">
            <a:avLst/>
          </a:prstGeom>
          <a:solidFill>
            <a:schemeClr val="bg1"/>
          </a:solidFill>
          <a:ln w="5397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6786578" y="4500570"/>
            <a:ext cx="2214578" cy="2143140"/>
          </a:xfrm>
          <a:prstGeom prst="ellipse">
            <a:avLst/>
          </a:prstGeom>
          <a:solidFill>
            <a:schemeClr val="bg1"/>
          </a:solidFill>
          <a:ln w="952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368065" name="Picture 1"/>
          <p:cNvPicPr>
            <a:picLocks noChangeAspect="1" noChangeArrowheads="1"/>
          </p:cNvPicPr>
          <p:nvPr/>
        </p:nvPicPr>
        <p:blipFill>
          <a:blip r:embed="rId2" cstate="print">
            <a:lum bright="-20000" contrast="40000"/>
          </a:blip>
          <a:srcRect/>
          <a:stretch>
            <a:fillRect/>
          </a:stretch>
        </p:blipFill>
        <p:spPr bwMode="auto">
          <a:xfrm>
            <a:off x="5988572" y="2819400"/>
            <a:ext cx="2798270" cy="752476"/>
          </a:xfrm>
          <a:prstGeom prst="rect">
            <a:avLst/>
          </a:prstGeom>
          <a:noFill/>
          <a:ln w="9525">
            <a:noFill/>
            <a:miter lim="800000"/>
            <a:headEnd/>
            <a:tailEnd/>
          </a:ln>
          <a:effectLst/>
        </p:spPr>
      </p:pic>
      <p:pic>
        <p:nvPicPr>
          <p:cNvPr id="1368066" name="Picture 2"/>
          <p:cNvPicPr>
            <a:picLocks noChangeAspect="1" noChangeArrowheads="1"/>
          </p:cNvPicPr>
          <p:nvPr/>
        </p:nvPicPr>
        <p:blipFill>
          <a:blip r:embed="rId3" cstate="print">
            <a:lum bright="-20000" contrast="40000"/>
          </a:blip>
          <a:srcRect/>
          <a:stretch>
            <a:fillRect/>
          </a:stretch>
        </p:blipFill>
        <p:spPr bwMode="auto">
          <a:xfrm>
            <a:off x="1677728" y="3429000"/>
            <a:ext cx="3394338" cy="428628"/>
          </a:xfrm>
          <a:prstGeom prst="rect">
            <a:avLst/>
          </a:prstGeom>
          <a:noFill/>
          <a:ln w="9525">
            <a:noFill/>
            <a:miter lim="800000"/>
            <a:headEnd/>
            <a:tailEnd/>
          </a:ln>
          <a:effectLst/>
        </p:spPr>
      </p:pic>
      <p:sp>
        <p:nvSpPr>
          <p:cNvPr id="2" name="Title 1"/>
          <p:cNvSpPr>
            <a:spLocks noGrp="1"/>
          </p:cNvSpPr>
          <p:nvPr>
            <p:ph type="title"/>
          </p:nvPr>
        </p:nvSpPr>
        <p:spPr>
          <a:xfrm>
            <a:off x="457200" y="345088"/>
            <a:ext cx="8229600" cy="563562"/>
          </a:xfrm>
        </p:spPr>
        <p:txBody>
          <a:bodyPr/>
          <a:lstStyle/>
          <a:p>
            <a:r>
              <a:rPr lang="en-US" dirty="0"/>
              <a:t>Convergence metrics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357</a:t>
            </a:fld>
            <a:endParaRPr lang="nl-NL"/>
          </a:p>
        </p:txBody>
      </p:sp>
      <p:sp>
        <p:nvSpPr>
          <p:cNvPr id="5" name="Rectangle 4"/>
          <p:cNvSpPr/>
          <p:nvPr/>
        </p:nvSpPr>
        <p:spPr>
          <a:xfrm>
            <a:off x="571472" y="1558499"/>
            <a:ext cx="8001056" cy="646331"/>
          </a:xfrm>
          <a:prstGeom prst="rect">
            <a:avLst/>
          </a:prstGeom>
        </p:spPr>
        <p:txBody>
          <a:bodyPr wrap="square">
            <a:spAutoFit/>
          </a:bodyPr>
          <a:lstStyle/>
          <a:p>
            <a:r>
              <a:rPr lang="en-US" dirty="0"/>
              <a:t>Convergence metrics measure the degree of proximity based</a:t>
            </a:r>
          </a:p>
          <a:p>
            <a:r>
              <a:rPr lang="en-US" dirty="0"/>
              <a:t>on the distance between the solutions in S to those in PF (P )</a:t>
            </a:r>
          </a:p>
        </p:txBody>
      </p:sp>
      <p:sp>
        <p:nvSpPr>
          <p:cNvPr id="12" name="TextBox 11"/>
          <p:cNvSpPr txBox="1"/>
          <p:nvPr/>
        </p:nvSpPr>
        <p:spPr>
          <a:xfrm>
            <a:off x="571472" y="2214554"/>
            <a:ext cx="6429965" cy="738664"/>
          </a:xfrm>
          <a:prstGeom prst="rect">
            <a:avLst/>
          </a:prstGeom>
          <a:noFill/>
        </p:spPr>
        <p:txBody>
          <a:bodyPr wrap="none" rtlCol="0">
            <a:spAutoFit/>
          </a:bodyPr>
          <a:lstStyle/>
          <a:p>
            <a:pPr marL="342900" indent="-342900"/>
            <a:r>
              <a:rPr lang="en-US" sz="2400" b="1" dirty="0">
                <a:solidFill>
                  <a:srgbClr val="CC00CC"/>
                </a:solidFill>
              </a:rPr>
              <a:t>1)  GD: </a:t>
            </a:r>
            <a:r>
              <a:rPr lang="en-US" dirty="0"/>
              <a:t>The Generational Distance (GD) metric is among</a:t>
            </a:r>
          </a:p>
          <a:p>
            <a:r>
              <a:rPr lang="en-US" dirty="0"/>
              <a:t>those commonly used in MOEAs, and has the formulation as:</a:t>
            </a:r>
          </a:p>
        </p:txBody>
      </p:sp>
      <p:sp>
        <p:nvSpPr>
          <p:cNvPr id="14" name="Rectangle 13"/>
          <p:cNvSpPr/>
          <p:nvPr/>
        </p:nvSpPr>
        <p:spPr>
          <a:xfrm>
            <a:off x="642910" y="3500438"/>
            <a:ext cx="6286544" cy="923330"/>
          </a:xfrm>
          <a:prstGeom prst="rect">
            <a:avLst/>
          </a:prstGeom>
        </p:spPr>
        <p:txBody>
          <a:bodyPr wrap="square">
            <a:spAutoFit/>
          </a:bodyPr>
          <a:lstStyle/>
          <a:p>
            <a:r>
              <a:rPr lang="en-US" dirty="0"/>
              <a:t>where 					and q = 2. Thus, </a:t>
            </a:r>
            <a:r>
              <a:rPr lang="en-US" dirty="0" err="1"/>
              <a:t>di</a:t>
            </a:r>
            <a:r>
              <a:rPr lang="en-US" dirty="0"/>
              <a:t> is the smallest distance from ⃗s ∈ S to the closest solution in P .</a:t>
            </a:r>
          </a:p>
        </p:txBody>
      </p:sp>
      <p:sp>
        <p:nvSpPr>
          <p:cNvPr id="16" name="Rectangle 15"/>
          <p:cNvSpPr/>
          <p:nvPr/>
        </p:nvSpPr>
        <p:spPr>
          <a:xfrm>
            <a:off x="714348" y="4714884"/>
            <a:ext cx="6429420" cy="738664"/>
          </a:xfrm>
          <a:prstGeom prst="rect">
            <a:avLst/>
          </a:prstGeom>
        </p:spPr>
        <p:txBody>
          <a:bodyPr wrap="square">
            <a:spAutoFit/>
          </a:bodyPr>
          <a:lstStyle/>
          <a:p>
            <a:r>
              <a:rPr lang="en-US" sz="2400" b="1" dirty="0">
                <a:solidFill>
                  <a:srgbClr val="CC00CC"/>
                </a:solidFill>
              </a:rPr>
              <a:t>2) ϵ-indicator :</a:t>
            </a:r>
            <a:r>
              <a:rPr lang="en-US" dirty="0"/>
              <a:t> Among the convergence metrics the commonly used metric  is ϵ-indicator and it is as follows:</a:t>
            </a:r>
          </a:p>
        </p:txBody>
      </p:sp>
      <p:pic>
        <p:nvPicPr>
          <p:cNvPr id="976897" name="Picture 1"/>
          <p:cNvPicPr>
            <a:picLocks noChangeAspect="1" noChangeArrowheads="1"/>
          </p:cNvPicPr>
          <p:nvPr/>
        </p:nvPicPr>
        <p:blipFill>
          <a:blip r:embed="rId4" cstate="print">
            <a:lum bright="-20000" contrast="40000"/>
          </a:blip>
          <a:srcRect/>
          <a:stretch>
            <a:fillRect/>
          </a:stretch>
        </p:blipFill>
        <p:spPr bwMode="auto">
          <a:xfrm>
            <a:off x="2000232" y="5643578"/>
            <a:ext cx="4667283" cy="571504"/>
          </a:xfrm>
          <a:prstGeom prst="rect">
            <a:avLst/>
          </a:prstGeom>
          <a:noFill/>
          <a:ln w="9525">
            <a:noFill/>
            <a:miter lim="800000"/>
            <a:headEnd/>
            <a:tailEnd/>
          </a:ln>
          <a:effectLst/>
        </p:spPr>
      </p:pic>
      <p:sp>
        <p:nvSpPr>
          <p:cNvPr id="13" name="Rectangle 12"/>
          <p:cNvSpPr/>
          <p:nvPr/>
        </p:nvSpPr>
        <p:spPr>
          <a:xfrm>
            <a:off x="6858016" y="4859736"/>
            <a:ext cx="2143108" cy="1569660"/>
          </a:xfrm>
          <a:prstGeom prst="rect">
            <a:avLst/>
          </a:prstGeom>
        </p:spPr>
        <p:txBody>
          <a:bodyPr wrap="square">
            <a:spAutoFit/>
          </a:bodyPr>
          <a:lstStyle/>
          <a:p>
            <a:pPr algn="ctr"/>
            <a:r>
              <a:rPr lang="en-US" sz="1600" dirty="0">
                <a:solidFill>
                  <a:srgbClr val="CC00CC"/>
                </a:solidFill>
              </a:rPr>
              <a:t>ϵ thus defines the value required to translate/scale</a:t>
            </a:r>
          </a:p>
          <a:p>
            <a:pPr algn="ctr"/>
            <a:r>
              <a:rPr lang="en-US" sz="1600" dirty="0">
                <a:solidFill>
                  <a:srgbClr val="CC00CC"/>
                </a:solidFill>
              </a:rPr>
              <a:t>the optimal solution set S such that S dominates P </a:t>
            </a:r>
            <a:r>
              <a:rPr lang="en-US" sz="1600" dirty="0"/>
              <a:t>.</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896FD4E-D086-1C31-92EA-E2662DC391E2}"/>
                  </a:ext>
                </a:extLst>
              </p14:cNvPr>
              <p14:cNvContentPartPr/>
              <p14:nvPr/>
            </p14:nvContentPartPr>
            <p14:xfrm>
              <a:off x="6737040" y="2093760"/>
              <a:ext cx="767520" cy="1023120"/>
            </p14:xfrm>
          </p:contentPart>
        </mc:Choice>
        <mc:Fallback>
          <p:pic>
            <p:nvPicPr>
              <p:cNvPr id="3" name="Ink 2">
                <a:extLst>
                  <a:ext uri="{FF2B5EF4-FFF2-40B4-BE49-F238E27FC236}">
                    <a16:creationId xmlns:a16="http://schemas.microsoft.com/office/drawing/2014/main" id="{7896FD4E-D086-1C31-92EA-E2662DC391E2}"/>
                  </a:ext>
                </a:extLst>
              </p:cNvPr>
              <p:cNvPicPr/>
              <p:nvPr/>
            </p:nvPicPr>
            <p:blipFill>
              <a:blip r:embed="rId6"/>
              <a:stretch>
                <a:fillRect/>
              </a:stretch>
            </p:blipFill>
            <p:spPr>
              <a:xfrm>
                <a:off x="6727680" y="2084400"/>
                <a:ext cx="786240" cy="1041840"/>
              </a:xfrm>
              <a:prstGeom prst="rect">
                <a:avLst/>
              </a:prstGeom>
            </p:spPr>
          </p:pic>
        </mc:Fallback>
      </mc:AlternateContent>
      <p:sp>
        <p:nvSpPr>
          <p:cNvPr id="6" name="TextBox 5">
            <a:extLst>
              <a:ext uri="{FF2B5EF4-FFF2-40B4-BE49-F238E27FC236}">
                <a16:creationId xmlns:a16="http://schemas.microsoft.com/office/drawing/2014/main" id="{742F8EF8-B704-ED44-85AC-0414E418346E}"/>
              </a:ext>
            </a:extLst>
          </p:cNvPr>
          <p:cNvSpPr txBox="1"/>
          <p:nvPr/>
        </p:nvSpPr>
        <p:spPr>
          <a:xfrm>
            <a:off x="184808" y="281351"/>
            <a:ext cx="8602034" cy="1200329"/>
          </a:xfrm>
          <a:prstGeom prst="rect">
            <a:avLst/>
          </a:prstGeom>
          <a:noFill/>
        </p:spPr>
        <p:txBody>
          <a:bodyPr wrap="none" rtlCol="0">
            <a:spAutoFit/>
          </a:bodyPr>
          <a:lstStyle/>
          <a:p>
            <a:pPr algn="r"/>
            <a:r>
              <a:rPr lang="fa-IR" dirty="0" err="1">
                <a:highlight>
                  <a:srgbClr val="FFFF00"/>
                </a:highlight>
              </a:rPr>
              <a:t>اپسیلونی</a:t>
            </a:r>
            <a:r>
              <a:rPr lang="fa-IR" dirty="0">
                <a:highlight>
                  <a:srgbClr val="FFFF00"/>
                </a:highlight>
              </a:rPr>
              <a:t> را تعریف میکند که :</a:t>
            </a:r>
          </a:p>
          <a:p>
            <a:pPr algn="r"/>
            <a:r>
              <a:rPr lang="fa-IR" dirty="0">
                <a:highlight>
                  <a:srgbClr val="FFFF00"/>
                </a:highlight>
              </a:rPr>
              <a:t>چه مقدار از پی بیایم عقب تر که برسم به اس (یعنی </a:t>
            </a:r>
            <a:r>
              <a:rPr lang="fa-IR" dirty="0" err="1">
                <a:highlight>
                  <a:srgbClr val="FFFF00"/>
                </a:highlight>
              </a:rPr>
              <a:t>دامینیتم</a:t>
            </a:r>
            <a:r>
              <a:rPr lang="fa-IR" dirty="0">
                <a:highlight>
                  <a:srgbClr val="FFFF00"/>
                </a:highlight>
              </a:rPr>
              <a:t> کند )</a:t>
            </a:r>
          </a:p>
          <a:p>
            <a:pPr algn="r"/>
            <a:r>
              <a:rPr lang="fa-IR" dirty="0" err="1">
                <a:highlight>
                  <a:srgbClr val="FFFF00"/>
                </a:highlight>
              </a:rPr>
              <a:t>اپسیلون</a:t>
            </a:r>
            <a:r>
              <a:rPr lang="fa-IR" dirty="0">
                <a:highlight>
                  <a:srgbClr val="FFFF00"/>
                </a:highlight>
              </a:rPr>
              <a:t> ، پی را بدتر میکند . به </a:t>
            </a:r>
            <a:r>
              <a:rPr lang="fa-IR" dirty="0" err="1">
                <a:highlight>
                  <a:srgbClr val="FFFF00"/>
                </a:highlight>
              </a:rPr>
              <a:t>ازای</a:t>
            </a:r>
            <a:r>
              <a:rPr lang="fa-IR" dirty="0">
                <a:highlight>
                  <a:srgbClr val="FFFF00"/>
                </a:highlight>
              </a:rPr>
              <a:t> تمام پی ها اسی پیدا کنیم که به </a:t>
            </a:r>
            <a:r>
              <a:rPr lang="fa-IR" dirty="0" err="1">
                <a:highlight>
                  <a:srgbClr val="FFFF00"/>
                </a:highlight>
              </a:rPr>
              <a:t>ازای</a:t>
            </a:r>
            <a:r>
              <a:rPr lang="fa-IR" dirty="0">
                <a:highlight>
                  <a:srgbClr val="FFFF00"/>
                </a:highlight>
              </a:rPr>
              <a:t> هر عضو پرتو اگر </a:t>
            </a:r>
            <a:r>
              <a:rPr lang="fa-IR" dirty="0" err="1">
                <a:highlight>
                  <a:srgbClr val="FFFF00"/>
                </a:highlight>
              </a:rPr>
              <a:t>اپسیلونی</a:t>
            </a:r>
            <a:r>
              <a:rPr lang="fa-IR" dirty="0">
                <a:highlight>
                  <a:srgbClr val="FFFF00"/>
                </a:highlight>
              </a:rPr>
              <a:t> </a:t>
            </a:r>
            <a:r>
              <a:rPr lang="fa-IR" dirty="0" err="1">
                <a:highlight>
                  <a:srgbClr val="FFFF00"/>
                </a:highlight>
              </a:rPr>
              <a:t>بدترش</a:t>
            </a:r>
            <a:r>
              <a:rPr lang="fa-IR" dirty="0">
                <a:highlight>
                  <a:srgbClr val="FFFF00"/>
                </a:highlight>
              </a:rPr>
              <a:t> کنیم </a:t>
            </a:r>
          </a:p>
          <a:p>
            <a:pPr algn="r"/>
            <a:r>
              <a:rPr lang="fa-IR" dirty="0">
                <a:highlight>
                  <a:srgbClr val="FFFF00"/>
                </a:highlight>
              </a:rPr>
              <a:t>در اس عضوی وجود دارد که </a:t>
            </a:r>
            <a:r>
              <a:rPr lang="fa-IR" dirty="0" err="1">
                <a:highlight>
                  <a:srgbClr val="FFFF00"/>
                </a:highlight>
              </a:rPr>
              <a:t>دامینیتش</a:t>
            </a:r>
            <a:r>
              <a:rPr lang="fa-IR" dirty="0">
                <a:highlight>
                  <a:srgbClr val="FFFF00"/>
                </a:highlight>
              </a:rPr>
              <a:t> می کند . </a:t>
            </a:r>
            <a:endParaRPr lang="en-US" dirty="0">
              <a:highlight>
                <a:srgbClr val="FFFF00"/>
              </a:highlight>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Diversity Metrics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358</a:t>
            </a:fld>
            <a:endParaRPr lang="nl-NL"/>
          </a:p>
        </p:txBody>
      </p:sp>
      <p:sp>
        <p:nvSpPr>
          <p:cNvPr id="5" name="Rectangle 4"/>
          <p:cNvSpPr/>
          <p:nvPr/>
        </p:nvSpPr>
        <p:spPr>
          <a:xfrm>
            <a:off x="500034" y="1285860"/>
            <a:ext cx="8215370" cy="646331"/>
          </a:xfrm>
          <a:prstGeom prst="rect">
            <a:avLst/>
          </a:prstGeom>
        </p:spPr>
        <p:txBody>
          <a:bodyPr wrap="square">
            <a:spAutoFit/>
          </a:bodyPr>
          <a:lstStyle/>
          <a:p>
            <a:r>
              <a:rPr lang="en-US" dirty="0"/>
              <a:t>Diversity metrics indicate the distribution and spread of solutions in the optimal solution set S.</a:t>
            </a:r>
          </a:p>
        </p:txBody>
      </p:sp>
      <p:sp>
        <p:nvSpPr>
          <p:cNvPr id="6" name="Rectangle 5"/>
          <p:cNvSpPr/>
          <p:nvPr/>
        </p:nvSpPr>
        <p:spPr>
          <a:xfrm>
            <a:off x="642910" y="2357430"/>
            <a:ext cx="8143932" cy="646331"/>
          </a:xfrm>
          <a:prstGeom prst="rect">
            <a:avLst/>
          </a:prstGeom>
        </p:spPr>
        <p:txBody>
          <a:bodyPr wrap="square">
            <a:spAutoFit/>
          </a:bodyPr>
          <a:lstStyle/>
          <a:p>
            <a:r>
              <a:rPr lang="en-US" dirty="0"/>
              <a:t>The metric </a:t>
            </a:r>
            <a:r>
              <a:rPr lang="en-US" b="1" dirty="0">
                <a:solidFill>
                  <a:srgbClr val="CC00CC"/>
                </a:solidFill>
              </a:rPr>
              <a:t>∆* </a:t>
            </a:r>
            <a:r>
              <a:rPr lang="en-US" dirty="0"/>
              <a:t>is commonly used  as a diversity metric in MOEAs. The formulation of ∆ is derived as follows:</a:t>
            </a:r>
          </a:p>
        </p:txBody>
      </p:sp>
      <p:pic>
        <p:nvPicPr>
          <p:cNvPr id="978945" name="Picture 1"/>
          <p:cNvPicPr>
            <a:picLocks noChangeAspect="1" noChangeArrowheads="1"/>
          </p:cNvPicPr>
          <p:nvPr/>
        </p:nvPicPr>
        <p:blipFill>
          <a:blip r:embed="rId2" cstate="print">
            <a:lum bright="-20000" contrast="40000"/>
          </a:blip>
          <a:srcRect/>
          <a:stretch>
            <a:fillRect/>
          </a:stretch>
        </p:blipFill>
        <p:spPr bwMode="auto">
          <a:xfrm>
            <a:off x="1928794" y="3214686"/>
            <a:ext cx="4838721" cy="877488"/>
          </a:xfrm>
          <a:prstGeom prst="rect">
            <a:avLst/>
          </a:prstGeom>
          <a:noFill/>
          <a:ln w="9525">
            <a:noFill/>
            <a:miter lim="800000"/>
            <a:headEnd/>
            <a:tailEnd/>
          </a:ln>
          <a:effectLst/>
        </p:spPr>
      </p:pic>
      <p:sp>
        <p:nvSpPr>
          <p:cNvPr id="8" name="Rectangle 7"/>
          <p:cNvSpPr/>
          <p:nvPr/>
        </p:nvSpPr>
        <p:spPr>
          <a:xfrm>
            <a:off x="428596" y="4714884"/>
            <a:ext cx="8292655" cy="1477328"/>
          </a:xfrm>
          <a:prstGeom prst="rect">
            <a:avLst/>
          </a:prstGeom>
        </p:spPr>
        <p:txBody>
          <a:bodyPr wrap="none">
            <a:spAutoFit/>
          </a:bodyPr>
          <a:lstStyle/>
          <a:p>
            <a:r>
              <a:rPr lang="en-US" dirty="0"/>
              <a:t>Where					 is the extreme solutions on the </a:t>
            </a:r>
            <a:r>
              <a:rPr lang="en-US" dirty="0" err="1"/>
              <a:t>k</a:t>
            </a:r>
            <a:r>
              <a:rPr lang="en-US" sz="1100" dirty="0" err="1"/>
              <a:t>th</a:t>
            </a:r>
            <a:endParaRPr lang="en-US" sz="1100" dirty="0"/>
          </a:p>
          <a:p>
            <a:endParaRPr lang="en-US" dirty="0"/>
          </a:p>
          <a:p>
            <a:r>
              <a:rPr lang="en-US" dirty="0"/>
              <a:t>objective. Another distance in ∆∗is </a:t>
            </a:r>
          </a:p>
          <a:p>
            <a:endParaRPr lang="en-US" dirty="0"/>
          </a:p>
          <a:p>
            <a:r>
              <a:rPr lang="en-US" dirty="0"/>
              <a:t>to identify the closest </a:t>
            </a:r>
            <a:r>
              <a:rPr lang="en-US" dirty="0" err="1"/>
              <a:t>pairwise</a:t>
            </a:r>
            <a:r>
              <a:rPr lang="en-US" dirty="0"/>
              <a:t> solutions in S, and   d is the average of </a:t>
            </a:r>
            <a:r>
              <a:rPr lang="en-US" dirty="0" err="1"/>
              <a:t>di</a:t>
            </a:r>
            <a:endParaRPr lang="en-US" dirty="0"/>
          </a:p>
        </p:txBody>
      </p:sp>
      <p:pic>
        <p:nvPicPr>
          <p:cNvPr id="978946" name="Picture 2"/>
          <p:cNvPicPr>
            <a:picLocks noChangeAspect="1" noChangeArrowheads="1"/>
          </p:cNvPicPr>
          <p:nvPr/>
        </p:nvPicPr>
        <p:blipFill>
          <a:blip r:embed="rId3" cstate="print">
            <a:lum bright="-20000" contrast="40000"/>
          </a:blip>
          <a:srcRect/>
          <a:stretch>
            <a:fillRect/>
          </a:stretch>
        </p:blipFill>
        <p:spPr bwMode="auto">
          <a:xfrm>
            <a:off x="1366841" y="4752987"/>
            <a:ext cx="3705225" cy="390525"/>
          </a:xfrm>
          <a:prstGeom prst="rect">
            <a:avLst/>
          </a:prstGeom>
          <a:noFill/>
          <a:ln w="9525">
            <a:noFill/>
            <a:miter lim="800000"/>
            <a:headEnd/>
            <a:tailEnd/>
          </a:ln>
          <a:effectLst/>
        </p:spPr>
      </p:pic>
      <p:pic>
        <p:nvPicPr>
          <p:cNvPr id="978947" name="Picture 3"/>
          <p:cNvPicPr>
            <a:picLocks noChangeAspect="1" noChangeArrowheads="1"/>
          </p:cNvPicPr>
          <p:nvPr/>
        </p:nvPicPr>
        <p:blipFill>
          <a:blip r:embed="rId4" cstate="print">
            <a:lum bright="-20000" contrast="40000"/>
          </a:blip>
          <a:srcRect/>
          <a:stretch>
            <a:fillRect/>
          </a:stretch>
        </p:blipFill>
        <p:spPr bwMode="auto">
          <a:xfrm>
            <a:off x="4250529" y="5286388"/>
            <a:ext cx="3250429" cy="428628"/>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152064CA-27FC-FACB-624E-7C118C3DDF56}"/>
              </a:ext>
            </a:extLst>
          </p:cNvPr>
          <p:cNvSpPr txBox="1"/>
          <p:nvPr/>
        </p:nvSpPr>
        <p:spPr>
          <a:xfrm>
            <a:off x="3678831" y="275339"/>
            <a:ext cx="4331699" cy="1200329"/>
          </a:xfrm>
          <a:prstGeom prst="rect">
            <a:avLst/>
          </a:prstGeom>
          <a:noFill/>
        </p:spPr>
        <p:txBody>
          <a:bodyPr wrap="none" rtlCol="0">
            <a:spAutoFit/>
          </a:bodyPr>
          <a:lstStyle/>
          <a:p>
            <a:pPr algn="r" rtl="1"/>
            <a:r>
              <a:rPr lang="fa-IR" dirty="0"/>
              <a:t>یعنی ای کی همان </a:t>
            </a:r>
            <a:r>
              <a:rPr lang="en-US" dirty="0"/>
              <a:t>z </a:t>
            </a:r>
            <a:r>
              <a:rPr lang="en-US" dirty="0" err="1"/>
              <a:t>ا</a:t>
            </a:r>
            <a:r>
              <a:rPr lang="fa-IR" dirty="0"/>
              <a:t>ست که </a:t>
            </a:r>
            <a:r>
              <a:rPr lang="fa-IR" dirty="0" err="1"/>
              <a:t>فرمولش</a:t>
            </a:r>
            <a:r>
              <a:rPr lang="fa-IR" dirty="0"/>
              <a:t> </a:t>
            </a:r>
            <a:r>
              <a:rPr lang="fa-IR" dirty="0" err="1"/>
              <a:t>ننتیجه</a:t>
            </a:r>
            <a:r>
              <a:rPr lang="fa-IR" dirty="0"/>
              <a:t> میدهد :....</a:t>
            </a:r>
          </a:p>
          <a:p>
            <a:pPr algn="r" rtl="1"/>
            <a:r>
              <a:rPr lang="fa-IR" dirty="0"/>
              <a:t>دلتا استار یعنی چقدر از سطح پرتو را پوشش داده است !</a:t>
            </a:r>
          </a:p>
          <a:p>
            <a:pPr algn="r" rtl="1"/>
            <a:endParaRPr lang="fa-IR" dirty="0"/>
          </a:p>
          <a:p>
            <a:pPr algn="r" rtl="1"/>
            <a:r>
              <a:rPr lang="fa-IR" dirty="0"/>
              <a:t> </a:t>
            </a:r>
            <a:endParaRPr lang="en-US"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Convergence–Diversity Metrics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359</a:t>
            </a:fld>
            <a:endParaRPr lang="nl-NL"/>
          </a:p>
        </p:txBody>
      </p:sp>
      <p:sp>
        <p:nvSpPr>
          <p:cNvPr id="5" name="Rectangle 4"/>
          <p:cNvSpPr/>
          <p:nvPr/>
        </p:nvSpPr>
        <p:spPr>
          <a:xfrm>
            <a:off x="642910" y="1357298"/>
            <a:ext cx="3332964" cy="461665"/>
          </a:xfrm>
          <a:prstGeom prst="rect">
            <a:avLst/>
          </a:prstGeom>
        </p:spPr>
        <p:txBody>
          <a:bodyPr wrap="none">
            <a:spAutoFit/>
          </a:bodyPr>
          <a:lstStyle/>
          <a:p>
            <a:r>
              <a:rPr lang="en-US" sz="2400" b="1" dirty="0" err="1">
                <a:solidFill>
                  <a:srgbClr val="CC00CC"/>
                </a:solidFill>
              </a:rPr>
              <a:t>Hypervolume</a:t>
            </a:r>
            <a:r>
              <a:rPr lang="en-US" sz="2400" b="1" dirty="0">
                <a:solidFill>
                  <a:srgbClr val="CC00CC"/>
                </a:solidFill>
              </a:rPr>
              <a:t> (HV):</a:t>
            </a:r>
          </a:p>
        </p:txBody>
      </p:sp>
      <p:pic>
        <p:nvPicPr>
          <p:cNvPr id="7" name="Picture 6"/>
          <p:cNvPicPr/>
          <p:nvPr/>
        </p:nvPicPr>
        <p:blipFill>
          <a:blip r:embed="rId3" cstate="print">
            <a:lum bright="-20000" contrast="40000"/>
          </a:blip>
          <a:srcRect/>
          <a:stretch>
            <a:fillRect/>
          </a:stretch>
        </p:blipFill>
        <p:spPr bwMode="auto">
          <a:xfrm>
            <a:off x="285720" y="2428868"/>
            <a:ext cx="5286412" cy="3714776"/>
          </a:xfrm>
          <a:prstGeom prst="rect">
            <a:avLst/>
          </a:prstGeom>
          <a:noFill/>
          <a:ln w="9525">
            <a:noFill/>
            <a:miter lim="800000"/>
            <a:headEnd/>
            <a:tailEnd/>
          </a:ln>
          <a:effectLst/>
        </p:spPr>
      </p:pic>
      <p:pic>
        <p:nvPicPr>
          <p:cNvPr id="1314818" name="Picture 2"/>
          <p:cNvPicPr>
            <a:picLocks noChangeAspect="1" noChangeArrowheads="1"/>
          </p:cNvPicPr>
          <p:nvPr/>
        </p:nvPicPr>
        <p:blipFill>
          <a:blip r:embed="rId4" cstate="print">
            <a:lum bright="-20000" contrast="40000"/>
          </a:blip>
          <a:srcRect/>
          <a:stretch>
            <a:fillRect/>
          </a:stretch>
        </p:blipFill>
        <p:spPr bwMode="auto">
          <a:xfrm>
            <a:off x="5286380" y="3643314"/>
            <a:ext cx="3095638" cy="904879"/>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Population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36</a:t>
            </a:fld>
            <a:endParaRPr lang="en-US"/>
          </a:p>
        </p:txBody>
      </p:sp>
      <p:sp>
        <p:nvSpPr>
          <p:cNvPr id="14" name="Circular Arrow 13"/>
          <p:cNvSpPr/>
          <p:nvPr/>
        </p:nvSpPr>
        <p:spPr>
          <a:xfrm>
            <a:off x="6922638" y="980660"/>
            <a:ext cx="1825942" cy="1826220"/>
          </a:xfrm>
          <a:prstGeom prst="circularArrow">
            <a:avLst>
              <a:gd name="adj1" fmla="val 10980"/>
              <a:gd name="adj2" fmla="val 1142322"/>
              <a:gd name="adj3" fmla="val 4500000"/>
              <a:gd name="adj4" fmla="val 10800000"/>
              <a:gd name="adj5" fmla="val 1250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Shape 14"/>
          <p:cNvSpPr/>
          <p:nvPr/>
        </p:nvSpPr>
        <p:spPr>
          <a:xfrm>
            <a:off x="6415489" y="2029959"/>
            <a:ext cx="1825942" cy="1826220"/>
          </a:xfrm>
          <a:prstGeom prst="leftCircularArrow">
            <a:avLst>
              <a:gd name="adj1" fmla="val 10980"/>
              <a:gd name="adj2" fmla="val 1142322"/>
              <a:gd name="adj3" fmla="val 6300000"/>
              <a:gd name="adj4" fmla="val 18900000"/>
              <a:gd name="adj5" fmla="val 1250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8103780"/>
              <a:satOff val="16667"/>
              <a:lumOff val="-1274"/>
              <a:alphaOff val="0"/>
            </a:schemeClr>
          </a:fillRef>
          <a:effectRef idx="2">
            <a:schemeClr val="accent2">
              <a:hueOff val="-8103780"/>
              <a:satOff val="16667"/>
              <a:lumOff val="-1274"/>
              <a:alphaOff val="0"/>
            </a:schemeClr>
          </a:effectRef>
          <a:fontRef idx="minor">
            <a:schemeClr val="lt1"/>
          </a:fontRef>
        </p:style>
      </p:sp>
      <p:sp>
        <p:nvSpPr>
          <p:cNvPr id="16" name="Block Arc 15"/>
          <p:cNvSpPr/>
          <p:nvPr/>
        </p:nvSpPr>
        <p:spPr>
          <a:xfrm>
            <a:off x="7052597" y="3204825"/>
            <a:ext cx="1568767" cy="1569396"/>
          </a:xfrm>
          <a:prstGeom prst="blockArc">
            <a:avLst>
              <a:gd name="adj1" fmla="val 13500000"/>
              <a:gd name="adj2" fmla="val 10800000"/>
              <a:gd name="adj3" fmla="val 1274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16207560"/>
              <a:satOff val="33334"/>
              <a:lumOff val="-2549"/>
              <a:alphaOff val="0"/>
            </a:schemeClr>
          </a:fillRef>
          <a:effectRef idx="2">
            <a:schemeClr val="accent2">
              <a:hueOff val="-16207560"/>
              <a:satOff val="33334"/>
              <a:lumOff val="-2549"/>
              <a:alphaOff val="0"/>
            </a:schemeClr>
          </a:effectRef>
          <a:fontRef idx="minor">
            <a:schemeClr val="lt1"/>
          </a:fontRef>
        </p:style>
      </p:sp>
      <p:sp>
        <p:nvSpPr>
          <p:cNvPr id="17" name="TextBox 16"/>
          <p:cNvSpPr txBox="1"/>
          <p:nvPr/>
        </p:nvSpPr>
        <p:spPr>
          <a:xfrm>
            <a:off x="7324042" y="1461761"/>
            <a:ext cx="1208508" cy="646331"/>
          </a:xfrm>
          <a:prstGeom prst="rect">
            <a:avLst/>
          </a:prstGeom>
          <a:noFill/>
        </p:spPr>
        <p:txBody>
          <a:bodyPr wrap="square" rtlCol="0">
            <a:spAutoFit/>
          </a:bodyPr>
          <a:lstStyle/>
          <a:p>
            <a:r>
              <a:rPr lang="en-US" dirty="0"/>
              <a:t>Fitness diversity</a:t>
            </a:r>
          </a:p>
        </p:txBody>
      </p:sp>
      <p:sp>
        <p:nvSpPr>
          <p:cNvPr id="18" name="TextBox 17"/>
          <p:cNvSpPr txBox="1"/>
          <p:nvPr/>
        </p:nvSpPr>
        <p:spPr>
          <a:xfrm>
            <a:off x="6732300" y="2613921"/>
            <a:ext cx="1274732" cy="646331"/>
          </a:xfrm>
          <a:prstGeom prst="rect">
            <a:avLst/>
          </a:prstGeom>
          <a:noFill/>
        </p:spPr>
        <p:txBody>
          <a:bodyPr wrap="square" rtlCol="0">
            <a:spAutoFit/>
          </a:bodyPr>
          <a:lstStyle/>
          <a:p>
            <a:r>
              <a:rPr lang="en-US" dirty="0"/>
              <a:t>Phenotype diversity</a:t>
            </a:r>
          </a:p>
        </p:txBody>
      </p:sp>
      <p:sp>
        <p:nvSpPr>
          <p:cNvPr id="19" name="Rectangle 18"/>
          <p:cNvSpPr/>
          <p:nvPr/>
        </p:nvSpPr>
        <p:spPr>
          <a:xfrm>
            <a:off x="7308380" y="3685376"/>
            <a:ext cx="1080149" cy="584775"/>
          </a:xfrm>
          <a:prstGeom prst="rect">
            <a:avLst/>
          </a:prstGeom>
        </p:spPr>
        <p:txBody>
          <a:bodyPr wrap="square">
            <a:spAutoFit/>
          </a:bodyPr>
          <a:lstStyle/>
          <a:p>
            <a:pPr fontAlgn="base">
              <a:spcBef>
                <a:spcPct val="0"/>
              </a:spcBef>
              <a:spcAft>
                <a:spcPct val="0"/>
              </a:spcAft>
            </a:pPr>
            <a:r>
              <a:rPr lang="en-US" sz="1600" dirty="0">
                <a:latin typeface="Arial" charset="0"/>
              </a:rPr>
              <a:t>Genotype diversity</a:t>
            </a:r>
          </a:p>
        </p:txBody>
      </p:sp>
      <p:sp>
        <p:nvSpPr>
          <p:cNvPr id="20" name="TextBox 19"/>
          <p:cNvSpPr txBox="1"/>
          <p:nvPr/>
        </p:nvSpPr>
        <p:spPr>
          <a:xfrm>
            <a:off x="1350823" y="1844780"/>
            <a:ext cx="5309467" cy="369332"/>
          </a:xfrm>
          <a:prstGeom prst="rect">
            <a:avLst/>
          </a:prstGeom>
          <a:noFill/>
        </p:spPr>
        <p:txBody>
          <a:bodyPr wrap="none" rtlCol="0">
            <a:spAutoFit/>
          </a:bodyPr>
          <a:lstStyle/>
          <a:p>
            <a:r>
              <a:rPr lang="en-US" dirty="0"/>
              <a:t>Fitness diversity leads to have phenotype diversity</a:t>
            </a:r>
          </a:p>
        </p:txBody>
      </p:sp>
      <p:sp>
        <p:nvSpPr>
          <p:cNvPr id="21" name="TextBox 20"/>
          <p:cNvSpPr txBox="1"/>
          <p:nvPr/>
        </p:nvSpPr>
        <p:spPr>
          <a:xfrm>
            <a:off x="1033554" y="3284980"/>
            <a:ext cx="5554726" cy="369332"/>
          </a:xfrm>
          <a:prstGeom prst="rect">
            <a:avLst/>
          </a:prstGeom>
          <a:noFill/>
        </p:spPr>
        <p:txBody>
          <a:bodyPr wrap="none" rtlCol="0">
            <a:spAutoFit/>
          </a:bodyPr>
          <a:lstStyle/>
          <a:p>
            <a:r>
              <a:rPr lang="en-US" dirty="0"/>
              <a:t>phenotype diversity leads to have Genotype diversity</a:t>
            </a:r>
          </a:p>
        </p:txBody>
      </p:sp>
      <p:sp>
        <p:nvSpPr>
          <p:cNvPr id="22" name="Rectangle 21"/>
          <p:cNvSpPr/>
          <p:nvPr/>
        </p:nvSpPr>
        <p:spPr>
          <a:xfrm>
            <a:off x="2358963" y="1918549"/>
            <a:ext cx="3312460" cy="646331"/>
          </a:xfrm>
          <a:prstGeom prst="rect">
            <a:avLst/>
          </a:prstGeom>
        </p:spPr>
        <p:txBody>
          <a:bodyPr wrap="square">
            <a:spAutoFit/>
          </a:bodyPr>
          <a:lstStyle/>
          <a:p>
            <a:endParaRPr lang="en-US" dirty="0"/>
          </a:p>
          <a:p>
            <a:r>
              <a:rPr lang="en-US" dirty="0">
                <a:solidFill>
                  <a:srgbClr val="C00000"/>
                </a:solidFill>
              </a:rPr>
              <a:t>But the reverse is not true</a:t>
            </a:r>
          </a:p>
        </p:txBody>
      </p:sp>
      <p:sp>
        <p:nvSpPr>
          <p:cNvPr id="23" name="Rectangle 22"/>
          <p:cNvSpPr/>
          <p:nvPr/>
        </p:nvSpPr>
        <p:spPr>
          <a:xfrm>
            <a:off x="2961402" y="3717040"/>
            <a:ext cx="2824812" cy="369332"/>
          </a:xfrm>
          <a:prstGeom prst="rect">
            <a:avLst/>
          </a:prstGeom>
        </p:spPr>
        <p:txBody>
          <a:bodyPr wrap="none">
            <a:spAutoFit/>
          </a:bodyPr>
          <a:lstStyle/>
          <a:p>
            <a:r>
              <a:rPr lang="en-US" dirty="0">
                <a:solidFill>
                  <a:srgbClr val="C00000"/>
                </a:solidFill>
              </a:rPr>
              <a:t>But the reverse is not true</a:t>
            </a:r>
          </a:p>
        </p:txBody>
      </p:sp>
      <p:graphicFrame>
        <p:nvGraphicFramePr>
          <p:cNvPr id="25" name="Content Placeholder 16"/>
          <p:cNvGraphicFramePr>
            <a:graphicFrameLocks noGrp="1"/>
          </p:cNvGraphicFramePr>
          <p:nvPr>
            <p:ph idx="4294967295"/>
            <p:extLst>
              <p:ext uri="{D42A27DB-BD31-4B8C-83A1-F6EECF244321}">
                <p14:modId xmlns:p14="http://schemas.microsoft.com/office/powerpoint/2010/main" val="160369440"/>
              </p:ext>
            </p:extLst>
          </p:nvPr>
        </p:nvGraphicFramePr>
        <p:xfrm>
          <a:off x="-324680" y="4437140"/>
          <a:ext cx="5688790" cy="2088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Convergence–Diversity Metrics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360</a:t>
            </a:fld>
            <a:endParaRPr lang="nl-NL"/>
          </a:p>
        </p:txBody>
      </p:sp>
      <p:pic>
        <p:nvPicPr>
          <p:cNvPr id="1315842" name="Picture 2"/>
          <p:cNvPicPr>
            <a:picLocks noChangeAspect="1" noChangeArrowheads="1"/>
          </p:cNvPicPr>
          <p:nvPr/>
        </p:nvPicPr>
        <p:blipFill>
          <a:blip r:embed="rId2" cstate="print">
            <a:lum bright="-20000" contrast="40000"/>
          </a:blip>
          <a:srcRect/>
          <a:stretch>
            <a:fillRect/>
          </a:stretch>
        </p:blipFill>
        <p:spPr bwMode="auto">
          <a:xfrm>
            <a:off x="214282" y="2500306"/>
            <a:ext cx="5286375" cy="3467100"/>
          </a:xfrm>
          <a:prstGeom prst="rect">
            <a:avLst/>
          </a:prstGeom>
          <a:noFill/>
          <a:ln w="9525">
            <a:noFill/>
            <a:miter lim="800000"/>
            <a:headEnd/>
            <a:tailEnd/>
          </a:ln>
          <a:effectLst/>
        </p:spPr>
      </p:pic>
      <p:sp>
        <p:nvSpPr>
          <p:cNvPr id="7" name="Rectangle 6"/>
          <p:cNvSpPr/>
          <p:nvPr/>
        </p:nvSpPr>
        <p:spPr>
          <a:xfrm>
            <a:off x="928662" y="1428736"/>
            <a:ext cx="6162264" cy="461665"/>
          </a:xfrm>
          <a:prstGeom prst="rect">
            <a:avLst/>
          </a:prstGeom>
        </p:spPr>
        <p:txBody>
          <a:bodyPr wrap="none">
            <a:spAutoFit/>
          </a:bodyPr>
          <a:lstStyle/>
          <a:p>
            <a:r>
              <a:rPr lang="en-US" sz="2400" b="1" dirty="0">
                <a:solidFill>
                  <a:srgbClr val="CC00CC"/>
                </a:solidFill>
              </a:rPr>
              <a:t>Inverted Generational Distance (IGD)</a:t>
            </a:r>
          </a:p>
        </p:txBody>
      </p:sp>
      <p:pic>
        <p:nvPicPr>
          <p:cNvPr id="1315843" name="Picture 3"/>
          <p:cNvPicPr>
            <a:picLocks noChangeAspect="1" noChangeArrowheads="1"/>
          </p:cNvPicPr>
          <p:nvPr/>
        </p:nvPicPr>
        <p:blipFill>
          <a:blip r:embed="rId3" cstate="print">
            <a:lum bright="-20000" contrast="40000"/>
          </a:blip>
          <a:srcRect/>
          <a:stretch>
            <a:fillRect/>
          </a:stretch>
        </p:blipFill>
        <p:spPr bwMode="auto">
          <a:xfrm>
            <a:off x="5740357" y="2786058"/>
            <a:ext cx="3117923" cy="785818"/>
          </a:xfrm>
          <a:prstGeom prst="rect">
            <a:avLst/>
          </a:prstGeom>
          <a:noFill/>
          <a:ln w="9525">
            <a:noFill/>
            <a:miter lim="800000"/>
            <a:headEnd/>
            <a:tailEnd/>
          </a:ln>
          <a:effectLst/>
        </p:spPr>
      </p:pic>
      <p:sp>
        <p:nvSpPr>
          <p:cNvPr id="9" name="Rectangle 8"/>
          <p:cNvSpPr/>
          <p:nvPr/>
        </p:nvSpPr>
        <p:spPr>
          <a:xfrm>
            <a:off x="6643702" y="3714752"/>
            <a:ext cx="864339" cy="369332"/>
          </a:xfrm>
          <a:prstGeom prst="rect">
            <a:avLst/>
          </a:prstGeom>
        </p:spPr>
        <p:txBody>
          <a:bodyPr wrap="none">
            <a:spAutoFit/>
          </a:bodyPr>
          <a:lstStyle/>
          <a:p>
            <a:r>
              <a:rPr lang="en-US" dirty="0"/>
              <a:t>where </a:t>
            </a:r>
          </a:p>
        </p:txBody>
      </p:sp>
      <p:pic>
        <p:nvPicPr>
          <p:cNvPr id="1315844" name="Picture 4"/>
          <p:cNvPicPr>
            <a:picLocks noChangeAspect="1" noChangeArrowheads="1"/>
          </p:cNvPicPr>
          <p:nvPr/>
        </p:nvPicPr>
        <p:blipFill>
          <a:blip r:embed="rId4" cstate="print">
            <a:lum bright="-20000" contrast="40000"/>
          </a:blip>
          <a:srcRect/>
          <a:stretch>
            <a:fillRect/>
          </a:stretch>
        </p:blipFill>
        <p:spPr bwMode="auto">
          <a:xfrm>
            <a:off x="5429256" y="4286256"/>
            <a:ext cx="3467100" cy="352425"/>
          </a:xfrm>
          <a:prstGeom prst="rect">
            <a:avLst/>
          </a:prstGeom>
          <a:noFill/>
          <a:ln w="9525">
            <a:noFill/>
            <a:miter lim="800000"/>
            <a:headEnd/>
            <a:tailEnd/>
          </a:ln>
          <a:effectLst/>
        </p:spPr>
      </p:pic>
      <p:sp>
        <p:nvSpPr>
          <p:cNvPr id="11" name="Rectangle 10"/>
          <p:cNvSpPr/>
          <p:nvPr/>
        </p:nvSpPr>
        <p:spPr>
          <a:xfrm>
            <a:off x="5429256" y="5000636"/>
            <a:ext cx="3500462" cy="923330"/>
          </a:xfrm>
          <a:prstGeom prst="rect">
            <a:avLst/>
          </a:prstGeom>
        </p:spPr>
        <p:txBody>
          <a:bodyPr wrap="square">
            <a:spAutoFit/>
          </a:bodyPr>
          <a:lstStyle/>
          <a:p>
            <a:pPr algn="ctr"/>
            <a:r>
              <a:rPr lang="en-US" dirty="0"/>
              <a:t>and </a:t>
            </a:r>
            <a:r>
              <a:rPr lang="en-US" dirty="0" err="1"/>
              <a:t>di</a:t>
            </a:r>
            <a:r>
              <a:rPr lang="en-US" dirty="0"/>
              <a:t> is the smallest distance</a:t>
            </a:r>
          </a:p>
          <a:p>
            <a:pPr algn="ctr"/>
            <a:r>
              <a:rPr lang="en-US" dirty="0"/>
              <a:t> of ⃗p ∈ P to the closest solutions in S</a:t>
            </a:r>
          </a:p>
        </p:txBody>
      </p:sp>
      <p:sp>
        <p:nvSpPr>
          <p:cNvPr id="3" name="TextBox 2">
            <a:extLst>
              <a:ext uri="{FF2B5EF4-FFF2-40B4-BE49-F238E27FC236}">
                <a16:creationId xmlns:a16="http://schemas.microsoft.com/office/drawing/2014/main" id="{2A37B9A4-6480-8D35-8281-8509E919BA14}"/>
              </a:ext>
            </a:extLst>
          </p:cNvPr>
          <p:cNvSpPr txBox="1"/>
          <p:nvPr/>
        </p:nvSpPr>
        <p:spPr>
          <a:xfrm>
            <a:off x="2987780" y="1187408"/>
            <a:ext cx="3842719" cy="369332"/>
          </a:xfrm>
          <a:prstGeom prst="rect">
            <a:avLst/>
          </a:prstGeom>
          <a:noFill/>
        </p:spPr>
        <p:txBody>
          <a:bodyPr wrap="none" rtlCol="0">
            <a:spAutoFit/>
          </a:bodyPr>
          <a:lstStyle/>
          <a:p>
            <a:pPr marL="0" algn="r" defTabSz="914400" rtl="1" eaLnBrk="1" latinLnBrk="0" hangingPunct="1"/>
            <a:r>
              <a:rPr lang="fa-IR" dirty="0">
                <a:highlight>
                  <a:srgbClr val="FFFF00"/>
                </a:highlight>
              </a:rPr>
              <a:t>نزدیک ترین </a:t>
            </a:r>
            <a:r>
              <a:rPr lang="fa-IR" dirty="0" err="1">
                <a:highlight>
                  <a:srgbClr val="FFFF00"/>
                </a:highlight>
              </a:rPr>
              <a:t>سلشون</a:t>
            </a:r>
            <a:r>
              <a:rPr lang="fa-IR" dirty="0">
                <a:highlight>
                  <a:srgbClr val="FFFF00"/>
                </a:highlight>
              </a:rPr>
              <a:t> از پرتو را در نظر می گیرد </a:t>
            </a:r>
            <a:endParaRPr lang="en-US" dirty="0">
              <a:highlight>
                <a:srgbClr val="FFFF00"/>
              </a:highlight>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functions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361</a:t>
            </a:fld>
            <a:endParaRPr lang="nl-NL"/>
          </a:p>
        </p:txBody>
      </p:sp>
      <p:sp>
        <p:nvSpPr>
          <p:cNvPr id="5" name="TextBox 4"/>
          <p:cNvSpPr txBox="1"/>
          <p:nvPr/>
        </p:nvSpPr>
        <p:spPr>
          <a:xfrm>
            <a:off x="357158" y="1643050"/>
            <a:ext cx="7293984" cy="338554"/>
          </a:xfrm>
          <a:prstGeom prst="rect">
            <a:avLst/>
          </a:prstGeom>
          <a:noFill/>
        </p:spPr>
        <p:txBody>
          <a:bodyPr wrap="none" rtlCol="0">
            <a:spAutoFit/>
          </a:bodyPr>
          <a:lstStyle/>
          <a:p>
            <a:r>
              <a:rPr lang="en-US" sz="1600" b="1" dirty="0"/>
              <a:t>The test functions in MOEA real are classified in to Four categories:</a:t>
            </a:r>
          </a:p>
        </p:txBody>
      </p:sp>
      <p:sp>
        <p:nvSpPr>
          <p:cNvPr id="6" name="Rectangle 5"/>
          <p:cNvSpPr/>
          <p:nvPr/>
        </p:nvSpPr>
        <p:spPr bwMode="auto">
          <a:xfrm>
            <a:off x="2285984" y="2643182"/>
            <a:ext cx="2500330" cy="500066"/>
          </a:xfrm>
          <a:prstGeom prst="rect">
            <a:avLst/>
          </a:prstGeom>
          <a:solidFill>
            <a:srgbClr val="495AD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b="1" dirty="0">
                <a:solidFill>
                  <a:schemeClr val="bg1"/>
                </a:solidFill>
              </a:rPr>
              <a:t>ZDT functions</a:t>
            </a:r>
          </a:p>
        </p:txBody>
      </p:sp>
      <p:sp>
        <p:nvSpPr>
          <p:cNvPr id="7" name="Rectangle 6"/>
          <p:cNvSpPr/>
          <p:nvPr/>
        </p:nvSpPr>
        <p:spPr bwMode="auto">
          <a:xfrm>
            <a:off x="2285984" y="3286124"/>
            <a:ext cx="2500330" cy="500066"/>
          </a:xfrm>
          <a:prstGeom prst="rect">
            <a:avLst/>
          </a:prstGeom>
          <a:solidFill>
            <a:srgbClr val="495AD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b="1" dirty="0">
                <a:solidFill>
                  <a:schemeClr val="bg1"/>
                </a:solidFill>
              </a:rPr>
              <a:t>DTLZ functions</a:t>
            </a:r>
          </a:p>
        </p:txBody>
      </p:sp>
      <p:sp>
        <p:nvSpPr>
          <p:cNvPr id="8" name="Rectangle 7"/>
          <p:cNvSpPr/>
          <p:nvPr/>
        </p:nvSpPr>
        <p:spPr bwMode="auto">
          <a:xfrm>
            <a:off x="2285984" y="3929066"/>
            <a:ext cx="2500330" cy="500066"/>
          </a:xfrm>
          <a:prstGeom prst="rect">
            <a:avLst/>
          </a:prstGeom>
          <a:solidFill>
            <a:srgbClr val="495AD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b="1" dirty="0">
                <a:solidFill>
                  <a:schemeClr val="bg1"/>
                </a:solidFill>
              </a:rPr>
              <a:t>WFG functions</a:t>
            </a:r>
          </a:p>
        </p:txBody>
      </p:sp>
      <p:sp>
        <p:nvSpPr>
          <p:cNvPr id="9" name="Rectangle 8"/>
          <p:cNvSpPr/>
          <p:nvPr/>
        </p:nvSpPr>
        <p:spPr bwMode="auto">
          <a:xfrm>
            <a:off x="2285984" y="4572008"/>
            <a:ext cx="2500330" cy="500066"/>
          </a:xfrm>
          <a:prstGeom prst="rect">
            <a:avLst/>
          </a:prstGeom>
          <a:solidFill>
            <a:srgbClr val="495AD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b="1" dirty="0">
                <a:solidFill>
                  <a:schemeClr val="bg1"/>
                </a:solidFill>
              </a:rPr>
              <a:t>CEC functions</a:t>
            </a:r>
          </a:p>
        </p:txBody>
      </p:sp>
      <p:pic>
        <p:nvPicPr>
          <p:cNvPr id="979969" name="Picture 1" descr="H:\Computer Eng\PH.D thesis\Evo slides\pic\coach_with_clipboard_md_wm.jpg"/>
          <p:cNvPicPr>
            <a:picLocks noChangeAspect="1" noChangeArrowheads="1"/>
          </p:cNvPicPr>
          <p:nvPr/>
        </p:nvPicPr>
        <p:blipFill>
          <a:blip r:embed="rId2" cstate="print"/>
          <a:srcRect/>
          <a:stretch>
            <a:fillRect/>
          </a:stretch>
        </p:blipFill>
        <p:spPr bwMode="auto">
          <a:xfrm>
            <a:off x="5715008" y="2714620"/>
            <a:ext cx="2825752" cy="2825752"/>
          </a:xfrm>
          <a:prstGeom prst="rect">
            <a:avLst/>
          </a:prstGeom>
          <a:noFill/>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6866" name="Picture 2" descr="C:\Users\vaio\Desktop\zdt1.jpg"/>
          <p:cNvPicPr>
            <a:picLocks noChangeAspect="1" noChangeArrowheads="1"/>
          </p:cNvPicPr>
          <p:nvPr/>
        </p:nvPicPr>
        <p:blipFill>
          <a:blip r:embed="rId2" cstate="print">
            <a:lum bright="-20000" contrast="40000"/>
          </a:blip>
          <a:srcRect/>
          <a:stretch>
            <a:fillRect/>
          </a:stretch>
        </p:blipFill>
        <p:spPr bwMode="auto">
          <a:xfrm>
            <a:off x="5857884" y="1857364"/>
            <a:ext cx="3010665" cy="230504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ZDT1 test function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362</a:t>
            </a:fld>
            <a:endParaRPr lang="nl-NL"/>
          </a:p>
        </p:txBody>
      </p:sp>
      <p:sp>
        <p:nvSpPr>
          <p:cNvPr id="5" name="Rectangle 4"/>
          <p:cNvSpPr/>
          <p:nvPr/>
        </p:nvSpPr>
        <p:spPr>
          <a:xfrm>
            <a:off x="571472" y="1285860"/>
            <a:ext cx="8072494" cy="646331"/>
          </a:xfrm>
          <a:prstGeom prst="rect">
            <a:avLst/>
          </a:prstGeom>
        </p:spPr>
        <p:txBody>
          <a:bodyPr wrap="square">
            <a:spAutoFit/>
          </a:bodyPr>
          <a:lstStyle/>
          <a:p>
            <a:r>
              <a:rPr lang="en-US" dirty="0"/>
              <a:t>The ZDT 1 function has a convex Pareto -optimal  front. The objective functions are :</a:t>
            </a:r>
          </a:p>
        </p:txBody>
      </p:sp>
      <p:pic>
        <p:nvPicPr>
          <p:cNvPr id="1315842" name="Picture 2"/>
          <p:cNvPicPr>
            <a:picLocks noChangeAspect="1" noChangeArrowheads="1"/>
          </p:cNvPicPr>
          <p:nvPr/>
        </p:nvPicPr>
        <p:blipFill>
          <a:blip r:embed="rId3" cstate="print">
            <a:lum bright="-20000" contrast="40000"/>
          </a:blip>
          <a:srcRect/>
          <a:stretch>
            <a:fillRect/>
          </a:stretch>
        </p:blipFill>
        <p:spPr bwMode="auto">
          <a:xfrm>
            <a:off x="2643174" y="1928802"/>
            <a:ext cx="2940864" cy="928694"/>
          </a:xfrm>
          <a:prstGeom prst="rect">
            <a:avLst/>
          </a:prstGeom>
          <a:noFill/>
          <a:ln w="9525">
            <a:noFill/>
            <a:miter lim="800000"/>
            <a:headEnd/>
            <a:tailEnd/>
          </a:ln>
          <a:effectLst/>
        </p:spPr>
      </p:pic>
      <p:pic>
        <p:nvPicPr>
          <p:cNvPr id="1315843" name="Picture 3"/>
          <p:cNvPicPr>
            <a:picLocks noChangeAspect="1" noChangeArrowheads="1"/>
          </p:cNvPicPr>
          <p:nvPr/>
        </p:nvPicPr>
        <p:blipFill>
          <a:blip r:embed="rId4" cstate="print">
            <a:lum bright="-20000" contrast="40000"/>
          </a:blip>
          <a:srcRect/>
          <a:stretch>
            <a:fillRect/>
          </a:stretch>
        </p:blipFill>
        <p:spPr bwMode="auto">
          <a:xfrm>
            <a:off x="2071670" y="3533444"/>
            <a:ext cx="4086246" cy="538498"/>
          </a:xfrm>
          <a:prstGeom prst="rect">
            <a:avLst/>
          </a:prstGeom>
          <a:noFill/>
          <a:ln w="9525">
            <a:noFill/>
            <a:miter lim="800000"/>
            <a:headEnd/>
            <a:tailEnd/>
          </a:ln>
          <a:effectLst/>
        </p:spPr>
      </p:pic>
      <p:sp>
        <p:nvSpPr>
          <p:cNvPr id="8" name="Rectangle 7"/>
          <p:cNvSpPr/>
          <p:nvPr/>
        </p:nvSpPr>
        <p:spPr>
          <a:xfrm>
            <a:off x="571472" y="2916792"/>
            <a:ext cx="2646878" cy="369332"/>
          </a:xfrm>
          <a:prstGeom prst="rect">
            <a:avLst/>
          </a:prstGeom>
        </p:spPr>
        <p:txBody>
          <a:bodyPr wrap="none">
            <a:spAutoFit/>
          </a:bodyPr>
          <a:lstStyle/>
          <a:p>
            <a:r>
              <a:rPr lang="en-US" dirty="0"/>
              <a:t>Where g(x) is defined as</a:t>
            </a:r>
          </a:p>
        </p:txBody>
      </p:sp>
      <p:sp>
        <p:nvSpPr>
          <p:cNvPr id="9" name="Rectangle 8"/>
          <p:cNvSpPr/>
          <p:nvPr/>
        </p:nvSpPr>
        <p:spPr>
          <a:xfrm>
            <a:off x="357158" y="4572008"/>
            <a:ext cx="8358246" cy="923330"/>
          </a:xfrm>
          <a:prstGeom prst="rect">
            <a:avLst/>
          </a:prstGeom>
        </p:spPr>
        <p:txBody>
          <a:bodyPr wrap="square">
            <a:spAutoFit/>
          </a:bodyPr>
          <a:lstStyle/>
          <a:p>
            <a:r>
              <a:rPr lang="en-US" dirty="0"/>
              <a:t>In this ZDT1 function, thirty design variable s xi were  chosen (n=30). Each design variable ranged in value from 0 to 1. The Pareto-optimal front appears when g = 1.0</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ZDT2 test function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363</a:t>
            </a:fld>
            <a:endParaRPr lang="nl-NL"/>
          </a:p>
        </p:txBody>
      </p:sp>
      <p:sp>
        <p:nvSpPr>
          <p:cNvPr id="5" name="Rectangle 4"/>
          <p:cNvSpPr/>
          <p:nvPr/>
        </p:nvSpPr>
        <p:spPr>
          <a:xfrm>
            <a:off x="571472" y="1285860"/>
            <a:ext cx="8072494" cy="646331"/>
          </a:xfrm>
          <a:prstGeom prst="rect">
            <a:avLst/>
          </a:prstGeom>
        </p:spPr>
        <p:txBody>
          <a:bodyPr wrap="square">
            <a:spAutoFit/>
          </a:bodyPr>
          <a:lstStyle/>
          <a:p>
            <a:r>
              <a:rPr lang="en-US" dirty="0"/>
              <a:t>The ZDT 1 function has a non-convex Pareto -optimal  front. The objective functions are :</a:t>
            </a:r>
          </a:p>
        </p:txBody>
      </p:sp>
      <p:sp>
        <p:nvSpPr>
          <p:cNvPr id="8" name="Rectangle 7"/>
          <p:cNvSpPr/>
          <p:nvPr/>
        </p:nvSpPr>
        <p:spPr>
          <a:xfrm>
            <a:off x="571472" y="2988230"/>
            <a:ext cx="2646878" cy="369332"/>
          </a:xfrm>
          <a:prstGeom prst="rect">
            <a:avLst/>
          </a:prstGeom>
        </p:spPr>
        <p:txBody>
          <a:bodyPr wrap="none">
            <a:spAutoFit/>
          </a:bodyPr>
          <a:lstStyle/>
          <a:p>
            <a:r>
              <a:rPr lang="en-US" dirty="0"/>
              <a:t>Where g(x) is defined as</a:t>
            </a:r>
          </a:p>
        </p:txBody>
      </p:sp>
      <p:sp>
        <p:nvSpPr>
          <p:cNvPr id="9" name="Rectangle 8"/>
          <p:cNvSpPr/>
          <p:nvPr/>
        </p:nvSpPr>
        <p:spPr>
          <a:xfrm>
            <a:off x="357158" y="4572008"/>
            <a:ext cx="8358246" cy="923330"/>
          </a:xfrm>
          <a:prstGeom prst="rect">
            <a:avLst/>
          </a:prstGeom>
        </p:spPr>
        <p:txBody>
          <a:bodyPr wrap="square">
            <a:spAutoFit/>
          </a:bodyPr>
          <a:lstStyle/>
          <a:p>
            <a:r>
              <a:rPr lang="en-US" dirty="0"/>
              <a:t>In this ZDT2 function, thirty design variable s xi were  chosen (n=30). Each design variable ranged in value from 0 to 1. The Pareto-optimal front appears when g = 1.0</a:t>
            </a:r>
          </a:p>
        </p:txBody>
      </p:sp>
      <p:pic>
        <p:nvPicPr>
          <p:cNvPr id="1317890" name="Picture 2"/>
          <p:cNvPicPr>
            <a:picLocks noChangeAspect="1" noChangeArrowheads="1"/>
          </p:cNvPicPr>
          <p:nvPr/>
        </p:nvPicPr>
        <p:blipFill>
          <a:blip r:embed="rId2" cstate="print">
            <a:lum bright="-20000" contrast="40000"/>
          </a:blip>
          <a:srcRect/>
          <a:stretch>
            <a:fillRect/>
          </a:stretch>
        </p:blipFill>
        <p:spPr bwMode="auto">
          <a:xfrm>
            <a:off x="2143108" y="1857364"/>
            <a:ext cx="3500462" cy="1128063"/>
          </a:xfrm>
          <a:prstGeom prst="rect">
            <a:avLst/>
          </a:prstGeom>
          <a:noFill/>
          <a:ln w="9525">
            <a:noFill/>
            <a:miter lim="800000"/>
            <a:headEnd/>
            <a:tailEnd/>
          </a:ln>
          <a:effectLst/>
        </p:spPr>
      </p:pic>
      <p:pic>
        <p:nvPicPr>
          <p:cNvPr id="1317891" name="Picture 3"/>
          <p:cNvPicPr>
            <a:picLocks noChangeAspect="1" noChangeArrowheads="1"/>
          </p:cNvPicPr>
          <p:nvPr/>
        </p:nvPicPr>
        <p:blipFill>
          <a:blip r:embed="rId3" cstate="print">
            <a:lum bright="-20000" contrast="40000"/>
          </a:blip>
          <a:srcRect/>
          <a:stretch>
            <a:fillRect/>
          </a:stretch>
        </p:blipFill>
        <p:spPr bwMode="auto">
          <a:xfrm>
            <a:off x="2071669" y="3643314"/>
            <a:ext cx="3136921" cy="571504"/>
          </a:xfrm>
          <a:prstGeom prst="rect">
            <a:avLst/>
          </a:prstGeom>
          <a:noFill/>
          <a:ln w="9525">
            <a:noFill/>
            <a:miter lim="800000"/>
            <a:headEnd/>
            <a:tailEnd/>
          </a:ln>
          <a:effectLst/>
        </p:spPr>
      </p:pic>
      <p:pic>
        <p:nvPicPr>
          <p:cNvPr id="1317892" name="Picture 4" descr="C:\Users\vaio\Desktop\zdt2.jpg"/>
          <p:cNvPicPr>
            <a:picLocks noChangeAspect="1" noChangeArrowheads="1"/>
          </p:cNvPicPr>
          <p:nvPr/>
        </p:nvPicPr>
        <p:blipFill>
          <a:blip r:embed="rId4" cstate="print">
            <a:lum bright="-20000" contrast="40000"/>
          </a:blip>
          <a:srcRect/>
          <a:stretch>
            <a:fillRect/>
          </a:stretch>
        </p:blipFill>
        <p:spPr bwMode="auto">
          <a:xfrm>
            <a:off x="5429256" y="1857364"/>
            <a:ext cx="3477199" cy="2662230"/>
          </a:xfrm>
          <a:prstGeom prst="rect">
            <a:avLst/>
          </a:prstGeom>
          <a:noFill/>
          <a:ln w="9525">
            <a:noFill/>
            <a:miter lim="800000"/>
            <a:headEnd/>
            <a:tailEnd/>
          </a:ln>
          <a:effectLst/>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ZDT3 test function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364</a:t>
            </a:fld>
            <a:endParaRPr lang="nl-NL"/>
          </a:p>
        </p:txBody>
      </p:sp>
      <p:sp>
        <p:nvSpPr>
          <p:cNvPr id="5" name="Rectangle 4"/>
          <p:cNvSpPr/>
          <p:nvPr/>
        </p:nvSpPr>
        <p:spPr>
          <a:xfrm>
            <a:off x="571472" y="1285860"/>
            <a:ext cx="8072494" cy="1200329"/>
          </a:xfrm>
          <a:prstGeom prst="rect">
            <a:avLst/>
          </a:prstGeom>
        </p:spPr>
        <p:txBody>
          <a:bodyPr wrap="square">
            <a:spAutoFit/>
          </a:bodyPr>
          <a:lstStyle/>
          <a:p>
            <a:r>
              <a:rPr lang="en-US" dirty="0"/>
              <a:t>The ZDT3 function adds a discreteness feature to the front. Its Pareto-optimal front consists of several noncontiguous convex parts. The introduction of a </a:t>
            </a:r>
          </a:p>
          <a:p>
            <a:r>
              <a:rPr lang="en-US" dirty="0"/>
              <a:t>sine function in this objective function causes  discontinuities in the Pareto -optimal front, but not in  the parameter space. The objective functions are:</a:t>
            </a:r>
          </a:p>
        </p:txBody>
      </p:sp>
      <p:sp>
        <p:nvSpPr>
          <p:cNvPr id="8" name="Rectangle 7"/>
          <p:cNvSpPr/>
          <p:nvPr/>
        </p:nvSpPr>
        <p:spPr>
          <a:xfrm>
            <a:off x="428596" y="3916924"/>
            <a:ext cx="2646878" cy="369332"/>
          </a:xfrm>
          <a:prstGeom prst="rect">
            <a:avLst/>
          </a:prstGeom>
        </p:spPr>
        <p:txBody>
          <a:bodyPr wrap="none">
            <a:spAutoFit/>
          </a:bodyPr>
          <a:lstStyle/>
          <a:p>
            <a:r>
              <a:rPr lang="en-US" dirty="0"/>
              <a:t>Where g(x) is defined as</a:t>
            </a:r>
          </a:p>
        </p:txBody>
      </p:sp>
      <p:sp>
        <p:nvSpPr>
          <p:cNvPr id="9" name="Rectangle 8"/>
          <p:cNvSpPr/>
          <p:nvPr/>
        </p:nvSpPr>
        <p:spPr>
          <a:xfrm>
            <a:off x="357158" y="5434628"/>
            <a:ext cx="8358246" cy="923330"/>
          </a:xfrm>
          <a:prstGeom prst="rect">
            <a:avLst/>
          </a:prstGeom>
        </p:spPr>
        <p:txBody>
          <a:bodyPr wrap="square">
            <a:spAutoFit/>
          </a:bodyPr>
          <a:lstStyle/>
          <a:p>
            <a:r>
              <a:rPr lang="en-US" dirty="0"/>
              <a:t>In this ZDT3 function, thirty design variable s xi were  chosen (n=30). Each design variable ranged in value from 0 to 1. The Pareto-optimal front appears when g = 1.0</a:t>
            </a:r>
          </a:p>
        </p:txBody>
      </p:sp>
      <p:pic>
        <p:nvPicPr>
          <p:cNvPr id="1318914" name="Picture 2"/>
          <p:cNvPicPr>
            <a:picLocks noChangeAspect="1" noChangeArrowheads="1"/>
          </p:cNvPicPr>
          <p:nvPr/>
        </p:nvPicPr>
        <p:blipFill>
          <a:blip r:embed="rId2" cstate="print">
            <a:lum bright="-20000" contrast="40000"/>
          </a:blip>
          <a:srcRect/>
          <a:stretch>
            <a:fillRect/>
          </a:stretch>
        </p:blipFill>
        <p:spPr bwMode="auto">
          <a:xfrm>
            <a:off x="2143108" y="2500306"/>
            <a:ext cx="4136925" cy="1028701"/>
          </a:xfrm>
          <a:prstGeom prst="rect">
            <a:avLst/>
          </a:prstGeom>
          <a:noFill/>
          <a:ln w="9525">
            <a:noFill/>
            <a:miter lim="800000"/>
            <a:headEnd/>
            <a:tailEnd/>
          </a:ln>
          <a:effectLst/>
        </p:spPr>
      </p:pic>
      <p:pic>
        <p:nvPicPr>
          <p:cNvPr id="1318915" name="Picture 3"/>
          <p:cNvPicPr>
            <a:picLocks noChangeAspect="1" noChangeArrowheads="1"/>
          </p:cNvPicPr>
          <p:nvPr/>
        </p:nvPicPr>
        <p:blipFill>
          <a:blip r:embed="rId3" cstate="print">
            <a:lum bright="-20000" contrast="40000"/>
          </a:blip>
          <a:srcRect/>
          <a:stretch>
            <a:fillRect/>
          </a:stretch>
        </p:blipFill>
        <p:spPr bwMode="auto">
          <a:xfrm>
            <a:off x="2143108" y="4572008"/>
            <a:ext cx="3296002" cy="428628"/>
          </a:xfrm>
          <a:prstGeom prst="rect">
            <a:avLst/>
          </a:prstGeom>
          <a:noFill/>
          <a:ln w="9525">
            <a:noFill/>
            <a:miter lim="800000"/>
            <a:headEnd/>
            <a:tailEnd/>
          </a:ln>
          <a:effectLst/>
        </p:spPr>
      </p:pic>
      <p:pic>
        <p:nvPicPr>
          <p:cNvPr id="1318916" name="Picture 4" descr="C:\Users\vaio\Desktop\zdt3x.png"/>
          <p:cNvPicPr>
            <a:picLocks noChangeAspect="1" noChangeArrowheads="1"/>
          </p:cNvPicPr>
          <p:nvPr/>
        </p:nvPicPr>
        <p:blipFill>
          <a:blip r:embed="rId4" cstate="print">
            <a:lum bright="-20000" contrast="40000"/>
          </a:blip>
          <a:srcRect/>
          <a:stretch>
            <a:fillRect/>
          </a:stretch>
        </p:blipFill>
        <p:spPr bwMode="auto">
          <a:xfrm>
            <a:off x="6215074" y="2857496"/>
            <a:ext cx="2447925" cy="1866900"/>
          </a:xfrm>
          <a:prstGeom prst="rect">
            <a:avLst/>
          </a:prstGeom>
          <a:noFill/>
          <a:ln w="9525">
            <a:noFill/>
            <a:miter lim="800000"/>
            <a:headEnd/>
            <a:tailEnd/>
          </a:ln>
          <a:effectLst/>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ZDT4 test function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365</a:t>
            </a:fld>
            <a:endParaRPr lang="nl-NL"/>
          </a:p>
        </p:txBody>
      </p:sp>
      <p:sp>
        <p:nvSpPr>
          <p:cNvPr id="5" name="Rectangle 4"/>
          <p:cNvSpPr/>
          <p:nvPr/>
        </p:nvSpPr>
        <p:spPr>
          <a:xfrm>
            <a:off x="571472" y="1285860"/>
            <a:ext cx="8072494" cy="646331"/>
          </a:xfrm>
          <a:prstGeom prst="rect">
            <a:avLst/>
          </a:prstGeom>
        </p:spPr>
        <p:txBody>
          <a:bodyPr wrap="square">
            <a:spAutoFit/>
          </a:bodyPr>
          <a:lstStyle/>
          <a:p>
            <a:r>
              <a:rPr lang="en-US" dirty="0"/>
              <a:t>The ZDT4 function has 21 local Pareto - optimal fronts  and therefore is highly multi -modal. The objective functions are:</a:t>
            </a:r>
          </a:p>
        </p:txBody>
      </p:sp>
      <p:sp>
        <p:nvSpPr>
          <p:cNvPr id="8" name="Rectangle 7"/>
          <p:cNvSpPr/>
          <p:nvPr/>
        </p:nvSpPr>
        <p:spPr>
          <a:xfrm>
            <a:off x="428596" y="3429000"/>
            <a:ext cx="2646878" cy="369332"/>
          </a:xfrm>
          <a:prstGeom prst="rect">
            <a:avLst/>
          </a:prstGeom>
        </p:spPr>
        <p:txBody>
          <a:bodyPr wrap="none">
            <a:spAutoFit/>
          </a:bodyPr>
          <a:lstStyle/>
          <a:p>
            <a:r>
              <a:rPr lang="en-US" dirty="0"/>
              <a:t>Where g(x) is defined as</a:t>
            </a:r>
          </a:p>
        </p:txBody>
      </p:sp>
      <p:sp>
        <p:nvSpPr>
          <p:cNvPr id="9" name="Rectangle 8"/>
          <p:cNvSpPr/>
          <p:nvPr/>
        </p:nvSpPr>
        <p:spPr>
          <a:xfrm>
            <a:off x="357158" y="4929198"/>
            <a:ext cx="8358246" cy="923330"/>
          </a:xfrm>
          <a:prstGeom prst="rect">
            <a:avLst/>
          </a:prstGeom>
        </p:spPr>
        <p:txBody>
          <a:bodyPr wrap="square">
            <a:spAutoFit/>
          </a:bodyPr>
          <a:lstStyle/>
          <a:p>
            <a:r>
              <a:rPr lang="en-US" dirty="0"/>
              <a:t>In this ZDT4 function, ten design variables xi were chosen (n=10). The design variable ranges are from -5 to 5 for the last nine design variables and 0 to 1 for x1. The global Pareto-optimal front appears when g=1.0.</a:t>
            </a:r>
          </a:p>
        </p:txBody>
      </p:sp>
      <p:pic>
        <p:nvPicPr>
          <p:cNvPr id="1319938" name="Picture 2"/>
          <p:cNvPicPr>
            <a:picLocks noChangeAspect="1" noChangeArrowheads="1"/>
          </p:cNvPicPr>
          <p:nvPr/>
        </p:nvPicPr>
        <p:blipFill>
          <a:blip r:embed="rId2" cstate="print">
            <a:lum bright="-20000" contrast="40000"/>
          </a:blip>
          <a:srcRect/>
          <a:stretch>
            <a:fillRect/>
          </a:stretch>
        </p:blipFill>
        <p:spPr bwMode="auto">
          <a:xfrm>
            <a:off x="1857356" y="2071678"/>
            <a:ext cx="3233876" cy="1143008"/>
          </a:xfrm>
          <a:prstGeom prst="rect">
            <a:avLst/>
          </a:prstGeom>
          <a:noFill/>
          <a:ln w="9525">
            <a:noFill/>
            <a:miter lim="800000"/>
            <a:headEnd/>
            <a:tailEnd/>
          </a:ln>
          <a:effectLst/>
        </p:spPr>
      </p:pic>
      <p:pic>
        <p:nvPicPr>
          <p:cNvPr id="1319940" name="Picture 4" descr="C:\Users\vaio\Desktop\zdt4.jpg"/>
          <p:cNvPicPr>
            <a:picLocks noChangeAspect="1" noChangeArrowheads="1"/>
          </p:cNvPicPr>
          <p:nvPr/>
        </p:nvPicPr>
        <p:blipFill>
          <a:blip r:embed="rId3" cstate="print">
            <a:lum bright="-20000" contrast="40000"/>
          </a:blip>
          <a:srcRect/>
          <a:stretch>
            <a:fillRect/>
          </a:stretch>
        </p:blipFill>
        <p:spPr bwMode="auto">
          <a:xfrm>
            <a:off x="5572132" y="1928802"/>
            <a:ext cx="3290585" cy="2519354"/>
          </a:xfrm>
          <a:prstGeom prst="rect">
            <a:avLst/>
          </a:prstGeom>
          <a:noFill/>
          <a:ln w="9525">
            <a:noFill/>
            <a:miter lim="800000"/>
            <a:headEnd/>
            <a:tailEnd/>
          </a:ln>
          <a:effectLst/>
        </p:spPr>
      </p:pic>
      <p:pic>
        <p:nvPicPr>
          <p:cNvPr id="1319939" name="Picture 3"/>
          <p:cNvPicPr>
            <a:picLocks noChangeAspect="1" noChangeArrowheads="1"/>
          </p:cNvPicPr>
          <p:nvPr/>
        </p:nvPicPr>
        <p:blipFill>
          <a:blip r:embed="rId4" cstate="print">
            <a:lum bright="-20000" contrast="40000"/>
          </a:blip>
          <a:srcRect/>
          <a:stretch>
            <a:fillRect/>
          </a:stretch>
        </p:blipFill>
        <p:spPr bwMode="auto">
          <a:xfrm>
            <a:off x="1571604" y="4000504"/>
            <a:ext cx="4311128" cy="571504"/>
          </a:xfrm>
          <a:prstGeom prst="rect">
            <a:avLst/>
          </a:prstGeom>
          <a:noFill/>
          <a:ln w="9525">
            <a:noFill/>
            <a:miter lim="800000"/>
            <a:headEnd/>
            <a:tailEnd/>
          </a:ln>
          <a:effectLst/>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ZDT6 test function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366</a:t>
            </a:fld>
            <a:endParaRPr lang="nl-NL"/>
          </a:p>
        </p:txBody>
      </p:sp>
      <p:sp>
        <p:nvSpPr>
          <p:cNvPr id="5" name="Rectangle 4"/>
          <p:cNvSpPr/>
          <p:nvPr/>
        </p:nvSpPr>
        <p:spPr>
          <a:xfrm>
            <a:off x="428596" y="1214422"/>
            <a:ext cx="8072494" cy="1200329"/>
          </a:xfrm>
          <a:prstGeom prst="rect">
            <a:avLst/>
          </a:prstGeom>
        </p:spPr>
        <p:txBody>
          <a:bodyPr wrap="square">
            <a:spAutoFit/>
          </a:bodyPr>
          <a:lstStyle/>
          <a:p>
            <a:r>
              <a:rPr lang="en-US" dirty="0"/>
              <a:t>The ZDT6 function has a non-uniform search space: the Pareto-optimal solutions are non-uniformly distributed along the global Pareto front, and also the density of the solutions is lowest near the Pareto optimal front and highest away from the front. The objective functions are defined as:</a:t>
            </a:r>
          </a:p>
        </p:txBody>
      </p:sp>
      <p:sp>
        <p:nvSpPr>
          <p:cNvPr id="8" name="Rectangle 7"/>
          <p:cNvSpPr/>
          <p:nvPr/>
        </p:nvSpPr>
        <p:spPr>
          <a:xfrm>
            <a:off x="428596" y="3702610"/>
            <a:ext cx="2646878" cy="369332"/>
          </a:xfrm>
          <a:prstGeom prst="rect">
            <a:avLst/>
          </a:prstGeom>
        </p:spPr>
        <p:txBody>
          <a:bodyPr wrap="none">
            <a:spAutoFit/>
          </a:bodyPr>
          <a:lstStyle/>
          <a:p>
            <a:r>
              <a:rPr lang="en-US" dirty="0"/>
              <a:t>Where g(x) is defined as</a:t>
            </a:r>
          </a:p>
        </p:txBody>
      </p:sp>
      <p:sp>
        <p:nvSpPr>
          <p:cNvPr id="9" name="Rectangle 8"/>
          <p:cNvSpPr/>
          <p:nvPr/>
        </p:nvSpPr>
        <p:spPr>
          <a:xfrm>
            <a:off x="357158" y="5363190"/>
            <a:ext cx="8358246" cy="923330"/>
          </a:xfrm>
          <a:prstGeom prst="rect">
            <a:avLst/>
          </a:prstGeom>
        </p:spPr>
        <p:txBody>
          <a:bodyPr wrap="square">
            <a:spAutoFit/>
          </a:bodyPr>
          <a:lstStyle/>
          <a:p>
            <a:r>
              <a:rPr lang="en-US" dirty="0"/>
              <a:t>In this ZDT6 function, ten design variables xi were chosen (n=10). The design variable ranges are from 0 to 1. The global Pareto-</a:t>
            </a:r>
          </a:p>
          <a:p>
            <a:r>
              <a:rPr lang="en-US" dirty="0"/>
              <a:t>optimal front appears when g = 1.0.</a:t>
            </a:r>
          </a:p>
        </p:txBody>
      </p:sp>
      <p:pic>
        <p:nvPicPr>
          <p:cNvPr id="1320962" name="Picture 2"/>
          <p:cNvPicPr>
            <a:picLocks noChangeAspect="1" noChangeArrowheads="1"/>
          </p:cNvPicPr>
          <p:nvPr/>
        </p:nvPicPr>
        <p:blipFill>
          <a:blip r:embed="rId2" cstate="print">
            <a:lum bright="-20000" contrast="40000"/>
          </a:blip>
          <a:srcRect/>
          <a:stretch>
            <a:fillRect/>
          </a:stretch>
        </p:blipFill>
        <p:spPr bwMode="auto">
          <a:xfrm>
            <a:off x="1785918" y="2494459"/>
            <a:ext cx="3571900" cy="1220293"/>
          </a:xfrm>
          <a:prstGeom prst="rect">
            <a:avLst/>
          </a:prstGeom>
          <a:noFill/>
          <a:ln w="9525">
            <a:noFill/>
            <a:miter lim="800000"/>
            <a:headEnd/>
            <a:tailEnd/>
          </a:ln>
          <a:effectLst/>
        </p:spPr>
      </p:pic>
      <p:pic>
        <p:nvPicPr>
          <p:cNvPr id="1320963" name="Picture 3"/>
          <p:cNvPicPr>
            <a:picLocks noChangeAspect="1" noChangeArrowheads="1"/>
          </p:cNvPicPr>
          <p:nvPr/>
        </p:nvPicPr>
        <p:blipFill>
          <a:blip r:embed="rId3" cstate="print">
            <a:lum bright="-20000" contrast="40000"/>
          </a:blip>
          <a:srcRect/>
          <a:stretch>
            <a:fillRect/>
          </a:stretch>
        </p:blipFill>
        <p:spPr bwMode="auto">
          <a:xfrm>
            <a:off x="1714480" y="4194924"/>
            <a:ext cx="3357586" cy="1020026"/>
          </a:xfrm>
          <a:prstGeom prst="rect">
            <a:avLst/>
          </a:prstGeom>
          <a:noFill/>
          <a:ln w="9525">
            <a:noFill/>
            <a:miter lim="800000"/>
            <a:headEnd/>
            <a:tailEnd/>
          </a:ln>
          <a:effectLst/>
        </p:spPr>
      </p:pic>
      <p:pic>
        <p:nvPicPr>
          <p:cNvPr id="1320964" name="Picture 4" descr="C:\Users\vaio\Desktop\index.jpg"/>
          <p:cNvPicPr>
            <a:picLocks noChangeAspect="1" noChangeArrowheads="1"/>
          </p:cNvPicPr>
          <p:nvPr/>
        </p:nvPicPr>
        <p:blipFill>
          <a:blip r:embed="rId4" cstate="print">
            <a:lum bright="-20000" contrast="40000"/>
          </a:blip>
          <a:srcRect/>
          <a:stretch>
            <a:fillRect/>
          </a:stretch>
        </p:blipFill>
        <p:spPr bwMode="auto">
          <a:xfrm>
            <a:off x="5786446" y="2857496"/>
            <a:ext cx="2447925" cy="1866900"/>
          </a:xfrm>
          <a:prstGeom prst="rect">
            <a:avLst/>
          </a:prstGeom>
          <a:noFill/>
          <a:ln w="9525">
            <a:noFill/>
            <a:miter lim="800000"/>
            <a:headEnd/>
            <a:tailEnd/>
          </a:ln>
          <a:effectLst/>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Objective optimization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367</a:t>
            </a:fld>
            <a:endParaRPr lang="nl-NL"/>
          </a:p>
        </p:txBody>
      </p:sp>
      <p:pic>
        <p:nvPicPr>
          <p:cNvPr id="5"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6" name="Rectangle 5"/>
          <p:cNvSpPr/>
          <p:nvPr/>
        </p:nvSpPr>
        <p:spPr>
          <a:xfrm rot="21276212">
            <a:off x="2175694" y="2269437"/>
            <a:ext cx="4798725" cy="2308324"/>
          </a:xfrm>
          <a:prstGeom prst="rect">
            <a:avLst/>
          </a:prstGeom>
        </p:spPr>
        <p:txBody>
          <a:bodyPr wrap="square">
            <a:spAutoFit/>
          </a:bodyPr>
          <a:lstStyle/>
          <a:p>
            <a:pPr algn="ctr"/>
            <a:r>
              <a:rPr lang="en-US" sz="4800" b="1" dirty="0">
                <a:solidFill>
                  <a:schemeClr val="bg1"/>
                </a:solidFill>
              </a:rPr>
              <a:t>Many Objective optimization</a:t>
            </a:r>
          </a:p>
        </p:txBody>
      </p:sp>
    </p:spTree>
    <p:extLst>
      <p:ext uri="{BB962C8B-B14F-4D97-AF65-F5344CB8AC3E}">
        <p14:creationId xmlns:p14="http://schemas.microsoft.com/office/powerpoint/2010/main" val="34544366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Objective optimization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368</a:t>
            </a:fld>
            <a:endParaRPr lang="nl-NL"/>
          </a:p>
        </p:txBody>
      </p:sp>
      <p:sp>
        <p:nvSpPr>
          <p:cNvPr id="5" name="TextBox 4"/>
          <p:cNvSpPr txBox="1"/>
          <p:nvPr/>
        </p:nvSpPr>
        <p:spPr>
          <a:xfrm>
            <a:off x="428596" y="1428736"/>
            <a:ext cx="8499443" cy="4801314"/>
          </a:xfrm>
          <a:prstGeom prst="rect">
            <a:avLst/>
          </a:prstGeom>
          <a:noFill/>
        </p:spPr>
        <p:txBody>
          <a:bodyPr wrap="none" rtlCol="0">
            <a:spAutoFit/>
          </a:bodyPr>
          <a:lstStyle/>
          <a:p>
            <a:pPr>
              <a:buBlip>
                <a:blip r:embed="rId2"/>
              </a:buBlip>
            </a:pPr>
            <a:r>
              <a:rPr lang="en-US" dirty="0"/>
              <a:t>  Recently, many-objective optimization, typically referring to the optimization</a:t>
            </a:r>
          </a:p>
          <a:p>
            <a:r>
              <a:rPr lang="en-US" dirty="0"/>
              <a:t> of problems having four or more objectives, has attracted increasing attention</a:t>
            </a:r>
          </a:p>
          <a:p>
            <a:r>
              <a:rPr lang="en-US" dirty="0"/>
              <a:t> in evolutionary multi-objective optimization (EMO) community.</a:t>
            </a:r>
          </a:p>
          <a:p>
            <a:endParaRPr lang="en-US" dirty="0"/>
          </a:p>
          <a:p>
            <a:pPr>
              <a:buBlip>
                <a:blip r:embed="rId2"/>
              </a:buBlip>
            </a:pPr>
            <a:r>
              <a:rPr lang="en-US" dirty="0"/>
              <a:t>  Many-objective optimization problems pose a great challenge to the classical</a:t>
            </a:r>
          </a:p>
          <a:p>
            <a:r>
              <a:rPr lang="en-US" dirty="0"/>
              <a:t> Pareto-dominance based multi-objective evolutionary algorithms (MOEAs), such</a:t>
            </a:r>
          </a:p>
          <a:p>
            <a:r>
              <a:rPr lang="en-US" dirty="0"/>
              <a:t>as NSGA-II.</a:t>
            </a:r>
          </a:p>
          <a:p>
            <a:endParaRPr lang="en-US" dirty="0"/>
          </a:p>
          <a:p>
            <a:pPr>
              <a:buBlip>
                <a:blip r:embed="rId2"/>
              </a:buBlip>
            </a:pPr>
            <a:r>
              <a:rPr lang="en-US" dirty="0"/>
              <a:t>  This is mainly due to the fact that the selection pressure based on </a:t>
            </a:r>
          </a:p>
          <a:p>
            <a:r>
              <a:rPr lang="en-US" dirty="0"/>
              <a:t>Pareto-dominance degrades severely with the number of objectives increasing.</a:t>
            </a:r>
          </a:p>
          <a:p>
            <a:endParaRPr lang="en-US" dirty="0"/>
          </a:p>
          <a:p>
            <a:pPr>
              <a:buBlip>
                <a:blip r:embed="rId2"/>
              </a:buBlip>
            </a:pPr>
            <a:r>
              <a:rPr lang="en-US" dirty="0"/>
              <a:t>  Very recently, a reference-point based NSGA-II, referred as NSGA-III, </a:t>
            </a:r>
          </a:p>
          <a:p>
            <a:r>
              <a:rPr lang="en-US" dirty="0"/>
              <a:t>is suggested to deal with many-objective problems, where the maintenance </a:t>
            </a:r>
          </a:p>
          <a:p>
            <a:r>
              <a:rPr lang="en-US" dirty="0"/>
              <a:t>of diversity among population members is aided by supplying and</a:t>
            </a:r>
          </a:p>
          <a:p>
            <a:r>
              <a:rPr lang="en-US" dirty="0"/>
              <a:t> adaptively updating a number of well-spread reference points.</a:t>
            </a:r>
          </a:p>
          <a:p>
            <a:endParaRPr lang="en-US" dirty="0"/>
          </a:p>
          <a:p>
            <a:endParaRPr lang="en-US" dirty="0"/>
          </a:p>
        </p:txBody>
      </p:sp>
    </p:spTree>
    <p:extLst>
      <p:ext uri="{BB962C8B-B14F-4D97-AF65-F5344CB8AC3E}">
        <p14:creationId xmlns:p14="http://schemas.microsoft.com/office/powerpoint/2010/main" val="172005750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Difficulties in Handling Many Objectives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369</a:t>
            </a:fld>
            <a:endParaRPr lang="nl-NL"/>
          </a:p>
        </p:txBody>
      </p:sp>
      <p:sp>
        <p:nvSpPr>
          <p:cNvPr id="5" name="Rectangle 4"/>
          <p:cNvSpPr/>
          <p:nvPr/>
        </p:nvSpPr>
        <p:spPr>
          <a:xfrm>
            <a:off x="500034" y="1643050"/>
            <a:ext cx="8143932" cy="3693319"/>
          </a:xfrm>
          <a:prstGeom prst="rect">
            <a:avLst/>
          </a:prstGeom>
        </p:spPr>
        <p:txBody>
          <a:bodyPr wrap="square">
            <a:spAutoFit/>
          </a:bodyPr>
          <a:lstStyle/>
          <a:p>
            <a:pPr marL="342900" indent="-342900">
              <a:buAutoNum type="arabicParenR"/>
            </a:pPr>
            <a:r>
              <a:rPr lang="en-US" dirty="0"/>
              <a:t>A large fraction of population is non-dominated:</a:t>
            </a:r>
          </a:p>
          <a:p>
            <a:pPr marL="342900" indent="-342900">
              <a:buAutoNum type="arabicParenR"/>
            </a:pPr>
            <a:endParaRPr lang="en-US" dirty="0"/>
          </a:p>
          <a:p>
            <a:pPr marL="342900" indent="-342900">
              <a:buAutoNum type="arabicParenR"/>
            </a:pPr>
            <a:r>
              <a:rPr lang="en-US" dirty="0"/>
              <a:t>Maintaining Diversity of the Found PF becomes difficult</a:t>
            </a:r>
          </a:p>
          <a:p>
            <a:pPr marL="342900" indent="-342900">
              <a:buAutoNum type="arabicParenR"/>
            </a:pPr>
            <a:endParaRPr lang="en-US" dirty="0"/>
          </a:p>
          <a:p>
            <a:pPr marL="342900" indent="-342900">
              <a:buAutoNum type="arabicParenR"/>
            </a:pPr>
            <a:r>
              <a:rPr lang="en-US" dirty="0"/>
              <a:t> Recombination operation may be inefficient</a:t>
            </a:r>
          </a:p>
          <a:p>
            <a:pPr marL="342900" indent="-342900">
              <a:buAutoNum type="arabicParenR"/>
            </a:pPr>
            <a:endParaRPr lang="en-US" dirty="0"/>
          </a:p>
          <a:p>
            <a:pPr marL="342900" indent="-342900">
              <a:buAutoNum type="arabicParenR"/>
            </a:pPr>
            <a:r>
              <a:rPr lang="en-US" dirty="0"/>
              <a:t> Representation of trade-off surface is difficult</a:t>
            </a:r>
          </a:p>
          <a:p>
            <a:pPr marL="342900" indent="-342900">
              <a:buAutoNum type="arabicParenR"/>
            </a:pPr>
            <a:endParaRPr lang="en-US" dirty="0"/>
          </a:p>
          <a:p>
            <a:pPr marL="342900" indent="-342900">
              <a:buAutoNum type="arabicParenR"/>
            </a:pPr>
            <a:r>
              <a:rPr lang="en-US" dirty="0"/>
              <a:t>Performance metrics are computationally expensive to compute:</a:t>
            </a:r>
          </a:p>
          <a:p>
            <a:pPr marL="342900" indent="-342900">
              <a:buAutoNum type="arabicParenR"/>
            </a:pPr>
            <a:endParaRPr lang="en-US" dirty="0"/>
          </a:p>
          <a:p>
            <a:pPr marL="342900" indent="-342900">
              <a:buAutoNum type="arabicParenR"/>
            </a:pPr>
            <a:r>
              <a:rPr lang="en-US" dirty="0"/>
              <a:t>Visualization is difficult</a:t>
            </a:r>
          </a:p>
          <a:p>
            <a:pPr marL="342900" indent="-342900">
              <a:buAutoNum type="arabicParenR"/>
            </a:pPr>
            <a:endParaRPr lang="en-US" dirty="0"/>
          </a:p>
          <a:p>
            <a:pPr marL="342900" indent="-342900">
              <a:buAutoNum type="arabicParenR"/>
            </a:pPr>
            <a:endParaRPr lang="en-US" dirty="0"/>
          </a:p>
        </p:txBody>
      </p:sp>
      <p:sp>
        <p:nvSpPr>
          <p:cNvPr id="6" name="Rectangle 5"/>
          <p:cNvSpPr/>
          <p:nvPr/>
        </p:nvSpPr>
        <p:spPr>
          <a:xfrm>
            <a:off x="571472" y="1214422"/>
            <a:ext cx="4334841" cy="369332"/>
          </a:xfrm>
          <a:prstGeom prst="rect">
            <a:avLst/>
          </a:prstGeom>
        </p:spPr>
        <p:txBody>
          <a:bodyPr wrap="none">
            <a:spAutoFit/>
          </a:bodyPr>
          <a:lstStyle/>
          <a:p>
            <a:r>
              <a:rPr lang="en-US" dirty="0"/>
              <a:t>Difficulties in Handling Many Objectives</a:t>
            </a:r>
          </a:p>
        </p:txBody>
      </p:sp>
      <p:sp>
        <p:nvSpPr>
          <p:cNvPr id="7" name="Rectangle 6"/>
          <p:cNvSpPr/>
          <p:nvPr/>
        </p:nvSpPr>
        <p:spPr>
          <a:xfrm>
            <a:off x="500034" y="5157629"/>
            <a:ext cx="8072494" cy="1200329"/>
          </a:xfrm>
          <a:prstGeom prst="rect">
            <a:avLst/>
          </a:prstGeom>
        </p:spPr>
        <p:txBody>
          <a:bodyPr wrap="square">
            <a:spAutoFit/>
          </a:bodyPr>
          <a:lstStyle/>
          <a:p>
            <a:r>
              <a:rPr lang="en-US" dirty="0"/>
              <a:t>The first three difficulties can only be alleviated by certain modifications to existing EMO methodologies. </a:t>
            </a:r>
          </a:p>
          <a:p>
            <a:r>
              <a:rPr lang="en-US" dirty="0"/>
              <a:t>The fourth, fifth, and sixth difficulties are common to all many-objective</a:t>
            </a:r>
          </a:p>
          <a:p>
            <a:r>
              <a:rPr lang="en-US" dirty="0"/>
              <a:t>optimization problems and we do not address them adequately here.</a:t>
            </a:r>
          </a:p>
        </p:txBody>
      </p:sp>
    </p:spTree>
    <p:extLst>
      <p:ext uri="{BB962C8B-B14F-4D97-AF65-F5344CB8AC3E}">
        <p14:creationId xmlns:p14="http://schemas.microsoft.com/office/powerpoint/2010/main" val="3239095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2" cstate="print"/>
          <a:srcRect/>
          <a:stretch>
            <a:fillRect/>
          </a:stretch>
        </p:blipFill>
        <p:spPr bwMode="auto">
          <a:xfrm>
            <a:off x="5831640" y="4437140"/>
            <a:ext cx="2628900" cy="20574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Parent Selection Mechanism</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37</a:t>
            </a:fld>
            <a:endParaRPr lang="en-US"/>
          </a:p>
        </p:txBody>
      </p:sp>
      <p:sp>
        <p:nvSpPr>
          <p:cNvPr id="6" name="Rectangle 5"/>
          <p:cNvSpPr/>
          <p:nvPr/>
        </p:nvSpPr>
        <p:spPr>
          <a:xfrm>
            <a:off x="467430" y="1340710"/>
            <a:ext cx="8281150" cy="3539430"/>
          </a:xfrm>
          <a:prstGeom prst="rect">
            <a:avLst/>
          </a:prstGeom>
        </p:spPr>
        <p:txBody>
          <a:bodyPr wrap="square">
            <a:spAutoFit/>
          </a:bodyPr>
          <a:lstStyle/>
          <a:p>
            <a:pPr>
              <a:buClr>
                <a:schemeClr val="accent1">
                  <a:lumMod val="75000"/>
                </a:schemeClr>
              </a:buClr>
              <a:buFont typeface="Wingdings" pitchFamily="2" charset="2"/>
              <a:buChar char="v"/>
            </a:pPr>
            <a:r>
              <a:rPr lang="en-GB" dirty="0"/>
              <a:t>   </a:t>
            </a:r>
            <a:r>
              <a:rPr lang="en-GB" sz="2000" dirty="0"/>
              <a:t>Assigns variable probabilities of individuals acting as parents depending on their </a:t>
            </a:r>
            <a:r>
              <a:rPr lang="en-GB" sz="2000" dirty="0" err="1"/>
              <a:t>fitnesses</a:t>
            </a:r>
            <a:endParaRPr lang="en-GB" dirty="0"/>
          </a:p>
          <a:p>
            <a:endParaRPr lang="en-GB" dirty="0"/>
          </a:p>
          <a:p>
            <a:pPr>
              <a:buClr>
                <a:schemeClr val="accent1">
                  <a:lumMod val="75000"/>
                </a:schemeClr>
              </a:buClr>
              <a:buFont typeface="Wingdings" pitchFamily="2" charset="2"/>
              <a:buChar char="v"/>
            </a:pPr>
            <a:r>
              <a:rPr lang="en-GB" sz="2000" dirty="0"/>
              <a:t>   Usually probabilistic</a:t>
            </a:r>
          </a:p>
          <a:p>
            <a:pPr lvl="1"/>
            <a:endParaRPr lang="en-GB" dirty="0"/>
          </a:p>
          <a:p>
            <a:pPr lvl="1">
              <a:buFont typeface="Wingdings" pitchFamily="2" charset="2"/>
              <a:buChar char="q"/>
            </a:pPr>
            <a:r>
              <a:rPr lang="en-GB" dirty="0"/>
              <a:t>     high quality solutions more likely to become parents than low quality</a:t>
            </a:r>
          </a:p>
          <a:p>
            <a:pPr lvl="1">
              <a:buFont typeface="Wingdings" pitchFamily="2" charset="2"/>
              <a:buChar char="q"/>
            </a:pPr>
            <a:r>
              <a:rPr lang="en-GB" dirty="0"/>
              <a:t>     but not guaranteed</a:t>
            </a:r>
          </a:p>
          <a:p>
            <a:pPr lvl="1">
              <a:buFont typeface="Wingdings" pitchFamily="2" charset="2"/>
              <a:buChar char="q"/>
            </a:pPr>
            <a:r>
              <a:rPr lang="en-US" dirty="0"/>
              <a:t>     e</a:t>
            </a:r>
            <a:r>
              <a:rPr lang="en-GB" dirty="0" err="1"/>
              <a:t>ven</a:t>
            </a:r>
            <a:r>
              <a:rPr lang="en-GB" dirty="0"/>
              <a:t> worst in current population usually has non-zero probability of becoming a parent</a:t>
            </a:r>
          </a:p>
          <a:p>
            <a:pPr lvl="1"/>
            <a:endParaRPr lang="en-GB" dirty="0"/>
          </a:p>
          <a:p>
            <a:pPr lvl="1"/>
            <a:endParaRPr lang="en-GB" dirty="0"/>
          </a:p>
          <a:p>
            <a:pPr>
              <a:buClr>
                <a:schemeClr val="accent1">
                  <a:lumMod val="75000"/>
                </a:schemeClr>
              </a:buClr>
              <a:buFont typeface="Wingdings" pitchFamily="2" charset="2"/>
              <a:buChar char="v"/>
            </a:pPr>
            <a:r>
              <a:rPr lang="en-GB" sz="2000" dirty="0"/>
              <a:t>   This </a:t>
            </a:r>
            <a:r>
              <a:rPr lang="en-GB" sz="2000" i="1" dirty="0"/>
              <a:t>stochastic</a:t>
            </a:r>
            <a:r>
              <a:rPr lang="en-GB" sz="2000" dirty="0"/>
              <a:t> nature can aid escape from local optima</a:t>
            </a:r>
            <a:endParaRPr lang="en-US" sz="1600"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bwMode="auto">
          <a:xfrm>
            <a:off x="3357554" y="3143248"/>
            <a:ext cx="214314" cy="285752"/>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Two Ideas for a Many-Objective EMO</a:t>
            </a:r>
          </a:p>
        </p:txBody>
      </p:sp>
      <p:sp>
        <p:nvSpPr>
          <p:cNvPr id="4" name="Slide Number Placeholder 3"/>
          <p:cNvSpPr>
            <a:spLocks noGrp="1"/>
          </p:cNvSpPr>
          <p:nvPr>
            <p:ph type="sldNum" sz="quarter" idx="12"/>
          </p:nvPr>
        </p:nvSpPr>
        <p:spPr>
          <a:xfrm>
            <a:off x="3571868" y="6572272"/>
            <a:ext cx="2133600" cy="320675"/>
          </a:xfrm>
        </p:spPr>
        <p:txBody>
          <a:bodyPr/>
          <a:lstStyle/>
          <a:p>
            <a:fld id="{2DEE79E0-6833-46E0-8223-5B5BDF62312F}" type="slidenum">
              <a:rPr lang="nl-NL" smtClean="0"/>
              <a:pPr/>
              <a:t>370</a:t>
            </a:fld>
            <a:endParaRPr lang="nl-NL"/>
          </a:p>
        </p:txBody>
      </p:sp>
      <p:sp>
        <p:nvSpPr>
          <p:cNvPr id="5" name="Rectangle 4"/>
          <p:cNvSpPr/>
          <p:nvPr/>
        </p:nvSpPr>
        <p:spPr>
          <a:xfrm>
            <a:off x="1785918" y="1357298"/>
            <a:ext cx="4684296" cy="369332"/>
          </a:xfrm>
          <a:prstGeom prst="rect">
            <a:avLst/>
          </a:prstGeom>
        </p:spPr>
        <p:txBody>
          <a:bodyPr wrap="none">
            <a:spAutoFit/>
          </a:bodyPr>
          <a:lstStyle/>
          <a:p>
            <a:r>
              <a:rPr lang="en-US" b="1" dirty="0"/>
              <a:t>Use of a special domination principle:</a:t>
            </a:r>
          </a:p>
        </p:txBody>
      </p:sp>
      <p:sp>
        <p:nvSpPr>
          <p:cNvPr id="6" name="Rectangle 5"/>
          <p:cNvSpPr/>
          <p:nvPr/>
        </p:nvSpPr>
        <p:spPr>
          <a:xfrm>
            <a:off x="1857356" y="3916924"/>
            <a:ext cx="5643602" cy="369332"/>
          </a:xfrm>
          <a:prstGeom prst="rect">
            <a:avLst/>
          </a:prstGeom>
        </p:spPr>
        <p:txBody>
          <a:bodyPr wrap="square">
            <a:spAutoFit/>
          </a:bodyPr>
          <a:lstStyle/>
          <a:p>
            <a:r>
              <a:rPr lang="en-US" b="1" dirty="0"/>
              <a:t>Use of a predefined multiple targeted search:</a:t>
            </a:r>
          </a:p>
        </p:txBody>
      </p:sp>
      <p:sp>
        <p:nvSpPr>
          <p:cNvPr id="7" name="Oval 6"/>
          <p:cNvSpPr/>
          <p:nvPr/>
        </p:nvSpPr>
        <p:spPr bwMode="auto">
          <a:xfrm>
            <a:off x="500034" y="2786058"/>
            <a:ext cx="285752" cy="285752"/>
          </a:xfrm>
          <a:prstGeom prst="ellipse">
            <a:avLst/>
          </a:prstGeom>
          <a:solidFill>
            <a:srgbClr val="CC00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9" name="Straight Arrow Connector 8"/>
          <p:cNvCxnSpPr>
            <a:stCxn id="7" idx="7"/>
            <a:endCxn id="5" idx="1"/>
          </p:cNvCxnSpPr>
          <p:nvPr/>
        </p:nvCxnSpPr>
        <p:spPr bwMode="auto">
          <a:xfrm flipV="1">
            <a:off x="743939" y="1541964"/>
            <a:ext cx="1041979" cy="12859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stCxn id="7" idx="5"/>
            <a:endCxn id="6" idx="1"/>
          </p:cNvCxnSpPr>
          <p:nvPr/>
        </p:nvCxnSpPr>
        <p:spPr bwMode="auto">
          <a:xfrm>
            <a:off x="743939" y="3029963"/>
            <a:ext cx="1113417" cy="10716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Rectangle 12"/>
          <p:cNvSpPr/>
          <p:nvPr/>
        </p:nvSpPr>
        <p:spPr>
          <a:xfrm>
            <a:off x="1785918" y="1785926"/>
            <a:ext cx="7000924" cy="923330"/>
          </a:xfrm>
          <a:prstGeom prst="rect">
            <a:avLst/>
          </a:prstGeom>
        </p:spPr>
        <p:txBody>
          <a:bodyPr wrap="square">
            <a:spAutoFit/>
          </a:bodyPr>
          <a:lstStyle/>
          <a:p>
            <a:r>
              <a:rPr lang="en-US" dirty="0"/>
              <a:t>by using a special domination principle that will adaptively discretize the Pareto-optimal front and find a well distributed set of points.   </a:t>
            </a:r>
          </a:p>
        </p:txBody>
      </p:sp>
      <p:sp>
        <p:nvSpPr>
          <p:cNvPr id="12" name="TextBox 11"/>
          <p:cNvSpPr txBox="1"/>
          <p:nvPr/>
        </p:nvSpPr>
        <p:spPr>
          <a:xfrm>
            <a:off x="2928926" y="2500306"/>
            <a:ext cx="1846980" cy="923330"/>
          </a:xfrm>
          <a:prstGeom prst="rect">
            <a:avLst/>
          </a:prstGeom>
          <a:noFill/>
        </p:spPr>
        <p:txBody>
          <a:bodyPr wrap="none" rtlCol="0">
            <a:spAutoFit/>
          </a:bodyPr>
          <a:lstStyle/>
          <a:p>
            <a:pPr marL="342900" indent="-342900">
              <a:buFont typeface="Wingdings" pitchFamily="2" charset="2"/>
              <a:buChar char="ü"/>
            </a:pPr>
            <a:r>
              <a:rPr lang="en-US" dirty="0"/>
              <a:t>1 - Solved      </a:t>
            </a:r>
          </a:p>
          <a:p>
            <a:pPr marL="342900" indent="-342900">
              <a:buFont typeface="Wingdings" pitchFamily="2" charset="2"/>
              <a:buChar char="ü"/>
            </a:pPr>
            <a:r>
              <a:rPr lang="en-US" dirty="0"/>
              <a:t>2 – Solved</a:t>
            </a:r>
          </a:p>
          <a:p>
            <a:pPr marL="342900" indent="-342900">
              <a:buFont typeface="Wingdings" pitchFamily="2" charset="2"/>
              <a:buChar char="ü"/>
            </a:pPr>
            <a:r>
              <a:rPr lang="en-US" dirty="0"/>
              <a:t> 3- Solved</a:t>
            </a:r>
          </a:p>
        </p:txBody>
      </p:sp>
      <p:sp>
        <p:nvSpPr>
          <p:cNvPr id="14" name="Rectangle 13"/>
          <p:cNvSpPr/>
          <p:nvPr/>
        </p:nvSpPr>
        <p:spPr>
          <a:xfrm>
            <a:off x="4572000" y="2571744"/>
            <a:ext cx="4214842"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dirty="0"/>
              <a:t>by use of a mating restriction scheme or a special recombination scheme</a:t>
            </a:r>
          </a:p>
          <a:p>
            <a:pPr algn="ctr"/>
            <a:r>
              <a:rPr lang="en-US" dirty="0"/>
              <a:t>in which near-parent solutions are emphasized</a:t>
            </a:r>
          </a:p>
        </p:txBody>
      </p:sp>
      <p:cxnSp>
        <p:nvCxnSpPr>
          <p:cNvPr id="18" name="Shape 17"/>
          <p:cNvCxnSpPr>
            <a:stCxn id="12" idx="2"/>
          </p:cNvCxnSpPr>
          <p:nvPr/>
        </p:nvCxnSpPr>
        <p:spPr bwMode="auto">
          <a:xfrm rot="16200000" flipH="1">
            <a:off x="4102369" y="3173683"/>
            <a:ext cx="219678" cy="719584"/>
          </a:xfrm>
          <a:prstGeom prst="bentConnector2">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a:off x="1643042" y="4326633"/>
            <a:ext cx="7252306" cy="2031325"/>
          </a:xfrm>
          <a:prstGeom prst="rect">
            <a:avLst/>
          </a:prstGeom>
        </p:spPr>
        <p:txBody>
          <a:bodyPr wrap="none">
            <a:spAutoFit/>
          </a:bodyPr>
          <a:lstStyle/>
          <a:p>
            <a:r>
              <a:rPr lang="en-US" dirty="0"/>
              <a:t>in a large-dimensional problem it is too much to expect from</a:t>
            </a:r>
          </a:p>
          <a:p>
            <a:r>
              <a:rPr lang="en-US" dirty="0"/>
              <a:t> a single population-based optimization algorithm to have</a:t>
            </a:r>
          </a:p>
          <a:p>
            <a:r>
              <a:rPr lang="en-US" dirty="0"/>
              <a:t> convergence of its population the Pareto optimal front with</a:t>
            </a:r>
          </a:p>
          <a:p>
            <a:r>
              <a:rPr lang="en-US" dirty="0"/>
              <a:t>uniform distributed front.</a:t>
            </a:r>
          </a:p>
          <a:p>
            <a:r>
              <a:rPr lang="en-US" dirty="0"/>
              <a:t>to handle many-objective optimization diversity maintenance  should</a:t>
            </a:r>
          </a:p>
          <a:p>
            <a:r>
              <a:rPr lang="en-US" dirty="0"/>
              <a:t>be performed.             </a:t>
            </a:r>
            <a:r>
              <a:rPr lang="en-US" dirty="0">
                <a:sym typeface="Wingdings"/>
              </a:rPr>
              <a:t></a:t>
            </a:r>
            <a:r>
              <a:rPr lang="en-US" dirty="0"/>
              <a:t>  2 – Solved</a:t>
            </a:r>
          </a:p>
          <a:p>
            <a:endParaRPr lang="en-US" dirty="0"/>
          </a:p>
        </p:txBody>
      </p:sp>
      <p:sp>
        <p:nvSpPr>
          <p:cNvPr id="21" name="Rectangle 20"/>
          <p:cNvSpPr/>
          <p:nvPr/>
        </p:nvSpPr>
        <p:spPr>
          <a:xfrm>
            <a:off x="3357554" y="6143644"/>
            <a:ext cx="5157181"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rgbClr val="C00000"/>
                </a:solidFill>
              </a:rPr>
              <a:t> by multiple predefined targeted searches </a:t>
            </a:r>
          </a:p>
        </p:txBody>
      </p:sp>
      <p:cxnSp>
        <p:nvCxnSpPr>
          <p:cNvPr id="23" name="Elbow Connector 22"/>
          <p:cNvCxnSpPr/>
          <p:nvPr/>
        </p:nvCxnSpPr>
        <p:spPr bwMode="auto">
          <a:xfrm rot="16200000" flipH="1">
            <a:off x="5214942" y="5929330"/>
            <a:ext cx="285752" cy="142876"/>
          </a:xfrm>
          <a:prstGeom prst="bentConnector3">
            <a:avLst>
              <a:gd name="adj1" fmla="val -5873"/>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6978610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targeted search</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371</a:t>
            </a:fld>
            <a:endParaRPr lang="nl-NL"/>
          </a:p>
        </p:txBody>
      </p:sp>
      <p:sp>
        <p:nvSpPr>
          <p:cNvPr id="5" name="Rectangle 4"/>
          <p:cNvSpPr/>
          <p:nvPr/>
        </p:nvSpPr>
        <p:spPr>
          <a:xfrm>
            <a:off x="714348" y="1571612"/>
            <a:ext cx="7929618" cy="1477328"/>
          </a:xfrm>
          <a:prstGeom prst="rect">
            <a:avLst/>
          </a:prstGeom>
        </p:spPr>
        <p:txBody>
          <a:bodyPr wrap="square">
            <a:spAutoFit/>
          </a:bodyPr>
          <a:lstStyle/>
          <a:p>
            <a:pPr>
              <a:buBlip>
                <a:blip r:embed="rId2"/>
              </a:buBlip>
            </a:pPr>
            <a:r>
              <a:rPr lang="en-US" dirty="0"/>
              <a:t>   Instead of searching the entire search space for Pareto optimal solutions, multiple predefined targeted searches can be set by an algorithm.</a:t>
            </a:r>
          </a:p>
          <a:p>
            <a:endParaRPr lang="en-US" dirty="0"/>
          </a:p>
          <a:p>
            <a:endParaRPr lang="en-US" dirty="0"/>
          </a:p>
          <a:p>
            <a:endParaRPr lang="en-US" dirty="0"/>
          </a:p>
        </p:txBody>
      </p:sp>
      <p:sp>
        <p:nvSpPr>
          <p:cNvPr id="6" name="Rectangle 5"/>
          <p:cNvSpPr/>
          <p:nvPr/>
        </p:nvSpPr>
        <p:spPr>
          <a:xfrm>
            <a:off x="785786" y="2786058"/>
            <a:ext cx="7429552" cy="923330"/>
          </a:xfrm>
          <a:prstGeom prst="rect">
            <a:avLst/>
          </a:prstGeom>
        </p:spPr>
        <p:txBody>
          <a:bodyPr wrap="square">
            <a:spAutoFit/>
          </a:bodyPr>
          <a:lstStyle/>
          <a:p>
            <a:pPr>
              <a:buBlip>
                <a:blip r:embed="rId2"/>
              </a:buBlip>
            </a:pPr>
            <a:r>
              <a:rPr lang="en-US" dirty="0"/>
              <a:t>  Since optimal points are found corresponding to each of the targeted search task, the first difficulty of dealing with a large non-dominated set is also alleviated. </a:t>
            </a:r>
          </a:p>
        </p:txBody>
      </p:sp>
      <p:sp>
        <p:nvSpPr>
          <p:cNvPr id="7" name="Rectangle 6"/>
          <p:cNvSpPr/>
          <p:nvPr/>
        </p:nvSpPr>
        <p:spPr>
          <a:xfrm>
            <a:off x="3929058" y="3500438"/>
            <a:ext cx="1401346" cy="369332"/>
          </a:xfrm>
          <a:prstGeom prst="rect">
            <a:avLst/>
          </a:prstGeom>
        </p:spPr>
        <p:txBody>
          <a:bodyPr wrap="none">
            <a:spAutoFit/>
          </a:bodyPr>
          <a:lstStyle/>
          <a:p>
            <a:r>
              <a:rPr lang="en-US" dirty="0">
                <a:sym typeface="Wingdings"/>
              </a:rPr>
              <a:t> </a:t>
            </a:r>
            <a:r>
              <a:rPr lang="en-US" dirty="0"/>
              <a:t>1– Solved</a:t>
            </a:r>
          </a:p>
        </p:txBody>
      </p:sp>
      <p:sp>
        <p:nvSpPr>
          <p:cNvPr id="8" name="Rectangle 7"/>
          <p:cNvSpPr/>
          <p:nvPr/>
        </p:nvSpPr>
        <p:spPr>
          <a:xfrm>
            <a:off x="785786" y="4429132"/>
            <a:ext cx="8001056" cy="923330"/>
          </a:xfrm>
          <a:prstGeom prst="rect">
            <a:avLst/>
          </a:prstGeom>
        </p:spPr>
        <p:txBody>
          <a:bodyPr wrap="square">
            <a:spAutoFit/>
          </a:bodyPr>
          <a:lstStyle/>
          <a:p>
            <a:pPr marL="342900" indent="-342900">
              <a:buBlip>
                <a:blip r:embed="rId2"/>
              </a:buBlip>
            </a:pPr>
            <a:r>
              <a:rPr lang="en-US" dirty="0"/>
              <a:t>The recombination issue can be addressed by using a mating restriction scheme in which two solutions from neighboring targets are participated in the recombination operation.</a:t>
            </a:r>
          </a:p>
        </p:txBody>
      </p:sp>
      <p:sp>
        <p:nvSpPr>
          <p:cNvPr id="9" name="Rectangle 8"/>
          <p:cNvSpPr/>
          <p:nvPr/>
        </p:nvSpPr>
        <p:spPr>
          <a:xfrm>
            <a:off x="4081458" y="5357826"/>
            <a:ext cx="1435008" cy="369332"/>
          </a:xfrm>
          <a:prstGeom prst="rect">
            <a:avLst/>
          </a:prstGeom>
        </p:spPr>
        <p:txBody>
          <a:bodyPr wrap="none">
            <a:spAutoFit/>
          </a:bodyPr>
          <a:lstStyle/>
          <a:p>
            <a:r>
              <a:rPr lang="en-US" dirty="0">
                <a:sym typeface="Wingdings"/>
              </a:rPr>
              <a:t> </a:t>
            </a:r>
            <a:r>
              <a:rPr lang="en-US" dirty="0"/>
              <a:t>3– Solved</a:t>
            </a:r>
          </a:p>
        </p:txBody>
      </p:sp>
    </p:spTree>
    <p:extLst>
      <p:ext uri="{BB962C8B-B14F-4D97-AF65-F5344CB8AC3E}">
        <p14:creationId xmlns:p14="http://schemas.microsoft.com/office/powerpoint/2010/main" val="523466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framework of NSGA-III</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372</a:t>
            </a:fld>
            <a:endParaRPr lang="nl-NL"/>
          </a:p>
        </p:txBody>
      </p:sp>
      <p:sp>
        <p:nvSpPr>
          <p:cNvPr id="6" name="Rectangle 5"/>
          <p:cNvSpPr/>
          <p:nvPr/>
        </p:nvSpPr>
        <p:spPr>
          <a:xfrm>
            <a:off x="642910" y="1428736"/>
            <a:ext cx="7715304" cy="3416320"/>
          </a:xfrm>
          <a:prstGeom prst="rect">
            <a:avLst/>
          </a:prstGeom>
        </p:spPr>
        <p:txBody>
          <a:bodyPr wrap="square">
            <a:spAutoFit/>
          </a:bodyPr>
          <a:lstStyle/>
          <a:p>
            <a:pPr>
              <a:buBlip>
                <a:blip r:embed="rId2"/>
              </a:buBlip>
            </a:pPr>
            <a:r>
              <a:rPr lang="en-US" dirty="0"/>
              <a:t>  NSGA-III is proposed by Deb in 2013.</a:t>
            </a:r>
          </a:p>
          <a:p>
            <a:pPr>
              <a:buBlip>
                <a:blip r:embed="rId2"/>
              </a:buBlip>
            </a:pPr>
            <a:endParaRPr lang="en-US" dirty="0"/>
          </a:p>
          <a:p>
            <a:pPr>
              <a:buBlip>
                <a:blip r:embed="rId2"/>
              </a:buBlip>
            </a:pPr>
            <a:endParaRPr lang="en-US" dirty="0"/>
          </a:p>
          <a:p>
            <a:pPr>
              <a:buBlip>
                <a:blip r:embed="rId2"/>
              </a:buBlip>
            </a:pPr>
            <a:r>
              <a:rPr lang="en-US" dirty="0"/>
              <a:t>  The basic framework of the proposed many-objective NSGA-II (or NSGA-III) remains similar to the original NSGA-II algorithm with significant changes in its selection mechanism.</a:t>
            </a:r>
          </a:p>
          <a:p>
            <a:pPr>
              <a:buBlip>
                <a:blip r:embed="rId2"/>
              </a:buBlip>
            </a:pPr>
            <a:endParaRPr lang="en-US" dirty="0"/>
          </a:p>
          <a:p>
            <a:pPr>
              <a:buBlip>
                <a:blip r:embed="rId2"/>
              </a:buBlip>
            </a:pPr>
            <a:endParaRPr lang="en-US" dirty="0"/>
          </a:p>
          <a:p>
            <a:pPr>
              <a:buBlip>
                <a:blip r:embed="rId2"/>
              </a:buBlip>
            </a:pPr>
            <a:r>
              <a:rPr lang="en-US" dirty="0"/>
              <a:t>  But unlike in NSGA-II, the maintenance of diversity among population members in NSGA-III is aided by supplying and adaptively updating a number of well-spread reference points.</a:t>
            </a:r>
          </a:p>
          <a:p>
            <a:endParaRPr lang="en-US" dirty="0"/>
          </a:p>
        </p:txBody>
      </p:sp>
    </p:spTree>
    <p:extLst>
      <p:ext uri="{BB962C8B-B14F-4D97-AF65-F5344CB8AC3E}">
        <p14:creationId xmlns:p14="http://schemas.microsoft.com/office/powerpoint/2010/main" val="33637484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framework of NSGA-III</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373</a:t>
            </a:fld>
            <a:endParaRPr lang="nl-NL"/>
          </a:p>
        </p:txBody>
      </p:sp>
      <p:sp>
        <p:nvSpPr>
          <p:cNvPr id="5" name="Rectangle 4"/>
          <p:cNvSpPr/>
          <p:nvPr/>
        </p:nvSpPr>
        <p:spPr>
          <a:xfrm>
            <a:off x="571472" y="1357298"/>
            <a:ext cx="8358246" cy="4801314"/>
          </a:xfrm>
          <a:prstGeom prst="rect">
            <a:avLst/>
          </a:prstGeom>
        </p:spPr>
        <p:txBody>
          <a:bodyPr wrap="square">
            <a:spAutoFit/>
          </a:bodyPr>
          <a:lstStyle/>
          <a:p>
            <a:r>
              <a:rPr lang="en-US" dirty="0"/>
              <a:t>In most situations, the last accepted level (l-</a:t>
            </a:r>
            <a:r>
              <a:rPr lang="en-US" dirty="0" err="1"/>
              <a:t>th</a:t>
            </a:r>
            <a:r>
              <a:rPr lang="en-US" dirty="0"/>
              <a:t> level) is only accepted partially.</a:t>
            </a:r>
          </a:p>
          <a:p>
            <a:endParaRPr lang="en-US" dirty="0"/>
          </a:p>
          <a:p>
            <a:r>
              <a:rPr lang="en-US" dirty="0"/>
              <a:t>In such a case, only those solutions that will maximize the diversity of the l-</a:t>
            </a:r>
            <a:r>
              <a:rPr lang="en-US" dirty="0" err="1"/>
              <a:t>th</a:t>
            </a:r>
            <a:r>
              <a:rPr lang="en-US" dirty="0"/>
              <a:t> front are chosen.</a:t>
            </a:r>
          </a:p>
          <a:p>
            <a:endParaRPr lang="en-US" dirty="0"/>
          </a:p>
          <a:p>
            <a:r>
              <a:rPr lang="en-US" dirty="0"/>
              <a:t>In NSGA-II, this is achieved through a computationally efficient yet approximate niche-preservation operator which computes the </a:t>
            </a:r>
            <a:r>
              <a:rPr lang="en-US" i="1" dirty="0"/>
              <a:t>crowding distance </a:t>
            </a:r>
            <a:r>
              <a:rPr lang="en-US" dirty="0"/>
              <a:t>for every last level member as the summation of objective-wise normalized distance between two neighboring solutions. Thereafter, the solutions having larger</a:t>
            </a:r>
          </a:p>
          <a:p>
            <a:r>
              <a:rPr lang="en-US" dirty="0"/>
              <a:t>crowding distance values are chosen.</a:t>
            </a:r>
          </a:p>
          <a:p>
            <a:endParaRPr lang="en-US" dirty="0"/>
          </a:p>
          <a:p>
            <a:r>
              <a:rPr lang="en-US" dirty="0"/>
              <a:t>Here, we replace the crowding distance operator with the following approaches:</a:t>
            </a:r>
          </a:p>
          <a:p>
            <a:endParaRPr lang="en-US" dirty="0"/>
          </a:p>
          <a:p>
            <a:pPr>
              <a:buBlip>
                <a:blip r:embed="rId2"/>
              </a:buBlip>
            </a:pPr>
            <a:r>
              <a:rPr lang="en-US" dirty="0"/>
              <a:t>   Determination of Reference Points on a Hyper-Plane</a:t>
            </a:r>
          </a:p>
          <a:p>
            <a:pPr>
              <a:buBlip>
                <a:blip r:embed="rId2"/>
              </a:buBlip>
            </a:pPr>
            <a:r>
              <a:rPr lang="en-US" dirty="0"/>
              <a:t>   Adaptive Normalization of Population Members</a:t>
            </a:r>
          </a:p>
          <a:p>
            <a:pPr>
              <a:buBlip>
                <a:blip r:embed="rId2"/>
              </a:buBlip>
            </a:pPr>
            <a:r>
              <a:rPr lang="en-US" dirty="0"/>
              <a:t>  Association Operation</a:t>
            </a:r>
          </a:p>
          <a:p>
            <a:pPr>
              <a:buBlip>
                <a:blip r:embed="rId2"/>
              </a:buBlip>
            </a:pPr>
            <a:r>
              <a:rPr lang="en-US" dirty="0"/>
              <a:t>  Niche-Preservation Operation</a:t>
            </a:r>
          </a:p>
        </p:txBody>
      </p:sp>
      <p:sp>
        <p:nvSpPr>
          <p:cNvPr id="6" name="Left Brace 5"/>
          <p:cNvSpPr/>
          <p:nvPr/>
        </p:nvSpPr>
        <p:spPr bwMode="auto">
          <a:xfrm>
            <a:off x="500034" y="4857760"/>
            <a:ext cx="214314" cy="1428760"/>
          </a:xfrm>
          <a:prstGeom prst="leftBrac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2363485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Determination of Reference Points on a Hyper-Plane</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374</a:t>
            </a:fld>
            <a:endParaRPr lang="nl-NL"/>
          </a:p>
        </p:txBody>
      </p:sp>
      <p:sp>
        <p:nvSpPr>
          <p:cNvPr id="5" name="Rectangle 4"/>
          <p:cNvSpPr/>
          <p:nvPr/>
        </p:nvSpPr>
        <p:spPr>
          <a:xfrm>
            <a:off x="500034" y="1450193"/>
            <a:ext cx="8072494" cy="3693319"/>
          </a:xfrm>
          <a:prstGeom prst="rect">
            <a:avLst/>
          </a:prstGeom>
        </p:spPr>
        <p:txBody>
          <a:bodyPr wrap="square">
            <a:spAutoFit/>
          </a:bodyPr>
          <a:lstStyle/>
          <a:p>
            <a:r>
              <a:rPr lang="en-US" dirty="0"/>
              <a:t>NSGA-III uses a predefined set of reference points to ensure diversity in obtained solutions.</a:t>
            </a:r>
          </a:p>
          <a:p>
            <a:endParaRPr lang="en-US" dirty="0"/>
          </a:p>
          <a:p>
            <a:r>
              <a:rPr lang="en-US" dirty="0"/>
              <a:t>The chosen reference points can either be predefined in a structured manner or supplied preferentially by the user.</a:t>
            </a:r>
          </a:p>
          <a:p>
            <a:endParaRPr lang="en-US" dirty="0"/>
          </a:p>
          <a:p>
            <a:r>
              <a:rPr lang="en-US" dirty="0"/>
              <a:t>In the absence of any preference information, any predefined structured placement of reference points can be adopted, but here we use Das and Dennis’s.</a:t>
            </a:r>
          </a:p>
          <a:p>
            <a:endParaRPr lang="en-US" dirty="0"/>
          </a:p>
          <a:p>
            <a:r>
              <a:rPr lang="en-US" dirty="0"/>
              <a:t>Das and Dennis is a systematic approach that places points on a normalized hyper-plane – a (M − 1)-dimensional unit simplex – which is equally inclined to all objective axes and has an intercept of one on each axis.</a:t>
            </a:r>
          </a:p>
        </p:txBody>
      </p:sp>
    </p:spTree>
    <p:extLst>
      <p:ext uri="{BB962C8B-B14F-4D97-AF65-F5344CB8AC3E}">
        <p14:creationId xmlns:p14="http://schemas.microsoft.com/office/powerpoint/2010/main" val="24644215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 and Dennis structure</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375</a:t>
            </a:fld>
            <a:endParaRPr lang="nl-NL"/>
          </a:p>
        </p:txBody>
      </p:sp>
      <p:sp>
        <p:nvSpPr>
          <p:cNvPr id="5" name="Rectangle 4"/>
          <p:cNvSpPr/>
          <p:nvPr/>
        </p:nvSpPr>
        <p:spPr>
          <a:xfrm>
            <a:off x="500034" y="1285860"/>
            <a:ext cx="8001056" cy="1200329"/>
          </a:xfrm>
          <a:prstGeom prst="rect">
            <a:avLst/>
          </a:prstGeom>
        </p:spPr>
        <p:txBody>
          <a:bodyPr wrap="square">
            <a:spAutoFit/>
          </a:bodyPr>
          <a:lstStyle/>
          <a:p>
            <a:r>
              <a:rPr lang="en-US" dirty="0"/>
              <a:t>If </a:t>
            </a:r>
            <a:r>
              <a:rPr lang="en-US" i="1" dirty="0"/>
              <a:t>p</a:t>
            </a:r>
            <a:r>
              <a:rPr lang="en-US" dirty="0"/>
              <a:t> divisions are considered along each objective, the total number</a:t>
            </a:r>
          </a:p>
          <a:p>
            <a:r>
              <a:rPr lang="en-US" dirty="0"/>
              <a:t>of reference points (H) in an M -objective problem is given by:</a:t>
            </a:r>
          </a:p>
          <a:p>
            <a:endParaRPr lang="en-US" dirty="0"/>
          </a:p>
          <a:p>
            <a:endParaRPr lang="en-US" dirty="0"/>
          </a:p>
        </p:txBody>
      </p:sp>
      <p:pic>
        <p:nvPicPr>
          <p:cNvPr id="2408450" name="Picture 2"/>
          <p:cNvPicPr>
            <a:picLocks noChangeAspect="1" noChangeArrowheads="1"/>
          </p:cNvPicPr>
          <p:nvPr/>
        </p:nvPicPr>
        <p:blipFill>
          <a:blip r:embed="rId2" cstate="print">
            <a:lum bright="-10000" contrast="20000"/>
          </a:blip>
          <a:srcRect/>
          <a:stretch>
            <a:fillRect/>
          </a:stretch>
        </p:blipFill>
        <p:spPr bwMode="auto">
          <a:xfrm>
            <a:off x="3000364" y="2143116"/>
            <a:ext cx="2014546" cy="75545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42910" y="3286124"/>
            <a:ext cx="7429552" cy="923330"/>
          </a:xfrm>
          <a:prstGeom prst="rect">
            <a:avLst/>
          </a:prstGeom>
        </p:spPr>
        <p:txBody>
          <a:bodyPr wrap="square">
            <a:spAutoFit/>
          </a:bodyPr>
          <a:lstStyle/>
          <a:p>
            <a:r>
              <a:rPr lang="en-US" dirty="0"/>
              <a:t>For example, in a three-objective problem (M = 3), the reference points </a:t>
            </a:r>
          </a:p>
          <a:p>
            <a:endParaRPr lang="en-US" dirty="0"/>
          </a:p>
          <a:p>
            <a:r>
              <a:rPr lang="en-US" dirty="0"/>
              <a:t>are created on a triangle with apex at</a:t>
            </a:r>
          </a:p>
        </p:txBody>
      </p:sp>
      <p:pic>
        <p:nvPicPr>
          <p:cNvPr id="2408451" name="Picture 3"/>
          <p:cNvPicPr>
            <a:picLocks noChangeAspect="1" noChangeArrowheads="1"/>
          </p:cNvPicPr>
          <p:nvPr/>
        </p:nvPicPr>
        <p:blipFill>
          <a:blip r:embed="rId3" cstate="print">
            <a:lum bright="-10000" contrast="20000"/>
          </a:blip>
          <a:srcRect/>
          <a:stretch>
            <a:fillRect/>
          </a:stretch>
        </p:blipFill>
        <p:spPr bwMode="auto">
          <a:xfrm>
            <a:off x="4857752" y="3643314"/>
            <a:ext cx="831910" cy="3476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08452" name="Picture 4"/>
          <p:cNvPicPr>
            <a:picLocks noChangeAspect="1" noChangeArrowheads="1"/>
          </p:cNvPicPr>
          <p:nvPr/>
        </p:nvPicPr>
        <p:blipFill>
          <a:blip r:embed="rId4" cstate="print">
            <a:lum bright="-10000" contrast="20000"/>
          </a:blip>
          <a:srcRect/>
          <a:stretch>
            <a:fillRect/>
          </a:stretch>
        </p:blipFill>
        <p:spPr bwMode="auto">
          <a:xfrm>
            <a:off x="4857752" y="4000504"/>
            <a:ext cx="828678" cy="288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08453" name="Picture 5"/>
          <p:cNvPicPr>
            <a:picLocks noChangeAspect="1" noChangeArrowheads="1"/>
          </p:cNvPicPr>
          <p:nvPr/>
        </p:nvPicPr>
        <p:blipFill>
          <a:blip r:embed="rId5" cstate="print">
            <a:lum bright="-10000" contrast="20000"/>
          </a:blip>
          <a:srcRect/>
          <a:stretch>
            <a:fillRect/>
          </a:stretch>
        </p:blipFill>
        <p:spPr bwMode="auto">
          <a:xfrm>
            <a:off x="4929190" y="4357694"/>
            <a:ext cx="785818" cy="294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Left Brace 10"/>
          <p:cNvSpPr/>
          <p:nvPr/>
        </p:nvSpPr>
        <p:spPr bwMode="auto">
          <a:xfrm>
            <a:off x="4643438" y="3714752"/>
            <a:ext cx="142876" cy="1000132"/>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p:cNvSpPr/>
          <p:nvPr/>
        </p:nvSpPr>
        <p:spPr>
          <a:xfrm>
            <a:off x="500034" y="5214950"/>
            <a:ext cx="7215238" cy="923330"/>
          </a:xfrm>
          <a:prstGeom prst="rect">
            <a:avLst/>
          </a:prstGeom>
        </p:spPr>
        <p:txBody>
          <a:bodyPr wrap="square">
            <a:spAutoFit/>
          </a:bodyPr>
          <a:lstStyle/>
          <a:p>
            <a:r>
              <a:rPr lang="en-US" dirty="0"/>
              <a:t>If  four divisions (p = 4) are chosen for each objective axis</a:t>
            </a:r>
          </a:p>
          <a:p>
            <a:r>
              <a:rPr lang="en-US" dirty="0"/>
              <a:t>or 15 reference points will  be created</a:t>
            </a:r>
          </a:p>
          <a:p>
            <a:endParaRPr lang="en-US" dirty="0"/>
          </a:p>
        </p:txBody>
      </p:sp>
      <p:pic>
        <p:nvPicPr>
          <p:cNvPr id="2408454" name="Picture 6"/>
          <p:cNvPicPr>
            <a:picLocks noChangeAspect="1" noChangeArrowheads="1"/>
          </p:cNvPicPr>
          <p:nvPr/>
        </p:nvPicPr>
        <p:blipFill>
          <a:blip r:embed="rId6" cstate="print">
            <a:lum bright="-20000" contrast="40000"/>
          </a:blip>
          <a:srcRect/>
          <a:stretch>
            <a:fillRect/>
          </a:stretch>
        </p:blipFill>
        <p:spPr bwMode="auto">
          <a:xfrm>
            <a:off x="6572265" y="5173590"/>
            <a:ext cx="1785950" cy="4699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9431565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 and Dennis structure</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376</a:t>
            </a:fld>
            <a:endParaRPr lang="nl-NL"/>
          </a:p>
        </p:txBody>
      </p:sp>
      <p:pic>
        <p:nvPicPr>
          <p:cNvPr id="2409474" name="Picture 2"/>
          <p:cNvPicPr>
            <a:picLocks noChangeAspect="1" noChangeArrowheads="1"/>
          </p:cNvPicPr>
          <p:nvPr/>
        </p:nvPicPr>
        <p:blipFill>
          <a:blip r:embed="rId2" cstate="print">
            <a:lum bright="-20000" contrast="40000"/>
          </a:blip>
          <a:srcRect/>
          <a:stretch>
            <a:fillRect/>
          </a:stretch>
        </p:blipFill>
        <p:spPr bwMode="auto">
          <a:xfrm>
            <a:off x="1571604" y="1214422"/>
            <a:ext cx="6522045" cy="4688489"/>
          </a:xfrm>
          <a:prstGeom prst="rect">
            <a:avLst/>
          </a:prstGeom>
          <a:noFill/>
          <a:ln w="9525">
            <a:noFill/>
            <a:miter lim="800000"/>
            <a:headEnd/>
            <a:tailEnd/>
          </a:ln>
          <a:effectLst/>
        </p:spPr>
      </p:pic>
    </p:spTree>
    <p:extLst>
      <p:ext uri="{BB962C8B-B14F-4D97-AF65-F5344CB8AC3E}">
        <p14:creationId xmlns:p14="http://schemas.microsoft.com/office/powerpoint/2010/main" val="21968193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Determination of Reference Points on a Hyper-Plane</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377</a:t>
            </a:fld>
            <a:endParaRPr lang="nl-NL"/>
          </a:p>
        </p:txBody>
      </p:sp>
      <p:sp>
        <p:nvSpPr>
          <p:cNvPr id="5" name="Rectangle 4"/>
          <p:cNvSpPr/>
          <p:nvPr/>
        </p:nvSpPr>
        <p:spPr>
          <a:xfrm>
            <a:off x="571472" y="1530384"/>
            <a:ext cx="7929618" cy="3970318"/>
          </a:xfrm>
          <a:prstGeom prst="rect">
            <a:avLst/>
          </a:prstGeom>
        </p:spPr>
        <p:txBody>
          <a:bodyPr wrap="square">
            <a:spAutoFit/>
          </a:bodyPr>
          <a:lstStyle/>
          <a:p>
            <a:pPr>
              <a:buBlip>
                <a:blip r:embed="rId2"/>
              </a:buBlip>
            </a:pPr>
            <a:r>
              <a:rPr lang="en-US" dirty="0"/>
              <a:t>  In NSGA-III, in addition to emphasizing non-dominated solutions, we also emphasize population members which are in some sense associated with each of these reference points.</a:t>
            </a:r>
          </a:p>
          <a:p>
            <a:pPr>
              <a:buBlip>
                <a:blip r:embed="rId2"/>
              </a:buBlip>
            </a:pPr>
            <a:endParaRPr lang="en-US" dirty="0"/>
          </a:p>
          <a:p>
            <a:pPr>
              <a:buBlip>
                <a:blip r:embed="rId2"/>
              </a:buBlip>
            </a:pPr>
            <a:r>
              <a:rPr lang="en-US" dirty="0"/>
              <a:t>  Since the above-created reference points are widely distributed on the entire normalized </a:t>
            </a:r>
            <a:r>
              <a:rPr lang="en-US" dirty="0" err="1"/>
              <a:t>hyperplane</a:t>
            </a:r>
            <a:r>
              <a:rPr lang="en-US" dirty="0"/>
              <a:t>, the obtained solutions are also likely to be widely distributed on or near the Pareto-optimal front.</a:t>
            </a:r>
          </a:p>
          <a:p>
            <a:pPr>
              <a:buBlip>
                <a:blip r:embed="rId2"/>
              </a:buBlip>
            </a:pPr>
            <a:endParaRPr lang="en-US" dirty="0"/>
          </a:p>
          <a:p>
            <a:pPr>
              <a:buBlip>
                <a:blip r:embed="rId2"/>
              </a:buBlip>
            </a:pPr>
            <a:r>
              <a:rPr lang="en-US" dirty="0"/>
              <a:t>  In the case of a user-supplied set of preferred reference points, ideally the user can mark H points on the normalized hyper-plane or indicate any H, M -dimensional vectors for the purpose.</a:t>
            </a:r>
          </a:p>
          <a:p>
            <a:pPr>
              <a:buBlip>
                <a:blip r:embed="rId2"/>
              </a:buBlip>
            </a:pPr>
            <a:endParaRPr lang="en-US" dirty="0"/>
          </a:p>
          <a:p>
            <a:pPr>
              <a:buBlip>
                <a:blip r:embed="rId2"/>
              </a:buBlip>
            </a:pPr>
            <a:r>
              <a:rPr lang="en-US" dirty="0"/>
              <a:t>  The proposed algorithm is likely to find near Pareto-optimal solutions corresponding to the supplied reference points.</a:t>
            </a:r>
          </a:p>
        </p:txBody>
      </p:sp>
    </p:spTree>
    <p:extLst>
      <p:ext uri="{BB962C8B-B14F-4D97-AF65-F5344CB8AC3E}">
        <p14:creationId xmlns:p14="http://schemas.microsoft.com/office/powerpoint/2010/main" val="39334172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Normalization of Population Members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378</a:t>
            </a:fld>
            <a:endParaRPr lang="nl-NL"/>
          </a:p>
        </p:txBody>
      </p:sp>
      <p:sp>
        <p:nvSpPr>
          <p:cNvPr id="5" name="Rectangle 4"/>
          <p:cNvSpPr/>
          <p:nvPr/>
        </p:nvSpPr>
        <p:spPr>
          <a:xfrm>
            <a:off x="500034" y="1357298"/>
            <a:ext cx="7858180" cy="923330"/>
          </a:xfrm>
          <a:prstGeom prst="rect">
            <a:avLst/>
          </a:prstGeom>
        </p:spPr>
        <p:txBody>
          <a:bodyPr wrap="square">
            <a:spAutoFit/>
          </a:bodyPr>
          <a:lstStyle/>
          <a:p>
            <a:r>
              <a:rPr lang="en-US" dirty="0"/>
              <a:t>First, the ideal point of the population </a:t>
            </a:r>
            <a:r>
              <a:rPr lang="en-US" i="1" dirty="0"/>
              <a:t>St</a:t>
            </a:r>
            <a:r>
              <a:rPr lang="en-US" dirty="0"/>
              <a:t> is determined by identifying the minimum value                     for each objective function</a:t>
            </a:r>
          </a:p>
          <a:p>
            <a:r>
              <a:rPr lang="en-US" dirty="0"/>
              <a:t>in                     and by constructing the ideal point </a:t>
            </a:r>
          </a:p>
        </p:txBody>
      </p:sp>
      <p:pic>
        <p:nvPicPr>
          <p:cNvPr id="2410498" name="Picture 2"/>
          <p:cNvPicPr>
            <a:picLocks noChangeAspect="1" noChangeArrowheads="1"/>
          </p:cNvPicPr>
          <p:nvPr/>
        </p:nvPicPr>
        <p:blipFill>
          <a:blip r:embed="rId2" cstate="print">
            <a:lum bright="-20000" contrast="40000"/>
          </a:blip>
          <a:srcRect/>
          <a:stretch>
            <a:fillRect/>
          </a:stretch>
        </p:blipFill>
        <p:spPr bwMode="auto">
          <a:xfrm>
            <a:off x="2383879" y="1643050"/>
            <a:ext cx="687923" cy="357190"/>
          </a:xfrm>
          <a:prstGeom prst="rect">
            <a:avLst/>
          </a:prstGeom>
          <a:noFill/>
          <a:ln w="9525">
            <a:noFill/>
            <a:miter lim="800000"/>
            <a:headEnd/>
            <a:tailEnd/>
          </a:ln>
          <a:effectLst/>
        </p:spPr>
      </p:pic>
      <p:pic>
        <p:nvPicPr>
          <p:cNvPr id="2410499" name="Picture 3"/>
          <p:cNvPicPr>
            <a:picLocks noChangeAspect="1" noChangeArrowheads="1"/>
          </p:cNvPicPr>
          <p:nvPr/>
        </p:nvPicPr>
        <p:blipFill>
          <a:blip r:embed="rId3" cstate="print">
            <a:lum bright="-20000" contrast="40000"/>
          </a:blip>
          <a:srcRect/>
          <a:stretch>
            <a:fillRect/>
          </a:stretch>
        </p:blipFill>
        <p:spPr bwMode="auto">
          <a:xfrm>
            <a:off x="6215074" y="1714488"/>
            <a:ext cx="1492026" cy="242888"/>
          </a:xfrm>
          <a:prstGeom prst="rect">
            <a:avLst/>
          </a:prstGeom>
          <a:noFill/>
          <a:ln w="9525">
            <a:noFill/>
            <a:miter lim="800000"/>
            <a:headEnd/>
            <a:tailEnd/>
          </a:ln>
          <a:effectLst/>
        </p:spPr>
      </p:pic>
      <p:pic>
        <p:nvPicPr>
          <p:cNvPr id="2410500" name="Picture 4"/>
          <p:cNvPicPr>
            <a:picLocks noChangeAspect="1" noChangeArrowheads="1"/>
          </p:cNvPicPr>
          <p:nvPr/>
        </p:nvPicPr>
        <p:blipFill>
          <a:blip r:embed="rId4" cstate="print">
            <a:lum bright="-20000" contrast="40000"/>
          </a:blip>
          <a:srcRect/>
          <a:stretch>
            <a:fillRect/>
          </a:stretch>
        </p:blipFill>
        <p:spPr bwMode="auto">
          <a:xfrm>
            <a:off x="857224" y="2000240"/>
            <a:ext cx="944765" cy="328614"/>
          </a:xfrm>
          <a:prstGeom prst="rect">
            <a:avLst/>
          </a:prstGeom>
          <a:noFill/>
          <a:ln w="9525">
            <a:noFill/>
            <a:miter lim="800000"/>
            <a:headEnd/>
            <a:tailEnd/>
          </a:ln>
          <a:effectLst/>
        </p:spPr>
      </p:pic>
      <p:pic>
        <p:nvPicPr>
          <p:cNvPr id="2410501" name="Picture 5"/>
          <p:cNvPicPr>
            <a:picLocks noChangeAspect="1" noChangeArrowheads="1"/>
          </p:cNvPicPr>
          <p:nvPr/>
        </p:nvPicPr>
        <p:blipFill>
          <a:blip r:embed="rId5" cstate="print">
            <a:lum bright="-20000" contrast="40000"/>
          </a:blip>
          <a:srcRect/>
          <a:stretch>
            <a:fillRect/>
          </a:stretch>
        </p:blipFill>
        <p:spPr bwMode="auto">
          <a:xfrm>
            <a:off x="5643570" y="2000240"/>
            <a:ext cx="2768895" cy="347664"/>
          </a:xfrm>
          <a:prstGeom prst="rect">
            <a:avLst/>
          </a:prstGeom>
          <a:noFill/>
          <a:ln w="9525">
            <a:noFill/>
            <a:miter lim="800000"/>
            <a:headEnd/>
            <a:tailEnd/>
          </a:ln>
          <a:effectLst/>
        </p:spPr>
      </p:pic>
      <p:sp>
        <p:nvSpPr>
          <p:cNvPr id="10" name="Rectangle 9"/>
          <p:cNvSpPr/>
          <p:nvPr/>
        </p:nvSpPr>
        <p:spPr>
          <a:xfrm>
            <a:off x="500034" y="2790009"/>
            <a:ext cx="7858180" cy="3139321"/>
          </a:xfrm>
          <a:prstGeom prst="rect">
            <a:avLst/>
          </a:prstGeom>
        </p:spPr>
        <p:txBody>
          <a:bodyPr wrap="square">
            <a:spAutoFit/>
          </a:bodyPr>
          <a:lstStyle/>
          <a:p>
            <a:r>
              <a:rPr lang="en-US" dirty="0"/>
              <a:t>Each objective value of </a:t>
            </a:r>
            <a:r>
              <a:rPr lang="en-US" i="1" dirty="0"/>
              <a:t>St</a:t>
            </a:r>
            <a:r>
              <a:rPr lang="en-US" dirty="0"/>
              <a:t> is then translated by subtracting objective</a:t>
            </a:r>
          </a:p>
          <a:p>
            <a:r>
              <a:rPr lang="en-US" dirty="0"/>
              <a:t>so that the ideal point of translated St becomes a zero vector.</a:t>
            </a:r>
          </a:p>
          <a:p>
            <a:endParaRPr lang="en-US" dirty="0"/>
          </a:p>
          <a:p>
            <a:endParaRPr lang="en-US" dirty="0"/>
          </a:p>
          <a:p>
            <a:r>
              <a:rPr lang="en-US" dirty="0"/>
              <a:t>We denote this translated objective as</a:t>
            </a:r>
          </a:p>
          <a:p>
            <a:endParaRPr lang="en-US" dirty="0"/>
          </a:p>
          <a:p>
            <a:endParaRPr lang="en-US" dirty="0"/>
          </a:p>
          <a:p>
            <a:r>
              <a:rPr lang="en-US" dirty="0"/>
              <a:t>Thereafter, the extreme point in each objective axis is identified by finding the solution (x ∈ St) that makes the following achievement </a:t>
            </a:r>
            <a:r>
              <a:rPr lang="en-US" dirty="0" err="1"/>
              <a:t>scalarizing</a:t>
            </a:r>
            <a:r>
              <a:rPr lang="en-US" dirty="0"/>
              <a:t> function minimum with weight vector w being the axis direction:</a:t>
            </a:r>
          </a:p>
          <a:p>
            <a:endParaRPr lang="en-US" dirty="0"/>
          </a:p>
        </p:txBody>
      </p:sp>
      <p:pic>
        <p:nvPicPr>
          <p:cNvPr id="2410502" name="Picture 6"/>
          <p:cNvPicPr>
            <a:picLocks noChangeAspect="1" noChangeArrowheads="1"/>
          </p:cNvPicPr>
          <p:nvPr/>
        </p:nvPicPr>
        <p:blipFill>
          <a:blip r:embed="rId6" cstate="print">
            <a:lum bright="-20000" contrast="40000"/>
          </a:blip>
          <a:srcRect/>
          <a:stretch>
            <a:fillRect/>
          </a:stretch>
        </p:blipFill>
        <p:spPr bwMode="auto">
          <a:xfrm>
            <a:off x="7572396" y="2790009"/>
            <a:ext cx="1071570" cy="319191"/>
          </a:xfrm>
          <a:prstGeom prst="rect">
            <a:avLst/>
          </a:prstGeom>
          <a:noFill/>
          <a:ln w="9525">
            <a:noFill/>
            <a:miter lim="800000"/>
            <a:headEnd/>
            <a:tailEnd/>
          </a:ln>
          <a:effectLst/>
        </p:spPr>
      </p:pic>
      <p:pic>
        <p:nvPicPr>
          <p:cNvPr id="2410503" name="Picture 7"/>
          <p:cNvPicPr>
            <a:picLocks noChangeAspect="1" noChangeArrowheads="1"/>
          </p:cNvPicPr>
          <p:nvPr/>
        </p:nvPicPr>
        <p:blipFill>
          <a:blip r:embed="rId7" cstate="print">
            <a:lum bright="-20000" contrast="40000"/>
          </a:blip>
          <a:srcRect/>
          <a:stretch>
            <a:fillRect/>
          </a:stretch>
        </p:blipFill>
        <p:spPr bwMode="auto">
          <a:xfrm>
            <a:off x="4572000" y="3861579"/>
            <a:ext cx="2247399" cy="347664"/>
          </a:xfrm>
          <a:prstGeom prst="rect">
            <a:avLst/>
          </a:prstGeom>
          <a:noFill/>
          <a:ln w="9525">
            <a:noFill/>
            <a:miter lim="800000"/>
            <a:headEnd/>
            <a:tailEnd/>
          </a:ln>
          <a:effectLst/>
        </p:spPr>
      </p:pic>
      <p:pic>
        <p:nvPicPr>
          <p:cNvPr id="2410505" name="Picture 9"/>
          <p:cNvPicPr>
            <a:picLocks noChangeAspect="1" noChangeArrowheads="1"/>
          </p:cNvPicPr>
          <p:nvPr/>
        </p:nvPicPr>
        <p:blipFill>
          <a:blip r:embed="rId8" cstate="print">
            <a:lum bright="-20000" contrast="40000"/>
          </a:blip>
          <a:srcRect/>
          <a:stretch>
            <a:fillRect/>
          </a:stretch>
        </p:blipFill>
        <p:spPr bwMode="auto">
          <a:xfrm>
            <a:off x="2214546" y="5715016"/>
            <a:ext cx="4768486" cy="64294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6751561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Normalization of Population Members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379</a:t>
            </a:fld>
            <a:endParaRPr lang="nl-NL"/>
          </a:p>
        </p:txBody>
      </p:sp>
      <p:sp>
        <p:nvSpPr>
          <p:cNvPr id="8" name="Rectangle 7"/>
          <p:cNvSpPr/>
          <p:nvPr/>
        </p:nvSpPr>
        <p:spPr>
          <a:xfrm>
            <a:off x="571472" y="2928934"/>
            <a:ext cx="8215370" cy="2585323"/>
          </a:xfrm>
          <a:prstGeom prst="rect">
            <a:avLst/>
          </a:prstGeom>
        </p:spPr>
        <p:txBody>
          <a:bodyPr wrap="square">
            <a:spAutoFit/>
          </a:bodyPr>
          <a:lstStyle/>
          <a:p>
            <a:r>
              <a:rPr lang="en-US" dirty="0"/>
              <a:t>For </a:t>
            </a:r>
            <a:r>
              <a:rPr lang="en-US" i="1" dirty="0" err="1"/>
              <a:t>i-th</a:t>
            </a:r>
            <a:r>
              <a:rPr lang="en-US" dirty="0"/>
              <a:t> translated objective direction          this will result in an extreme objective vector,</a:t>
            </a:r>
          </a:p>
          <a:p>
            <a:endParaRPr lang="en-US" dirty="0"/>
          </a:p>
          <a:p>
            <a:r>
              <a:rPr lang="en-US" dirty="0"/>
              <a:t>These M extreme vectors are then used to constitute a M -dimensional linear hyper-plane.</a:t>
            </a:r>
          </a:p>
          <a:p>
            <a:endParaRPr lang="en-US" dirty="0"/>
          </a:p>
          <a:p>
            <a:r>
              <a:rPr lang="en-US" dirty="0"/>
              <a:t>The intercept      of the </a:t>
            </a:r>
            <a:r>
              <a:rPr lang="en-US" i="1" dirty="0" err="1"/>
              <a:t>i-th</a:t>
            </a:r>
            <a:r>
              <a:rPr lang="en-US" dirty="0"/>
              <a:t> objective axis and the linear </a:t>
            </a:r>
            <a:r>
              <a:rPr lang="en-US" dirty="0" err="1"/>
              <a:t>hyperplane</a:t>
            </a:r>
            <a:r>
              <a:rPr lang="en-US" dirty="0"/>
              <a:t> can then be computed (see Figure 2) and the objective functions can be normalized as follows:</a:t>
            </a:r>
          </a:p>
        </p:txBody>
      </p:sp>
      <p:sp>
        <p:nvSpPr>
          <p:cNvPr id="9" name="Rectangle 8"/>
          <p:cNvSpPr/>
          <p:nvPr/>
        </p:nvSpPr>
        <p:spPr>
          <a:xfrm>
            <a:off x="590157" y="2273850"/>
            <a:ext cx="5322291" cy="369332"/>
          </a:xfrm>
          <a:prstGeom prst="rect">
            <a:avLst/>
          </a:prstGeom>
        </p:spPr>
        <p:txBody>
          <a:bodyPr wrap="none">
            <a:spAutoFit/>
          </a:bodyPr>
          <a:lstStyle/>
          <a:p>
            <a:r>
              <a:rPr lang="en-US" dirty="0"/>
              <a:t>For                    we replace it with a small number </a:t>
            </a:r>
          </a:p>
        </p:txBody>
      </p:sp>
      <p:pic>
        <p:nvPicPr>
          <p:cNvPr id="10" name="Picture 2"/>
          <p:cNvPicPr>
            <a:picLocks noChangeAspect="1" noChangeArrowheads="1"/>
          </p:cNvPicPr>
          <p:nvPr/>
        </p:nvPicPr>
        <p:blipFill>
          <a:blip r:embed="rId2" cstate="print">
            <a:lum bright="-20000" contrast="40000"/>
          </a:blip>
          <a:srcRect/>
          <a:stretch>
            <a:fillRect/>
          </a:stretch>
        </p:blipFill>
        <p:spPr bwMode="auto">
          <a:xfrm>
            <a:off x="1180164" y="2292901"/>
            <a:ext cx="767315" cy="338139"/>
          </a:xfrm>
          <a:prstGeom prst="rect">
            <a:avLst/>
          </a:prstGeom>
          <a:noFill/>
          <a:ln w="9525">
            <a:noFill/>
            <a:miter lim="800000"/>
            <a:headEnd/>
            <a:tailEnd/>
          </a:ln>
          <a:effectLst/>
        </p:spPr>
      </p:pic>
      <p:pic>
        <p:nvPicPr>
          <p:cNvPr id="11" name="Picture 3"/>
          <p:cNvPicPr>
            <a:picLocks noChangeAspect="1" noChangeArrowheads="1"/>
          </p:cNvPicPr>
          <p:nvPr/>
        </p:nvPicPr>
        <p:blipFill>
          <a:blip r:embed="rId3" cstate="print">
            <a:lum bright="-20000" contrast="40000"/>
          </a:blip>
          <a:srcRect/>
          <a:stretch>
            <a:fillRect/>
          </a:stretch>
        </p:blipFill>
        <p:spPr bwMode="auto">
          <a:xfrm>
            <a:off x="5662255" y="2292901"/>
            <a:ext cx="624257" cy="338139"/>
          </a:xfrm>
          <a:prstGeom prst="rect">
            <a:avLst/>
          </a:prstGeom>
          <a:noFill/>
          <a:ln w="9525">
            <a:noFill/>
            <a:miter lim="800000"/>
            <a:headEnd/>
            <a:tailEnd/>
          </a:ln>
          <a:effectLst/>
        </p:spPr>
      </p:pic>
      <p:pic>
        <p:nvPicPr>
          <p:cNvPr id="12" name="Picture 9"/>
          <p:cNvPicPr>
            <a:picLocks noChangeAspect="1" noChangeArrowheads="1"/>
          </p:cNvPicPr>
          <p:nvPr/>
        </p:nvPicPr>
        <p:blipFill>
          <a:blip r:embed="rId4" cstate="print">
            <a:lum bright="-20000" contrast="40000"/>
          </a:blip>
          <a:srcRect/>
          <a:stretch>
            <a:fillRect/>
          </a:stretch>
        </p:blipFill>
        <p:spPr bwMode="auto">
          <a:xfrm>
            <a:off x="2000232" y="1285860"/>
            <a:ext cx="4768486" cy="642942"/>
          </a:xfrm>
          <a:prstGeom prst="rect">
            <a:avLst/>
          </a:prstGeom>
          <a:ln w="88900" cap="sq" cmpd="thickThin">
            <a:solidFill>
              <a:srgbClr val="000000"/>
            </a:solidFill>
            <a:prstDash val="solid"/>
            <a:miter lim="800000"/>
          </a:ln>
          <a:effectLst>
            <a:innerShdw blurRad="76200">
              <a:srgbClr val="000000"/>
            </a:innerShdw>
          </a:effectLst>
        </p:spPr>
      </p:pic>
      <p:pic>
        <p:nvPicPr>
          <p:cNvPr id="2411524" name="Picture 4"/>
          <p:cNvPicPr>
            <a:picLocks noChangeAspect="1" noChangeArrowheads="1"/>
          </p:cNvPicPr>
          <p:nvPr/>
        </p:nvPicPr>
        <p:blipFill>
          <a:blip r:embed="rId5" cstate="print">
            <a:lum bright="-20000" contrast="40000"/>
          </a:blip>
          <a:srcRect/>
          <a:stretch>
            <a:fillRect/>
          </a:stretch>
        </p:blipFill>
        <p:spPr bwMode="auto">
          <a:xfrm>
            <a:off x="4572000" y="2973996"/>
            <a:ext cx="338139" cy="312128"/>
          </a:xfrm>
          <a:prstGeom prst="rect">
            <a:avLst/>
          </a:prstGeom>
          <a:noFill/>
          <a:ln w="9525">
            <a:noFill/>
            <a:miter lim="800000"/>
            <a:headEnd/>
            <a:tailEnd/>
          </a:ln>
          <a:effectLst/>
        </p:spPr>
      </p:pic>
      <p:pic>
        <p:nvPicPr>
          <p:cNvPr id="2411525" name="Picture 5"/>
          <p:cNvPicPr>
            <a:picLocks noChangeAspect="1" noChangeArrowheads="1"/>
          </p:cNvPicPr>
          <p:nvPr/>
        </p:nvPicPr>
        <p:blipFill>
          <a:blip r:embed="rId6" cstate="print">
            <a:lum bright="-20000" contrast="40000"/>
          </a:blip>
          <a:srcRect/>
          <a:stretch>
            <a:fillRect/>
          </a:stretch>
        </p:blipFill>
        <p:spPr bwMode="auto">
          <a:xfrm>
            <a:off x="2428860" y="3257550"/>
            <a:ext cx="883106" cy="314326"/>
          </a:xfrm>
          <a:prstGeom prst="rect">
            <a:avLst/>
          </a:prstGeom>
          <a:noFill/>
          <a:ln w="9525">
            <a:noFill/>
            <a:miter lim="800000"/>
            <a:headEnd/>
            <a:tailEnd/>
          </a:ln>
          <a:effectLst/>
        </p:spPr>
      </p:pic>
      <p:pic>
        <p:nvPicPr>
          <p:cNvPr id="2411526" name="Picture 6"/>
          <p:cNvPicPr>
            <a:picLocks noChangeAspect="1" noChangeArrowheads="1"/>
          </p:cNvPicPr>
          <p:nvPr/>
        </p:nvPicPr>
        <p:blipFill>
          <a:blip r:embed="rId7" cstate="print">
            <a:lum bright="-20000" contrast="40000"/>
          </a:blip>
          <a:srcRect/>
          <a:stretch>
            <a:fillRect/>
          </a:stretch>
        </p:blipFill>
        <p:spPr bwMode="auto">
          <a:xfrm>
            <a:off x="2071670" y="4643446"/>
            <a:ext cx="319089" cy="261073"/>
          </a:xfrm>
          <a:prstGeom prst="rect">
            <a:avLst/>
          </a:prstGeom>
          <a:noFill/>
          <a:ln w="9525">
            <a:noFill/>
            <a:miter lim="800000"/>
            <a:headEnd/>
            <a:tailEnd/>
          </a:ln>
          <a:effectLst/>
        </p:spPr>
      </p:pic>
      <p:pic>
        <p:nvPicPr>
          <p:cNvPr id="2411527" name="Picture 7"/>
          <p:cNvPicPr>
            <a:picLocks noChangeAspect="1" noChangeArrowheads="1"/>
          </p:cNvPicPr>
          <p:nvPr/>
        </p:nvPicPr>
        <p:blipFill>
          <a:blip r:embed="rId8" cstate="print">
            <a:lum bright="-20000" contrast="40000"/>
          </a:blip>
          <a:srcRect/>
          <a:stretch>
            <a:fillRect/>
          </a:stretch>
        </p:blipFill>
        <p:spPr bwMode="auto">
          <a:xfrm>
            <a:off x="1928794" y="5500701"/>
            <a:ext cx="5774577" cy="857257"/>
          </a:xfrm>
          <a:prstGeom prst="rect">
            <a:avLst/>
          </a:prstGeom>
          <a:noFill/>
          <a:ln w="9525">
            <a:noFill/>
            <a:miter lim="800000"/>
            <a:headEnd/>
            <a:tailEnd/>
          </a:ln>
          <a:effectLst/>
        </p:spPr>
      </p:pic>
    </p:spTree>
    <p:extLst>
      <p:ext uri="{BB962C8B-B14F-4D97-AF65-F5344CB8AC3E}">
        <p14:creationId xmlns:p14="http://schemas.microsoft.com/office/powerpoint/2010/main" val="4204540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Parent selection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38</a:t>
            </a:fld>
            <a:endParaRPr lang="en-US"/>
          </a:p>
        </p:txBody>
      </p:sp>
      <p:sp>
        <p:nvSpPr>
          <p:cNvPr id="6" name="TextBox 5"/>
          <p:cNvSpPr txBox="1"/>
          <p:nvPr/>
        </p:nvSpPr>
        <p:spPr>
          <a:xfrm>
            <a:off x="295124" y="2060810"/>
            <a:ext cx="8741496" cy="1415772"/>
          </a:xfrm>
          <a:prstGeom prst="rect">
            <a:avLst/>
          </a:prstGeom>
          <a:noFill/>
        </p:spPr>
        <p:txBody>
          <a:bodyPr wrap="none" rtlCol="0">
            <a:spAutoFit/>
          </a:bodyPr>
          <a:lstStyle/>
          <a:p>
            <a:r>
              <a:rPr lang="en-US" dirty="0"/>
              <a:t>Do you think is it good to give more chance to the parent that have proper fitness to </a:t>
            </a:r>
          </a:p>
          <a:p>
            <a:endParaRPr lang="en-US" dirty="0"/>
          </a:p>
          <a:p>
            <a:pPr algn="ctr"/>
            <a:r>
              <a:rPr lang="en-US" dirty="0"/>
              <a:t>contribute on evolution stages?</a:t>
            </a:r>
            <a:endParaRPr lang="en-US" sz="1600" dirty="0"/>
          </a:p>
          <a:p>
            <a:pPr algn="ctr"/>
            <a:endParaRPr lang="en-US" sz="1600" dirty="0"/>
          </a:p>
          <a:p>
            <a:pPr algn="ctr"/>
            <a:endParaRPr lang="en-US" sz="1600" dirty="0"/>
          </a:p>
        </p:txBody>
      </p:sp>
      <p:pic>
        <p:nvPicPr>
          <p:cNvPr id="7" name="Picture 4" descr="questions.png"/>
          <p:cNvPicPr>
            <a:picLocks noChangeAspect="1"/>
          </p:cNvPicPr>
          <p:nvPr/>
        </p:nvPicPr>
        <p:blipFill>
          <a:blip r:embed="rId2" cstate="print"/>
          <a:srcRect/>
          <a:stretch>
            <a:fillRect/>
          </a:stretch>
        </p:blipFill>
        <p:spPr bwMode="auto">
          <a:xfrm>
            <a:off x="3419840" y="3212970"/>
            <a:ext cx="2334726" cy="2592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Normalization of Population Members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380</a:t>
            </a:fld>
            <a:endParaRPr lang="nl-NL"/>
          </a:p>
        </p:txBody>
      </p:sp>
      <p:sp>
        <p:nvSpPr>
          <p:cNvPr id="5" name="Rectangle 4"/>
          <p:cNvSpPr/>
          <p:nvPr/>
        </p:nvSpPr>
        <p:spPr>
          <a:xfrm>
            <a:off x="428596" y="1428736"/>
            <a:ext cx="8143932" cy="923330"/>
          </a:xfrm>
          <a:prstGeom prst="rect">
            <a:avLst/>
          </a:prstGeom>
        </p:spPr>
        <p:txBody>
          <a:bodyPr wrap="square">
            <a:spAutoFit/>
          </a:bodyPr>
          <a:lstStyle/>
          <a:p>
            <a:r>
              <a:rPr lang="en-US" dirty="0"/>
              <a:t>Note that the intercept on each normalized objective axis is now at</a:t>
            </a:r>
          </a:p>
          <a:p>
            <a:r>
              <a:rPr lang="en-US" dirty="0"/>
              <a:t>and a hyper-plane constructed with these intercept points will make</a:t>
            </a:r>
          </a:p>
          <a:p>
            <a:r>
              <a:rPr lang="en-US" dirty="0"/>
              <a:t> </a:t>
            </a:r>
          </a:p>
        </p:txBody>
      </p:sp>
      <p:pic>
        <p:nvPicPr>
          <p:cNvPr id="2412546" name="Picture 2"/>
          <p:cNvPicPr>
            <a:picLocks noChangeAspect="1" noChangeArrowheads="1"/>
          </p:cNvPicPr>
          <p:nvPr/>
        </p:nvPicPr>
        <p:blipFill>
          <a:blip r:embed="rId2" cstate="print">
            <a:lum bright="-20000" contrast="40000"/>
          </a:blip>
          <a:srcRect/>
          <a:stretch>
            <a:fillRect/>
          </a:stretch>
        </p:blipFill>
        <p:spPr bwMode="auto">
          <a:xfrm>
            <a:off x="7358082" y="1428736"/>
            <a:ext cx="901703" cy="342901"/>
          </a:xfrm>
          <a:prstGeom prst="rect">
            <a:avLst/>
          </a:prstGeom>
          <a:noFill/>
          <a:ln w="9525">
            <a:noFill/>
            <a:miter lim="800000"/>
            <a:headEnd/>
            <a:tailEnd/>
          </a:ln>
          <a:effectLst/>
        </p:spPr>
      </p:pic>
      <p:pic>
        <p:nvPicPr>
          <p:cNvPr id="2412547" name="Picture 3"/>
          <p:cNvPicPr>
            <a:picLocks noChangeAspect="1" noChangeArrowheads="1"/>
          </p:cNvPicPr>
          <p:nvPr/>
        </p:nvPicPr>
        <p:blipFill>
          <a:blip r:embed="rId3" cstate="print">
            <a:lum bright="-20000" contrast="40000"/>
          </a:blip>
          <a:srcRect/>
          <a:stretch>
            <a:fillRect/>
          </a:stretch>
        </p:blipFill>
        <p:spPr bwMode="auto">
          <a:xfrm>
            <a:off x="7286644" y="2071678"/>
            <a:ext cx="1460506" cy="457202"/>
          </a:xfrm>
          <a:prstGeom prst="rect">
            <a:avLst/>
          </a:prstGeom>
          <a:noFill/>
          <a:ln w="9525">
            <a:noFill/>
            <a:miter lim="800000"/>
            <a:headEnd/>
            <a:tailEnd/>
          </a:ln>
          <a:effectLst/>
        </p:spPr>
      </p:pic>
      <p:pic>
        <p:nvPicPr>
          <p:cNvPr id="2412548" name="Picture 4"/>
          <p:cNvPicPr>
            <a:picLocks noChangeAspect="1" noChangeArrowheads="1"/>
          </p:cNvPicPr>
          <p:nvPr/>
        </p:nvPicPr>
        <p:blipFill>
          <a:blip r:embed="rId4" cstate="print">
            <a:lum bright="-20000" contrast="40000"/>
          </a:blip>
          <a:srcRect/>
          <a:stretch>
            <a:fillRect/>
          </a:stretch>
        </p:blipFill>
        <p:spPr bwMode="auto">
          <a:xfrm>
            <a:off x="2000232" y="2071678"/>
            <a:ext cx="5181600" cy="4391021"/>
          </a:xfrm>
          <a:prstGeom prst="rect">
            <a:avLst/>
          </a:prstGeom>
          <a:noFill/>
          <a:ln w="9525">
            <a:noFill/>
            <a:miter lim="800000"/>
            <a:headEnd/>
            <a:tailEnd/>
          </a:ln>
          <a:effectLst/>
        </p:spPr>
      </p:pic>
    </p:spTree>
    <p:extLst>
      <p:ext uri="{BB962C8B-B14F-4D97-AF65-F5344CB8AC3E}">
        <p14:creationId xmlns:p14="http://schemas.microsoft.com/office/powerpoint/2010/main" val="8804134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Normalization of Population Members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381</a:t>
            </a:fld>
            <a:endParaRPr lang="nl-NL"/>
          </a:p>
        </p:txBody>
      </p:sp>
      <p:sp>
        <p:nvSpPr>
          <p:cNvPr id="5" name="Rectangle 4"/>
          <p:cNvSpPr/>
          <p:nvPr/>
        </p:nvSpPr>
        <p:spPr>
          <a:xfrm>
            <a:off x="571472" y="1357298"/>
            <a:ext cx="8215370" cy="2308324"/>
          </a:xfrm>
          <a:prstGeom prst="rect">
            <a:avLst/>
          </a:prstGeom>
        </p:spPr>
        <p:txBody>
          <a:bodyPr wrap="square">
            <a:spAutoFit/>
          </a:bodyPr>
          <a:lstStyle/>
          <a:p>
            <a:r>
              <a:rPr lang="en-US" dirty="0"/>
              <a:t>In the case of structured reference points (H of them), the original reference points calculated using Das and Dennis’ s  approach already lie on this normalized hyper-plane.</a:t>
            </a:r>
          </a:p>
          <a:p>
            <a:endParaRPr lang="en-US" dirty="0"/>
          </a:p>
          <a:p>
            <a:r>
              <a:rPr lang="en-US" dirty="0"/>
              <a:t>In the case of preferred reference points by the user, the reference</a:t>
            </a:r>
          </a:p>
          <a:p>
            <a:r>
              <a:rPr lang="en-US" dirty="0"/>
              <a:t>points are simply mapped on to the above-constructed normalized hyper-plane using equation</a:t>
            </a:r>
          </a:p>
          <a:p>
            <a:endParaRPr lang="en-US" dirty="0"/>
          </a:p>
        </p:txBody>
      </p:sp>
      <p:pic>
        <p:nvPicPr>
          <p:cNvPr id="6" name="Picture 7"/>
          <p:cNvPicPr>
            <a:picLocks noChangeAspect="1" noChangeArrowheads="1"/>
          </p:cNvPicPr>
          <p:nvPr/>
        </p:nvPicPr>
        <p:blipFill>
          <a:blip r:embed="rId2" cstate="print">
            <a:lum bright="-20000" contrast="40000"/>
          </a:blip>
          <a:srcRect/>
          <a:stretch>
            <a:fillRect/>
          </a:stretch>
        </p:blipFill>
        <p:spPr bwMode="auto">
          <a:xfrm>
            <a:off x="1928794" y="3286124"/>
            <a:ext cx="5774577" cy="857257"/>
          </a:xfrm>
          <a:prstGeom prst="rect">
            <a:avLst/>
          </a:prstGeom>
          <a:noFill/>
          <a:ln w="9525">
            <a:noFill/>
            <a:miter lim="800000"/>
            <a:headEnd/>
            <a:tailEnd/>
          </a:ln>
          <a:effectLst/>
        </p:spPr>
      </p:pic>
      <p:sp>
        <p:nvSpPr>
          <p:cNvPr id="7" name="Rectangle 6"/>
          <p:cNvSpPr/>
          <p:nvPr/>
        </p:nvSpPr>
        <p:spPr>
          <a:xfrm>
            <a:off x="428596" y="4443249"/>
            <a:ext cx="8572528" cy="2031325"/>
          </a:xfrm>
          <a:prstGeom prst="rect">
            <a:avLst/>
          </a:prstGeom>
        </p:spPr>
        <p:txBody>
          <a:bodyPr wrap="square">
            <a:spAutoFit/>
          </a:bodyPr>
          <a:lstStyle/>
          <a:p>
            <a:r>
              <a:rPr lang="en-US" dirty="0"/>
              <a:t>Since the normalization procedure and the creation of the hyper-plane is done at each generation using extreme points ever found from the start of the simulation, the proposed NSGA-III procedure adaptively maintains a diversity in the space spanned by the members of </a:t>
            </a:r>
            <a:r>
              <a:rPr lang="en-US" i="1" dirty="0"/>
              <a:t>St</a:t>
            </a:r>
            <a:r>
              <a:rPr lang="en-US" dirty="0"/>
              <a:t> at every generation.</a:t>
            </a:r>
          </a:p>
          <a:p>
            <a:endParaRPr lang="en-US" dirty="0"/>
          </a:p>
          <a:p>
            <a:r>
              <a:rPr lang="en-US" dirty="0"/>
              <a:t>This enables NSGA-III to solve problems having a Pareto-optimal front whose objective values may be differently scaled.</a:t>
            </a:r>
          </a:p>
        </p:txBody>
      </p:sp>
    </p:spTree>
    <p:extLst>
      <p:ext uri="{BB962C8B-B14F-4D97-AF65-F5344CB8AC3E}">
        <p14:creationId xmlns:p14="http://schemas.microsoft.com/office/powerpoint/2010/main" val="39243735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Normalization of Population Members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382</a:t>
            </a:fld>
            <a:endParaRPr lang="nl-NL"/>
          </a:p>
        </p:txBody>
      </p:sp>
      <p:pic>
        <p:nvPicPr>
          <p:cNvPr id="2413570" name="Picture 2"/>
          <p:cNvPicPr>
            <a:picLocks noChangeAspect="1" noChangeArrowheads="1"/>
          </p:cNvPicPr>
          <p:nvPr/>
        </p:nvPicPr>
        <p:blipFill>
          <a:blip r:embed="rId2" cstate="print">
            <a:lum bright="-20000" contrast="40000"/>
          </a:blip>
          <a:srcRect/>
          <a:stretch>
            <a:fillRect/>
          </a:stretch>
        </p:blipFill>
        <p:spPr bwMode="auto">
          <a:xfrm>
            <a:off x="1666855" y="1200149"/>
            <a:ext cx="5619789" cy="5136839"/>
          </a:xfrm>
          <a:prstGeom prst="rect">
            <a:avLst/>
          </a:prstGeom>
          <a:noFill/>
          <a:ln w="9525">
            <a:noFill/>
            <a:miter lim="800000"/>
            <a:headEnd/>
            <a:tailEnd/>
          </a:ln>
          <a:effectLst/>
        </p:spPr>
      </p:pic>
    </p:spTree>
    <p:extLst>
      <p:ext uri="{BB962C8B-B14F-4D97-AF65-F5344CB8AC3E}">
        <p14:creationId xmlns:p14="http://schemas.microsoft.com/office/powerpoint/2010/main" val="19689598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Operation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383</a:t>
            </a:fld>
            <a:endParaRPr lang="nl-NL"/>
          </a:p>
        </p:txBody>
      </p:sp>
      <p:sp>
        <p:nvSpPr>
          <p:cNvPr id="5" name="Rectangle 4"/>
          <p:cNvSpPr/>
          <p:nvPr/>
        </p:nvSpPr>
        <p:spPr>
          <a:xfrm>
            <a:off x="428596" y="1285860"/>
            <a:ext cx="8215370" cy="3693319"/>
          </a:xfrm>
          <a:prstGeom prst="rect">
            <a:avLst/>
          </a:prstGeom>
        </p:spPr>
        <p:txBody>
          <a:bodyPr wrap="square">
            <a:spAutoFit/>
          </a:bodyPr>
          <a:lstStyle/>
          <a:p>
            <a:r>
              <a:rPr lang="en-US" dirty="0"/>
              <a:t>After normalizing each objective adaptively based on the extent of members of </a:t>
            </a:r>
            <a:r>
              <a:rPr lang="en-US" i="1" dirty="0"/>
              <a:t>St</a:t>
            </a:r>
            <a:r>
              <a:rPr lang="en-US" dirty="0"/>
              <a:t> in the objective space, next we need to associate each population member with a reference point.</a:t>
            </a:r>
          </a:p>
          <a:p>
            <a:endParaRPr lang="en-US" dirty="0"/>
          </a:p>
          <a:p>
            <a:r>
              <a:rPr lang="en-US" dirty="0"/>
              <a:t>For this purpose, we define a reference line corresponding to each reference point on the hyper-plane by joining the reference point with the origin.</a:t>
            </a:r>
          </a:p>
          <a:p>
            <a:endParaRPr lang="en-US" dirty="0"/>
          </a:p>
          <a:p>
            <a:r>
              <a:rPr lang="en-US" dirty="0"/>
              <a:t>Then, we calculate the perpendicular distance of each population member of </a:t>
            </a:r>
            <a:r>
              <a:rPr lang="en-US" i="1" dirty="0"/>
              <a:t>St</a:t>
            </a:r>
          </a:p>
          <a:p>
            <a:r>
              <a:rPr lang="en-US" dirty="0"/>
              <a:t>from each of the reference lines.</a:t>
            </a:r>
          </a:p>
          <a:p>
            <a:endParaRPr lang="en-US" dirty="0"/>
          </a:p>
          <a:p>
            <a:r>
              <a:rPr lang="en-US" dirty="0"/>
              <a:t>The reference point whose reference line is closest to a population member in the normalized objective space is considered associated with the population member.</a:t>
            </a:r>
          </a:p>
        </p:txBody>
      </p:sp>
    </p:spTree>
    <p:extLst>
      <p:ext uri="{BB962C8B-B14F-4D97-AF65-F5344CB8AC3E}">
        <p14:creationId xmlns:p14="http://schemas.microsoft.com/office/powerpoint/2010/main" val="35122800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Operation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384</a:t>
            </a:fld>
            <a:endParaRPr lang="nl-NL"/>
          </a:p>
        </p:txBody>
      </p:sp>
      <p:pic>
        <p:nvPicPr>
          <p:cNvPr id="2414594" name="Picture 2"/>
          <p:cNvPicPr>
            <a:picLocks noChangeAspect="1" noChangeArrowheads="1"/>
          </p:cNvPicPr>
          <p:nvPr/>
        </p:nvPicPr>
        <p:blipFill>
          <a:blip r:embed="rId2" cstate="print">
            <a:lum bright="-20000" contrast="40000"/>
          </a:blip>
          <a:srcRect/>
          <a:stretch>
            <a:fillRect/>
          </a:stretch>
        </p:blipFill>
        <p:spPr bwMode="auto">
          <a:xfrm>
            <a:off x="1957156" y="1533526"/>
            <a:ext cx="5115174" cy="4110052"/>
          </a:xfrm>
          <a:prstGeom prst="rect">
            <a:avLst/>
          </a:prstGeom>
          <a:noFill/>
          <a:ln w="9525">
            <a:noFill/>
            <a:miter lim="800000"/>
            <a:headEnd/>
            <a:tailEnd/>
          </a:ln>
          <a:effectLst/>
        </p:spPr>
      </p:pic>
    </p:spTree>
    <p:extLst>
      <p:ext uri="{BB962C8B-B14F-4D97-AF65-F5344CB8AC3E}">
        <p14:creationId xmlns:p14="http://schemas.microsoft.com/office/powerpoint/2010/main" val="32624164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Niche-Preservation Operation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385</a:t>
            </a:fld>
            <a:endParaRPr lang="nl-NL"/>
          </a:p>
        </p:txBody>
      </p:sp>
      <p:sp>
        <p:nvSpPr>
          <p:cNvPr id="5" name="Rectangle 4"/>
          <p:cNvSpPr/>
          <p:nvPr/>
        </p:nvSpPr>
        <p:spPr>
          <a:xfrm>
            <a:off x="571472" y="1285860"/>
            <a:ext cx="8001056" cy="4524315"/>
          </a:xfrm>
          <a:prstGeom prst="rect">
            <a:avLst/>
          </a:prstGeom>
        </p:spPr>
        <p:txBody>
          <a:bodyPr wrap="square">
            <a:spAutoFit/>
          </a:bodyPr>
          <a:lstStyle/>
          <a:p>
            <a:r>
              <a:rPr lang="en-US" dirty="0"/>
              <a:t>It is worth noting that a reference point may have one or more population members associated with it or need not have any population member associated with it.</a:t>
            </a:r>
          </a:p>
          <a:p>
            <a:endParaRPr lang="en-US" dirty="0"/>
          </a:p>
          <a:p>
            <a:r>
              <a:rPr lang="en-US" dirty="0"/>
              <a:t>We count the number of population members from                             that are</a:t>
            </a:r>
          </a:p>
          <a:p>
            <a:r>
              <a:rPr lang="en-US" dirty="0"/>
              <a:t>associated with each reference point. Let us denote this niche</a:t>
            </a:r>
          </a:p>
          <a:p>
            <a:r>
              <a:rPr lang="en-US" dirty="0"/>
              <a:t>count as </a:t>
            </a:r>
            <a:r>
              <a:rPr lang="en-US" i="1" dirty="0" err="1"/>
              <a:t>ρj</a:t>
            </a:r>
            <a:r>
              <a:rPr lang="en-US" i="1" dirty="0"/>
              <a:t>   f</a:t>
            </a:r>
            <a:r>
              <a:rPr lang="en-US" dirty="0"/>
              <a:t>or the </a:t>
            </a:r>
            <a:r>
              <a:rPr lang="en-US" i="1" dirty="0"/>
              <a:t>j -</a:t>
            </a:r>
            <a:r>
              <a:rPr lang="en-US" i="1" dirty="0" err="1"/>
              <a:t>th</a:t>
            </a:r>
            <a:r>
              <a:rPr lang="en-US" i="1" dirty="0"/>
              <a:t> </a:t>
            </a:r>
            <a:r>
              <a:rPr lang="en-US" dirty="0"/>
              <a:t>reference point.</a:t>
            </a:r>
          </a:p>
          <a:p>
            <a:endParaRPr lang="en-US" dirty="0"/>
          </a:p>
          <a:p>
            <a:r>
              <a:rPr lang="en-US" dirty="0"/>
              <a:t>We now devise a new niche-preserving operation as follows:</a:t>
            </a:r>
          </a:p>
          <a:p>
            <a:endParaRPr lang="en-US" dirty="0"/>
          </a:p>
          <a:p>
            <a:r>
              <a:rPr lang="en-US" dirty="0"/>
              <a:t>First, we identify the reference point set</a:t>
            </a:r>
          </a:p>
          <a:p>
            <a:r>
              <a:rPr lang="en-US" dirty="0"/>
              <a:t>having minimum  </a:t>
            </a:r>
            <a:r>
              <a:rPr lang="en-US" i="1" dirty="0" err="1"/>
              <a:t>ρj</a:t>
            </a:r>
            <a:r>
              <a:rPr lang="en-US" i="1" dirty="0"/>
              <a:t> </a:t>
            </a:r>
            <a:r>
              <a:rPr lang="en-US" dirty="0"/>
              <a:t>. In case of multiple such reference points, one</a:t>
            </a:r>
          </a:p>
          <a:p>
            <a:r>
              <a:rPr lang="en-US" dirty="0"/>
              <a:t>is chosen at random.</a:t>
            </a:r>
          </a:p>
          <a:p>
            <a:endParaRPr lang="en-US" dirty="0"/>
          </a:p>
          <a:p>
            <a:r>
              <a:rPr lang="en-US" dirty="0"/>
              <a:t>Then next slide </a:t>
            </a:r>
            <a:r>
              <a:rPr lang="en-US" dirty="0">
                <a:sym typeface="Wingdings" pitchFamily="2" charset="2"/>
              </a:rPr>
              <a:t></a:t>
            </a:r>
            <a:endParaRPr lang="en-US" dirty="0"/>
          </a:p>
          <a:p>
            <a:endParaRPr lang="en-US" dirty="0"/>
          </a:p>
        </p:txBody>
      </p:sp>
      <p:pic>
        <p:nvPicPr>
          <p:cNvPr id="2415618" name="Picture 2"/>
          <p:cNvPicPr>
            <a:picLocks noChangeAspect="1" noChangeArrowheads="1"/>
          </p:cNvPicPr>
          <p:nvPr/>
        </p:nvPicPr>
        <p:blipFill>
          <a:blip r:embed="rId2" cstate="print">
            <a:lum bright="-20000" contrast="40000"/>
          </a:blip>
          <a:srcRect/>
          <a:stretch>
            <a:fillRect/>
          </a:stretch>
        </p:blipFill>
        <p:spPr bwMode="auto">
          <a:xfrm>
            <a:off x="6000760" y="2357430"/>
            <a:ext cx="1398097" cy="366714"/>
          </a:xfrm>
          <a:prstGeom prst="rect">
            <a:avLst/>
          </a:prstGeom>
          <a:noFill/>
          <a:ln w="9525">
            <a:noFill/>
            <a:miter lim="800000"/>
            <a:headEnd/>
            <a:tailEnd/>
          </a:ln>
          <a:effectLst/>
        </p:spPr>
      </p:pic>
      <p:pic>
        <p:nvPicPr>
          <p:cNvPr id="2415619" name="Picture 3"/>
          <p:cNvPicPr>
            <a:picLocks noChangeAspect="1" noChangeArrowheads="1"/>
          </p:cNvPicPr>
          <p:nvPr/>
        </p:nvPicPr>
        <p:blipFill>
          <a:blip r:embed="rId3" cstate="print">
            <a:lum bright="-20000" contrast="40000"/>
          </a:blip>
          <a:srcRect/>
          <a:stretch>
            <a:fillRect/>
          </a:stretch>
        </p:blipFill>
        <p:spPr bwMode="auto">
          <a:xfrm>
            <a:off x="4857752" y="4081468"/>
            <a:ext cx="2396398" cy="347664"/>
          </a:xfrm>
          <a:prstGeom prst="rect">
            <a:avLst/>
          </a:prstGeom>
          <a:noFill/>
          <a:ln w="9525">
            <a:noFill/>
            <a:miter lim="800000"/>
            <a:headEnd/>
            <a:tailEnd/>
          </a:ln>
          <a:effectLst/>
        </p:spPr>
      </p:pic>
      <p:pic>
        <p:nvPicPr>
          <p:cNvPr id="2415620" name="Picture 4"/>
          <p:cNvPicPr>
            <a:picLocks noChangeAspect="1" noChangeArrowheads="1"/>
          </p:cNvPicPr>
          <p:nvPr/>
        </p:nvPicPr>
        <p:blipFill>
          <a:blip r:embed="rId4" cstate="print">
            <a:lum bright="-20000" contrast="40000"/>
          </a:blip>
          <a:srcRect/>
          <a:stretch>
            <a:fillRect/>
          </a:stretch>
        </p:blipFill>
        <p:spPr bwMode="auto">
          <a:xfrm>
            <a:off x="7643834" y="4357695"/>
            <a:ext cx="1035848" cy="357189"/>
          </a:xfrm>
          <a:prstGeom prst="rect">
            <a:avLst/>
          </a:prstGeom>
          <a:noFill/>
          <a:ln w="9525">
            <a:noFill/>
            <a:miter lim="800000"/>
            <a:headEnd/>
            <a:tailEnd/>
          </a:ln>
          <a:effectLst/>
        </p:spPr>
      </p:pic>
    </p:spTree>
    <p:extLst>
      <p:ext uri="{BB962C8B-B14F-4D97-AF65-F5344CB8AC3E}">
        <p14:creationId xmlns:p14="http://schemas.microsoft.com/office/powerpoint/2010/main" val="17673284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Niche-Preservation Operation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386</a:t>
            </a:fld>
            <a:endParaRPr lang="nl-NL"/>
          </a:p>
        </p:txBody>
      </p:sp>
      <p:sp>
        <p:nvSpPr>
          <p:cNvPr id="5" name="Rectangle 4"/>
          <p:cNvSpPr/>
          <p:nvPr/>
        </p:nvSpPr>
        <p:spPr>
          <a:xfrm>
            <a:off x="642910" y="1357298"/>
            <a:ext cx="7858180" cy="923330"/>
          </a:xfrm>
          <a:prstGeom prst="rect">
            <a:avLst/>
          </a:prstGeom>
        </p:spPr>
        <p:txBody>
          <a:bodyPr wrap="square">
            <a:spAutoFit/>
          </a:bodyPr>
          <a:lstStyle/>
          <a:p>
            <a:r>
              <a:rPr lang="en-US" dirty="0"/>
              <a:t>If               (meaning that there is no associated            member to the reference point      ), there can be two scenarios with       in set </a:t>
            </a:r>
          </a:p>
          <a:p>
            <a:endParaRPr lang="en-US" dirty="0"/>
          </a:p>
        </p:txBody>
      </p:sp>
      <p:pic>
        <p:nvPicPr>
          <p:cNvPr id="2416642" name="Picture 2"/>
          <p:cNvPicPr>
            <a:picLocks noChangeAspect="1" noChangeArrowheads="1"/>
          </p:cNvPicPr>
          <p:nvPr/>
        </p:nvPicPr>
        <p:blipFill>
          <a:blip r:embed="rId2" cstate="print">
            <a:lum bright="-20000" contrast="40000"/>
          </a:blip>
          <a:srcRect/>
          <a:stretch>
            <a:fillRect/>
          </a:stretch>
        </p:blipFill>
        <p:spPr bwMode="auto">
          <a:xfrm>
            <a:off x="1000100" y="1428736"/>
            <a:ext cx="670834" cy="242888"/>
          </a:xfrm>
          <a:prstGeom prst="rect">
            <a:avLst/>
          </a:prstGeom>
          <a:noFill/>
          <a:ln w="9525">
            <a:noFill/>
            <a:miter lim="800000"/>
            <a:headEnd/>
            <a:tailEnd/>
          </a:ln>
          <a:effectLst/>
        </p:spPr>
      </p:pic>
      <p:pic>
        <p:nvPicPr>
          <p:cNvPr id="2416643" name="Picture 3"/>
          <p:cNvPicPr>
            <a:picLocks noChangeAspect="1" noChangeArrowheads="1"/>
          </p:cNvPicPr>
          <p:nvPr/>
        </p:nvPicPr>
        <p:blipFill>
          <a:blip r:embed="rId3" cstate="print">
            <a:lum bright="-20000" contrast="40000"/>
          </a:blip>
          <a:srcRect/>
          <a:stretch>
            <a:fillRect/>
          </a:stretch>
        </p:blipFill>
        <p:spPr bwMode="auto">
          <a:xfrm>
            <a:off x="5500694" y="1419713"/>
            <a:ext cx="466727" cy="294775"/>
          </a:xfrm>
          <a:prstGeom prst="rect">
            <a:avLst/>
          </a:prstGeom>
          <a:noFill/>
          <a:ln w="9525">
            <a:noFill/>
            <a:miter lim="800000"/>
            <a:headEnd/>
            <a:tailEnd/>
          </a:ln>
          <a:effectLst/>
        </p:spPr>
      </p:pic>
      <p:pic>
        <p:nvPicPr>
          <p:cNvPr id="2416644" name="Picture 4"/>
          <p:cNvPicPr>
            <a:picLocks noChangeAspect="1" noChangeArrowheads="1"/>
          </p:cNvPicPr>
          <p:nvPr/>
        </p:nvPicPr>
        <p:blipFill>
          <a:blip r:embed="rId4" cstate="print">
            <a:lum bright="-20000" contrast="40000"/>
          </a:blip>
          <a:srcRect/>
          <a:stretch>
            <a:fillRect/>
          </a:stretch>
        </p:blipFill>
        <p:spPr bwMode="auto">
          <a:xfrm>
            <a:off x="2357422" y="1643050"/>
            <a:ext cx="172437" cy="357190"/>
          </a:xfrm>
          <a:prstGeom prst="rect">
            <a:avLst/>
          </a:prstGeom>
          <a:noFill/>
          <a:ln w="9525">
            <a:noFill/>
            <a:miter lim="800000"/>
            <a:headEnd/>
            <a:tailEnd/>
          </a:ln>
          <a:effectLst/>
        </p:spPr>
      </p:pic>
      <p:pic>
        <p:nvPicPr>
          <p:cNvPr id="9" name="Picture 4"/>
          <p:cNvPicPr>
            <a:picLocks noChangeAspect="1" noChangeArrowheads="1"/>
          </p:cNvPicPr>
          <p:nvPr/>
        </p:nvPicPr>
        <p:blipFill>
          <a:blip r:embed="rId4" cstate="print">
            <a:lum bright="-20000" contrast="40000"/>
          </a:blip>
          <a:srcRect/>
          <a:stretch>
            <a:fillRect/>
          </a:stretch>
        </p:blipFill>
        <p:spPr bwMode="auto">
          <a:xfrm>
            <a:off x="6072198" y="1643050"/>
            <a:ext cx="172437" cy="357190"/>
          </a:xfrm>
          <a:prstGeom prst="rect">
            <a:avLst/>
          </a:prstGeom>
          <a:noFill/>
          <a:ln w="9525">
            <a:noFill/>
            <a:miter lim="800000"/>
            <a:headEnd/>
            <a:tailEnd/>
          </a:ln>
          <a:effectLst/>
        </p:spPr>
      </p:pic>
      <p:pic>
        <p:nvPicPr>
          <p:cNvPr id="2416645" name="Picture 5"/>
          <p:cNvPicPr>
            <a:picLocks noChangeAspect="1" noChangeArrowheads="1"/>
          </p:cNvPicPr>
          <p:nvPr/>
        </p:nvPicPr>
        <p:blipFill>
          <a:blip r:embed="rId5" cstate="print">
            <a:lum bright="-20000" contrast="40000"/>
          </a:blip>
          <a:srcRect/>
          <a:stretch>
            <a:fillRect/>
          </a:stretch>
        </p:blipFill>
        <p:spPr bwMode="auto">
          <a:xfrm>
            <a:off x="7000892" y="1714488"/>
            <a:ext cx="238126" cy="297658"/>
          </a:xfrm>
          <a:prstGeom prst="rect">
            <a:avLst/>
          </a:prstGeom>
          <a:noFill/>
          <a:ln w="9525">
            <a:noFill/>
            <a:miter lim="800000"/>
            <a:headEnd/>
            <a:tailEnd/>
          </a:ln>
          <a:effectLst/>
        </p:spPr>
      </p:pic>
      <p:cxnSp>
        <p:nvCxnSpPr>
          <p:cNvPr id="12" name="Straight Connector 11"/>
          <p:cNvCxnSpPr/>
          <p:nvPr/>
        </p:nvCxnSpPr>
        <p:spPr bwMode="auto">
          <a:xfrm>
            <a:off x="4929190" y="2357430"/>
            <a:ext cx="0" cy="3857652"/>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143108" y="2357430"/>
            <a:ext cx="663964"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dirty="0"/>
              <a:t>First</a:t>
            </a:r>
          </a:p>
        </p:txBody>
      </p:sp>
      <p:sp>
        <p:nvSpPr>
          <p:cNvPr id="14" name="Rectangle 13"/>
          <p:cNvSpPr/>
          <p:nvPr/>
        </p:nvSpPr>
        <p:spPr>
          <a:xfrm>
            <a:off x="6143636" y="2273850"/>
            <a:ext cx="981359"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dirty="0"/>
              <a:t> Second</a:t>
            </a:r>
          </a:p>
        </p:txBody>
      </p:sp>
      <p:sp>
        <p:nvSpPr>
          <p:cNvPr id="15" name="Rectangle 14"/>
          <p:cNvSpPr/>
          <p:nvPr/>
        </p:nvSpPr>
        <p:spPr>
          <a:xfrm>
            <a:off x="357190" y="2786058"/>
            <a:ext cx="4572000" cy="923330"/>
          </a:xfrm>
          <a:prstGeom prst="rect">
            <a:avLst/>
          </a:prstGeom>
        </p:spPr>
        <p:txBody>
          <a:bodyPr>
            <a:spAutoFit/>
          </a:bodyPr>
          <a:lstStyle/>
          <a:p>
            <a:r>
              <a:rPr lang="en-US" dirty="0"/>
              <a:t>There exists one or more members in front</a:t>
            </a:r>
          </a:p>
          <a:p>
            <a:r>
              <a:rPr lang="en-US" dirty="0"/>
              <a:t>      that are already associated with the reference point</a:t>
            </a:r>
          </a:p>
        </p:txBody>
      </p:sp>
      <p:pic>
        <p:nvPicPr>
          <p:cNvPr id="16" name="Picture 5"/>
          <p:cNvPicPr>
            <a:picLocks noChangeAspect="1" noChangeArrowheads="1"/>
          </p:cNvPicPr>
          <p:nvPr/>
        </p:nvPicPr>
        <p:blipFill>
          <a:blip r:embed="rId5" cstate="print">
            <a:lum bright="-20000" contrast="40000"/>
          </a:blip>
          <a:srcRect/>
          <a:stretch>
            <a:fillRect/>
          </a:stretch>
        </p:blipFill>
        <p:spPr bwMode="auto">
          <a:xfrm>
            <a:off x="476222" y="3131342"/>
            <a:ext cx="238126" cy="297658"/>
          </a:xfrm>
          <a:prstGeom prst="rect">
            <a:avLst/>
          </a:prstGeom>
          <a:noFill/>
          <a:ln w="9525">
            <a:noFill/>
            <a:miter lim="800000"/>
            <a:headEnd/>
            <a:tailEnd/>
          </a:ln>
          <a:effectLst/>
        </p:spPr>
      </p:pic>
      <p:pic>
        <p:nvPicPr>
          <p:cNvPr id="17" name="Picture 4"/>
          <p:cNvPicPr>
            <a:picLocks noChangeAspect="1" noChangeArrowheads="1"/>
          </p:cNvPicPr>
          <p:nvPr/>
        </p:nvPicPr>
        <p:blipFill>
          <a:blip r:embed="rId4" cstate="print">
            <a:lum bright="-20000" contrast="40000"/>
          </a:blip>
          <a:srcRect/>
          <a:stretch>
            <a:fillRect/>
          </a:stretch>
        </p:blipFill>
        <p:spPr bwMode="auto">
          <a:xfrm>
            <a:off x="2113547" y="3357562"/>
            <a:ext cx="172437" cy="357190"/>
          </a:xfrm>
          <a:prstGeom prst="rect">
            <a:avLst/>
          </a:prstGeom>
          <a:noFill/>
          <a:ln w="9525">
            <a:noFill/>
            <a:miter lim="800000"/>
            <a:headEnd/>
            <a:tailEnd/>
          </a:ln>
          <a:effectLst/>
        </p:spPr>
      </p:pic>
      <p:sp>
        <p:nvSpPr>
          <p:cNvPr id="18" name="Rectangle 17"/>
          <p:cNvSpPr/>
          <p:nvPr/>
        </p:nvSpPr>
        <p:spPr>
          <a:xfrm>
            <a:off x="428628" y="3929066"/>
            <a:ext cx="4572000" cy="923330"/>
          </a:xfrm>
          <a:prstGeom prst="rect">
            <a:avLst/>
          </a:prstGeom>
        </p:spPr>
        <p:txBody>
          <a:bodyPr>
            <a:spAutoFit/>
          </a:bodyPr>
          <a:lstStyle/>
          <a:p>
            <a:r>
              <a:rPr lang="en-US" dirty="0"/>
              <a:t>In this case, the one having the shortest perpendicular distance from the reference line is added to</a:t>
            </a:r>
          </a:p>
        </p:txBody>
      </p:sp>
      <p:pic>
        <p:nvPicPr>
          <p:cNvPr id="19" name="Picture 3"/>
          <p:cNvPicPr>
            <a:picLocks noChangeAspect="1" noChangeArrowheads="1"/>
          </p:cNvPicPr>
          <p:nvPr/>
        </p:nvPicPr>
        <p:blipFill>
          <a:blip r:embed="rId3" cstate="print">
            <a:lum bright="-20000" contrast="40000"/>
          </a:blip>
          <a:srcRect/>
          <a:stretch>
            <a:fillRect/>
          </a:stretch>
        </p:blipFill>
        <p:spPr bwMode="auto">
          <a:xfrm>
            <a:off x="2000232" y="4562985"/>
            <a:ext cx="466727" cy="294775"/>
          </a:xfrm>
          <a:prstGeom prst="rect">
            <a:avLst/>
          </a:prstGeom>
          <a:noFill/>
          <a:ln w="9525">
            <a:noFill/>
            <a:miter lim="800000"/>
            <a:headEnd/>
            <a:tailEnd/>
          </a:ln>
          <a:effectLst/>
        </p:spPr>
      </p:pic>
      <p:sp>
        <p:nvSpPr>
          <p:cNvPr id="20" name="Rectangle 19"/>
          <p:cNvSpPr/>
          <p:nvPr/>
        </p:nvSpPr>
        <p:spPr>
          <a:xfrm>
            <a:off x="500034" y="5143512"/>
            <a:ext cx="4357718" cy="646331"/>
          </a:xfrm>
          <a:prstGeom prst="rect">
            <a:avLst/>
          </a:prstGeom>
        </p:spPr>
        <p:txBody>
          <a:bodyPr wrap="square">
            <a:spAutoFit/>
          </a:bodyPr>
          <a:lstStyle/>
          <a:p>
            <a:r>
              <a:rPr lang="en-US" dirty="0"/>
              <a:t>The count          is then incremented by one   </a:t>
            </a:r>
          </a:p>
        </p:txBody>
      </p:sp>
      <p:pic>
        <p:nvPicPr>
          <p:cNvPr id="2416646" name="Picture 6"/>
          <p:cNvPicPr>
            <a:picLocks noChangeAspect="1" noChangeArrowheads="1"/>
          </p:cNvPicPr>
          <p:nvPr/>
        </p:nvPicPr>
        <p:blipFill>
          <a:blip r:embed="rId6" cstate="print">
            <a:lum bright="-20000" contrast="40000"/>
          </a:blip>
          <a:srcRect/>
          <a:stretch>
            <a:fillRect/>
          </a:stretch>
        </p:blipFill>
        <p:spPr bwMode="auto">
          <a:xfrm>
            <a:off x="1714480" y="5188973"/>
            <a:ext cx="285752" cy="311729"/>
          </a:xfrm>
          <a:prstGeom prst="rect">
            <a:avLst/>
          </a:prstGeom>
          <a:noFill/>
          <a:ln w="9525">
            <a:noFill/>
            <a:miter lim="800000"/>
            <a:headEnd/>
            <a:tailEnd/>
          </a:ln>
          <a:effectLst/>
        </p:spPr>
      </p:pic>
      <p:sp>
        <p:nvSpPr>
          <p:cNvPr id="22" name="Rectangle 21"/>
          <p:cNvSpPr/>
          <p:nvPr/>
        </p:nvSpPr>
        <p:spPr>
          <a:xfrm>
            <a:off x="5000628" y="2786058"/>
            <a:ext cx="4572000" cy="923330"/>
          </a:xfrm>
          <a:prstGeom prst="rect">
            <a:avLst/>
          </a:prstGeom>
        </p:spPr>
        <p:txBody>
          <a:bodyPr>
            <a:spAutoFit/>
          </a:bodyPr>
          <a:lstStyle/>
          <a:p>
            <a:r>
              <a:rPr lang="en-US" dirty="0"/>
              <a:t>The front        does not have any</a:t>
            </a:r>
          </a:p>
          <a:p>
            <a:r>
              <a:rPr lang="en-US" dirty="0"/>
              <a:t>member associated with the reference point </a:t>
            </a:r>
          </a:p>
        </p:txBody>
      </p:sp>
      <p:pic>
        <p:nvPicPr>
          <p:cNvPr id="23" name="Picture 5"/>
          <p:cNvPicPr>
            <a:picLocks noChangeAspect="1" noChangeArrowheads="1"/>
          </p:cNvPicPr>
          <p:nvPr/>
        </p:nvPicPr>
        <p:blipFill>
          <a:blip r:embed="rId5" cstate="print">
            <a:lum bright="-20000" contrast="40000"/>
          </a:blip>
          <a:srcRect/>
          <a:stretch>
            <a:fillRect/>
          </a:stretch>
        </p:blipFill>
        <p:spPr bwMode="auto">
          <a:xfrm>
            <a:off x="6072198" y="2845590"/>
            <a:ext cx="238126" cy="297658"/>
          </a:xfrm>
          <a:prstGeom prst="rect">
            <a:avLst/>
          </a:prstGeom>
          <a:noFill/>
          <a:ln w="9525">
            <a:noFill/>
            <a:miter lim="800000"/>
            <a:headEnd/>
            <a:tailEnd/>
          </a:ln>
          <a:effectLst/>
        </p:spPr>
      </p:pic>
      <p:pic>
        <p:nvPicPr>
          <p:cNvPr id="24" name="Picture 4"/>
          <p:cNvPicPr>
            <a:picLocks noChangeAspect="1" noChangeArrowheads="1"/>
          </p:cNvPicPr>
          <p:nvPr/>
        </p:nvPicPr>
        <p:blipFill>
          <a:blip r:embed="rId4" cstate="print">
            <a:lum bright="-20000" contrast="40000"/>
          </a:blip>
          <a:srcRect/>
          <a:stretch>
            <a:fillRect/>
          </a:stretch>
        </p:blipFill>
        <p:spPr bwMode="auto">
          <a:xfrm>
            <a:off x="5685447" y="3357562"/>
            <a:ext cx="172437" cy="357190"/>
          </a:xfrm>
          <a:prstGeom prst="rect">
            <a:avLst/>
          </a:prstGeom>
          <a:noFill/>
          <a:ln w="9525">
            <a:noFill/>
            <a:miter lim="800000"/>
            <a:headEnd/>
            <a:tailEnd/>
          </a:ln>
          <a:effectLst/>
        </p:spPr>
      </p:pic>
      <p:sp>
        <p:nvSpPr>
          <p:cNvPr id="25" name="Rectangle 24"/>
          <p:cNvSpPr/>
          <p:nvPr/>
        </p:nvSpPr>
        <p:spPr>
          <a:xfrm>
            <a:off x="5000628" y="4286256"/>
            <a:ext cx="3929090" cy="923330"/>
          </a:xfrm>
          <a:prstGeom prst="rect">
            <a:avLst/>
          </a:prstGeom>
        </p:spPr>
        <p:txBody>
          <a:bodyPr wrap="square">
            <a:spAutoFit/>
          </a:bodyPr>
          <a:lstStyle/>
          <a:p>
            <a:r>
              <a:rPr lang="en-US" dirty="0"/>
              <a:t>In this case, the reference point is</a:t>
            </a:r>
          </a:p>
          <a:p>
            <a:r>
              <a:rPr lang="en-US" dirty="0"/>
              <a:t>excluded from further consideration</a:t>
            </a:r>
          </a:p>
          <a:p>
            <a:r>
              <a:rPr lang="en-US" dirty="0"/>
              <a:t>for the current generation</a:t>
            </a:r>
          </a:p>
        </p:txBody>
      </p:sp>
    </p:spTree>
    <p:extLst>
      <p:ext uri="{BB962C8B-B14F-4D97-AF65-F5344CB8AC3E}">
        <p14:creationId xmlns:p14="http://schemas.microsoft.com/office/powerpoint/2010/main" val="31909547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Niche-Preservation Operation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387</a:t>
            </a:fld>
            <a:endParaRPr lang="nl-NL"/>
          </a:p>
        </p:txBody>
      </p:sp>
      <p:sp>
        <p:nvSpPr>
          <p:cNvPr id="5" name="Rectangle 4"/>
          <p:cNvSpPr/>
          <p:nvPr/>
        </p:nvSpPr>
        <p:spPr>
          <a:xfrm>
            <a:off x="714348" y="1500174"/>
            <a:ext cx="8072494" cy="3416320"/>
          </a:xfrm>
          <a:prstGeom prst="rect">
            <a:avLst/>
          </a:prstGeom>
        </p:spPr>
        <p:txBody>
          <a:bodyPr wrap="square">
            <a:spAutoFit/>
          </a:bodyPr>
          <a:lstStyle/>
          <a:p>
            <a:r>
              <a:rPr lang="en-US" dirty="0"/>
              <a:t>In the event of                     (meaning that already one member associated with the reference point exists in              ) :</a:t>
            </a:r>
          </a:p>
          <a:p>
            <a:endParaRPr lang="en-US" dirty="0"/>
          </a:p>
          <a:p>
            <a:endParaRPr lang="en-US" dirty="0"/>
          </a:p>
          <a:p>
            <a:r>
              <a:rPr lang="en-US" dirty="0"/>
              <a:t>A randomly chosen member, if exists, from front           that is  associated with the reference point      is added to           .</a:t>
            </a:r>
          </a:p>
          <a:p>
            <a:endParaRPr lang="en-US" dirty="0"/>
          </a:p>
          <a:p>
            <a:r>
              <a:rPr lang="en-US" dirty="0"/>
              <a:t>The  count          is then incremented by one. </a:t>
            </a:r>
          </a:p>
          <a:p>
            <a:endParaRPr lang="en-US" dirty="0"/>
          </a:p>
          <a:p>
            <a:r>
              <a:rPr lang="en-US" dirty="0"/>
              <a:t>After niche counts are updated, the procedure is repeated for a total of K times to fill  all vacant population slots of            .</a:t>
            </a:r>
          </a:p>
          <a:p>
            <a:endParaRPr lang="en-US" dirty="0"/>
          </a:p>
        </p:txBody>
      </p:sp>
      <p:pic>
        <p:nvPicPr>
          <p:cNvPr id="2417666" name="Picture 2"/>
          <p:cNvPicPr>
            <a:picLocks noChangeAspect="1" noChangeArrowheads="1"/>
          </p:cNvPicPr>
          <p:nvPr/>
        </p:nvPicPr>
        <p:blipFill>
          <a:blip r:embed="rId2" cstate="print">
            <a:lum bright="-20000" contrast="40000"/>
          </a:blip>
          <a:srcRect/>
          <a:stretch>
            <a:fillRect/>
          </a:stretch>
        </p:blipFill>
        <p:spPr bwMode="auto">
          <a:xfrm>
            <a:off x="2428860" y="1500174"/>
            <a:ext cx="853443" cy="333376"/>
          </a:xfrm>
          <a:prstGeom prst="rect">
            <a:avLst/>
          </a:prstGeom>
          <a:noFill/>
          <a:ln w="9525">
            <a:noFill/>
            <a:miter lim="800000"/>
            <a:headEnd/>
            <a:tailEnd/>
          </a:ln>
          <a:effectLst/>
        </p:spPr>
      </p:pic>
      <p:pic>
        <p:nvPicPr>
          <p:cNvPr id="2417667" name="Picture 3"/>
          <p:cNvPicPr>
            <a:picLocks noChangeAspect="1" noChangeArrowheads="1"/>
          </p:cNvPicPr>
          <p:nvPr/>
        </p:nvPicPr>
        <p:blipFill>
          <a:blip r:embed="rId3" cstate="print">
            <a:lum bright="-20000" contrast="40000"/>
          </a:blip>
          <a:srcRect/>
          <a:stretch>
            <a:fillRect/>
          </a:stretch>
        </p:blipFill>
        <p:spPr bwMode="auto">
          <a:xfrm>
            <a:off x="3786182" y="1857364"/>
            <a:ext cx="571504" cy="303247"/>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lum bright="-20000" contrast="40000"/>
          </a:blip>
          <a:srcRect/>
          <a:stretch>
            <a:fillRect/>
          </a:stretch>
        </p:blipFill>
        <p:spPr bwMode="auto">
          <a:xfrm>
            <a:off x="4286248" y="2928934"/>
            <a:ext cx="466727" cy="294775"/>
          </a:xfrm>
          <a:prstGeom prst="rect">
            <a:avLst/>
          </a:prstGeom>
          <a:noFill/>
          <a:ln w="9525">
            <a:noFill/>
            <a:miter lim="800000"/>
            <a:headEnd/>
            <a:tailEnd/>
          </a:ln>
          <a:effectLst/>
        </p:spPr>
      </p:pic>
      <p:pic>
        <p:nvPicPr>
          <p:cNvPr id="9" name="Picture 4"/>
          <p:cNvPicPr>
            <a:picLocks noChangeAspect="1" noChangeArrowheads="1"/>
          </p:cNvPicPr>
          <p:nvPr/>
        </p:nvPicPr>
        <p:blipFill>
          <a:blip r:embed="rId5" cstate="print">
            <a:lum bright="-20000" contrast="40000"/>
          </a:blip>
          <a:srcRect/>
          <a:stretch>
            <a:fillRect/>
          </a:stretch>
        </p:blipFill>
        <p:spPr bwMode="auto">
          <a:xfrm>
            <a:off x="2827927" y="2928934"/>
            <a:ext cx="172437" cy="357190"/>
          </a:xfrm>
          <a:prstGeom prst="rect">
            <a:avLst/>
          </a:prstGeom>
          <a:noFill/>
          <a:ln w="9525">
            <a:noFill/>
            <a:miter lim="800000"/>
            <a:headEnd/>
            <a:tailEnd/>
          </a:ln>
          <a:effectLst/>
        </p:spPr>
      </p:pic>
      <p:pic>
        <p:nvPicPr>
          <p:cNvPr id="10" name="Picture 5"/>
          <p:cNvPicPr>
            <a:picLocks noChangeAspect="1" noChangeArrowheads="1"/>
          </p:cNvPicPr>
          <p:nvPr/>
        </p:nvPicPr>
        <p:blipFill>
          <a:blip r:embed="rId6" cstate="print">
            <a:lum bright="-20000" contrast="40000"/>
          </a:blip>
          <a:srcRect/>
          <a:stretch>
            <a:fillRect/>
          </a:stretch>
        </p:blipFill>
        <p:spPr bwMode="auto">
          <a:xfrm>
            <a:off x="5905510" y="2643182"/>
            <a:ext cx="238126" cy="297658"/>
          </a:xfrm>
          <a:prstGeom prst="rect">
            <a:avLst/>
          </a:prstGeom>
          <a:noFill/>
          <a:ln w="9525">
            <a:noFill/>
            <a:miter lim="800000"/>
            <a:headEnd/>
            <a:tailEnd/>
          </a:ln>
          <a:effectLst/>
        </p:spPr>
      </p:pic>
      <p:pic>
        <p:nvPicPr>
          <p:cNvPr id="11" name="Picture 6"/>
          <p:cNvPicPr>
            <a:picLocks noChangeAspect="1" noChangeArrowheads="1"/>
          </p:cNvPicPr>
          <p:nvPr/>
        </p:nvPicPr>
        <p:blipFill>
          <a:blip r:embed="rId7" cstate="print">
            <a:lum bright="-20000" contrast="40000"/>
          </a:blip>
          <a:srcRect/>
          <a:stretch>
            <a:fillRect/>
          </a:stretch>
        </p:blipFill>
        <p:spPr bwMode="auto">
          <a:xfrm>
            <a:off x="2071670" y="3429000"/>
            <a:ext cx="285752" cy="311729"/>
          </a:xfrm>
          <a:prstGeom prst="rect">
            <a:avLst/>
          </a:prstGeom>
          <a:noFill/>
          <a:ln w="9525">
            <a:noFill/>
            <a:miter lim="800000"/>
            <a:headEnd/>
            <a:tailEnd/>
          </a:ln>
          <a:effectLst/>
        </p:spPr>
      </p:pic>
      <p:pic>
        <p:nvPicPr>
          <p:cNvPr id="12" name="Picture 3"/>
          <p:cNvPicPr>
            <a:picLocks noChangeAspect="1" noChangeArrowheads="1"/>
          </p:cNvPicPr>
          <p:nvPr/>
        </p:nvPicPr>
        <p:blipFill>
          <a:blip r:embed="rId4" cstate="print">
            <a:lum bright="-20000" contrast="40000"/>
          </a:blip>
          <a:srcRect/>
          <a:stretch>
            <a:fillRect/>
          </a:stretch>
        </p:blipFill>
        <p:spPr bwMode="auto">
          <a:xfrm>
            <a:off x="5072066" y="4286256"/>
            <a:ext cx="466727" cy="294775"/>
          </a:xfrm>
          <a:prstGeom prst="rect">
            <a:avLst/>
          </a:prstGeom>
          <a:noFill/>
          <a:ln w="9525">
            <a:noFill/>
            <a:miter lim="800000"/>
            <a:headEnd/>
            <a:tailEnd/>
          </a:ln>
          <a:effectLst/>
        </p:spPr>
      </p:pic>
    </p:spTree>
    <p:extLst>
      <p:ext uri="{BB962C8B-B14F-4D97-AF65-F5344CB8AC3E}">
        <p14:creationId xmlns:p14="http://schemas.microsoft.com/office/powerpoint/2010/main" val="124244301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Swarm Optimization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388</a:t>
            </a:fld>
            <a:endParaRPr lang="nl-NL"/>
          </a:p>
        </p:txBody>
      </p:sp>
      <p:sp>
        <p:nvSpPr>
          <p:cNvPr id="5" name="Rectangle 4"/>
          <p:cNvSpPr/>
          <p:nvPr/>
        </p:nvSpPr>
        <p:spPr>
          <a:xfrm>
            <a:off x="2214546" y="2071678"/>
            <a:ext cx="4977645" cy="646331"/>
          </a:xfrm>
          <a:prstGeom prst="rect">
            <a:avLst/>
          </a:prstGeom>
        </p:spPr>
        <p:txBody>
          <a:bodyPr wrap="none">
            <a:spAutoFit/>
          </a:bodyPr>
          <a:lstStyle/>
          <a:p>
            <a:r>
              <a:rPr lang="en-US" altLang="zh-CN" sz="3600" b="1" dirty="0"/>
              <a:t>PSO and its variants</a:t>
            </a:r>
            <a:endParaRPr lang="en-US" sz="3600" b="1" dirty="0"/>
          </a:p>
        </p:txBody>
      </p:sp>
      <p:cxnSp>
        <p:nvCxnSpPr>
          <p:cNvPr id="7" name="Straight Connector 6"/>
          <p:cNvCxnSpPr/>
          <p:nvPr/>
        </p:nvCxnSpPr>
        <p:spPr bwMode="auto">
          <a:xfrm>
            <a:off x="857224" y="3429000"/>
            <a:ext cx="7429552" cy="0"/>
          </a:xfrm>
          <a:prstGeom prst="line">
            <a:avLst/>
          </a:prstGeom>
          <a:solidFill>
            <a:schemeClr val="accent1"/>
          </a:solidFill>
          <a:ln w="82550" cap="flat" cmpd="sng" algn="ctr">
            <a:solidFill>
              <a:srgbClr val="495AD9"/>
            </a:solidFill>
            <a:prstDash val="solid"/>
            <a:round/>
            <a:headEnd type="none" w="med" len="med"/>
            <a:tailEnd type="none" w="med" len="med"/>
          </a:ln>
          <a:effectLst/>
        </p:spPr>
      </p:cxnSp>
      <p:sp>
        <p:nvSpPr>
          <p:cNvPr id="8" name="Rectangle 7"/>
          <p:cNvSpPr/>
          <p:nvPr/>
        </p:nvSpPr>
        <p:spPr>
          <a:xfrm>
            <a:off x="2357422" y="3857628"/>
            <a:ext cx="4572000" cy="830997"/>
          </a:xfrm>
          <a:prstGeom prst="rect">
            <a:avLst/>
          </a:prstGeom>
        </p:spPr>
        <p:txBody>
          <a:bodyPr>
            <a:spAutoFit/>
          </a:bodyPr>
          <a:lstStyle/>
          <a:p>
            <a:pPr algn="ctr"/>
            <a:r>
              <a:rPr lang="en-US" altLang="zh-CN" sz="2400" dirty="0"/>
              <a:t>Swarm Intelligence Group </a:t>
            </a:r>
          </a:p>
          <a:p>
            <a:pPr algn="ctr"/>
            <a:r>
              <a:rPr lang="en-US" altLang="zh-CN" sz="2400" dirty="0"/>
              <a:t>Peking University </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389</a:t>
            </a:fld>
            <a:endParaRPr lang="nl-NL"/>
          </a:p>
        </p:txBody>
      </p:sp>
      <p:sp>
        <p:nvSpPr>
          <p:cNvPr id="5" name="Rectangle 4"/>
          <p:cNvSpPr/>
          <p:nvPr/>
        </p:nvSpPr>
        <p:spPr>
          <a:xfrm>
            <a:off x="857224" y="1571612"/>
            <a:ext cx="4572000" cy="1643527"/>
          </a:xfrm>
          <a:prstGeom prst="rect">
            <a:avLst/>
          </a:prstGeom>
        </p:spPr>
        <p:txBody>
          <a:bodyPr>
            <a:spAutoFit/>
          </a:bodyPr>
          <a:lstStyle/>
          <a:p>
            <a:pPr>
              <a:lnSpc>
                <a:spcPct val="80000"/>
              </a:lnSpc>
              <a:buBlip>
                <a:blip r:embed="rId2"/>
              </a:buBlip>
            </a:pPr>
            <a:r>
              <a:rPr lang="en-US" altLang="zh-CN" dirty="0"/>
              <a:t>   Classical and standard PSO</a:t>
            </a:r>
          </a:p>
          <a:p>
            <a:pPr>
              <a:lnSpc>
                <a:spcPct val="80000"/>
              </a:lnSpc>
              <a:buBlip>
                <a:blip r:embed="rId2"/>
              </a:buBlip>
            </a:pPr>
            <a:endParaRPr lang="en-US" altLang="zh-CN" dirty="0"/>
          </a:p>
          <a:p>
            <a:pPr>
              <a:lnSpc>
                <a:spcPct val="80000"/>
              </a:lnSpc>
              <a:buBlip>
                <a:blip r:embed="rId2"/>
              </a:buBlip>
            </a:pPr>
            <a:r>
              <a:rPr lang="en-US" altLang="zh-CN" dirty="0"/>
              <a:t>   PSO on Benchmark Function</a:t>
            </a:r>
          </a:p>
          <a:p>
            <a:pPr>
              <a:lnSpc>
                <a:spcPct val="80000"/>
              </a:lnSpc>
              <a:buBlip>
                <a:blip r:embed="rId2"/>
              </a:buBlip>
            </a:pPr>
            <a:endParaRPr lang="en-US" altLang="zh-CN" dirty="0"/>
          </a:p>
          <a:p>
            <a:pPr>
              <a:lnSpc>
                <a:spcPct val="80000"/>
              </a:lnSpc>
              <a:buBlip>
                <a:blip r:embed="rId2"/>
              </a:buBlip>
            </a:pPr>
            <a:r>
              <a:rPr lang="en-US" altLang="zh-CN" dirty="0"/>
              <a:t>   Analysis of </a:t>
            </a:r>
            <a:r>
              <a:rPr lang="en-US" altLang="zh-CN" dirty="0" err="1"/>
              <a:t>PSO_state</a:t>
            </a:r>
            <a:r>
              <a:rPr lang="en-US" altLang="zh-CN" dirty="0"/>
              <a:t> of art</a:t>
            </a:r>
          </a:p>
          <a:p>
            <a:pPr>
              <a:lnSpc>
                <a:spcPct val="80000"/>
              </a:lnSpc>
              <a:buBlip>
                <a:blip r:embed="rId2"/>
              </a:buBlip>
            </a:pPr>
            <a:endParaRPr lang="en-US" altLang="zh-CN" dirty="0"/>
          </a:p>
          <a:p>
            <a:pPr>
              <a:lnSpc>
                <a:spcPct val="80000"/>
              </a:lnSpc>
              <a:buBlip>
                <a:blip r:embed="rId2"/>
              </a:buBlip>
            </a:pPr>
            <a:r>
              <a:rPr lang="en-US" altLang="zh-CN" dirty="0"/>
              <a:t>   Applications of PSO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Parent Selection- one max</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39</a:t>
            </a:fld>
            <a:endParaRPr lang="en-US"/>
          </a:p>
        </p:txBody>
      </p:sp>
      <p:grpSp>
        <p:nvGrpSpPr>
          <p:cNvPr id="5" name="Group 4"/>
          <p:cNvGrpSpPr>
            <a:grpSpLocks/>
          </p:cNvGrpSpPr>
          <p:nvPr/>
        </p:nvGrpSpPr>
        <p:grpSpPr bwMode="auto">
          <a:xfrm>
            <a:off x="349943" y="1573058"/>
            <a:ext cx="2495551" cy="1366838"/>
            <a:chOff x="1310" y="3365"/>
            <a:chExt cx="1572" cy="861"/>
          </a:xfrm>
        </p:grpSpPr>
        <p:grpSp>
          <p:nvGrpSpPr>
            <p:cNvPr id="9" name="Group 28"/>
            <p:cNvGrpSpPr>
              <a:grpSpLocks/>
            </p:cNvGrpSpPr>
            <p:nvPr/>
          </p:nvGrpSpPr>
          <p:grpSpPr bwMode="auto">
            <a:xfrm>
              <a:off x="1310" y="3895"/>
              <a:ext cx="1572" cy="331"/>
              <a:chOff x="3587" y="4200"/>
              <a:chExt cx="1530" cy="556"/>
            </a:xfrm>
          </p:grpSpPr>
          <p:grpSp>
            <p:nvGrpSpPr>
              <p:cNvPr id="22" name="Group 29"/>
              <p:cNvGrpSpPr>
                <a:grpSpLocks/>
              </p:cNvGrpSpPr>
              <p:nvPr/>
            </p:nvGrpSpPr>
            <p:grpSpPr bwMode="auto">
              <a:xfrm>
                <a:off x="3587" y="4201"/>
                <a:ext cx="418" cy="552"/>
                <a:chOff x="3650" y="3337"/>
                <a:chExt cx="467" cy="552"/>
              </a:xfrm>
            </p:grpSpPr>
            <p:sp>
              <p:nvSpPr>
                <p:cNvPr id="30" name="Rectangle 31"/>
                <p:cNvSpPr>
                  <a:spLocks noChangeArrowheads="1"/>
                </p:cNvSpPr>
                <p:nvPr/>
              </p:nvSpPr>
              <p:spPr bwMode="auto">
                <a:xfrm>
                  <a:off x="3650" y="3339"/>
                  <a:ext cx="230" cy="550"/>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1</a:t>
                  </a:r>
                </a:p>
              </p:txBody>
            </p:sp>
            <p:sp>
              <p:nvSpPr>
                <p:cNvPr id="31" name="Rectangle 32"/>
                <p:cNvSpPr>
                  <a:spLocks noChangeArrowheads="1"/>
                </p:cNvSpPr>
                <p:nvPr/>
              </p:nvSpPr>
              <p:spPr bwMode="auto">
                <a:xfrm>
                  <a:off x="3887" y="3337"/>
                  <a:ext cx="230" cy="550"/>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1</a:t>
                  </a:r>
                </a:p>
              </p:txBody>
            </p:sp>
          </p:grpSp>
          <p:grpSp>
            <p:nvGrpSpPr>
              <p:cNvPr id="23" name="Group 33"/>
              <p:cNvGrpSpPr>
                <a:grpSpLocks/>
              </p:cNvGrpSpPr>
              <p:nvPr/>
            </p:nvGrpSpPr>
            <p:grpSpPr bwMode="auto">
              <a:xfrm>
                <a:off x="4009" y="4200"/>
                <a:ext cx="1108" cy="556"/>
                <a:chOff x="4116" y="3336"/>
                <a:chExt cx="1237" cy="556"/>
              </a:xfrm>
            </p:grpSpPr>
            <p:sp>
              <p:nvSpPr>
                <p:cNvPr id="24" name="Rectangle 34"/>
                <p:cNvSpPr>
                  <a:spLocks noChangeArrowheads="1"/>
                </p:cNvSpPr>
                <p:nvPr/>
              </p:nvSpPr>
              <p:spPr bwMode="auto">
                <a:xfrm>
                  <a:off x="4347" y="3337"/>
                  <a:ext cx="230" cy="550"/>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1</a:t>
                  </a:r>
                </a:p>
              </p:txBody>
            </p:sp>
            <p:sp>
              <p:nvSpPr>
                <p:cNvPr id="25" name="Rectangle 35"/>
                <p:cNvSpPr>
                  <a:spLocks noChangeArrowheads="1"/>
                </p:cNvSpPr>
                <p:nvPr/>
              </p:nvSpPr>
              <p:spPr bwMode="auto">
                <a:xfrm>
                  <a:off x="4116" y="3337"/>
                  <a:ext cx="230" cy="550"/>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1</a:t>
                  </a:r>
                </a:p>
              </p:txBody>
            </p:sp>
            <p:sp>
              <p:nvSpPr>
                <p:cNvPr id="26" name="Rectangle 36"/>
                <p:cNvSpPr>
                  <a:spLocks noChangeArrowheads="1"/>
                </p:cNvSpPr>
                <p:nvPr/>
              </p:nvSpPr>
              <p:spPr bwMode="auto">
                <a:xfrm>
                  <a:off x="5078" y="3341"/>
                  <a:ext cx="275"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0</a:t>
                  </a:r>
                </a:p>
              </p:txBody>
            </p:sp>
            <p:sp>
              <p:nvSpPr>
                <p:cNvPr id="27" name="Rectangle 37"/>
                <p:cNvSpPr>
                  <a:spLocks noChangeArrowheads="1"/>
                </p:cNvSpPr>
                <p:nvPr/>
              </p:nvSpPr>
              <p:spPr bwMode="auto">
                <a:xfrm>
                  <a:off x="4816" y="3336"/>
                  <a:ext cx="275" cy="550"/>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0</a:t>
                  </a:r>
                </a:p>
              </p:txBody>
            </p:sp>
            <p:sp>
              <p:nvSpPr>
                <p:cNvPr id="28" name="Rectangle 38"/>
                <p:cNvSpPr>
                  <a:spLocks noChangeArrowheads="1"/>
                </p:cNvSpPr>
                <p:nvPr/>
              </p:nvSpPr>
              <p:spPr bwMode="auto">
                <a:xfrm>
                  <a:off x="4574" y="3337"/>
                  <a:ext cx="275"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0</a:t>
                  </a:r>
                </a:p>
              </p:txBody>
            </p:sp>
          </p:grpSp>
        </p:grpSp>
        <p:grpSp>
          <p:nvGrpSpPr>
            <p:cNvPr id="10" name="Group 39"/>
            <p:cNvGrpSpPr>
              <a:grpSpLocks/>
            </p:cNvGrpSpPr>
            <p:nvPr/>
          </p:nvGrpSpPr>
          <p:grpSpPr bwMode="auto">
            <a:xfrm>
              <a:off x="1311" y="3365"/>
              <a:ext cx="1570" cy="329"/>
              <a:chOff x="3587" y="3840"/>
              <a:chExt cx="1528" cy="545"/>
            </a:xfrm>
          </p:grpSpPr>
          <p:grpSp>
            <p:nvGrpSpPr>
              <p:cNvPr id="12" name="Group 40"/>
              <p:cNvGrpSpPr>
                <a:grpSpLocks/>
              </p:cNvGrpSpPr>
              <p:nvPr/>
            </p:nvGrpSpPr>
            <p:grpSpPr bwMode="auto">
              <a:xfrm>
                <a:off x="3587" y="3842"/>
                <a:ext cx="420" cy="543"/>
                <a:chOff x="3648" y="2882"/>
                <a:chExt cx="469" cy="543"/>
              </a:xfrm>
            </p:grpSpPr>
            <p:sp>
              <p:nvSpPr>
                <p:cNvPr id="20" name="Rectangle 42"/>
                <p:cNvSpPr>
                  <a:spLocks noChangeArrowheads="1"/>
                </p:cNvSpPr>
                <p:nvPr/>
              </p:nvSpPr>
              <p:spPr bwMode="auto">
                <a:xfrm>
                  <a:off x="3648" y="2882"/>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a:t>1</a:t>
                  </a:r>
                </a:p>
              </p:txBody>
            </p:sp>
            <p:sp>
              <p:nvSpPr>
                <p:cNvPr id="21" name="Rectangle 43"/>
                <p:cNvSpPr>
                  <a:spLocks noChangeArrowheads="1"/>
                </p:cNvSpPr>
                <p:nvPr/>
              </p:nvSpPr>
              <p:spPr bwMode="auto">
                <a:xfrm>
                  <a:off x="3887" y="2882"/>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a:t>1</a:t>
                  </a:r>
                </a:p>
              </p:txBody>
            </p:sp>
          </p:grpSp>
          <p:grpSp>
            <p:nvGrpSpPr>
              <p:cNvPr id="13" name="Group 44"/>
              <p:cNvGrpSpPr>
                <a:grpSpLocks/>
              </p:cNvGrpSpPr>
              <p:nvPr/>
            </p:nvGrpSpPr>
            <p:grpSpPr bwMode="auto">
              <a:xfrm>
                <a:off x="4007" y="3840"/>
                <a:ext cx="1108" cy="545"/>
                <a:chOff x="4115" y="2880"/>
                <a:chExt cx="1237" cy="545"/>
              </a:xfrm>
            </p:grpSpPr>
            <p:sp>
              <p:nvSpPr>
                <p:cNvPr id="14" name="Rectangle 45"/>
                <p:cNvSpPr>
                  <a:spLocks noChangeArrowheads="1"/>
                </p:cNvSpPr>
                <p:nvPr/>
              </p:nvSpPr>
              <p:spPr bwMode="auto">
                <a:xfrm>
                  <a:off x="4346" y="2882"/>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a:t>1</a:t>
                  </a:r>
                </a:p>
              </p:txBody>
            </p:sp>
            <p:sp>
              <p:nvSpPr>
                <p:cNvPr id="15" name="Rectangle 46"/>
                <p:cNvSpPr>
                  <a:spLocks noChangeArrowheads="1"/>
                </p:cNvSpPr>
                <p:nvPr/>
              </p:nvSpPr>
              <p:spPr bwMode="auto">
                <a:xfrm>
                  <a:off x="4115" y="2882"/>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a:t>1</a:t>
                  </a:r>
                </a:p>
              </p:txBody>
            </p:sp>
            <p:sp>
              <p:nvSpPr>
                <p:cNvPr id="16" name="Rectangle 47"/>
                <p:cNvSpPr>
                  <a:spLocks noChangeArrowheads="1"/>
                </p:cNvSpPr>
                <p:nvPr/>
              </p:nvSpPr>
              <p:spPr bwMode="auto">
                <a:xfrm>
                  <a:off x="5077" y="2882"/>
                  <a:ext cx="275"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a:t>0</a:t>
                  </a:r>
                </a:p>
              </p:txBody>
            </p:sp>
            <p:sp>
              <p:nvSpPr>
                <p:cNvPr id="17" name="Rectangle 48"/>
                <p:cNvSpPr>
                  <a:spLocks noChangeArrowheads="1"/>
                </p:cNvSpPr>
                <p:nvPr/>
              </p:nvSpPr>
              <p:spPr bwMode="auto">
                <a:xfrm>
                  <a:off x="4838" y="2882"/>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a:t>1</a:t>
                  </a:r>
                </a:p>
              </p:txBody>
            </p:sp>
            <p:sp>
              <p:nvSpPr>
                <p:cNvPr id="18" name="Rectangle 49"/>
                <p:cNvSpPr>
                  <a:spLocks noChangeArrowheads="1"/>
                </p:cNvSpPr>
                <p:nvPr/>
              </p:nvSpPr>
              <p:spPr bwMode="auto">
                <a:xfrm>
                  <a:off x="4596" y="2880"/>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a:t>1</a:t>
                  </a:r>
                </a:p>
              </p:txBody>
            </p:sp>
          </p:grpSp>
        </p:grpSp>
      </p:grpSp>
      <p:sp>
        <p:nvSpPr>
          <p:cNvPr id="53" name="Rectangle 31"/>
          <p:cNvSpPr>
            <a:spLocks noChangeArrowheads="1"/>
          </p:cNvSpPr>
          <p:nvPr/>
        </p:nvSpPr>
        <p:spPr bwMode="auto">
          <a:xfrm>
            <a:off x="323410" y="335987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0</a:t>
            </a:r>
          </a:p>
        </p:txBody>
      </p:sp>
      <p:sp>
        <p:nvSpPr>
          <p:cNvPr id="54" name="Rectangle 32"/>
          <p:cNvSpPr>
            <a:spLocks noChangeArrowheads="1"/>
          </p:cNvSpPr>
          <p:nvPr/>
        </p:nvSpPr>
        <p:spPr bwMode="auto">
          <a:xfrm>
            <a:off x="672854" y="335795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0</a:t>
            </a:r>
          </a:p>
        </p:txBody>
      </p:sp>
      <p:sp>
        <p:nvSpPr>
          <p:cNvPr id="55" name="Rectangle 34"/>
          <p:cNvSpPr>
            <a:spLocks noChangeArrowheads="1"/>
          </p:cNvSpPr>
          <p:nvPr/>
        </p:nvSpPr>
        <p:spPr bwMode="auto">
          <a:xfrm>
            <a:off x="1341185" y="335795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0</a:t>
            </a:r>
          </a:p>
        </p:txBody>
      </p:sp>
      <p:sp>
        <p:nvSpPr>
          <p:cNvPr id="56" name="Rectangle 35"/>
          <p:cNvSpPr>
            <a:spLocks noChangeArrowheads="1"/>
          </p:cNvSpPr>
          <p:nvPr/>
        </p:nvSpPr>
        <p:spPr bwMode="auto">
          <a:xfrm>
            <a:off x="1005856" y="335795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0</a:t>
            </a:r>
          </a:p>
        </p:txBody>
      </p:sp>
      <p:sp>
        <p:nvSpPr>
          <p:cNvPr id="57" name="Rectangle 36"/>
          <p:cNvSpPr>
            <a:spLocks noChangeArrowheads="1"/>
          </p:cNvSpPr>
          <p:nvPr/>
        </p:nvSpPr>
        <p:spPr bwMode="auto">
          <a:xfrm>
            <a:off x="2475007" y="3357950"/>
            <a:ext cx="336632"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1</a:t>
            </a:r>
          </a:p>
        </p:txBody>
      </p:sp>
      <p:sp>
        <p:nvSpPr>
          <p:cNvPr id="58" name="Rectangle 37"/>
          <p:cNvSpPr>
            <a:spLocks noChangeArrowheads="1"/>
          </p:cNvSpPr>
          <p:nvPr/>
        </p:nvSpPr>
        <p:spPr bwMode="auto">
          <a:xfrm>
            <a:off x="2060060" y="335699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0</a:t>
            </a:r>
          </a:p>
        </p:txBody>
      </p:sp>
      <p:sp>
        <p:nvSpPr>
          <p:cNvPr id="59" name="Rectangle 38"/>
          <p:cNvSpPr>
            <a:spLocks noChangeArrowheads="1"/>
          </p:cNvSpPr>
          <p:nvPr/>
        </p:nvSpPr>
        <p:spPr bwMode="auto">
          <a:xfrm>
            <a:off x="1707198" y="335795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0</a:t>
            </a:r>
          </a:p>
        </p:txBody>
      </p:sp>
      <p:sp>
        <p:nvSpPr>
          <p:cNvPr id="60" name="Equal 59"/>
          <p:cNvSpPr/>
          <p:nvPr/>
        </p:nvSpPr>
        <p:spPr bwMode="auto">
          <a:xfrm>
            <a:off x="3084422" y="1628750"/>
            <a:ext cx="576080" cy="338320"/>
          </a:xfrm>
          <a:prstGeom prst="mathEqual">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1" name="Equal 60"/>
          <p:cNvSpPr/>
          <p:nvPr/>
        </p:nvSpPr>
        <p:spPr bwMode="auto">
          <a:xfrm>
            <a:off x="3084422" y="2442590"/>
            <a:ext cx="576080" cy="338320"/>
          </a:xfrm>
          <a:prstGeom prst="mathEqual">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2" name="Equal 61"/>
          <p:cNvSpPr/>
          <p:nvPr/>
        </p:nvSpPr>
        <p:spPr bwMode="auto">
          <a:xfrm>
            <a:off x="3084422" y="3429000"/>
            <a:ext cx="576080" cy="338320"/>
          </a:xfrm>
          <a:prstGeom prst="mathEqual">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3" name="TextBox 62"/>
          <p:cNvSpPr txBox="1"/>
          <p:nvPr/>
        </p:nvSpPr>
        <p:spPr>
          <a:xfrm>
            <a:off x="3804522" y="1619468"/>
            <a:ext cx="1478290" cy="369332"/>
          </a:xfrm>
          <a:prstGeom prst="rect">
            <a:avLst/>
          </a:prstGeom>
          <a:noFill/>
        </p:spPr>
        <p:txBody>
          <a:bodyPr wrap="none" rtlCol="0">
            <a:spAutoFit/>
          </a:bodyPr>
          <a:lstStyle/>
          <a:p>
            <a:r>
              <a:rPr lang="en-US" dirty="0"/>
              <a:t>Fitness  99%</a:t>
            </a:r>
          </a:p>
        </p:txBody>
      </p:sp>
      <p:sp>
        <p:nvSpPr>
          <p:cNvPr id="64" name="TextBox 63"/>
          <p:cNvSpPr txBox="1"/>
          <p:nvPr/>
        </p:nvSpPr>
        <p:spPr>
          <a:xfrm>
            <a:off x="3804522" y="2411578"/>
            <a:ext cx="1481496" cy="369332"/>
          </a:xfrm>
          <a:prstGeom prst="rect">
            <a:avLst/>
          </a:prstGeom>
          <a:noFill/>
        </p:spPr>
        <p:txBody>
          <a:bodyPr wrap="none" rtlCol="0">
            <a:spAutoFit/>
          </a:bodyPr>
          <a:lstStyle/>
          <a:p>
            <a:r>
              <a:rPr lang="en-US" dirty="0"/>
              <a:t>Fitness  50%</a:t>
            </a:r>
          </a:p>
        </p:txBody>
      </p:sp>
      <p:sp>
        <p:nvSpPr>
          <p:cNvPr id="65" name="TextBox 64"/>
          <p:cNvSpPr txBox="1"/>
          <p:nvPr/>
        </p:nvSpPr>
        <p:spPr>
          <a:xfrm>
            <a:off x="3838442" y="3356990"/>
            <a:ext cx="1459054" cy="369332"/>
          </a:xfrm>
          <a:prstGeom prst="rect">
            <a:avLst/>
          </a:prstGeom>
          <a:noFill/>
        </p:spPr>
        <p:txBody>
          <a:bodyPr wrap="none" rtlCol="0">
            <a:spAutoFit/>
          </a:bodyPr>
          <a:lstStyle/>
          <a:p>
            <a:r>
              <a:rPr lang="en-US" dirty="0"/>
              <a:t>Fitness  10%</a:t>
            </a:r>
          </a:p>
        </p:txBody>
      </p:sp>
      <p:cxnSp>
        <p:nvCxnSpPr>
          <p:cNvPr id="67" name="Straight Arrow Connector 66"/>
          <p:cNvCxnSpPr/>
          <p:nvPr/>
        </p:nvCxnSpPr>
        <p:spPr bwMode="auto">
          <a:xfrm>
            <a:off x="5436120" y="1916790"/>
            <a:ext cx="792110" cy="72010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cxnSp>
        <p:nvCxnSpPr>
          <p:cNvPr id="69" name="Straight Arrow Connector 68"/>
          <p:cNvCxnSpPr/>
          <p:nvPr/>
        </p:nvCxnSpPr>
        <p:spPr bwMode="auto">
          <a:xfrm flipV="1">
            <a:off x="5460752" y="2852920"/>
            <a:ext cx="720100" cy="72010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sp>
        <p:nvSpPr>
          <p:cNvPr id="70" name="TextBox 69"/>
          <p:cNvSpPr txBox="1"/>
          <p:nvPr/>
        </p:nvSpPr>
        <p:spPr>
          <a:xfrm rot="16044608">
            <a:off x="5343558" y="2579423"/>
            <a:ext cx="881973" cy="369332"/>
          </a:xfrm>
          <a:prstGeom prst="rect">
            <a:avLst/>
          </a:prstGeom>
          <a:noFill/>
        </p:spPr>
        <p:txBody>
          <a:bodyPr wrap="none" rtlCol="0">
            <a:spAutoFit/>
          </a:bodyPr>
          <a:lstStyle/>
          <a:p>
            <a:r>
              <a:rPr lang="en-US" dirty="0">
                <a:solidFill>
                  <a:schemeClr val="accent1">
                    <a:lumMod val="75000"/>
                  </a:schemeClr>
                </a:solidFill>
              </a:rPr>
              <a:t>X-over</a:t>
            </a:r>
          </a:p>
        </p:txBody>
      </p:sp>
      <p:sp>
        <p:nvSpPr>
          <p:cNvPr id="72" name="Rectangle 42"/>
          <p:cNvSpPr>
            <a:spLocks noChangeArrowheads="1"/>
          </p:cNvSpPr>
          <p:nvPr/>
        </p:nvSpPr>
        <p:spPr bwMode="auto">
          <a:xfrm>
            <a:off x="6372250" y="2494788"/>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1</a:t>
            </a:r>
          </a:p>
        </p:txBody>
      </p:sp>
      <p:sp>
        <p:nvSpPr>
          <p:cNvPr id="73" name="Rectangle 43"/>
          <p:cNvSpPr>
            <a:spLocks noChangeArrowheads="1"/>
          </p:cNvSpPr>
          <p:nvPr/>
        </p:nvSpPr>
        <p:spPr bwMode="auto">
          <a:xfrm>
            <a:off x="6721694" y="2494788"/>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1</a:t>
            </a:r>
          </a:p>
        </p:txBody>
      </p:sp>
      <p:sp>
        <p:nvSpPr>
          <p:cNvPr id="74" name="Rectangle 45"/>
          <p:cNvSpPr>
            <a:spLocks noChangeArrowheads="1"/>
          </p:cNvSpPr>
          <p:nvPr/>
        </p:nvSpPr>
        <p:spPr bwMode="auto">
          <a:xfrm>
            <a:off x="7390025" y="2494788"/>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1</a:t>
            </a:r>
          </a:p>
        </p:txBody>
      </p:sp>
      <p:sp>
        <p:nvSpPr>
          <p:cNvPr id="75" name="Rectangle 46"/>
          <p:cNvSpPr>
            <a:spLocks noChangeArrowheads="1"/>
          </p:cNvSpPr>
          <p:nvPr/>
        </p:nvSpPr>
        <p:spPr bwMode="auto">
          <a:xfrm>
            <a:off x="7054696" y="2494788"/>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1</a:t>
            </a:r>
          </a:p>
        </p:txBody>
      </p:sp>
      <p:sp>
        <p:nvSpPr>
          <p:cNvPr id="76" name="Rectangle 47"/>
          <p:cNvSpPr>
            <a:spLocks noChangeArrowheads="1"/>
          </p:cNvSpPr>
          <p:nvPr/>
        </p:nvSpPr>
        <p:spPr bwMode="auto">
          <a:xfrm>
            <a:off x="8460540" y="2494788"/>
            <a:ext cx="336633"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1</a:t>
            </a:r>
          </a:p>
        </p:txBody>
      </p:sp>
      <p:sp>
        <p:nvSpPr>
          <p:cNvPr id="77" name="Rectangle 48"/>
          <p:cNvSpPr>
            <a:spLocks noChangeArrowheads="1"/>
          </p:cNvSpPr>
          <p:nvPr/>
        </p:nvSpPr>
        <p:spPr bwMode="auto">
          <a:xfrm>
            <a:off x="8108900" y="2494788"/>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1</a:t>
            </a:r>
          </a:p>
        </p:txBody>
      </p:sp>
      <p:sp>
        <p:nvSpPr>
          <p:cNvPr id="78" name="Rectangle 49"/>
          <p:cNvSpPr>
            <a:spLocks noChangeArrowheads="1"/>
          </p:cNvSpPr>
          <p:nvPr/>
        </p:nvSpPr>
        <p:spPr bwMode="auto">
          <a:xfrm>
            <a:off x="7756038" y="2492870"/>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1</a:t>
            </a:r>
          </a:p>
        </p:txBody>
      </p:sp>
      <p:sp>
        <p:nvSpPr>
          <p:cNvPr id="79" name="TextBox 78"/>
          <p:cNvSpPr txBox="1"/>
          <p:nvPr/>
        </p:nvSpPr>
        <p:spPr>
          <a:xfrm>
            <a:off x="251400" y="4365130"/>
            <a:ext cx="7863050" cy="1754326"/>
          </a:xfrm>
          <a:prstGeom prst="rect">
            <a:avLst/>
          </a:prstGeom>
          <a:noFill/>
        </p:spPr>
        <p:txBody>
          <a:bodyPr wrap="none" rtlCol="0">
            <a:spAutoFit/>
          </a:bodyPr>
          <a:lstStyle/>
          <a:p>
            <a:r>
              <a:rPr lang="en-US" dirty="0"/>
              <a:t>In this example if the  bad chromosome  don’t have the chance to cooperate</a:t>
            </a:r>
          </a:p>
          <a:p>
            <a:r>
              <a:rPr lang="en-US" dirty="0"/>
              <a:t> on the evolution  the final solution wont be find.</a:t>
            </a:r>
          </a:p>
          <a:p>
            <a:endParaRPr lang="en-US" dirty="0"/>
          </a:p>
          <a:p>
            <a:r>
              <a:rPr lang="en-US" dirty="0"/>
              <a:t>The only technique that can be helpful is mutation.</a:t>
            </a:r>
          </a:p>
          <a:p>
            <a:endParaRPr lang="en-US" dirty="0"/>
          </a:p>
          <a:p>
            <a:r>
              <a:rPr lang="en-US" dirty="0"/>
              <a:t>Hence we can apply parent selection to avoid trapping in local optima</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Classical and standard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390</a:t>
            </a:fld>
            <a:endParaRPr lang="nl-NL"/>
          </a:p>
        </p:txBody>
      </p:sp>
      <p:sp>
        <p:nvSpPr>
          <p:cNvPr id="5" name="Rectangle 4"/>
          <p:cNvSpPr/>
          <p:nvPr/>
        </p:nvSpPr>
        <p:spPr>
          <a:xfrm>
            <a:off x="1000100" y="1571612"/>
            <a:ext cx="3635611" cy="369332"/>
          </a:xfrm>
          <a:prstGeom prst="rect">
            <a:avLst/>
          </a:prstGeom>
        </p:spPr>
        <p:txBody>
          <a:bodyPr wrap="none">
            <a:spAutoFit/>
          </a:bodyPr>
          <a:lstStyle/>
          <a:p>
            <a:pPr>
              <a:buBlip>
                <a:blip r:embed="rId2"/>
              </a:buBlip>
            </a:pPr>
            <a:r>
              <a:rPr lang="en-US" altLang="zh-CN" dirty="0"/>
              <a:t>    Swarm is better than personal</a:t>
            </a:r>
          </a:p>
        </p:txBody>
      </p:sp>
      <p:sp>
        <p:nvSpPr>
          <p:cNvPr id="6" name="Rectangle 5"/>
          <p:cNvSpPr>
            <a:spLocks noChangeArrowheads="1"/>
          </p:cNvSpPr>
          <p:nvPr/>
        </p:nvSpPr>
        <p:spPr bwMode="auto">
          <a:xfrm>
            <a:off x="4781576" y="3654415"/>
            <a:ext cx="74612" cy="74613"/>
          </a:xfrm>
          <a:prstGeom prst="rect">
            <a:avLst/>
          </a:prstGeom>
          <a:solidFill>
            <a:srgbClr val="FFFFFF"/>
          </a:solidFill>
          <a:ln w="9525">
            <a:noFill/>
            <a:miter lim="800000"/>
            <a:headEnd/>
            <a:tailEnd/>
          </a:ln>
        </p:spPr>
        <p:txBody>
          <a:bodyPr/>
          <a:lstStyle/>
          <a:p>
            <a:endParaRPr lang="en-US"/>
          </a:p>
        </p:txBody>
      </p:sp>
      <p:sp>
        <p:nvSpPr>
          <p:cNvPr id="7" name="Rectangle 6"/>
          <p:cNvSpPr>
            <a:spLocks noChangeArrowheads="1"/>
          </p:cNvSpPr>
          <p:nvPr/>
        </p:nvSpPr>
        <p:spPr bwMode="auto">
          <a:xfrm>
            <a:off x="7067576" y="2663815"/>
            <a:ext cx="74612" cy="74613"/>
          </a:xfrm>
          <a:prstGeom prst="rect">
            <a:avLst/>
          </a:prstGeom>
          <a:solidFill>
            <a:srgbClr val="FFFFFF"/>
          </a:solidFill>
          <a:ln w="9525">
            <a:noFill/>
            <a:miter lim="800000"/>
            <a:headEnd/>
            <a:tailEnd/>
          </a:ln>
        </p:spPr>
        <p:txBody>
          <a:bodyPr/>
          <a:lstStyle/>
          <a:p>
            <a:endParaRPr lang="en-US"/>
          </a:p>
        </p:txBody>
      </p:sp>
      <p:pic>
        <p:nvPicPr>
          <p:cNvPr id="8" name="Picture 7"/>
          <p:cNvPicPr>
            <a:picLocks noChangeAspect="1" noChangeArrowheads="1"/>
          </p:cNvPicPr>
          <p:nvPr/>
        </p:nvPicPr>
        <p:blipFill>
          <a:blip r:embed="rId3" cstate="print"/>
          <a:srcRect/>
          <a:stretch>
            <a:fillRect/>
          </a:stretch>
        </p:blipFill>
        <p:spPr bwMode="auto">
          <a:xfrm>
            <a:off x="1670076" y="4173528"/>
            <a:ext cx="1014412" cy="852487"/>
          </a:xfrm>
          <a:prstGeom prst="rect">
            <a:avLst/>
          </a:prstGeom>
          <a:noFill/>
          <a:ln w="9525">
            <a:noFill/>
            <a:miter lim="800000"/>
            <a:headEnd/>
            <a:tailEnd/>
          </a:ln>
        </p:spPr>
      </p:pic>
      <p:sp>
        <p:nvSpPr>
          <p:cNvPr id="9" name="Rectangle 8"/>
          <p:cNvSpPr>
            <a:spLocks noChangeArrowheads="1"/>
          </p:cNvSpPr>
          <p:nvPr/>
        </p:nvSpPr>
        <p:spPr bwMode="auto">
          <a:xfrm>
            <a:off x="4248176" y="2681278"/>
            <a:ext cx="74612" cy="74612"/>
          </a:xfrm>
          <a:prstGeom prst="rect">
            <a:avLst/>
          </a:prstGeom>
          <a:solidFill>
            <a:srgbClr val="FFFFFF"/>
          </a:solidFill>
          <a:ln w="9525">
            <a:noFill/>
            <a:miter lim="800000"/>
            <a:headEnd/>
            <a:tailEnd/>
          </a:ln>
        </p:spPr>
        <p:txBody>
          <a:bodyPr/>
          <a:lstStyle/>
          <a:p>
            <a:endParaRPr lang="en-US"/>
          </a:p>
        </p:txBody>
      </p:sp>
      <p:sp>
        <p:nvSpPr>
          <p:cNvPr id="10" name="Rectangle 9"/>
          <p:cNvSpPr>
            <a:spLocks noChangeArrowheads="1"/>
          </p:cNvSpPr>
          <p:nvPr/>
        </p:nvSpPr>
        <p:spPr bwMode="auto">
          <a:xfrm>
            <a:off x="4781576" y="3976678"/>
            <a:ext cx="74612" cy="74612"/>
          </a:xfrm>
          <a:prstGeom prst="rect">
            <a:avLst/>
          </a:prstGeom>
          <a:solidFill>
            <a:srgbClr val="FFFFFF"/>
          </a:solidFill>
          <a:ln w="9525">
            <a:noFill/>
            <a:miter lim="800000"/>
            <a:headEnd/>
            <a:tailEnd/>
          </a:ln>
        </p:spPr>
        <p:txBody>
          <a:bodyPr/>
          <a:lstStyle/>
          <a:p>
            <a:endParaRPr lang="en-US"/>
          </a:p>
        </p:txBody>
      </p:sp>
      <p:sp>
        <p:nvSpPr>
          <p:cNvPr id="11" name="Rectangle 10"/>
          <p:cNvSpPr>
            <a:spLocks noChangeArrowheads="1"/>
          </p:cNvSpPr>
          <p:nvPr/>
        </p:nvSpPr>
        <p:spPr bwMode="auto">
          <a:xfrm>
            <a:off x="7067576" y="2986078"/>
            <a:ext cx="74612" cy="74612"/>
          </a:xfrm>
          <a:prstGeom prst="rect">
            <a:avLst/>
          </a:prstGeom>
          <a:solidFill>
            <a:srgbClr val="FFFFFF"/>
          </a:solidFill>
          <a:ln w="9525">
            <a:noFill/>
            <a:miter lim="800000"/>
            <a:headEnd/>
            <a:tailEnd/>
          </a:ln>
        </p:spPr>
        <p:txBody>
          <a:bodyPr/>
          <a:lstStyle/>
          <a:p>
            <a:endParaRPr lang="en-US"/>
          </a:p>
        </p:txBody>
      </p:sp>
      <p:graphicFrame>
        <p:nvGraphicFramePr>
          <p:cNvPr id="12" name="Object 11"/>
          <p:cNvGraphicFramePr>
            <a:graphicFrameLocks noChangeAspect="1"/>
          </p:cNvGraphicFramePr>
          <p:nvPr/>
        </p:nvGraphicFramePr>
        <p:xfrm>
          <a:off x="3076601" y="3916353"/>
          <a:ext cx="428625" cy="549275"/>
        </p:xfrm>
        <a:graphic>
          <a:graphicData uri="http://schemas.openxmlformats.org/presentationml/2006/ole">
            <mc:AlternateContent xmlns:mc="http://schemas.openxmlformats.org/markup-compatibility/2006">
              <mc:Choice xmlns:v="urn:schemas-microsoft-com:vml" Requires="v">
                <p:oleObj name="Clip" r:id="rId4" imgW="3506400" imgH="4481280" progId="">
                  <p:embed/>
                </p:oleObj>
              </mc:Choice>
              <mc:Fallback>
                <p:oleObj name="Clip" r:id="rId4" imgW="3506400" imgH="448128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6601" y="3916353"/>
                        <a:ext cx="428625"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4449788" y="2000240"/>
          <a:ext cx="3765550" cy="3106738"/>
        </p:xfrm>
        <a:graphic>
          <a:graphicData uri="http://schemas.openxmlformats.org/presentationml/2006/ole">
            <mc:AlternateContent xmlns:mc="http://schemas.openxmlformats.org/markup-compatibility/2006">
              <mc:Choice xmlns:v="urn:schemas-microsoft-com:vml" Requires="v">
                <p:oleObj name="Clip" r:id="rId6" imgW="7129440" imgH="5883840" progId="">
                  <p:embed/>
                </p:oleObj>
              </mc:Choice>
              <mc:Fallback>
                <p:oleObj name="Clip" r:id="rId6" imgW="7129440" imgH="588384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9788" y="2000240"/>
                        <a:ext cx="3765550" cy="3106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nvGraphicFramePr>
        <p:xfrm>
          <a:off x="7497788" y="5651490"/>
          <a:ext cx="592138" cy="498475"/>
        </p:xfrm>
        <a:graphic>
          <a:graphicData uri="http://schemas.openxmlformats.org/presentationml/2006/ole">
            <mc:AlternateContent xmlns:mc="http://schemas.openxmlformats.org/markup-compatibility/2006">
              <mc:Choice xmlns:v="urn:schemas-microsoft-com:vml" Requires="v">
                <p:oleObj name="Clip" r:id="rId8" imgW="643320" imgH="541800" progId="">
                  <p:embed/>
                </p:oleObj>
              </mc:Choice>
              <mc:Fallback>
                <p:oleObj name="Clip" r:id="rId8" imgW="643320" imgH="541800"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7788" y="5651490"/>
                        <a:ext cx="59213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nvGraphicFramePr>
        <p:xfrm>
          <a:off x="6823101" y="5795953"/>
          <a:ext cx="538162" cy="452437"/>
        </p:xfrm>
        <a:graphic>
          <a:graphicData uri="http://schemas.openxmlformats.org/presentationml/2006/ole">
            <mc:AlternateContent xmlns:mc="http://schemas.openxmlformats.org/markup-compatibility/2006">
              <mc:Choice xmlns:v="urn:schemas-microsoft-com:vml" Requires="v">
                <p:oleObj name="Clip" r:id="rId10" imgW="643320" imgH="541800" progId="">
                  <p:embed/>
                </p:oleObj>
              </mc:Choice>
              <mc:Fallback>
                <p:oleObj name="Clip" r:id="rId10" imgW="643320" imgH="541800" progId="">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3101" y="5795953"/>
                        <a:ext cx="538162"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nvGraphicFramePr>
        <p:xfrm>
          <a:off x="6337326" y="5399078"/>
          <a:ext cx="525462" cy="442912"/>
        </p:xfrm>
        <a:graphic>
          <a:graphicData uri="http://schemas.openxmlformats.org/presentationml/2006/ole">
            <mc:AlternateContent xmlns:mc="http://schemas.openxmlformats.org/markup-compatibility/2006">
              <mc:Choice xmlns:v="urn:schemas-microsoft-com:vml" Requires="v">
                <p:oleObj name="Clip" r:id="rId11" imgW="643320" imgH="541800" progId="">
                  <p:embed/>
                </p:oleObj>
              </mc:Choice>
              <mc:Fallback>
                <p:oleObj name="Clip" r:id="rId11" imgW="643320" imgH="541800" progId="">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7326" y="5399078"/>
                        <a:ext cx="525462"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nvGraphicFramePr>
        <p:xfrm>
          <a:off x="5689626" y="5518140"/>
          <a:ext cx="444500" cy="374650"/>
        </p:xfrm>
        <a:graphic>
          <a:graphicData uri="http://schemas.openxmlformats.org/presentationml/2006/ole">
            <mc:AlternateContent xmlns:mc="http://schemas.openxmlformats.org/markup-compatibility/2006">
              <mc:Choice xmlns:v="urn:schemas-microsoft-com:vml" Requires="v">
                <p:oleObj name="Clip" r:id="rId12" imgW="643320" imgH="541800" progId="">
                  <p:embed/>
                </p:oleObj>
              </mc:Choice>
              <mc:Fallback>
                <p:oleObj name="Clip" r:id="rId12" imgW="643320" imgH="541800" progId="">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9626" y="5518140"/>
                        <a:ext cx="4445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nvGraphicFramePr>
        <p:xfrm>
          <a:off x="5176863" y="5348278"/>
          <a:ext cx="434975" cy="366712"/>
        </p:xfrm>
        <a:graphic>
          <a:graphicData uri="http://schemas.openxmlformats.org/presentationml/2006/ole">
            <mc:AlternateContent xmlns:mc="http://schemas.openxmlformats.org/markup-compatibility/2006">
              <mc:Choice xmlns:v="urn:schemas-microsoft-com:vml" Requires="v">
                <p:oleObj name="Clip" r:id="rId13" imgW="643320" imgH="541800" progId="">
                  <p:embed/>
                </p:oleObj>
              </mc:Choice>
              <mc:Fallback>
                <p:oleObj name="Clip" r:id="rId13" imgW="643320" imgH="541800" progId="">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6863" y="5348278"/>
                        <a:ext cx="434975"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nvGraphicFramePr>
        <p:xfrm>
          <a:off x="4614888" y="5473690"/>
          <a:ext cx="422275" cy="355600"/>
        </p:xfrm>
        <a:graphic>
          <a:graphicData uri="http://schemas.openxmlformats.org/presentationml/2006/ole">
            <mc:AlternateContent xmlns:mc="http://schemas.openxmlformats.org/markup-compatibility/2006">
              <mc:Choice xmlns:v="urn:schemas-microsoft-com:vml" Requires="v">
                <p:oleObj name="Clip" r:id="rId14" imgW="643320" imgH="541800" progId="">
                  <p:embed/>
                </p:oleObj>
              </mc:Choice>
              <mc:Fallback>
                <p:oleObj name="Clip" r:id="rId14" imgW="643320" imgH="541800" progId="">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4888" y="5473690"/>
                        <a:ext cx="42227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nvGraphicFramePr>
        <p:xfrm>
          <a:off x="4286276" y="5130790"/>
          <a:ext cx="433387" cy="365125"/>
        </p:xfrm>
        <a:graphic>
          <a:graphicData uri="http://schemas.openxmlformats.org/presentationml/2006/ole">
            <mc:AlternateContent xmlns:mc="http://schemas.openxmlformats.org/markup-compatibility/2006">
              <mc:Choice xmlns:v="urn:schemas-microsoft-com:vml" Requires="v">
                <p:oleObj name="Clip" r:id="rId15" imgW="643320" imgH="541800" progId="">
                  <p:embed/>
                </p:oleObj>
              </mc:Choice>
              <mc:Fallback>
                <p:oleObj name="Clip" r:id="rId15" imgW="643320" imgH="541800" progId="">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6276" y="5130790"/>
                        <a:ext cx="433387"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nvGraphicFramePr>
        <p:xfrm>
          <a:off x="3919563" y="4827578"/>
          <a:ext cx="434975" cy="366712"/>
        </p:xfrm>
        <a:graphic>
          <a:graphicData uri="http://schemas.openxmlformats.org/presentationml/2006/ole">
            <mc:AlternateContent xmlns:mc="http://schemas.openxmlformats.org/markup-compatibility/2006">
              <mc:Choice xmlns:v="urn:schemas-microsoft-com:vml" Requires="v">
                <p:oleObj name="Clip" r:id="rId16" imgW="643320" imgH="541800" progId="">
                  <p:embed/>
                </p:oleObj>
              </mc:Choice>
              <mc:Fallback>
                <p:oleObj name="Clip" r:id="rId16" imgW="643320" imgH="541800" progId="">
                  <p:embed/>
                  <p:pic>
                    <p:nvPicPr>
                      <p:cNvPr id="0"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9563" y="4827578"/>
                        <a:ext cx="434975"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nvGraphicFramePr>
        <p:xfrm>
          <a:off x="3395688" y="4813290"/>
          <a:ext cx="422275" cy="355600"/>
        </p:xfrm>
        <a:graphic>
          <a:graphicData uri="http://schemas.openxmlformats.org/presentationml/2006/ole">
            <mc:AlternateContent xmlns:mc="http://schemas.openxmlformats.org/markup-compatibility/2006">
              <mc:Choice xmlns:v="urn:schemas-microsoft-com:vml" Requires="v">
                <p:oleObj name="Clip" r:id="rId17" imgW="643320" imgH="541800" progId="">
                  <p:embed/>
                </p:oleObj>
              </mc:Choice>
              <mc:Fallback>
                <p:oleObj name="Clip" r:id="rId17" imgW="643320" imgH="541800" progId="">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5688" y="4813290"/>
                        <a:ext cx="42227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nvGraphicFramePr>
        <p:xfrm>
          <a:off x="2944838" y="5013315"/>
          <a:ext cx="366713" cy="307975"/>
        </p:xfrm>
        <a:graphic>
          <a:graphicData uri="http://schemas.openxmlformats.org/presentationml/2006/ole">
            <mc:AlternateContent xmlns:mc="http://schemas.openxmlformats.org/markup-compatibility/2006">
              <mc:Choice xmlns:v="urn:schemas-microsoft-com:vml" Requires="v">
                <p:oleObj name="Clip" r:id="rId18" imgW="643320" imgH="541800" progId="">
                  <p:embed/>
                </p:oleObj>
              </mc:Choice>
              <mc:Fallback>
                <p:oleObj name="Clip" r:id="rId18" imgW="643320" imgH="541800" progId="">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4838" y="5013315"/>
                        <a:ext cx="366713"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nvGraphicFramePr>
        <p:xfrm>
          <a:off x="2514626" y="5170478"/>
          <a:ext cx="295275" cy="247650"/>
        </p:xfrm>
        <a:graphic>
          <a:graphicData uri="http://schemas.openxmlformats.org/presentationml/2006/ole">
            <mc:AlternateContent xmlns:mc="http://schemas.openxmlformats.org/markup-compatibility/2006">
              <mc:Choice xmlns:v="urn:schemas-microsoft-com:vml" Requires="v">
                <p:oleObj name="Clip" r:id="rId19" imgW="643320" imgH="541800" progId="">
                  <p:embed/>
                </p:oleObj>
              </mc:Choice>
              <mc:Fallback>
                <p:oleObj name="Clip" r:id="rId19" imgW="643320" imgH="541800" progId="">
                  <p:embed/>
                  <p:pic>
                    <p:nvPicPr>
                      <p:cNvPr id="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26" y="5170478"/>
                        <a:ext cx="29527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nvGraphicFramePr>
        <p:xfrm>
          <a:off x="2155851" y="5076815"/>
          <a:ext cx="328612" cy="276225"/>
        </p:xfrm>
        <a:graphic>
          <a:graphicData uri="http://schemas.openxmlformats.org/presentationml/2006/ole">
            <mc:AlternateContent xmlns:mc="http://schemas.openxmlformats.org/markup-compatibility/2006">
              <mc:Choice xmlns:v="urn:schemas-microsoft-com:vml" Requires="v">
                <p:oleObj name="Clip" r:id="rId20" imgW="643320" imgH="541800" progId="">
                  <p:embed/>
                </p:oleObj>
              </mc:Choice>
              <mc:Fallback>
                <p:oleObj name="Clip" r:id="rId20" imgW="643320" imgH="541800" progId="">
                  <p:embed/>
                  <p:pic>
                    <p:nvPicPr>
                      <p:cNvPr id="0"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5851" y="5076815"/>
                        <a:ext cx="328612"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nvGraphicFramePr>
        <p:xfrm>
          <a:off x="1946301" y="4948228"/>
          <a:ext cx="231775" cy="195262"/>
        </p:xfrm>
        <a:graphic>
          <a:graphicData uri="http://schemas.openxmlformats.org/presentationml/2006/ole">
            <mc:AlternateContent xmlns:mc="http://schemas.openxmlformats.org/markup-compatibility/2006">
              <mc:Choice xmlns:v="urn:schemas-microsoft-com:vml" Requires="v">
                <p:oleObj name="Clip" r:id="rId21" imgW="643320" imgH="541800" progId="">
                  <p:embed/>
                </p:oleObj>
              </mc:Choice>
              <mc:Fallback>
                <p:oleObj name="Clip" r:id="rId21" imgW="643320" imgH="541800" progId="">
                  <p:embed/>
                  <p:pic>
                    <p:nvPicPr>
                      <p:cNvPr id="0"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6301" y="4948228"/>
                        <a:ext cx="231775" cy="195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6"/>
          <p:cNvGraphicFramePr>
            <a:graphicFrameLocks noChangeAspect="1"/>
          </p:cNvGraphicFramePr>
          <p:nvPr/>
        </p:nvGraphicFramePr>
        <p:xfrm>
          <a:off x="2463826" y="3160703"/>
          <a:ext cx="428625" cy="549275"/>
        </p:xfrm>
        <a:graphic>
          <a:graphicData uri="http://schemas.openxmlformats.org/presentationml/2006/ole">
            <mc:AlternateContent xmlns:mc="http://schemas.openxmlformats.org/markup-compatibility/2006">
              <mc:Choice xmlns:v="urn:schemas-microsoft-com:vml" Requires="v">
                <p:oleObj name="Clip" r:id="rId22" imgW="3506400" imgH="4481280" progId="">
                  <p:embed/>
                </p:oleObj>
              </mc:Choice>
              <mc:Fallback>
                <p:oleObj name="Clip" r:id="rId22" imgW="3506400" imgH="4481280" progId="">
                  <p:embed/>
                  <p:pic>
                    <p:nvPicPr>
                      <p:cNvPr id="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826" y="3160703"/>
                        <a:ext cx="428625"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nvGraphicFramePr>
        <p:xfrm>
          <a:off x="3652863" y="2833678"/>
          <a:ext cx="428625" cy="549275"/>
        </p:xfrm>
        <a:graphic>
          <a:graphicData uri="http://schemas.openxmlformats.org/presentationml/2006/ole">
            <mc:AlternateContent xmlns:mc="http://schemas.openxmlformats.org/markup-compatibility/2006">
              <mc:Choice xmlns:v="urn:schemas-microsoft-com:vml" Requires="v">
                <p:oleObj name="Clip" r:id="rId23" imgW="3506400" imgH="4481280" progId="">
                  <p:embed/>
                </p:oleObj>
              </mc:Choice>
              <mc:Fallback>
                <p:oleObj name="Clip" r:id="rId23" imgW="3506400" imgH="4481280" progId="">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863" y="2833678"/>
                        <a:ext cx="428625"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subTnLst>
                                    <p:set>
                                      <p:cBhvr override="childStyle">
                                        <p:cTn dur="1" fill="hold" display="0" masterRel="sameClick" afterEffect="1">
                                          <p:stCondLst>
                                            <p:cond evt="end" delay="0">
                                              <p:tn val="5"/>
                                            </p:cond>
                                          </p:stCondLst>
                                        </p:cTn>
                                        <p:tgtEl>
                                          <p:spTgt spid="14"/>
                                        </p:tgtEl>
                                        <p:attrNameLst>
                                          <p:attrName>style.visibility</p:attrName>
                                        </p:attrNameLst>
                                      </p:cBhvr>
                                      <p:to>
                                        <p:strVal val="hidden"/>
                                      </p:to>
                                    </p:set>
                                  </p:sub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subTnLst>
                                    <p:set>
                                      <p:cBhvr override="childStyle">
                                        <p:cTn dur="1" fill="hold" display="0" masterRel="sameClick" afterEffect="1">
                                          <p:stCondLst>
                                            <p:cond evt="end" delay="0">
                                              <p:tn val="11"/>
                                            </p:cond>
                                          </p:stCondLst>
                                        </p:cTn>
                                        <p:tgtEl>
                                          <p:spTgt spid="15"/>
                                        </p:tgtEl>
                                        <p:attrNameLst>
                                          <p:attrName>style.visibility</p:attrName>
                                        </p:attrNameLst>
                                      </p:cBhvr>
                                      <p:to>
                                        <p:strVal val="hidden"/>
                                      </p:to>
                                    </p:set>
                                  </p:sub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subTnLst>
                                    <p:set>
                                      <p:cBhvr override="childStyle">
                                        <p:cTn dur="1" fill="hold" display="0" masterRel="sameClick" afterEffect="1">
                                          <p:stCondLst>
                                            <p:cond evt="end" delay="0">
                                              <p:tn val="17"/>
                                            </p:cond>
                                          </p:stCondLst>
                                        </p:cTn>
                                        <p:tgtEl>
                                          <p:spTgt spid="16"/>
                                        </p:tgtEl>
                                        <p:attrNameLst>
                                          <p:attrName>style.visibility</p:attrName>
                                        </p:attrNameLst>
                                      </p:cBhvr>
                                      <p:to>
                                        <p:strVal val="hidden"/>
                                      </p:to>
                                    </p:set>
                                  </p:subTnLst>
                                </p:cTn>
                              </p:par>
                            </p:childTnLst>
                          </p:cTn>
                        </p:par>
                        <p:par>
                          <p:cTn id="22" fill="hold">
                            <p:stCondLst>
                              <p:cond delay="1500"/>
                            </p:stCondLst>
                            <p:childTnLst>
                              <p:par>
                                <p:cTn id="23" presetID="53"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subTnLst>
                                    <p:set>
                                      <p:cBhvr override="childStyle">
                                        <p:cTn dur="1" fill="hold" display="0" masterRel="sameClick" afterEffect="1">
                                          <p:stCondLst>
                                            <p:cond evt="end" delay="0">
                                              <p:tn val="23"/>
                                            </p:cond>
                                          </p:stCondLst>
                                        </p:cTn>
                                        <p:tgtEl>
                                          <p:spTgt spid="17"/>
                                        </p:tgtEl>
                                        <p:attrNameLst>
                                          <p:attrName>style.visibility</p:attrName>
                                        </p:attrNameLst>
                                      </p:cBhvr>
                                      <p:to>
                                        <p:strVal val="hidden"/>
                                      </p:to>
                                    </p:set>
                                  </p:subTnLst>
                                </p:cTn>
                              </p:par>
                            </p:childTnLst>
                          </p:cTn>
                        </p:par>
                        <p:par>
                          <p:cTn id="28" fill="hold">
                            <p:stCondLst>
                              <p:cond delay="2000"/>
                            </p:stCondLst>
                            <p:childTnLst>
                              <p:par>
                                <p:cTn id="29" presetID="53"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subTnLst>
                                    <p:set>
                                      <p:cBhvr override="childStyle">
                                        <p:cTn dur="1" fill="hold" display="0" masterRel="sameClick" afterEffect="1">
                                          <p:stCondLst>
                                            <p:cond evt="end" delay="0">
                                              <p:tn val="29"/>
                                            </p:cond>
                                          </p:stCondLst>
                                        </p:cTn>
                                        <p:tgtEl>
                                          <p:spTgt spid="18"/>
                                        </p:tgtEl>
                                        <p:attrNameLst>
                                          <p:attrName>style.visibility</p:attrName>
                                        </p:attrNameLst>
                                      </p:cBhvr>
                                      <p:to>
                                        <p:strVal val="hidden"/>
                                      </p:to>
                                    </p:set>
                                  </p:subTnLst>
                                </p:cTn>
                              </p:par>
                            </p:childTnLst>
                          </p:cTn>
                        </p:par>
                        <p:par>
                          <p:cTn id="34" fill="hold">
                            <p:stCondLst>
                              <p:cond delay="2500"/>
                            </p:stCondLst>
                            <p:childTnLst>
                              <p:par>
                                <p:cTn id="35" presetID="53"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subTnLst>
                                    <p:set>
                                      <p:cBhvr override="childStyle">
                                        <p:cTn dur="1" fill="hold" display="0" masterRel="sameClick" afterEffect="1">
                                          <p:stCondLst>
                                            <p:cond evt="end" delay="0">
                                              <p:tn val="35"/>
                                            </p:cond>
                                          </p:stCondLst>
                                        </p:cTn>
                                        <p:tgtEl>
                                          <p:spTgt spid="19"/>
                                        </p:tgtEl>
                                        <p:attrNameLst>
                                          <p:attrName>style.visibility</p:attrName>
                                        </p:attrNameLst>
                                      </p:cBhvr>
                                      <p:to>
                                        <p:strVal val="hidden"/>
                                      </p:to>
                                    </p:set>
                                  </p:subTnLst>
                                </p:cTn>
                              </p:par>
                            </p:childTnLst>
                          </p:cTn>
                        </p:par>
                        <p:par>
                          <p:cTn id="40" fill="hold">
                            <p:stCondLst>
                              <p:cond delay="3000"/>
                            </p:stCondLst>
                            <p:childTnLst>
                              <p:par>
                                <p:cTn id="41" presetID="53"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subTnLst>
                                    <p:set>
                                      <p:cBhvr override="childStyle">
                                        <p:cTn dur="1" fill="hold" display="0" masterRel="sameClick" afterEffect="1">
                                          <p:stCondLst>
                                            <p:cond evt="end" delay="0">
                                              <p:tn val="41"/>
                                            </p:cond>
                                          </p:stCondLst>
                                        </p:cTn>
                                        <p:tgtEl>
                                          <p:spTgt spid="20"/>
                                        </p:tgtEl>
                                        <p:attrNameLst>
                                          <p:attrName>style.visibility</p:attrName>
                                        </p:attrNameLst>
                                      </p:cBhvr>
                                      <p:to>
                                        <p:strVal val="hidden"/>
                                      </p:to>
                                    </p:set>
                                  </p:subTnLst>
                                </p:cTn>
                              </p:par>
                            </p:childTnLst>
                          </p:cTn>
                        </p:par>
                        <p:par>
                          <p:cTn id="46" fill="hold">
                            <p:stCondLst>
                              <p:cond delay="3500"/>
                            </p:stCondLst>
                            <p:childTnLst>
                              <p:par>
                                <p:cTn id="47" presetID="53" presetClass="entr" presetSubtype="0"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subTnLst>
                                    <p:set>
                                      <p:cBhvr override="childStyle">
                                        <p:cTn dur="1" fill="hold" display="0" masterRel="sameClick" afterEffect="1">
                                          <p:stCondLst>
                                            <p:cond evt="end" delay="0">
                                              <p:tn val="47"/>
                                            </p:cond>
                                          </p:stCondLst>
                                        </p:cTn>
                                        <p:tgtEl>
                                          <p:spTgt spid="21"/>
                                        </p:tgtEl>
                                        <p:attrNameLst>
                                          <p:attrName>style.visibility</p:attrName>
                                        </p:attrNameLst>
                                      </p:cBhvr>
                                      <p:to>
                                        <p:strVal val="hidden"/>
                                      </p:to>
                                    </p:set>
                                  </p:subTnLst>
                                </p:cTn>
                              </p:par>
                            </p:childTnLst>
                          </p:cTn>
                        </p:par>
                        <p:par>
                          <p:cTn id="52" fill="hold">
                            <p:stCondLst>
                              <p:cond delay="4000"/>
                            </p:stCondLst>
                            <p:childTnLst>
                              <p:par>
                                <p:cTn id="53" presetID="53"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subTnLst>
                                    <p:set>
                                      <p:cBhvr override="childStyle">
                                        <p:cTn dur="1" fill="hold" display="0" masterRel="sameClick" afterEffect="1">
                                          <p:stCondLst>
                                            <p:cond evt="end" delay="0">
                                              <p:tn val="53"/>
                                            </p:cond>
                                          </p:stCondLst>
                                        </p:cTn>
                                        <p:tgtEl>
                                          <p:spTgt spid="22"/>
                                        </p:tgtEl>
                                        <p:attrNameLst>
                                          <p:attrName>style.visibility</p:attrName>
                                        </p:attrNameLst>
                                      </p:cBhvr>
                                      <p:to>
                                        <p:strVal val="hidden"/>
                                      </p:to>
                                    </p:set>
                                  </p:subTnLst>
                                </p:cTn>
                              </p:par>
                            </p:childTnLst>
                          </p:cTn>
                        </p:par>
                        <p:par>
                          <p:cTn id="58" fill="hold">
                            <p:stCondLst>
                              <p:cond delay="4500"/>
                            </p:stCondLst>
                            <p:childTnLst>
                              <p:par>
                                <p:cTn id="59" presetID="53" presetClass="entr" presetSubtype="0"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p:cTn id="61" dur="500" fill="hold"/>
                                        <p:tgtEl>
                                          <p:spTgt spid="23"/>
                                        </p:tgtEl>
                                        <p:attrNameLst>
                                          <p:attrName>ppt_w</p:attrName>
                                        </p:attrNameLst>
                                      </p:cBhvr>
                                      <p:tavLst>
                                        <p:tav tm="0">
                                          <p:val>
                                            <p:fltVal val="0"/>
                                          </p:val>
                                        </p:tav>
                                        <p:tav tm="100000">
                                          <p:val>
                                            <p:strVal val="#ppt_w"/>
                                          </p:val>
                                        </p:tav>
                                      </p:tavLst>
                                    </p:anim>
                                    <p:anim calcmode="lin" valueType="num">
                                      <p:cBhvr>
                                        <p:cTn id="62" dur="500" fill="hold"/>
                                        <p:tgtEl>
                                          <p:spTgt spid="23"/>
                                        </p:tgtEl>
                                        <p:attrNameLst>
                                          <p:attrName>ppt_h</p:attrName>
                                        </p:attrNameLst>
                                      </p:cBhvr>
                                      <p:tavLst>
                                        <p:tav tm="0">
                                          <p:val>
                                            <p:fltVal val="0"/>
                                          </p:val>
                                        </p:tav>
                                        <p:tav tm="100000">
                                          <p:val>
                                            <p:strVal val="#ppt_h"/>
                                          </p:val>
                                        </p:tav>
                                      </p:tavLst>
                                    </p:anim>
                                    <p:animEffect transition="in" filter="fade">
                                      <p:cBhvr>
                                        <p:cTn id="63" dur="500"/>
                                        <p:tgtEl>
                                          <p:spTgt spid="23"/>
                                        </p:tgtEl>
                                      </p:cBhvr>
                                    </p:animEffect>
                                  </p:childTnLst>
                                  <p:subTnLst>
                                    <p:set>
                                      <p:cBhvr override="childStyle">
                                        <p:cTn dur="1" fill="hold" display="0" masterRel="sameClick" afterEffect="1">
                                          <p:stCondLst>
                                            <p:cond evt="end" delay="0">
                                              <p:tn val="59"/>
                                            </p:cond>
                                          </p:stCondLst>
                                        </p:cTn>
                                        <p:tgtEl>
                                          <p:spTgt spid="23"/>
                                        </p:tgtEl>
                                        <p:attrNameLst>
                                          <p:attrName>style.visibility</p:attrName>
                                        </p:attrNameLst>
                                      </p:cBhvr>
                                      <p:to>
                                        <p:strVal val="hidden"/>
                                      </p:to>
                                    </p:set>
                                  </p:subTnLst>
                                </p:cTn>
                              </p:par>
                            </p:childTnLst>
                          </p:cTn>
                        </p:par>
                        <p:par>
                          <p:cTn id="64" fill="hold">
                            <p:stCondLst>
                              <p:cond delay="5000"/>
                            </p:stCondLst>
                            <p:childTnLst>
                              <p:par>
                                <p:cTn id="65" presetID="53" presetClass="entr" presetSubtype="0"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subTnLst>
                                    <p:set>
                                      <p:cBhvr override="childStyle">
                                        <p:cTn dur="1" fill="hold" display="0" masterRel="sameClick" afterEffect="1">
                                          <p:stCondLst>
                                            <p:cond evt="end" delay="0">
                                              <p:tn val="65"/>
                                            </p:cond>
                                          </p:stCondLst>
                                        </p:cTn>
                                        <p:tgtEl>
                                          <p:spTgt spid="24"/>
                                        </p:tgtEl>
                                        <p:attrNameLst>
                                          <p:attrName>style.visibility</p:attrName>
                                        </p:attrNameLst>
                                      </p:cBhvr>
                                      <p:to>
                                        <p:strVal val="hidden"/>
                                      </p:to>
                                    </p:set>
                                  </p:subTnLst>
                                </p:cTn>
                              </p:par>
                            </p:childTnLst>
                          </p:cTn>
                        </p:par>
                        <p:par>
                          <p:cTn id="70" fill="hold">
                            <p:stCondLst>
                              <p:cond delay="5500"/>
                            </p:stCondLst>
                            <p:childTnLst>
                              <p:par>
                                <p:cTn id="71" presetID="53"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subTnLst>
                                    <p:set>
                                      <p:cBhvr override="childStyle">
                                        <p:cTn dur="1" fill="hold" display="0" masterRel="sameClick" afterEffect="1">
                                          <p:stCondLst>
                                            <p:cond evt="end" delay="0">
                                              <p:tn val="71"/>
                                            </p:cond>
                                          </p:stCondLst>
                                        </p:cTn>
                                        <p:tgtEl>
                                          <p:spTgt spid="25"/>
                                        </p:tgtEl>
                                        <p:attrNameLst>
                                          <p:attrName>style.visibility</p:attrName>
                                        </p:attrNameLst>
                                      </p:cBhvr>
                                      <p:to>
                                        <p:strVal val="hidden"/>
                                      </p:to>
                                    </p:set>
                                  </p:subTnLst>
                                </p:cTn>
                              </p:par>
                            </p:childTnLst>
                          </p:cTn>
                        </p:par>
                        <p:par>
                          <p:cTn id="76" fill="hold">
                            <p:stCondLst>
                              <p:cond delay="6000"/>
                            </p:stCondLst>
                            <p:childTnLst>
                              <p:par>
                                <p:cTn id="77" presetID="53" presetClass="entr" presetSubtype="0" fill="hold" nodeType="after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500" fill="hold"/>
                                        <p:tgtEl>
                                          <p:spTgt spid="26"/>
                                        </p:tgtEl>
                                        <p:attrNameLst>
                                          <p:attrName>ppt_w</p:attrName>
                                        </p:attrNameLst>
                                      </p:cBhvr>
                                      <p:tavLst>
                                        <p:tav tm="0">
                                          <p:val>
                                            <p:fltVal val="0"/>
                                          </p:val>
                                        </p:tav>
                                        <p:tav tm="100000">
                                          <p:val>
                                            <p:strVal val="#ppt_w"/>
                                          </p:val>
                                        </p:tav>
                                      </p:tavLst>
                                    </p:anim>
                                    <p:anim calcmode="lin" valueType="num">
                                      <p:cBhvr>
                                        <p:cTn id="80" dur="500" fill="hold"/>
                                        <p:tgtEl>
                                          <p:spTgt spid="26"/>
                                        </p:tgtEl>
                                        <p:attrNameLst>
                                          <p:attrName>ppt_h</p:attrName>
                                        </p:attrNameLst>
                                      </p:cBhvr>
                                      <p:tavLst>
                                        <p:tav tm="0">
                                          <p:val>
                                            <p:fltVal val="0"/>
                                          </p:val>
                                        </p:tav>
                                        <p:tav tm="100000">
                                          <p:val>
                                            <p:strVal val="#ppt_h"/>
                                          </p:val>
                                        </p:tav>
                                      </p:tavLst>
                                    </p:anim>
                                    <p:animEffect transition="in" filter="fade">
                                      <p:cBhvr>
                                        <p:cTn id="81" dur="500"/>
                                        <p:tgtEl>
                                          <p:spTgt spid="26"/>
                                        </p:tgtEl>
                                      </p:cBhvr>
                                    </p:animEffect>
                                  </p:childTnLst>
                                </p:cTn>
                              </p:par>
                            </p:childTnLst>
                          </p:cTn>
                        </p:par>
                        <p:par>
                          <p:cTn id="82" fill="hold">
                            <p:stCondLst>
                              <p:cond delay="6500"/>
                            </p:stCondLst>
                            <p:childTnLst>
                              <p:par>
                                <p:cTn id="83" presetID="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 calcmode="lin" valueType="num">
                                      <p:cBhvr additive="base">
                                        <p:cTn id="85" dur="500" fill="hold"/>
                                        <p:tgtEl>
                                          <p:spTgt spid="27"/>
                                        </p:tgtEl>
                                        <p:attrNameLst>
                                          <p:attrName>ppt_x</p:attrName>
                                        </p:attrNameLst>
                                      </p:cBhvr>
                                      <p:tavLst>
                                        <p:tav tm="0">
                                          <p:val>
                                            <p:strVal val="#ppt_x"/>
                                          </p:val>
                                        </p:tav>
                                        <p:tav tm="100000">
                                          <p:val>
                                            <p:strVal val="#ppt_x"/>
                                          </p:val>
                                        </p:tav>
                                      </p:tavLst>
                                    </p:anim>
                                    <p:anim calcmode="lin" valueType="num">
                                      <p:cBhvr additive="base">
                                        <p:cTn id="86" dur="500" fill="hold"/>
                                        <p:tgtEl>
                                          <p:spTgt spid="27"/>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2" fill="hold"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fill="hold"/>
                                        <p:tgtEl>
                                          <p:spTgt spid="28"/>
                                        </p:tgtEl>
                                        <p:attrNameLst>
                                          <p:attrName>ppt_x</p:attrName>
                                        </p:attrNameLst>
                                      </p:cBhvr>
                                      <p:tavLst>
                                        <p:tav tm="0">
                                          <p:val>
                                            <p:strVal val="1+#ppt_w/2"/>
                                          </p:val>
                                        </p:tav>
                                        <p:tav tm="100000">
                                          <p:val>
                                            <p:strVal val="#ppt_x"/>
                                          </p:val>
                                        </p:tav>
                                      </p:tavLst>
                                    </p:anim>
                                    <p:anim calcmode="lin" valueType="num">
                                      <p:cBhvr additive="base">
                                        <p:cTn id="91" dur="500" fill="hold"/>
                                        <p:tgtEl>
                                          <p:spTgt spid="28"/>
                                        </p:tgtEl>
                                        <p:attrNameLst>
                                          <p:attrName>ppt_y</p:attrName>
                                        </p:attrNameLst>
                                      </p:cBhvr>
                                      <p:tavLst>
                                        <p:tav tm="0">
                                          <p:val>
                                            <p:strVal val="#ppt_y"/>
                                          </p:val>
                                        </p:tav>
                                        <p:tav tm="100000">
                                          <p:val>
                                            <p:strVal val="#ppt_y"/>
                                          </p:val>
                                        </p:tav>
                                      </p:tavLst>
                                    </p:anim>
                                  </p:childTnLst>
                                </p:cTn>
                              </p:par>
                            </p:childTnLst>
                          </p:cTn>
                        </p:par>
                        <p:par>
                          <p:cTn id="92" fill="hold">
                            <p:stCondLst>
                              <p:cond delay="7500"/>
                            </p:stCondLst>
                            <p:childTnLst>
                              <p:par>
                                <p:cTn id="93" presetID="2" presetClass="entr" presetSubtype="6" fill="hold" nodeType="after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500" fill="hold"/>
                                        <p:tgtEl>
                                          <p:spTgt spid="12"/>
                                        </p:tgtEl>
                                        <p:attrNameLst>
                                          <p:attrName>ppt_x</p:attrName>
                                        </p:attrNameLst>
                                      </p:cBhvr>
                                      <p:tavLst>
                                        <p:tav tm="0">
                                          <p:val>
                                            <p:strVal val="1+#ppt_w/2"/>
                                          </p:val>
                                        </p:tav>
                                        <p:tav tm="100000">
                                          <p:val>
                                            <p:strVal val="#ppt_x"/>
                                          </p:val>
                                        </p:tav>
                                      </p:tavLst>
                                    </p:anim>
                                    <p:anim calcmode="lin" valueType="num">
                                      <p:cBhvr additive="base">
                                        <p:cTn id="96" dur="500" fill="hold"/>
                                        <p:tgtEl>
                                          <p:spTgt spid="12"/>
                                        </p:tgtEl>
                                        <p:attrNameLst>
                                          <p:attrName>ppt_y</p:attrName>
                                        </p:attrNameLst>
                                      </p:cBhvr>
                                      <p:tavLst>
                                        <p:tav tm="0">
                                          <p:val>
                                            <p:strVal val="1+#ppt_h/2"/>
                                          </p:val>
                                        </p:tav>
                                        <p:tav tm="100000">
                                          <p:val>
                                            <p:strVal val="#ppt_y"/>
                                          </p:val>
                                        </p:tav>
                                      </p:tavLst>
                                    </p:anim>
                                  </p:childTnLst>
                                </p:cTn>
                              </p:par>
                            </p:childTnLst>
                          </p:cTn>
                        </p:par>
                        <p:par>
                          <p:cTn id="97" fill="hold">
                            <p:stCondLst>
                              <p:cond delay="8000"/>
                            </p:stCondLst>
                            <p:childTnLst>
                              <p:par>
                                <p:cTn id="98" presetID="23" presetClass="entr" presetSubtype="16" fill="hold" nodeType="afterEffect">
                                  <p:stCondLst>
                                    <p:cond delay="0"/>
                                  </p:stCondLst>
                                  <p:childTnLst>
                                    <p:set>
                                      <p:cBhvr>
                                        <p:cTn id="99" dur="1" fill="hold">
                                          <p:stCondLst>
                                            <p:cond delay="0"/>
                                          </p:stCondLst>
                                        </p:cTn>
                                        <p:tgtEl>
                                          <p:spTgt spid="13"/>
                                        </p:tgtEl>
                                        <p:attrNameLst>
                                          <p:attrName>style.visibility</p:attrName>
                                        </p:attrNameLst>
                                      </p:cBhvr>
                                      <p:to>
                                        <p:strVal val="visible"/>
                                      </p:to>
                                    </p:set>
                                    <p:anim calcmode="lin" valueType="num">
                                      <p:cBhvr>
                                        <p:cTn id="100" dur="500" fill="hold"/>
                                        <p:tgtEl>
                                          <p:spTgt spid="13"/>
                                        </p:tgtEl>
                                        <p:attrNameLst>
                                          <p:attrName>ppt_w</p:attrName>
                                        </p:attrNameLst>
                                      </p:cBhvr>
                                      <p:tavLst>
                                        <p:tav tm="0">
                                          <p:val>
                                            <p:fltVal val="0"/>
                                          </p:val>
                                        </p:tav>
                                        <p:tav tm="100000">
                                          <p:val>
                                            <p:strVal val="#ppt_w"/>
                                          </p:val>
                                        </p:tav>
                                      </p:tavLst>
                                    </p:anim>
                                    <p:anim calcmode="lin" valueType="num">
                                      <p:cBhvr>
                                        <p:cTn id="101"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Classical and standard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391</a:t>
            </a:fld>
            <a:endParaRPr lang="nl-NL"/>
          </a:p>
        </p:txBody>
      </p:sp>
      <p:pic>
        <p:nvPicPr>
          <p:cNvPr id="5" name="Picture 4" descr="yun_1315"/>
          <p:cNvPicPr>
            <a:picLocks noChangeAspect="1" noChangeArrowheads="1"/>
          </p:cNvPicPr>
          <p:nvPr/>
        </p:nvPicPr>
        <p:blipFill>
          <a:blip r:embed="rId2" cstate="print"/>
          <a:srcRect/>
          <a:stretch>
            <a:fillRect/>
          </a:stretch>
        </p:blipFill>
        <p:spPr bwMode="auto">
          <a:xfrm>
            <a:off x="5610196" y="4624374"/>
            <a:ext cx="2484437" cy="1639888"/>
          </a:xfrm>
          <a:prstGeom prst="rect">
            <a:avLst/>
          </a:prstGeom>
          <a:noFill/>
        </p:spPr>
      </p:pic>
      <p:pic>
        <p:nvPicPr>
          <p:cNvPr id="6" name="Picture 5" descr="F2004032801411400000"/>
          <p:cNvPicPr>
            <a:picLocks noChangeAspect="1" noChangeArrowheads="1"/>
          </p:cNvPicPr>
          <p:nvPr/>
        </p:nvPicPr>
        <p:blipFill>
          <a:blip r:embed="rId3" cstate="print"/>
          <a:srcRect/>
          <a:stretch>
            <a:fillRect/>
          </a:stretch>
        </p:blipFill>
        <p:spPr bwMode="auto">
          <a:xfrm>
            <a:off x="1001683" y="4624374"/>
            <a:ext cx="2392363" cy="1625600"/>
          </a:xfrm>
          <a:prstGeom prst="rect">
            <a:avLst/>
          </a:prstGeom>
          <a:noFill/>
        </p:spPr>
      </p:pic>
      <p:pic>
        <p:nvPicPr>
          <p:cNvPr id="7" name="Picture 6" descr="Russ Eberhart"/>
          <p:cNvPicPr>
            <a:picLocks noChangeAspect="1" noChangeArrowheads="1"/>
          </p:cNvPicPr>
          <p:nvPr/>
        </p:nvPicPr>
        <p:blipFill>
          <a:blip r:embed="rId4" cstate="print"/>
          <a:srcRect/>
          <a:stretch>
            <a:fillRect/>
          </a:stretch>
        </p:blipFill>
        <p:spPr bwMode="auto">
          <a:xfrm>
            <a:off x="428596" y="1500174"/>
            <a:ext cx="2171700" cy="2667000"/>
          </a:xfrm>
          <a:prstGeom prst="rect">
            <a:avLst/>
          </a:prstGeom>
          <a:noFill/>
        </p:spPr>
      </p:pic>
      <p:pic>
        <p:nvPicPr>
          <p:cNvPr id="8" name="Picture 7" descr="kabe0160-thum"/>
          <p:cNvPicPr>
            <a:picLocks noChangeAspect="1" noChangeArrowheads="1"/>
          </p:cNvPicPr>
          <p:nvPr/>
        </p:nvPicPr>
        <p:blipFill>
          <a:blip r:embed="rId5" cstate="print"/>
          <a:srcRect/>
          <a:stretch>
            <a:fillRect/>
          </a:stretch>
        </p:blipFill>
        <p:spPr bwMode="auto">
          <a:xfrm>
            <a:off x="3449608" y="4624374"/>
            <a:ext cx="2160588" cy="1619250"/>
          </a:xfrm>
          <a:prstGeom prst="rect">
            <a:avLst/>
          </a:prstGeom>
          <a:noFill/>
        </p:spPr>
      </p:pic>
      <p:sp>
        <p:nvSpPr>
          <p:cNvPr id="9" name="Rectangle 8"/>
          <p:cNvSpPr>
            <a:spLocks noChangeArrowheads="1"/>
          </p:cNvSpPr>
          <p:nvPr/>
        </p:nvSpPr>
        <p:spPr bwMode="auto">
          <a:xfrm>
            <a:off x="773083" y="4167174"/>
            <a:ext cx="1482725" cy="336550"/>
          </a:xfrm>
          <a:prstGeom prst="rect">
            <a:avLst/>
          </a:prstGeom>
          <a:noFill/>
          <a:ln w="9525" algn="ctr">
            <a:noFill/>
            <a:miter lim="800000"/>
            <a:headEnd/>
            <a:tailEnd/>
          </a:ln>
          <a:effectLst/>
        </p:spPr>
        <p:txBody>
          <a:bodyPr wrap="none">
            <a:spAutoFit/>
          </a:bodyPr>
          <a:lstStyle/>
          <a:p>
            <a:pPr algn="ctr"/>
            <a:r>
              <a:rPr kumimoji="1" lang="en-US" altLang="zh-TW" sz="1600" b="0">
                <a:effectLst>
                  <a:outerShdw blurRad="38100" dist="38100" dir="2700000" algn="tl">
                    <a:srgbClr val="C0C0C0"/>
                  </a:outerShdw>
                </a:effectLst>
                <a:latin typeface="Arial" charset="0"/>
                <a:ea typeface="新細明體" pitchFamily="18" charset="-120"/>
              </a:rPr>
              <a:t>Russ Eberhart</a:t>
            </a:r>
          </a:p>
        </p:txBody>
      </p:sp>
      <p:pic>
        <p:nvPicPr>
          <p:cNvPr id="10" name="Picture 9" descr="cipct2"/>
          <p:cNvPicPr>
            <a:picLocks noChangeAspect="1" noChangeArrowheads="1"/>
          </p:cNvPicPr>
          <p:nvPr/>
        </p:nvPicPr>
        <p:blipFill>
          <a:blip r:embed="rId6" cstate="print"/>
          <a:srcRect/>
          <a:stretch>
            <a:fillRect/>
          </a:stretch>
        </p:blipFill>
        <p:spPr bwMode="auto">
          <a:xfrm>
            <a:off x="6488083" y="1500174"/>
            <a:ext cx="2133600" cy="2667000"/>
          </a:xfrm>
          <a:prstGeom prst="rect">
            <a:avLst/>
          </a:prstGeom>
          <a:noFill/>
        </p:spPr>
      </p:pic>
      <p:pic>
        <p:nvPicPr>
          <p:cNvPr id="11" name="Picture 10" descr="jimk2"/>
          <p:cNvPicPr>
            <a:picLocks noChangeAspect="1" noChangeArrowheads="1"/>
          </p:cNvPicPr>
          <p:nvPr/>
        </p:nvPicPr>
        <p:blipFill>
          <a:blip r:embed="rId7" cstate="print"/>
          <a:srcRect/>
          <a:stretch>
            <a:fillRect/>
          </a:stretch>
        </p:blipFill>
        <p:spPr bwMode="auto">
          <a:xfrm>
            <a:off x="2600296" y="1500174"/>
            <a:ext cx="3887787" cy="2644775"/>
          </a:xfrm>
          <a:prstGeom prst="rect">
            <a:avLst/>
          </a:prstGeom>
          <a:noFill/>
        </p:spPr>
      </p:pic>
      <p:sp>
        <p:nvSpPr>
          <p:cNvPr id="12" name="Rectangle 11"/>
          <p:cNvSpPr>
            <a:spLocks noChangeArrowheads="1"/>
          </p:cNvSpPr>
          <p:nvPr/>
        </p:nvSpPr>
        <p:spPr bwMode="auto">
          <a:xfrm>
            <a:off x="3821083" y="4167174"/>
            <a:ext cx="1639888" cy="336550"/>
          </a:xfrm>
          <a:prstGeom prst="rect">
            <a:avLst/>
          </a:prstGeom>
          <a:noFill/>
          <a:ln w="9525" algn="ctr">
            <a:noFill/>
            <a:miter lim="800000"/>
            <a:headEnd/>
            <a:tailEnd/>
          </a:ln>
          <a:effectLst/>
        </p:spPr>
        <p:txBody>
          <a:bodyPr wrap="none">
            <a:spAutoFit/>
          </a:bodyPr>
          <a:lstStyle/>
          <a:p>
            <a:pPr algn="ctr"/>
            <a:r>
              <a:rPr kumimoji="1" lang="en-US" altLang="zh-TW" sz="1600" b="0">
                <a:effectLst>
                  <a:outerShdw blurRad="38100" dist="38100" dir="2700000" algn="tl">
                    <a:srgbClr val="C0C0C0"/>
                  </a:outerShdw>
                </a:effectLst>
                <a:latin typeface="Arial" charset="0"/>
                <a:ea typeface="新細明體" pitchFamily="18" charset="-120"/>
              </a:rPr>
              <a:t>James Kennedy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PSO Conceptual Development</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392</a:t>
            </a:fld>
            <a:endParaRPr lang="nl-NL"/>
          </a:p>
        </p:txBody>
      </p:sp>
      <p:sp>
        <p:nvSpPr>
          <p:cNvPr id="5" name="Rectangle 4"/>
          <p:cNvSpPr/>
          <p:nvPr/>
        </p:nvSpPr>
        <p:spPr>
          <a:xfrm>
            <a:off x="785786" y="1357298"/>
            <a:ext cx="7786742" cy="923330"/>
          </a:xfrm>
          <a:prstGeom prst="rect">
            <a:avLst/>
          </a:prstGeom>
        </p:spPr>
        <p:txBody>
          <a:bodyPr wrap="square">
            <a:spAutoFit/>
          </a:bodyPr>
          <a:lstStyle/>
          <a:p>
            <a:pPr>
              <a:buBlip>
                <a:blip r:embed="rId2"/>
              </a:buBlip>
            </a:pPr>
            <a:r>
              <a:rPr lang="en-US" dirty="0"/>
              <a:t>     How do large numbers of birds produce seamless, graceful flocking choreography, while often, but suddenly changing direction, scattering and regrouping?</a:t>
            </a:r>
          </a:p>
        </p:txBody>
      </p:sp>
      <p:sp>
        <p:nvSpPr>
          <p:cNvPr id="6" name="Rectangle 5"/>
          <p:cNvSpPr/>
          <p:nvPr/>
        </p:nvSpPr>
        <p:spPr>
          <a:xfrm>
            <a:off x="571472" y="3357562"/>
            <a:ext cx="8143932" cy="1200329"/>
          </a:xfrm>
          <a:prstGeom prst="rect">
            <a:avLst/>
          </a:prstGeom>
        </p:spPr>
        <p:txBody>
          <a:bodyPr wrap="square">
            <a:spAutoFit/>
          </a:bodyPr>
          <a:lstStyle/>
          <a:p>
            <a:pPr lvl="1">
              <a:buBlip>
                <a:blip r:embed="rId3"/>
              </a:buBlip>
            </a:pPr>
            <a:r>
              <a:rPr lang="en-US" dirty="0"/>
              <a:t>–“</a:t>
            </a:r>
            <a:r>
              <a:rPr lang="en-US" dirty="0">
                <a:solidFill>
                  <a:schemeClr val="tx2">
                    <a:lumMod val="60000"/>
                    <a:lumOff val="40000"/>
                  </a:schemeClr>
                </a:solidFill>
              </a:rPr>
              <a:t>Decentralized</a:t>
            </a:r>
            <a:r>
              <a:rPr lang="en-US" dirty="0"/>
              <a:t>”</a:t>
            </a:r>
            <a:r>
              <a:rPr lang="en-US" dirty="0">
                <a:solidFill>
                  <a:schemeClr val="tx2">
                    <a:lumMod val="60000"/>
                    <a:lumOff val="40000"/>
                  </a:schemeClr>
                </a:solidFill>
              </a:rPr>
              <a:t> </a:t>
            </a:r>
            <a:r>
              <a:rPr lang="en-US" dirty="0"/>
              <a:t>local processes.</a:t>
            </a:r>
          </a:p>
          <a:p>
            <a:pPr lvl="1"/>
            <a:endParaRPr lang="en-US" dirty="0"/>
          </a:p>
          <a:p>
            <a:pPr lvl="1">
              <a:buBlip>
                <a:blip r:embed="rId3"/>
              </a:buBlip>
            </a:pPr>
            <a:r>
              <a:rPr lang="en-US" dirty="0"/>
              <a:t>–Manipulation of inter-individual distances </a:t>
            </a:r>
          </a:p>
          <a:p>
            <a:pPr lvl="1"/>
            <a:r>
              <a:rPr lang="en-US" dirty="0"/>
              <a:t>		(keep pace and avoid collision).</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PSO Conceptual Development</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393</a:t>
            </a:fld>
            <a:endParaRPr lang="nl-NL"/>
          </a:p>
        </p:txBody>
      </p:sp>
      <p:sp>
        <p:nvSpPr>
          <p:cNvPr id="6" name="Rectangle 5"/>
          <p:cNvSpPr/>
          <p:nvPr/>
        </p:nvSpPr>
        <p:spPr>
          <a:xfrm>
            <a:off x="357158" y="1500174"/>
            <a:ext cx="8001056" cy="646331"/>
          </a:xfrm>
          <a:prstGeom prst="rect">
            <a:avLst/>
          </a:prstGeom>
        </p:spPr>
        <p:txBody>
          <a:bodyPr wrap="square">
            <a:spAutoFit/>
          </a:bodyPr>
          <a:lstStyle/>
          <a:p>
            <a:pPr>
              <a:buBlip>
                <a:blip r:embed="rId2"/>
              </a:buBlip>
            </a:pPr>
            <a:r>
              <a:rPr lang="en-US" dirty="0"/>
              <a:t>    Are there any advantages to the swarming behavior for an individual in a swarm?</a:t>
            </a:r>
          </a:p>
        </p:txBody>
      </p:sp>
      <p:sp>
        <p:nvSpPr>
          <p:cNvPr id="7" name="Rectangle 6"/>
          <p:cNvSpPr/>
          <p:nvPr/>
        </p:nvSpPr>
        <p:spPr>
          <a:xfrm>
            <a:off x="642910" y="3214686"/>
            <a:ext cx="7572428" cy="1200329"/>
          </a:xfrm>
          <a:prstGeom prst="rect">
            <a:avLst/>
          </a:prstGeom>
        </p:spPr>
        <p:txBody>
          <a:bodyPr wrap="square">
            <a:spAutoFit/>
          </a:bodyPr>
          <a:lstStyle/>
          <a:p>
            <a:pPr lvl="1">
              <a:buBlip>
                <a:blip r:embed="rId3"/>
              </a:buBlip>
            </a:pPr>
            <a:r>
              <a:rPr lang="en-US" dirty="0"/>
              <a:t>     Can profit from the discoveries and previous experience of other swarm members in search for food, avoiding predators, adjusting to the environment, i.e. information sharing yields evolutionary advantage.</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PSO Conceptual Development</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394</a:t>
            </a:fld>
            <a:endParaRPr lang="nl-NL"/>
          </a:p>
        </p:txBody>
      </p:sp>
      <p:sp>
        <p:nvSpPr>
          <p:cNvPr id="5" name="Rectangle 4"/>
          <p:cNvSpPr/>
          <p:nvPr/>
        </p:nvSpPr>
        <p:spPr>
          <a:xfrm>
            <a:off x="857224" y="1571612"/>
            <a:ext cx="7572428" cy="646331"/>
          </a:xfrm>
          <a:prstGeom prst="rect">
            <a:avLst/>
          </a:prstGeom>
        </p:spPr>
        <p:txBody>
          <a:bodyPr wrap="square">
            <a:spAutoFit/>
          </a:bodyPr>
          <a:lstStyle/>
          <a:p>
            <a:pPr>
              <a:buBlip>
                <a:blip r:embed="rId2"/>
              </a:buBlip>
            </a:pPr>
            <a:r>
              <a:rPr lang="en-US" dirty="0"/>
              <a:t>   Do humans exhibit social interaction similar to the swarming behavior in other species?</a:t>
            </a:r>
          </a:p>
        </p:txBody>
      </p:sp>
      <p:sp>
        <p:nvSpPr>
          <p:cNvPr id="6" name="Rectangle 5"/>
          <p:cNvSpPr/>
          <p:nvPr/>
        </p:nvSpPr>
        <p:spPr>
          <a:xfrm>
            <a:off x="1000100" y="3286124"/>
            <a:ext cx="7358114" cy="1200329"/>
          </a:xfrm>
          <a:prstGeom prst="rect">
            <a:avLst/>
          </a:prstGeom>
        </p:spPr>
        <p:txBody>
          <a:bodyPr wrap="square">
            <a:spAutoFit/>
          </a:bodyPr>
          <a:lstStyle/>
          <a:p>
            <a:pPr lvl="1">
              <a:buBlip>
                <a:blip r:embed="rId3"/>
              </a:buBlip>
            </a:pPr>
            <a:r>
              <a:rPr lang="en-US" dirty="0"/>
              <a:t>      Absolutely, humans learn to imitate physical motion early on; as they grow older, they imitate their peers on a more abstract level by adjusting their beliefs and attitudes to conform with societal standards.</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Basic PSO description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395</a:t>
            </a:fld>
            <a:endParaRPr lang="nl-NL"/>
          </a:p>
        </p:txBody>
      </p:sp>
      <p:sp>
        <p:nvSpPr>
          <p:cNvPr id="5" name="Rectangle 4"/>
          <p:cNvSpPr/>
          <p:nvPr/>
        </p:nvSpPr>
        <p:spPr>
          <a:xfrm>
            <a:off x="785786" y="1571612"/>
            <a:ext cx="7572428" cy="2585323"/>
          </a:xfrm>
          <a:prstGeom prst="rect">
            <a:avLst/>
          </a:prstGeom>
        </p:spPr>
        <p:txBody>
          <a:bodyPr wrap="square">
            <a:spAutoFit/>
          </a:bodyPr>
          <a:lstStyle/>
          <a:p>
            <a:pPr>
              <a:buBlip>
                <a:blip r:embed="rId2"/>
              </a:buBlip>
            </a:pPr>
            <a:r>
              <a:rPr lang="en-US" dirty="0"/>
              <a:t>   The swarming behavior of the birds could be the reason for finding optimal food resources. </a:t>
            </a:r>
          </a:p>
          <a:p>
            <a:pPr>
              <a:buBlip>
                <a:blip r:embed="rId2"/>
              </a:buBlip>
            </a:pPr>
            <a:endParaRPr lang="en-US" dirty="0"/>
          </a:p>
          <a:p>
            <a:pPr>
              <a:buBlip>
                <a:blip r:embed="rId2"/>
              </a:buBlip>
            </a:pPr>
            <a:endParaRPr lang="en-US" dirty="0"/>
          </a:p>
          <a:p>
            <a:pPr>
              <a:buBlip>
                <a:blip r:embed="rId2"/>
              </a:buBlip>
            </a:pPr>
            <a:endParaRPr lang="en-US" dirty="0"/>
          </a:p>
          <a:p>
            <a:pPr>
              <a:buBlip>
                <a:blip r:embed="rId2"/>
              </a:buBlip>
            </a:pPr>
            <a:r>
              <a:rPr lang="en-US" dirty="0"/>
              <a:t>   A swarming model could be used (with minor modifications) to find optimal solutions for </a:t>
            </a:r>
            <a:r>
              <a:rPr lang="en-US" i="1" dirty="0"/>
              <a:t>N dimensional non convex multi modal nonlinear functions N-dimensional, non-convex, multi-modal, nonlinear functions. </a:t>
            </a:r>
            <a:endParaRPr lang="en-US"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Basic PSO description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396</a:t>
            </a:fld>
            <a:endParaRPr lang="nl-NL"/>
          </a:p>
        </p:txBody>
      </p:sp>
      <p:sp>
        <p:nvSpPr>
          <p:cNvPr id="5" name="Rectangle 4"/>
          <p:cNvSpPr/>
          <p:nvPr/>
        </p:nvSpPr>
        <p:spPr>
          <a:xfrm>
            <a:off x="714348" y="1857364"/>
            <a:ext cx="7500990" cy="2585323"/>
          </a:xfrm>
          <a:prstGeom prst="rect">
            <a:avLst/>
          </a:prstGeom>
        </p:spPr>
        <p:txBody>
          <a:bodyPr wrap="square">
            <a:spAutoFit/>
          </a:bodyPr>
          <a:lstStyle/>
          <a:p>
            <a:pPr algn="just">
              <a:spcBef>
                <a:spcPct val="50000"/>
              </a:spcBef>
              <a:buBlip>
                <a:blip r:embed="rId2"/>
              </a:buBlip>
              <a:tabLst>
                <a:tab pos="292100" algn="l"/>
                <a:tab pos="342900" algn="l"/>
              </a:tabLst>
            </a:pPr>
            <a:r>
              <a:rPr lang="en-US" dirty="0"/>
              <a:t>   PSO was developed in 1995 by James Kennedy (social-psychologist) and Russell </a:t>
            </a:r>
            <a:r>
              <a:rPr lang="en-US" dirty="0" err="1"/>
              <a:t>Eberhart</a:t>
            </a:r>
            <a:r>
              <a:rPr lang="en-US" dirty="0"/>
              <a:t> (electrical engineer). </a:t>
            </a:r>
          </a:p>
          <a:p>
            <a:pPr algn="just">
              <a:spcBef>
                <a:spcPct val="50000"/>
              </a:spcBef>
              <a:buBlip>
                <a:blip r:embed="rId2"/>
              </a:buBlip>
              <a:tabLst>
                <a:tab pos="292100" algn="l"/>
                <a:tab pos="342900" algn="l"/>
              </a:tabLst>
            </a:pPr>
            <a:endParaRPr lang="en-US" dirty="0"/>
          </a:p>
          <a:p>
            <a:pPr algn="just">
              <a:spcBef>
                <a:spcPct val="50000"/>
              </a:spcBef>
              <a:buBlip>
                <a:blip r:embed="rId2"/>
              </a:buBlip>
              <a:tabLst>
                <a:tab pos="292100" algn="l"/>
                <a:tab pos="342900" algn="l"/>
              </a:tabLst>
            </a:pPr>
            <a:r>
              <a:rPr lang="en-US" dirty="0"/>
              <a:t>   PSO is a robust stochastic optimization technique based on the movement and intelligence of swarms.</a:t>
            </a:r>
          </a:p>
          <a:p>
            <a:pPr algn="just">
              <a:spcBef>
                <a:spcPct val="50000"/>
              </a:spcBef>
              <a:buBlip>
                <a:blip r:embed="rId2"/>
              </a:buBlip>
              <a:tabLst>
                <a:tab pos="292100" algn="l"/>
                <a:tab pos="342900" algn="l"/>
              </a:tabLst>
            </a:pPr>
            <a:endParaRPr lang="en-US" dirty="0"/>
          </a:p>
          <a:p>
            <a:pPr algn="just">
              <a:spcBef>
                <a:spcPct val="50000"/>
              </a:spcBef>
              <a:buBlip>
                <a:blip r:embed="rId2"/>
              </a:buBlip>
              <a:tabLst>
                <a:tab pos="292100" algn="l"/>
                <a:tab pos="342900" algn="l"/>
              </a:tabLst>
            </a:pPr>
            <a:r>
              <a:rPr lang="en-US" dirty="0"/>
              <a:t>   PSO applies the concept of social interaction to problem solving.</a:t>
            </a: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Basic PSO description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397</a:t>
            </a:fld>
            <a:endParaRPr lang="nl-NL"/>
          </a:p>
        </p:txBody>
      </p:sp>
      <p:sp>
        <p:nvSpPr>
          <p:cNvPr id="5" name="Rectangle 4"/>
          <p:cNvSpPr/>
          <p:nvPr/>
        </p:nvSpPr>
        <p:spPr>
          <a:xfrm>
            <a:off x="714348" y="1357298"/>
            <a:ext cx="8001056" cy="2446824"/>
          </a:xfrm>
          <a:prstGeom prst="rect">
            <a:avLst/>
          </a:prstGeom>
        </p:spPr>
        <p:txBody>
          <a:bodyPr wrap="square">
            <a:spAutoFit/>
          </a:bodyPr>
          <a:lstStyle/>
          <a:p>
            <a:pPr algn="just">
              <a:spcBef>
                <a:spcPct val="50000"/>
              </a:spcBef>
              <a:buBlip>
                <a:blip r:embed="rId2"/>
              </a:buBlip>
              <a:tabLst>
                <a:tab pos="292100" algn="l"/>
                <a:tab pos="342900" algn="l"/>
              </a:tabLst>
            </a:pPr>
            <a:r>
              <a:rPr lang="en-US" dirty="0"/>
              <a:t>   It uses a number of agents (particles) that constitute a swarm moving around in the search space looking for the best solution.</a:t>
            </a:r>
          </a:p>
          <a:p>
            <a:pPr algn="just">
              <a:spcBef>
                <a:spcPct val="50000"/>
              </a:spcBef>
              <a:buBlip>
                <a:blip r:embed="rId2"/>
              </a:buBlip>
              <a:tabLst>
                <a:tab pos="292100" algn="l"/>
                <a:tab pos="342900" algn="l"/>
              </a:tabLst>
            </a:pPr>
            <a:endParaRPr lang="en-US" dirty="0"/>
          </a:p>
          <a:p>
            <a:pPr algn="just">
              <a:spcBef>
                <a:spcPct val="50000"/>
              </a:spcBef>
              <a:buBlip>
                <a:blip r:embed="rId2"/>
              </a:buBlip>
              <a:tabLst>
                <a:tab pos="292100" algn="l"/>
                <a:tab pos="342900" algn="l"/>
              </a:tabLst>
            </a:pPr>
            <a:endParaRPr lang="en-US" dirty="0"/>
          </a:p>
          <a:p>
            <a:pPr algn="just">
              <a:spcBef>
                <a:spcPct val="50000"/>
              </a:spcBef>
              <a:buBlip>
                <a:blip r:embed="rId2"/>
              </a:buBlip>
              <a:tabLst>
                <a:tab pos="292100" algn="l"/>
                <a:tab pos="342900" algn="l"/>
              </a:tabLst>
            </a:pPr>
            <a:r>
              <a:rPr lang="en-US" dirty="0"/>
              <a:t>   Each particle is treated as a point in a N-dimensional space which adjusts its “flying” according to its own flying experience as well as the flying experience of other particles</a:t>
            </a:r>
            <a:r>
              <a:rPr lang="en-US" dirty="0">
                <a:latin typeface="Arial" pitchFamily="34" charset="0"/>
              </a:rPr>
              <a:t>.</a:t>
            </a:r>
            <a:endParaRPr lang="en-US"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57224" y="5072074"/>
            <a:ext cx="7429552" cy="1214446"/>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solidFill>
                  <a:schemeClr val="tx2"/>
                </a:solidFill>
              </a:rPr>
              <a:t>Basic PSO description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398</a:t>
            </a:fld>
            <a:endParaRPr lang="nl-NL"/>
          </a:p>
        </p:txBody>
      </p:sp>
      <p:sp>
        <p:nvSpPr>
          <p:cNvPr id="5" name="Rectangle 4"/>
          <p:cNvSpPr/>
          <p:nvPr/>
        </p:nvSpPr>
        <p:spPr>
          <a:xfrm>
            <a:off x="714348" y="1500174"/>
            <a:ext cx="7715304" cy="3077766"/>
          </a:xfrm>
          <a:prstGeom prst="rect">
            <a:avLst/>
          </a:prstGeom>
        </p:spPr>
        <p:txBody>
          <a:bodyPr wrap="square">
            <a:spAutoFit/>
          </a:bodyPr>
          <a:lstStyle/>
          <a:p>
            <a:pPr marL="457200" indent="-457200" algn="just">
              <a:buBlip>
                <a:blip r:embed="rId2"/>
              </a:buBlip>
            </a:pPr>
            <a:r>
              <a:rPr lang="en-US" sz="2000" b="1" dirty="0" err="1">
                <a:solidFill>
                  <a:srgbClr val="495AD9"/>
                </a:solidFill>
                <a:latin typeface="Arial" pitchFamily="34" charset="0"/>
              </a:rPr>
              <a:t>Pbest</a:t>
            </a:r>
            <a:r>
              <a:rPr lang="en-US" sz="2000" b="1" dirty="0">
                <a:solidFill>
                  <a:srgbClr val="495AD9"/>
                </a:solidFill>
                <a:latin typeface="Arial" pitchFamily="34" charset="0"/>
              </a:rPr>
              <a:t>: </a:t>
            </a:r>
            <a:r>
              <a:rPr lang="en-US" dirty="0">
                <a:latin typeface="Arial" pitchFamily="34" charset="0"/>
              </a:rPr>
              <a:t>Each particle keeps track of its coordinates in the solution space which are associated with the best solution (fitness) that has achieved so far by that particle. This value is called personal best , </a:t>
            </a:r>
            <a:r>
              <a:rPr lang="en-US" b="1" i="1" dirty="0" err="1">
                <a:latin typeface="Arial" pitchFamily="34" charset="0"/>
              </a:rPr>
              <a:t>pbest</a:t>
            </a:r>
            <a:r>
              <a:rPr lang="en-US" dirty="0">
                <a:latin typeface="Arial" pitchFamily="34" charset="0"/>
              </a:rPr>
              <a:t>.</a:t>
            </a:r>
          </a:p>
          <a:p>
            <a:pPr marL="457200" indent="-457200" algn="just">
              <a:buBlip>
                <a:blip r:embed="rId2"/>
              </a:buBlip>
            </a:pPr>
            <a:endParaRPr lang="en-US" dirty="0">
              <a:latin typeface="Arial" pitchFamily="34" charset="0"/>
            </a:endParaRPr>
          </a:p>
          <a:p>
            <a:pPr marL="457200" indent="-457200" algn="just">
              <a:buBlip>
                <a:blip r:embed="rId2"/>
              </a:buBlip>
            </a:pPr>
            <a:endParaRPr lang="en-US" dirty="0">
              <a:latin typeface="Arial" pitchFamily="34" charset="0"/>
            </a:endParaRPr>
          </a:p>
          <a:p>
            <a:pPr marL="457200" indent="-457200" algn="just">
              <a:buBlip>
                <a:blip r:embed="rId2"/>
              </a:buBlip>
            </a:pPr>
            <a:endParaRPr lang="en-US" dirty="0">
              <a:latin typeface="Arial" pitchFamily="34" charset="0"/>
            </a:endParaRPr>
          </a:p>
          <a:p>
            <a:pPr marL="457200" indent="-457200" algn="just">
              <a:spcBef>
                <a:spcPct val="50000"/>
              </a:spcBef>
              <a:buBlip>
                <a:blip r:embed="rId2"/>
              </a:buBlip>
            </a:pPr>
            <a:r>
              <a:rPr lang="en-US" sz="2000" b="1" dirty="0">
                <a:solidFill>
                  <a:srgbClr val="495AD9"/>
                </a:solidFill>
                <a:latin typeface="Arial" pitchFamily="34" charset="0"/>
              </a:rPr>
              <a:t>G-best: </a:t>
            </a:r>
            <a:r>
              <a:rPr lang="en-US" dirty="0">
                <a:latin typeface="Arial" pitchFamily="34" charset="0"/>
              </a:rPr>
              <a:t>Another best value that is tracked by the PSO is the best value obtained so far by any particle in the neighborhood of that particle. This value is called </a:t>
            </a:r>
            <a:r>
              <a:rPr lang="en-US" b="1" i="1" dirty="0" err="1">
                <a:latin typeface="Arial" pitchFamily="34" charset="0"/>
              </a:rPr>
              <a:t>gbest</a:t>
            </a:r>
            <a:r>
              <a:rPr lang="en-US" dirty="0">
                <a:latin typeface="Arial" pitchFamily="34" charset="0"/>
              </a:rPr>
              <a:t>.</a:t>
            </a:r>
          </a:p>
        </p:txBody>
      </p:sp>
      <p:sp>
        <p:nvSpPr>
          <p:cNvPr id="6" name="Rectangle 5"/>
          <p:cNvSpPr/>
          <p:nvPr/>
        </p:nvSpPr>
        <p:spPr>
          <a:xfrm>
            <a:off x="857224" y="5214950"/>
            <a:ext cx="7286676" cy="923330"/>
          </a:xfrm>
          <a:prstGeom prst="rect">
            <a:avLst/>
          </a:prstGeom>
        </p:spPr>
        <p:txBody>
          <a:bodyPr wrap="square">
            <a:spAutoFit/>
          </a:bodyPr>
          <a:lstStyle/>
          <a:p>
            <a:pPr algn="ctr">
              <a:spcBef>
                <a:spcPct val="50000"/>
              </a:spcBef>
            </a:pPr>
            <a:r>
              <a:rPr lang="en-US" b="1" dirty="0">
                <a:latin typeface="Arial" pitchFamily="34" charset="0"/>
              </a:rPr>
              <a:t>The basic concept of PSO lies in accelerating each particle toward its </a:t>
            </a:r>
            <a:r>
              <a:rPr lang="en-US" b="1" dirty="0" err="1">
                <a:latin typeface="Arial" pitchFamily="34" charset="0"/>
              </a:rPr>
              <a:t>pbest</a:t>
            </a:r>
            <a:r>
              <a:rPr lang="en-US" b="1" dirty="0">
                <a:latin typeface="Arial" pitchFamily="34" charset="0"/>
              </a:rPr>
              <a:t> and the </a:t>
            </a:r>
            <a:r>
              <a:rPr lang="en-US" b="1" dirty="0" err="1">
                <a:latin typeface="Arial" pitchFamily="34" charset="0"/>
              </a:rPr>
              <a:t>gbest</a:t>
            </a:r>
            <a:r>
              <a:rPr lang="en-US" b="1" dirty="0">
                <a:latin typeface="Arial" pitchFamily="34" charset="0"/>
              </a:rPr>
              <a:t> locations, with a random weighted acceleration at each time step</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Basic PSO </a:t>
            </a:r>
            <a:r>
              <a:rPr lang="en-US" dirty="0"/>
              <a:t>description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399</a:t>
            </a:fld>
            <a:endParaRPr lang="nl-NL"/>
          </a:p>
        </p:txBody>
      </p:sp>
      <p:sp>
        <p:nvSpPr>
          <p:cNvPr id="6" name="Rectangle 5"/>
          <p:cNvSpPr/>
          <p:nvPr/>
        </p:nvSpPr>
        <p:spPr>
          <a:xfrm>
            <a:off x="357158" y="1785926"/>
            <a:ext cx="8215370" cy="2492990"/>
          </a:xfrm>
          <a:prstGeom prst="rect">
            <a:avLst/>
          </a:prstGeom>
        </p:spPr>
        <p:txBody>
          <a:bodyPr wrap="square">
            <a:spAutoFit/>
          </a:bodyPr>
          <a:lstStyle/>
          <a:p>
            <a:pPr>
              <a:spcBef>
                <a:spcPct val="50000"/>
              </a:spcBef>
              <a:buBlip>
                <a:blip r:embed="rId2"/>
              </a:buBlip>
            </a:pPr>
            <a:r>
              <a:rPr lang="en-US" dirty="0">
                <a:latin typeface="Arial" pitchFamily="34" charset="0"/>
              </a:rPr>
              <a:t>   Each particle tries to modify its position using the following information:</a:t>
            </a:r>
          </a:p>
          <a:p>
            <a:pPr>
              <a:spcBef>
                <a:spcPct val="50000"/>
              </a:spcBef>
              <a:buBlip>
                <a:blip r:embed="rId2"/>
              </a:buBlip>
            </a:pPr>
            <a:endParaRPr lang="en-US" dirty="0">
              <a:latin typeface="Arial" pitchFamily="34" charset="0"/>
            </a:endParaRPr>
          </a:p>
          <a:p>
            <a:pPr lvl="1">
              <a:spcBef>
                <a:spcPct val="50000"/>
              </a:spcBef>
              <a:buBlip>
                <a:blip r:embed="rId3"/>
              </a:buBlip>
            </a:pPr>
            <a:r>
              <a:rPr lang="en-US" dirty="0">
                <a:latin typeface=""/>
              </a:rPr>
              <a:t>  The current positions, </a:t>
            </a:r>
          </a:p>
          <a:p>
            <a:pPr lvl="1">
              <a:spcBef>
                <a:spcPct val="50000"/>
              </a:spcBef>
              <a:buBlip>
                <a:blip r:embed="rId3"/>
              </a:buBlip>
            </a:pPr>
            <a:r>
              <a:rPr lang="en-US" dirty="0">
                <a:latin typeface=""/>
              </a:rPr>
              <a:t>  The current velocities,</a:t>
            </a:r>
          </a:p>
          <a:p>
            <a:pPr lvl="1">
              <a:spcBef>
                <a:spcPct val="50000"/>
              </a:spcBef>
              <a:buBlip>
                <a:blip r:embed="rId3"/>
              </a:buBlip>
            </a:pPr>
            <a:r>
              <a:rPr lang="en-US" dirty="0">
                <a:latin typeface=""/>
              </a:rPr>
              <a:t>  The distance between the current position and </a:t>
            </a:r>
            <a:r>
              <a:rPr lang="en-US" dirty="0" err="1">
                <a:latin typeface=""/>
              </a:rPr>
              <a:t>pbest</a:t>
            </a:r>
            <a:r>
              <a:rPr lang="en-US" dirty="0">
                <a:latin typeface=""/>
              </a:rPr>
              <a:t>,</a:t>
            </a:r>
          </a:p>
          <a:p>
            <a:pPr lvl="1">
              <a:spcBef>
                <a:spcPct val="50000"/>
              </a:spcBef>
              <a:buBlip>
                <a:blip r:embed="rId3"/>
              </a:buBlip>
            </a:pPr>
            <a:r>
              <a:rPr lang="en-US" dirty="0">
                <a:latin typeface=""/>
              </a:rPr>
              <a:t>  The distance between the current position and the </a:t>
            </a:r>
            <a:r>
              <a:rPr lang="en-US" dirty="0" err="1">
                <a:latin typeface=""/>
              </a:rPr>
              <a:t>gbest</a:t>
            </a:r>
            <a:r>
              <a:rPr lang="en-US" sz="2000" dirty="0">
                <a:latin typeface=""/>
              </a:rPr>
              <a:t>.</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05F902D2-9C2C-4DBB-8DAD-BC9F69CAD2CA}" type="slidenum">
              <a:rPr lang="en-US" smtClean="0"/>
              <a:pPr/>
              <a:t>4</a:t>
            </a:fld>
            <a:endParaRPr lang="en-US"/>
          </a:p>
        </p:txBody>
      </p:sp>
      <p:sp>
        <p:nvSpPr>
          <p:cNvPr id="4" name="Title 3"/>
          <p:cNvSpPr>
            <a:spLocks noGrp="1"/>
          </p:cNvSpPr>
          <p:nvPr>
            <p:ph type="title"/>
          </p:nvPr>
        </p:nvSpPr>
        <p:spPr>
          <a:prstGeom prst="rect">
            <a:avLst/>
          </a:prstGeom>
        </p:spPr>
        <p:txBody>
          <a:bodyPr wrap="none">
            <a:spAutoFit/>
          </a:bodyPr>
          <a:lstStyle/>
          <a:p>
            <a:r>
              <a:rPr lang="en-GB" sz="2800" b="1" dirty="0">
                <a:effectLst>
                  <a:outerShdw blurRad="38100" dist="38100" dir="2700000" algn="tl">
                    <a:srgbClr val="000000">
                      <a:alpha val="43137"/>
                    </a:srgbClr>
                  </a:outerShdw>
                </a:effectLst>
              </a:rPr>
              <a:t>What is Intelligent?</a:t>
            </a:r>
          </a:p>
        </p:txBody>
      </p:sp>
      <p:sp>
        <p:nvSpPr>
          <p:cNvPr id="5" name="Rectangle 4"/>
          <p:cNvSpPr/>
          <p:nvPr/>
        </p:nvSpPr>
        <p:spPr>
          <a:xfrm>
            <a:off x="2214546" y="1571612"/>
            <a:ext cx="3812262" cy="523220"/>
          </a:xfrm>
          <a:prstGeom prst="rect">
            <a:avLst/>
          </a:prstGeom>
        </p:spPr>
        <p:txBody>
          <a:bodyPr wrap="none">
            <a:spAutoFit/>
          </a:bodyPr>
          <a:lstStyle/>
          <a:p>
            <a:r>
              <a:rPr lang="en-GB" sz="2800" b="1" dirty="0"/>
              <a:t>What is Intelligent?</a:t>
            </a:r>
          </a:p>
        </p:txBody>
      </p:sp>
      <p:pic>
        <p:nvPicPr>
          <p:cNvPr id="667651" name="Picture 3" descr="H:\Computer Eng\PH.D thesis\Evo slides\pic\mad_scientist_holding_brain_md_wm.gif"/>
          <p:cNvPicPr>
            <a:picLocks noChangeAspect="1" noChangeArrowheads="1" noCrop="1"/>
          </p:cNvPicPr>
          <p:nvPr/>
        </p:nvPicPr>
        <p:blipFill>
          <a:blip r:embed="rId2" cstate="print"/>
          <a:srcRect/>
          <a:stretch>
            <a:fillRect/>
          </a:stretch>
        </p:blipFill>
        <p:spPr bwMode="auto">
          <a:xfrm>
            <a:off x="1857356" y="2285992"/>
            <a:ext cx="3571900" cy="3571900"/>
          </a:xfrm>
          <a:prstGeom prst="rect">
            <a:avLst/>
          </a:prstGeom>
          <a:noFill/>
        </p:spPr>
      </p:pic>
      <p:sp>
        <p:nvSpPr>
          <p:cNvPr id="8" name="Rectangle 7"/>
          <p:cNvSpPr/>
          <p:nvPr/>
        </p:nvSpPr>
        <p:spPr bwMode="auto">
          <a:xfrm>
            <a:off x="2357422" y="5429264"/>
            <a:ext cx="2928958" cy="5715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p:cNvSpPr/>
          <p:nvPr/>
        </p:nvSpPr>
        <p:spPr bwMode="auto">
          <a:xfrm>
            <a:off x="2357422" y="5072074"/>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00" y="417098"/>
            <a:ext cx="8229600" cy="563562"/>
          </a:xfrm>
        </p:spPr>
        <p:txBody>
          <a:bodyPr/>
          <a:lstStyle/>
          <a:p>
            <a:r>
              <a:rPr lang="en-GB" sz="2400" dirty="0"/>
              <a:t>Variation Operators</a:t>
            </a:r>
            <a:endParaRPr lang="en-US" sz="2200"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40</a:t>
            </a:fld>
            <a:endParaRPr lang="en-US"/>
          </a:p>
        </p:txBody>
      </p:sp>
      <p:sp>
        <p:nvSpPr>
          <p:cNvPr id="16" name="Rectangle 15"/>
          <p:cNvSpPr/>
          <p:nvPr/>
        </p:nvSpPr>
        <p:spPr>
          <a:xfrm>
            <a:off x="251400" y="1340710"/>
            <a:ext cx="8892600" cy="4770537"/>
          </a:xfrm>
          <a:prstGeom prst="rect">
            <a:avLst/>
          </a:prstGeom>
        </p:spPr>
        <p:txBody>
          <a:bodyPr wrap="square">
            <a:spAutoFit/>
          </a:bodyPr>
          <a:lstStyle/>
          <a:p>
            <a:pPr>
              <a:buClr>
                <a:schemeClr val="accent1">
                  <a:lumMod val="75000"/>
                </a:schemeClr>
              </a:buClr>
              <a:buFont typeface="Wingdings" pitchFamily="2" charset="2"/>
              <a:buChar char="v"/>
            </a:pPr>
            <a:r>
              <a:rPr lang="en-GB" sz="2000" dirty="0"/>
              <a:t>    Role is to generate new candidate solutions </a:t>
            </a:r>
          </a:p>
          <a:p>
            <a:pPr>
              <a:buClr>
                <a:schemeClr val="accent1">
                  <a:lumMod val="75000"/>
                </a:schemeClr>
              </a:buClr>
              <a:buFont typeface="Wingdings" pitchFamily="2" charset="2"/>
              <a:buChar char="v"/>
            </a:pPr>
            <a:r>
              <a:rPr lang="en-GB" sz="2000" dirty="0"/>
              <a:t>    Usually divided into two types according to their</a:t>
            </a:r>
            <a:r>
              <a:rPr lang="en-GB" sz="2400" dirty="0"/>
              <a:t> </a:t>
            </a:r>
            <a:r>
              <a:rPr lang="en-GB" sz="2400" dirty="0" err="1">
                <a:solidFill>
                  <a:srgbClr val="FF0000"/>
                </a:solidFill>
              </a:rPr>
              <a:t>arity</a:t>
            </a:r>
            <a:r>
              <a:rPr lang="en-GB" sz="2400" dirty="0">
                <a:solidFill>
                  <a:srgbClr val="FF0000"/>
                </a:solidFill>
              </a:rPr>
              <a:t> </a:t>
            </a:r>
            <a:r>
              <a:rPr lang="en-GB" sz="2400" dirty="0"/>
              <a:t>(</a:t>
            </a:r>
            <a:r>
              <a:rPr lang="en-GB" sz="1400" dirty="0"/>
              <a:t>number of inputs</a:t>
            </a:r>
            <a:r>
              <a:rPr lang="en-GB" sz="2400" dirty="0"/>
              <a:t>):</a:t>
            </a:r>
            <a:endParaRPr lang="en-GB" sz="2000" dirty="0"/>
          </a:p>
          <a:p>
            <a:pPr>
              <a:buClr>
                <a:schemeClr val="accent1">
                  <a:lumMod val="75000"/>
                </a:schemeClr>
              </a:buClr>
            </a:pPr>
            <a:endParaRPr lang="en-GB" sz="2000" dirty="0"/>
          </a:p>
          <a:p>
            <a:pPr lvl="1"/>
            <a:endParaRPr lang="en-GB" sz="2000" dirty="0">
              <a:solidFill>
                <a:srgbClr val="FF0000"/>
              </a:solidFill>
            </a:endParaRPr>
          </a:p>
          <a:p>
            <a:pPr lvl="1"/>
            <a:endParaRPr lang="en-GB" sz="2000" dirty="0">
              <a:solidFill>
                <a:srgbClr val="FF0000"/>
              </a:solidFill>
            </a:endParaRPr>
          </a:p>
          <a:p>
            <a:pPr lvl="1"/>
            <a:endParaRPr lang="en-GB" sz="2000" dirty="0">
              <a:solidFill>
                <a:srgbClr val="FF0000"/>
              </a:solidFill>
            </a:endParaRPr>
          </a:p>
          <a:p>
            <a:pPr lvl="1"/>
            <a:endParaRPr lang="en-GB" sz="2000" dirty="0">
              <a:solidFill>
                <a:srgbClr val="FF0000"/>
              </a:solidFill>
            </a:endParaRPr>
          </a:p>
          <a:p>
            <a:pPr lvl="1"/>
            <a:endParaRPr lang="en-GB" sz="2000" dirty="0">
              <a:solidFill>
                <a:srgbClr val="FF0000"/>
              </a:solidFill>
            </a:endParaRPr>
          </a:p>
          <a:p>
            <a:pPr lvl="1"/>
            <a:endParaRPr lang="en-GB" sz="2000" dirty="0">
              <a:solidFill>
                <a:srgbClr val="FF0000"/>
              </a:solidFill>
            </a:endParaRPr>
          </a:p>
          <a:p>
            <a:pPr>
              <a:buClr>
                <a:schemeClr val="accent1">
                  <a:lumMod val="75000"/>
                </a:schemeClr>
              </a:buClr>
              <a:buFont typeface="Wingdings" pitchFamily="2" charset="2"/>
              <a:buChar char="v"/>
            </a:pPr>
            <a:r>
              <a:rPr lang="en-GB" sz="2000" dirty="0"/>
              <a:t>  There has been much debate about relative importance of recombination and mutation</a:t>
            </a:r>
          </a:p>
          <a:p>
            <a:pPr>
              <a:buClr>
                <a:schemeClr val="accent1">
                  <a:lumMod val="75000"/>
                </a:schemeClr>
              </a:buClr>
              <a:buFont typeface="Wingdings" pitchFamily="2" charset="2"/>
              <a:buChar char="v"/>
            </a:pPr>
            <a:endParaRPr lang="en-GB" sz="2000" dirty="0"/>
          </a:p>
          <a:p>
            <a:pPr marL="0" lvl="1"/>
            <a:r>
              <a:rPr lang="en-GB" sz="2000" dirty="0"/>
              <a:t>	- Nowadays most EAs use both</a:t>
            </a:r>
          </a:p>
          <a:p>
            <a:pPr marL="0" lvl="1"/>
            <a:r>
              <a:rPr lang="en-GB" sz="2000" dirty="0"/>
              <a:t>	- Choice of particular variation operators is representation dependant</a:t>
            </a:r>
          </a:p>
          <a:p>
            <a:pPr marL="0" lvl="1"/>
            <a:endParaRPr lang="en-GB" sz="2000" dirty="0">
              <a:solidFill>
                <a:srgbClr val="FF0000"/>
              </a:solidFill>
            </a:endParaRPr>
          </a:p>
        </p:txBody>
      </p:sp>
      <p:pic>
        <p:nvPicPr>
          <p:cNvPr id="6146" name="Picture 2"/>
          <p:cNvPicPr>
            <a:picLocks noChangeAspect="1" noChangeArrowheads="1"/>
          </p:cNvPicPr>
          <p:nvPr/>
        </p:nvPicPr>
        <p:blipFill>
          <a:blip r:embed="rId3" cstate="print"/>
          <a:srcRect/>
          <a:stretch>
            <a:fillRect/>
          </a:stretch>
        </p:blipFill>
        <p:spPr bwMode="auto">
          <a:xfrm>
            <a:off x="5652150" y="2276840"/>
            <a:ext cx="2876550" cy="1495425"/>
          </a:xfrm>
          <a:prstGeom prst="rect">
            <a:avLst/>
          </a:prstGeom>
          <a:noFill/>
          <a:ln w="9525">
            <a:noFill/>
            <a:miter lim="800000"/>
            <a:headEnd/>
            <a:tailEnd/>
          </a:ln>
        </p:spPr>
      </p:pic>
      <p:sp>
        <p:nvSpPr>
          <p:cNvPr id="6" name="Left Brace 5"/>
          <p:cNvSpPr/>
          <p:nvPr/>
        </p:nvSpPr>
        <p:spPr bwMode="auto">
          <a:xfrm>
            <a:off x="395420" y="2204830"/>
            <a:ext cx="360050" cy="1512210"/>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p:cNvSpPr/>
          <p:nvPr/>
        </p:nvSpPr>
        <p:spPr>
          <a:xfrm>
            <a:off x="683460" y="2276840"/>
            <a:ext cx="3651962" cy="369332"/>
          </a:xfrm>
          <a:prstGeom prst="rect">
            <a:avLst/>
          </a:prstGeom>
        </p:spPr>
        <p:txBody>
          <a:bodyPr wrap="none">
            <a:spAutoFit/>
          </a:bodyPr>
          <a:lstStyle/>
          <a:p>
            <a:r>
              <a:rPr lang="en-GB" dirty="0" err="1"/>
              <a:t>Arity</a:t>
            </a:r>
            <a:r>
              <a:rPr lang="en-GB" dirty="0"/>
              <a:t> =1            mutation operators</a:t>
            </a:r>
            <a:endParaRPr lang="en-US" dirty="0"/>
          </a:p>
        </p:txBody>
      </p:sp>
      <p:sp>
        <p:nvSpPr>
          <p:cNvPr id="8" name="Rectangle 7"/>
          <p:cNvSpPr/>
          <p:nvPr/>
        </p:nvSpPr>
        <p:spPr>
          <a:xfrm>
            <a:off x="683460" y="2771628"/>
            <a:ext cx="4331635" cy="369332"/>
          </a:xfrm>
          <a:prstGeom prst="rect">
            <a:avLst/>
          </a:prstGeom>
        </p:spPr>
        <p:txBody>
          <a:bodyPr wrap="none">
            <a:spAutoFit/>
          </a:bodyPr>
          <a:lstStyle/>
          <a:p>
            <a:r>
              <a:rPr lang="en-GB" dirty="0" err="1"/>
              <a:t>Arity</a:t>
            </a:r>
            <a:r>
              <a:rPr lang="en-GB" dirty="0"/>
              <a:t> &gt;1             Recombination operators</a:t>
            </a:r>
            <a:endParaRPr lang="en-US" dirty="0"/>
          </a:p>
        </p:txBody>
      </p:sp>
      <p:sp>
        <p:nvSpPr>
          <p:cNvPr id="9" name="Rectangle 8"/>
          <p:cNvSpPr/>
          <p:nvPr/>
        </p:nvSpPr>
        <p:spPr>
          <a:xfrm>
            <a:off x="611450" y="3275698"/>
            <a:ext cx="4297971" cy="369332"/>
          </a:xfrm>
          <a:prstGeom prst="rect">
            <a:avLst/>
          </a:prstGeom>
        </p:spPr>
        <p:txBody>
          <a:bodyPr wrap="none">
            <a:spAutoFit/>
          </a:bodyPr>
          <a:lstStyle/>
          <a:p>
            <a:r>
              <a:rPr lang="en-GB" dirty="0"/>
              <a:t> </a:t>
            </a:r>
            <a:r>
              <a:rPr lang="en-GB" dirty="0" err="1"/>
              <a:t>Arity</a:t>
            </a:r>
            <a:r>
              <a:rPr lang="en-GB" dirty="0"/>
              <a:t> = 2           typically called crossover</a:t>
            </a:r>
            <a:endParaRPr lang="en-US" dirty="0"/>
          </a:p>
        </p:txBody>
      </p:sp>
      <p:sp>
        <p:nvSpPr>
          <p:cNvPr id="10" name="Minus 9"/>
          <p:cNvSpPr/>
          <p:nvPr/>
        </p:nvSpPr>
        <p:spPr bwMode="auto">
          <a:xfrm>
            <a:off x="1619590" y="2348850"/>
            <a:ext cx="504070" cy="216030"/>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Minus 10"/>
          <p:cNvSpPr/>
          <p:nvPr/>
        </p:nvSpPr>
        <p:spPr bwMode="auto">
          <a:xfrm>
            <a:off x="1691600" y="2852920"/>
            <a:ext cx="504070" cy="216030"/>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Minus 11"/>
          <p:cNvSpPr/>
          <p:nvPr/>
        </p:nvSpPr>
        <p:spPr bwMode="auto">
          <a:xfrm>
            <a:off x="1691600" y="3356990"/>
            <a:ext cx="504070" cy="216030"/>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Description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400</a:t>
            </a:fld>
            <a:endParaRPr lang="nl-NL"/>
          </a:p>
        </p:txBody>
      </p:sp>
      <p:sp>
        <p:nvSpPr>
          <p:cNvPr id="5" name="Rectangle 4"/>
          <p:cNvSpPr/>
          <p:nvPr/>
        </p:nvSpPr>
        <p:spPr>
          <a:xfrm>
            <a:off x="857224" y="1428736"/>
            <a:ext cx="7715304" cy="4062651"/>
          </a:xfrm>
          <a:prstGeom prst="rect">
            <a:avLst/>
          </a:prstGeom>
        </p:spPr>
        <p:txBody>
          <a:bodyPr wrap="square">
            <a:spAutoFit/>
          </a:bodyPr>
          <a:lstStyle/>
          <a:p>
            <a:pPr>
              <a:buBlip>
                <a:blip r:embed="rId2"/>
              </a:buBlip>
            </a:pPr>
            <a:r>
              <a:rPr lang="en-US" dirty="0"/>
              <a:t>     Each particle has three features :</a:t>
            </a:r>
          </a:p>
          <a:p>
            <a:pPr>
              <a:buNone/>
            </a:pPr>
            <a:endParaRPr lang="en-US" sz="2400" dirty="0"/>
          </a:p>
          <a:p>
            <a:pPr lvl="1">
              <a:buBlip>
                <a:blip r:embed="rId3"/>
              </a:buBlip>
            </a:pPr>
            <a:r>
              <a:rPr lang="en-US" sz="2400" b="1" i="1" dirty="0"/>
              <a:t>Position: </a:t>
            </a:r>
            <a:endParaRPr lang="en-US" sz="2000" b="1" i="1" dirty="0"/>
          </a:p>
          <a:p>
            <a:r>
              <a:rPr lang="en-US" i="1" dirty="0"/>
              <a:t> 	(this is the </a:t>
            </a:r>
            <a:r>
              <a:rPr lang="en-US" i="1" dirty="0" err="1"/>
              <a:t>ith</a:t>
            </a:r>
            <a:r>
              <a:rPr lang="en-US" i="1" dirty="0"/>
              <a:t> particle at time k, notice vector notation)</a:t>
            </a:r>
          </a:p>
          <a:p>
            <a:endParaRPr lang="en-US" i="1" dirty="0"/>
          </a:p>
          <a:p>
            <a:endParaRPr lang="en-US" i="1" dirty="0"/>
          </a:p>
          <a:p>
            <a:pPr lvl="1">
              <a:buBlip>
                <a:blip r:embed="rId3"/>
              </a:buBlip>
            </a:pPr>
            <a:r>
              <a:rPr lang="en-US" sz="2400" b="1" i="1" dirty="0"/>
              <a:t>Velocity :</a:t>
            </a:r>
          </a:p>
          <a:p>
            <a:r>
              <a:rPr lang="en-US" i="1" dirty="0"/>
              <a:t>	(similar to search direction, used to update the position) </a:t>
            </a:r>
          </a:p>
          <a:p>
            <a:endParaRPr lang="en-US" i="1" dirty="0"/>
          </a:p>
          <a:p>
            <a:endParaRPr lang="en-US" i="1" dirty="0"/>
          </a:p>
          <a:p>
            <a:pPr lvl="1">
              <a:buBlip>
                <a:blip r:embed="rId3"/>
              </a:buBlip>
            </a:pPr>
            <a:r>
              <a:rPr lang="en-US" sz="2400" b="1" i="1" dirty="0"/>
              <a:t>Fitness or objective:</a:t>
            </a:r>
          </a:p>
          <a:p>
            <a:r>
              <a:rPr lang="en-US" i="1" dirty="0"/>
              <a:t>	(determines which particle has the best value in the swarm and 	also determines the best position of each particle over time.)</a:t>
            </a:r>
          </a:p>
        </p:txBody>
      </p:sp>
      <p:graphicFrame>
        <p:nvGraphicFramePr>
          <p:cNvPr id="1695746" name="Object 2"/>
          <p:cNvGraphicFramePr>
            <a:graphicFrameLocks noChangeAspect="1"/>
          </p:cNvGraphicFramePr>
          <p:nvPr/>
        </p:nvGraphicFramePr>
        <p:xfrm>
          <a:off x="3143240" y="1890706"/>
          <a:ext cx="533400" cy="609600"/>
        </p:xfrm>
        <a:graphic>
          <a:graphicData uri="http://schemas.openxmlformats.org/presentationml/2006/ole">
            <mc:AlternateContent xmlns:mc="http://schemas.openxmlformats.org/markup-compatibility/2006">
              <mc:Choice xmlns:v="urn:schemas-microsoft-com:vml" Requires="v">
                <p:oleObj name="Equation" r:id="rId4" imgW="215640" imgH="279360" progId="Equation.3">
                  <p:embed/>
                </p:oleObj>
              </mc:Choice>
              <mc:Fallback>
                <p:oleObj name="Equation" r:id="rId4" imgW="215640" imgH="27936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40" y="1890706"/>
                        <a:ext cx="53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5747" name="Object 3"/>
          <p:cNvGraphicFramePr>
            <a:graphicFrameLocks noChangeAspect="1"/>
          </p:cNvGraphicFramePr>
          <p:nvPr/>
        </p:nvGraphicFramePr>
        <p:xfrm>
          <a:off x="3213094" y="3071810"/>
          <a:ext cx="501650" cy="609600"/>
        </p:xfrm>
        <a:graphic>
          <a:graphicData uri="http://schemas.openxmlformats.org/presentationml/2006/ole">
            <mc:AlternateContent xmlns:mc="http://schemas.openxmlformats.org/markup-compatibility/2006">
              <mc:Choice xmlns:v="urn:schemas-microsoft-com:vml" Requires="v">
                <p:oleObj name="Equation" r:id="rId6" imgW="203040" imgH="279360" progId="Equation.3">
                  <p:embed/>
                </p:oleObj>
              </mc:Choice>
              <mc:Fallback>
                <p:oleObj name="Equation" r:id="rId6" imgW="203040" imgH="27936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3094" y="3071810"/>
                        <a:ext cx="5016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5748" name="Object 4"/>
          <p:cNvGraphicFramePr>
            <a:graphicFrameLocks noChangeAspect="1"/>
          </p:cNvGraphicFramePr>
          <p:nvPr/>
        </p:nvGraphicFramePr>
        <p:xfrm>
          <a:off x="4921261" y="4208473"/>
          <a:ext cx="1222375" cy="720725"/>
        </p:xfrm>
        <a:graphic>
          <a:graphicData uri="http://schemas.openxmlformats.org/presentationml/2006/ole">
            <mc:AlternateContent xmlns:mc="http://schemas.openxmlformats.org/markup-compatibility/2006">
              <mc:Choice xmlns:v="urn:schemas-microsoft-com:vml" Requires="v">
                <p:oleObj name="Equation" r:id="rId8" imgW="495000" imgH="330120" progId="Equation.3">
                  <p:embed/>
                </p:oleObj>
              </mc:Choice>
              <mc:Fallback>
                <p:oleObj name="Equation" r:id="rId8" imgW="495000" imgH="33012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1261" y="4208473"/>
                        <a:ext cx="122237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PSO Algorithm- Initial Swarm</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401</a:t>
            </a:fld>
            <a:endParaRPr lang="nl-NL"/>
          </a:p>
        </p:txBody>
      </p:sp>
      <p:sp>
        <p:nvSpPr>
          <p:cNvPr id="5" name="Rectangle 4"/>
          <p:cNvSpPr/>
          <p:nvPr/>
        </p:nvSpPr>
        <p:spPr>
          <a:xfrm>
            <a:off x="785786" y="1500174"/>
            <a:ext cx="2405467" cy="461665"/>
          </a:xfrm>
          <a:prstGeom prst="rect">
            <a:avLst/>
          </a:prstGeom>
        </p:spPr>
        <p:txBody>
          <a:bodyPr wrap="none">
            <a:spAutoFit/>
          </a:bodyPr>
          <a:lstStyle/>
          <a:p>
            <a:pPr>
              <a:buBlip>
                <a:blip r:embed="rId2"/>
              </a:buBlip>
            </a:pPr>
            <a:r>
              <a:rPr lang="en-US" sz="2400" dirty="0"/>
              <a:t>  Initial Swarm</a:t>
            </a:r>
          </a:p>
        </p:txBody>
      </p:sp>
      <p:sp>
        <p:nvSpPr>
          <p:cNvPr id="6" name="Rectangle 5"/>
          <p:cNvSpPr/>
          <p:nvPr/>
        </p:nvSpPr>
        <p:spPr>
          <a:xfrm>
            <a:off x="1071538" y="2143116"/>
            <a:ext cx="7715304" cy="923330"/>
          </a:xfrm>
          <a:prstGeom prst="rect">
            <a:avLst/>
          </a:prstGeom>
        </p:spPr>
        <p:txBody>
          <a:bodyPr wrap="square">
            <a:spAutoFit/>
          </a:bodyPr>
          <a:lstStyle/>
          <a:p>
            <a:pPr lvl="1">
              <a:buBlip>
                <a:blip r:embed="rId3"/>
              </a:buBlip>
            </a:pPr>
            <a:r>
              <a:rPr lang="en-US" dirty="0"/>
              <a:t>No well established guidelines for swarm size, normally 10 to 60.</a:t>
            </a:r>
          </a:p>
          <a:p>
            <a:pPr lvl="1">
              <a:buBlip>
                <a:blip r:embed="rId3"/>
              </a:buBlip>
            </a:pPr>
            <a:endParaRPr lang="en-US" dirty="0"/>
          </a:p>
          <a:p>
            <a:pPr lvl="1">
              <a:buBlip>
                <a:blip r:embed="rId3"/>
              </a:buBlip>
            </a:pPr>
            <a:r>
              <a:rPr lang="en-US" dirty="0"/>
              <a:t>particles are randomly distributed across the design space.</a:t>
            </a:r>
          </a:p>
        </p:txBody>
      </p:sp>
      <p:pic>
        <p:nvPicPr>
          <p:cNvPr id="7" name="Picture 2"/>
          <p:cNvPicPr>
            <a:picLocks noChangeAspect="1" noChangeArrowheads="1"/>
          </p:cNvPicPr>
          <p:nvPr/>
        </p:nvPicPr>
        <p:blipFill>
          <a:blip r:embed="rId4" cstate="print">
            <a:lum bright="-20000" contrast="40000"/>
          </a:blip>
          <a:srcRect/>
          <a:stretch>
            <a:fillRect/>
          </a:stretch>
        </p:blipFill>
        <p:spPr bwMode="auto">
          <a:xfrm>
            <a:off x="2000232" y="3571876"/>
            <a:ext cx="3005504" cy="533400"/>
          </a:xfrm>
          <a:prstGeom prst="rect">
            <a:avLst/>
          </a:prstGeom>
          <a:noFill/>
          <a:ln w="9525">
            <a:noFill/>
            <a:miter lim="800000"/>
            <a:headEnd/>
            <a:tailEnd/>
          </a:ln>
          <a:effectLst/>
        </p:spPr>
      </p:pic>
      <p:sp>
        <p:nvSpPr>
          <p:cNvPr id="8" name="Rectangle 7"/>
          <p:cNvSpPr/>
          <p:nvPr/>
        </p:nvSpPr>
        <p:spPr>
          <a:xfrm>
            <a:off x="1000100" y="4370391"/>
            <a:ext cx="7143800" cy="646331"/>
          </a:xfrm>
          <a:prstGeom prst="rect">
            <a:avLst/>
          </a:prstGeom>
        </p:spPr>
        <p:txBody>
          <a:bodyPr wrap="square">
            <a:spAutoFit/>
          </a:bodyPr>
          <a:lstStyle/>
          <a:p>
            <a:pPr lvl="1">
              <a:buNone/>
            </a:pPr>
            <a:r>
              <a:rPr lang="en-US" dirty="0"/>
              <a:t>Where                and              are vectors of lower and upper limit values respectively.</a:t>
            </a:r>
          </a:p>
        </p:txBody>
      </p:sp>
      <p:graphicFrame>
        <p:nvGraphicFramePr>
          <p:cNvPr id="1696770" name="Object 2"/>
          <p:cNvGraphicFramePr>
            <a:graphicFrameLocks noChangeAspect="1"/>
          </p:cNvGraphicFramePr>
          <p:nvPr/>
        </p:nvGraphicFramePr>
        <p:xfrm>
          <a:off x="2433626" y="4214818"/>
          <a:ext cx="566738" cy="441325"/>
        </p:xfrm>
        <a:graphic>
          <a:graphicData uri="http://schemas.openxmlformats.org/presentationml/2006/ole">
            <mc:AlternateContent xmlns:mc="http://schemas.openxmlformats.org/markup-compatibility/2006">
              <mc:Choice xmlns:v="urn:schemas-microsoft-com:vml" Requires="v">
                <p:oleObj name="Equation" r:id="rId5" imgW="304560" imgH="279360" progId="Equation.3">
                  <p:embed/>
                </p:oleObj>
              </mc:Choice>
              <mc:Fallback>
                <p:oleObj name="Equation" r:id="rId5" imgW="304560" imgH="27936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26" y="4214818"/>
                        <a:ext cx="566738"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6771" name="Object 3"/>
          <p:cNvGraphicFramePr>
            <a:graphicFrameLocks noChangeAspect="1"/>
          </p:cNvGraphicFramePr>
          <p:nvPr/>
        </p:nvGraphicFramePr>
        <p:xfrm>
          <a:off x="3552822" y="4227515"/>
          <a:ext cx="590550" cy="441325"/>
        </p:xfrm>
        <a:graphic>
          <a:graphicData uri="http://schemas.openxmlformats.org/presentationml/2006/ole">
            <mc:AlternateContent xmlns:mc="http://schemas.openxmlformats.org/markup-compatibility/2006">
              <mc:Choice xmlns:v="urn:schemas-microsoft-com:vml" Requires="v">
                <p:oleObj name="Equation" r:id="rId7" imgW="317160" imgH="279360" progId="Equation.3">
                  <p:embed/>
                </p:oleObj>
              </mc:Choice>
              <mc:Fallback>
                <p:oleObj name="Equation" r:id="rId7" imgW="317160" imgH="27936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2822" y="4227515"/>
                        <a:ext cx="590550"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PSO Algorithm- Initial Swarm</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402</a:t>
            </a:fld>
            <a:endParaRPr lang="nl-NL"/>
          </a:p>
        </p:txBody>
      </p:sp>
      <p:sp>
        <p:nvSpPr>
          <p:cNvPr id="5" name="Rectangle 4"/>
          <p:cNvSpPr/>
          <p:nvPr/>
        </p:nvSpPr>
        <p:spPr>
          <a:xfrm>
            <a:off x="785786" y="1500174"/>
            <a:ext cx="2405467" cy="461665"/>
          </a:xfrm>
          <a:prstGeom prst="rect">
            <a:avLst/>
          </a:prstGeom>
        </p:spPr>
        <p:txBody>
          <a:bodyPr wrap="none">
            <a:spAutoFit/>
          </a:bodyPr>
          <a:lstStyle/>
          <a:p>
            <a:pPr>
              <a:buBlip>
                <a:blip r:embed="rId2"/>
              </a:buBlip>
            </a:pPr>
            <a:r>
              <a:rPr lang="en-US" sz="2400" dirty="0"/>
              <a:t>  Initial Swarm</a:t>
            </a:r>
          </a:p>
        </p:txBody>
      </p:sp>
      <p:sp>
        <p:nvSpPr>
          <p:cNvPr id="6" name="Rectangle 5"/>
          <p:cNvSpPr/>
          <p:nvPr/>
        </p:nvSpPr>
        <p:spPr>
          <a:xfrm>
            <a:off x="571472" y="2214554"/>
            <a:ext cx="8358246" cy="2308324"/>
          </a:xfrm>
          <a:prstGeom prst="rect">
            <a:avLst/>
          </a:prstGeom>
        </p:spPr>
        <p:txBody>
          <a:bodyPr wrap="square">
            <a:spAutoFit/>
          </a:bodyPr>
          <a:lstStyle/>
          <a:p>
            <a:pPr lvl="1">
              <a:buBlip>
                <a:blip r:embed="rId3"/>
              </a:buBlip>
            </a:pPr>
            <a:r>
              <a:rPr lang="en-US" dirty="0"/>
              <a:t>Evaluate the fitness of each particle and store: </a:t>
            </a:r>
          </a:p>
          <a:p>
            <a:pPr lvl="1">
              <a:buBlip>
                <a:blip r:embed="rId3"/>
              </a:buBlip>
            </a:pPr>
            <a:endParaRPr lang="en-US" dirty="0"/>
          </a:p>
          <a:p>
            <a:pPr lvl="2">
              <a:buBlip>
                <a:blip r:embed="rId2"/>
              </a:buBlip>
            </a:pPr>
            <a:r>
              <a:rPr lang="en-US" b="1" dirty="0"/>
              <a:t>particle best ever position </a:t>
            </a:r>
            <a:r>
              <a:rPr lang="en-US" dirty="0"/>
              <a:t>(particle memory       here is same as    )</a:t>
            </a:r>
          </a:p>
          <a:p>
            <a:pPr lvl="2">
              <a:buBlip>
                <a:blip r:embed="rId2"/>
              </a:buBlip>
            </a:pPr>
            <a:endParaRPr lang="en-US" dirty="0"/>
          </a:p>
          <a:p>
            <a:pPr lvl="2">
              <a:buBlip>
                <a:blip r:embed="rId2"/>
              </a:buBlip>
            </a:pPr>
            <a:r>
              <a:rPr lang="en-US" b="1" dirty="0"/>
              <a:t>Best position in current swarm </a:t>
            </a:r>
            <a:r>
              <a:rPr lang="en-US" dirty="0"/>
              <a:t>(influence of swarm       ) </a:t>
            </a:r>
          </a:p>
          <a:p>
            <a:pPr lvl="2">
              <a:buBlip>
                <a:blip r:embed="rId2"/>
              </a:buBlip>
            </a:pPr>
            <a:endParaRPr lang="en-US" dirty="0"/>
          </a:p>
          <a:p>
            <a:pPr lvl="2">
              <a:buBlip>
                <a:blip r:embed="rId2"/>
              </a:buBlip>
            </a:pPr>
            <a:endParaRPr lang="en-US" dirty="0"/>
          </a:p>
          <a:p>
            <a:pPr lvl="1">
              <a:buBlip>
                <a:blip r:embed="rId3"/>
              </a:buBlip>
            </a:pPr>
            <a:r>
              <a:rPr lang="en-US" dirty="0"/>
              <a:t>Initial velocity is randomly generated</a:t>
            </a:r>
          </a:p>
        </p:txBody>
      </p:sp>
      <p:graphicFrame>
        <p:nvGraphicFramePr>
          <p:cNvPr id="1697794" name="Object 2"/>
          <p:cNvGraphicFramePr>
            <a:graphicFrameLocks noChangeAspect="1"/>
          </p:cNvGraphicFramePr>
          <p:nvPr/>
        </p:nvGraphicFramePr>
        <p:xfrm>
          <a:off x="6680217" y="2714620"/>
          <a:ext cx="320675" cy="417513"/>
        </p:xfrm>
        <a:graphic>
          <a:graphicData uri="http://schemas.openxmlformats.org/presentationml/2006/ole">
            <mc:AlternateContent xmlns:mc="http://schemas.openxmlformats.org/markup-compatibility/2006">
              <mc:Choice xmlns:v="urn:schemas-microsoft-com:vml" Requires="v">
                <p:oleObj name="Equation" r:id="rId4" imgW="241200" imgH="355320" progId="Equation.3">
                  <p:embed/>
                </p:oleObj>
              </mc:Choice>
              <mc:Fallback>
                <p:oleObj name="Equation" r:id="rId4" imgW="241200" imgH="35532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0217" y="2714620"/>
                        <a:ext cx="320675"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7795" name="Object 3"/>
          <p:cNvGraphicFramePr>
            <a:graphicFrameLocks noChangeAspect="1"/>
          </p:cNvGraphicFramePr>
          <p:nvPr/>
        </p:nvGraphicFramePr>
        <p:xfrm>
          <a:off x="8536017" y="2767010"/>
          <a:ext cx="250825" cy="304800"/>
        </p:xfrm>
        <a:graphic>
          <a:graphicData uri="http://schemas.openxmlformats.org/presentationml/2006/ole">
            <mc:AlternateContent xmlns:mc="http://schemas.openxmlformats.org/markup-compatibility/2006">
              <mc:Choice xmlns:v="urn:schemas-microsoft-com:vml" Requires="v">
                <p:oleObj name="Equation" r:id="rId6" imgW="203040" imgH="279360" progId="Equation.3">
                  <p:embed/>
                </p:oleObj>
              </mc:Choice>
              <mc:Fallback>
                <p:oleObj name="Equation" r:id="rId6" imgW="203040" imgH="27936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6017" y="2767010"/>
                        <a:ext cx="2508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7796" name="Object 4"/>
          <p:cNvGraphicFramePr>
            <a:graphicFrameLocks noChangeAspect="1"/>
          </p:cNvGraphicFramePr>
          <p:nvPr/>
        </p:nvGraphicFramePr>
        <p:xfrm>
          <a:off x="7502548" y="3214686"/>
          <a:ext cx="427038" cy="434975"/>
        </p:xfrm>
        <a:graphic>
          <a:graphicData uri="http://schemas.openxmlformats.org/presentationml/2006/ole">
            <mc:AlternateContent xmlns:mc="http://schemas.openxmlformats.org/markup-compatibility/2006">
              <mc:Choice xmlns:v="urn:schemas-microsoft-com:vml" Requires="v">
                <p:oleObj name="Equation" r:id="rId8" imgW="253800" imgH="330120" progId="Equation.3">
                  <p:embed/>
                </p:oleObj>
              </mc:Choice>
              <mc:Fallback>
                <p:oleObj name="Equation" r:id="rId8" imgW="253800" imgH="33012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2548" y="3214686"/>
                        <a:ext cx="42703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Picture 5"/>
          <p:cNvPicPr>
            <a:picLocks noChangeAspect="1" noChangeArrowheads="1"/>
          </p:cNvPicPr>
          <p:nvPr/>
        </p:nvPicPr>
        <p:blipFill>
          <a:blip r:embed="rId10" cstate="print">
            <a:lum bright="-20000" contrast="40000"/>
          </a:blip>
          <a:srcRect/>
          <a:stretch>
            <a:fillRect/>
          </a:stretch>
        </p:blipFill>
        <p:spPr bwMode="auto">
          <a:xfrm>
            <a:off x="2590800" y="4890910"/>
            <a:ext cx="4191000" cy="738365"/>
          </a:xfrm>
          <a:prstGeom prst="rect">
            <a:avLst/>
          </a:prstGeom>
          <a:noFill/>
          <a:ln w="9525">
            <a:noFill/>
            <a:miter lim="800000"/>
            <a:headEnd/>
            <a:tailEnd/>
          </a:ln>
          <a:effectLst/>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PSO Algorithm – Velocity Update</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403</a:t>
            </a:fld>
            <a:endParaRPr lang="nl-NL"/>
          </a:p>
        </p:txBody>
      </p:sp>
      <p:sp>
        <p:nvSpPr>
          <p:cNvPr id="5" name="Rectangle 4"/>
          <p:cNvSpPr/>
          <p:nvPr/>
        </p:nvSpPr>
        <p:spPr>
          <a:xfrm>
            <a:off x="785786" y="1214422"/>
            <a:ext cx="2352567" cy="461665"/>
          </a:xfrm>
          <a:prstGeom prst="rect">
            <a:avLst/>
          </a:prstGeom>
        </p:spPr>
        <p:txBody>
          <a:bodyPr wrap="none">
            <a:spAutoFit/>
          </a:bodyPr>
          <a:lstStyle/>
          <a:p>
            <a:pPr>
              <a:buBlip>
                <a:blip r:embed="rId2"/>
              </a:buBlip>
            </a:pPr>
            <a:r>
              <a:rPr lang="en-US" sz="2400" dirty="0"/>
              <a:t>  </a:t>
            </a:r>
            <a:r>
              <a:rPr lang="en-US" sz="2000" dirty="0"/>
              <a:t>Velocity Update</a:t>
            </a:r>
            <a:endParaRPr lang="en-US" sz="2400" dirty="0"/>
          </a:p>
        </p:txBody>
      </p:sp>
      <p:sp>
        <p:nvSpPr>
          <p:cNvPr id="6" name="Rectangle 5"/>
          <p:cNvSpPr/>
          <p:nvPr/>
        </p:nvSpPr>
        <p:spPr>
          <a:xfrm>
            <a:off x="1000100" y="1643050"/>
            <a:ext cx="7786742" cy="1785104"/>
          </a:xfrm>
          <a:prstGeom prst="rect">
            <a:avLst/>
          </a:prstGeom>
        </p:spPr>
        <p:txBody>
          <a:bodyPr wrap="square">
            <a:spAutoFit/>
          </a:bodyPr>
          <a:lstStyle/>
          <a:p>
            <a:pPr lvl="1">
              <a:buBlip>
                <a:blip r:embed="rId3"/>
              </a:buBlip>
            </a:pPr>
            <a:r>
              <a:rPr lang="en-US" sz="2000" dirty="0"/>
              <a:t>   </a:t>
            </a:r>
            <a:r>
              <a:rPr lang="en-US" dirty="0"/>
              <a:t>provides search directions</a:t>
            </a:r>
          </a:p>
          <a:p>
            <a:pPr lvl="1">
              <a:buBlip>
                <a:blip r:embed="rId3"/>
              </a:buBlip>
            </a:pPr>
            <a:endParaRPr lang="en-US" dirty="0"/>
          </a:p>
          <a:p>
            <a:pPr lvl="1">
              <a:buBlip>
                <a:blip r:embed="rId3"/>
              </a:buBlip>
            </a:pPr>
            <a:r>
              <a:rPr lang="en-US" dirty="0"/>
              <a:t>   Includes deterministic and probabilistic parameters.</a:t>
            </a:r>
          </a:p>
          <a:p>
            <a:pPr lvl="1">
              <a:buBlip>
                <a:blip r:embed="rId3"/>
              </a:buBlip>
            </a:pPr>
            <a:endParaRPr lang="en-US" dirty="0"/>
          </a:p>
          <a:p>
            <a:pPr lvl="1">
              <a:buBlip>
                <a:blip r:embed="rId3"/>
              </a:buBlip>
            </a:pPr>
            <a:r>
              <a:rPr lang="en-US" dirty="0"/>
              <a:t>   Combines effect of current motion, particle own memory, effect of current motion, particle own memory, and swarm influence. </a:t>
            </a:r>
          </a:p>
        </p:txBody>
      </p:sp>
      <p:pic>
        <p:nvPicPr>
          <p:cNvPr id="7" name="Picture 2"/>
          <p:cNvPicPr>
            <a:picLocks noChangeAspect="1" noChangeArrowheads="1"/>
          </p:cNvPicPr>
          <p:nvPr/>
        </p:nvPicPr>
        <p:blipFill>
          <a:blip r:embed="rId4" cstate="print">
            <a:lum bright="-20000" contrast="40000"/>
          </a:blip>
          <a:srcRect/>
          <a:stretch>
            <a:fillRect/>
          </a:stretch>
        </p:blipFill>
        <p:spPr bwMode="auto">
          <a:xfrm>
            <a:off x="1066800" y="3786190"/>
            <a:ext cx="7019925" cy="2762250"/>
          </a:xfrm>
          <a:prstGeom prst="rect">
            <a:avLst/>
          </a:prstGeom>
          <a:noFill/>
          <a:ln w="9525">
            <a:noFill/>
            <a:miter lim="800000"/>
            <a:headEnd/>
            <a:tailEnd/>
          </a:ln>
          <a:effectLst/>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PSO Algorithm- Position Update</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404</a:t>
            </a:fld>
            <a:endParaRPr lang="nl-NL"/>
          </a:p>
        </p:txBody>
      </p:sp>
      <p:sp>
        <p:nvSpPr>
          <p:cNvPr id="5" name="Rectangle 4"/>
          <p:cNvSpPr/>
          <p:nvPr/>
        </p:nvSpPr>
        <p:spPr>
          <a:xfrm>
            <a:off x="785786" y="1214422"/>
            <a:ext cx="2373407" cy="461665"/>
          </a:xfrm>
          <a:prstGeom prst="rect">
            <a:avLst/>
          </a:prstGeom>
        </p:spPr>
        <p:txBody>
          <a:bodyPr wrap="none">
            <a:spAutoFit/>
          </a:bodyPr>
          <a:lstStyle/>
          <a:p>
            <a:pPr>
              <a:buBlip>
                <a:blip r:embed="rId2"/>
              </a:buBlip>
            </a:pPr>
            <a:r>
              <a:rPr lang="en-US" sz="2400" dirty="0"/>
              <a:t>  </a:t>
            </a:r>
            <a:r>
              <a:rPr lang="en-US" sz="2000" dirty="0"/>
              <a:t>Position Update</a:t>
            </a:r>
            <a:endParaRPr lang="en-US" sz="2400" dirty="0"/>
          </a:p>
        </p:txBody>
      </p:sp>
      <p:sp>
        <p:nvSpPr>
          <p:cNvPr id="6" name="Rectangle 5"/>
          <p:cNvSpPr/>
          <p:nvPr/>
        </p:nvSpPr>
        <p:spPr>
          <a:xfrm>
            <a:off x="1714480" y="1928802"/>
            <a:ext cx="4820230" cy="369332"/>
          </a:xfrm>
          <a:prstGeom prst="rect">
            <a:avLst/>
          </a:prstGeom>
        </p:spPr>
        <p:txBody>
          <a:bodyPr wrap="none">
            <a:spAutoFit/>
          </a:bodyPr>
          <a:lstStyle/>
          <a:p>
            <a:pPr lvl="1">
              <a:buBlip>
                <a:blip r:embed="rId3"/>
              </a:buBlip>
            </a:pPr>
            <a:r>
              <a:rPr lang="en-US" dirty="0"/>
              <a:t>   Position is updated by velocity vector </a:t>
            </a:r>
          </a:p>
        </p:txBody>
      </p:sp>
      <p:pic>
        <p:nvPicPr>
          <p:cNvPr id="7" name="Picture 3"/>
          <p:cNvPicPr>
            <a:picLocks noChangeAspect="1" noChangeArrowheads="1"/>
          </p:cNvPicPr>
          <p:nvPr/>
        </p:nvPicPr>
        <p:blipFill>
          <a:blip r:embed="rId4" cstate="print">
            <a:lum bright="-20000" contrast="40000"/>
          </a:blip>
          <a:srcRect/>
          <a:stretch>
            <a:fillRect/>
          </a:stretch>
        </p:blipFill>
        <p:spPr bwMode="auto">
          <a:xfrm>
            <a:off x="1295400" y="3429000"/>
            <a:ext cx="6353175" cy="2238375"/>
          </a:xfrm>
          <a:prstGeom prst="rect">
            <a:avLst/>
          </a:prstGeom>
          <a:noFill/>
          <a:ln w="9525">
            <a:noFill/>
            <a:miter lim="800000"/>
            <a:headEnd/>
            <a:tailEnd/>
          </a:ln>
          <a:effectLst/>
        </p:spPr>
      </p:pic>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PSO Algorithm – Stopping criteria</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405</a:t>
            </a:fld>
            <a:endParaRPr lang="nl-NL"/>
          </a:p>
        </p:txBody>
      </p:sp>
      <p:sp>
        <p:nvSpPr>
          <p:cNvPr id="5" name="Rectangle 4"/>
          <p:cNvSpPr/>
          <p:nvPr/>
        </p:nvSpPr>
        <p:spPr>
          <a:xfrm>
            <a:off x="785786" y="1214422"/>
            <a:ext cx="2498441" cy="461665"/>
          </a:xfrm>
          <a:prstGeom prst="rect">
            <a:avLst/>
          </a:prstGeom>
        </p:spPr>
        <p:txBody>
          <a:bodyPr wrap="none">
            <a:spAutoFit/>
          </a:bodyPr>
          <a:lstStyle/>
          <a:p>
            <a:pPr>
              <a:buBlip>
                <a:blip r:embed="rId2"/>
              </a:buBlip>
            </a:pPr>
            <a:r>
              <a:rPr lang="en-US" sz="2400" dirty="0"/>
              <a:t>  </a:t>
            </a:r>
            <a:r>
              <a:rPr lang="en-US" sz="2000" dirty="0"/>
              <a:t>Stopping Criteria</a:t>
            </a:r>
            <a:endParaRPr lang="en-US" sz="2400" dirty="0"/>
          </a:p>
        </p:txBody>
      </p:sp>
      <p:sp>
        <p:nvSpPr>
          <p:cNvPr id="6" name="Rectangle 5"/>
          <p:cNvSpPr/>
          <p:nvPr/>
        </p:nvSpPr>
        <p:spPr>
          <a:xfrm>
            <a:off x="857224" y="1857364"/>
            <a:ext cx="7358114" cy="646331"/>
          </a:xfrm>
          <a:prstGeom prst="rect">
            <a:avLst/>
          </a:prstGeom>
        </p:spPr>
        <p:txBody>
          <a:bodyPr wrap="square">
            <a:spAutoFit/>
          </a:bodyPr>
          <a:lstStyle/>
          <a:p>
            <a:pPr lvl="1">
              <a:buBlip>
                <a:blip r:embed="rId3"/>
              </a:buBlip>
            </a:pPr>
            <a:r>
              <a:rPr lang="en-US" dirty="0"/>
              <a:t>    Maximum change in best fitness smaller than specified tolerance for a specified number of moves (</a:t>
            </a:r>
            <a:r>
              <a:rPr lang="en-US" i="1" dirty="0"/>
              <a:t>S)</a:t>
            </a:r>
            <a:r>
              <a:rPr lang="en-US" dirty="0"/>
              <a:t> </a:t>
            </a:r>
          </a:p>
        </p:txBody>
      </p:sp>
      <p:pic>
        <p:nvPicPr>
          <p:cNvPr id="7" name="Picture 2"/>
          <p:cNvPicPr>
            <a:picLocks noChangeAspect="1" noChangeArrowheads="1"/>
          </p:cNvPicPr>
          <p:nvPr/>
        </p:nvPicPr>
        <p:blipFill>
          <a:blip r:embed="rId4" cstate="print">
            <a:lum bright="-20000" contrast="40000"/>
          </a:blip>
          <a:srcRect/>
          <a:stretch>
            <a:fillRect/>
          </a:stretch>
        </p:blipFill>
        <p:spPr bwMode="auto">
          <a:xfrm>
            <a:off x="2571736" y="3214686"/>
            <a:ext cx="4095750" cy="781050"/>
          </a:xfrm>
          <a:prstGeom prst="rect">
            <a:avLst/>
          </a:prstGeom>
          <a:noFill/>
          <a:ln w="9525">
            <a:noFill/>
            <a:miter lim="800000"/>
            <a:headEnd/>
            <a:tailEnd/>
          </a:ln>
          <a:effectLst/>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5"/>
          <p:cNvSpPr>
            <a:spLocks noChangeArrowheads="1"/>
          </p:cNvSpPr>
          <p:nvPr/>
        </p:nvSpPr>
        <p:spPr bwMode="auto">
          <a:xfrm>
            <a:off x="2057400" y="2581260"/>
            <a:ext cx="4648200" cy="1752600"/>
          </a:xfrm>
          <a:prstGeom prst="rect">
            <a:avLst/>
          </a:prstGeom>
          <a:solidFill>
            <a:schemeClr val="accent1">
              <a:alpha val="0"/>
            </a:schemeClr>
          </a:solidFill>
          <a:ln w="9525">
            <a:solidFill>
              <a:schemeClr val="tx1"/>
            </a:solidFill>
            <a:miter lim="800000"/>
            <a:headEnd/>
            <a:tailEnd/>
          </a:ln>
          <a:effectLst/>
        </p:spPr>
        <p:txBody>
          <a:bodyPr wrap="none" anchor="ctr"/>
          <a:lstStyle/>
          <a:p>
            <a:pPr algn="ctr" eaLnBrk="1" hangingPunct="1"/>
            <a:endParaRPr lang="en-US">
              <a:latin typeface="Arial" pitchFamily="34" charset="0"/>
            </a:endParaRPr>
          </a:p>
        </p:txBody>
      </p:sp>
      <p:sp>
        <p:nvSpPr>
          <p:cNvPr id="21" name="Rectangle 33"/>
          <p:cNvSpPr>
            <a:spLocks noChangeArrowheads="1"/>
          </p:cNvSpPr>
          <p:nvPr/>
        </p:nvSpPr>
        <p:spPr bwMode="auto">
          <a:xfrm>
            <a:off x="1600200" y="2581260"/>
            <a:ext cx="5791200" cy="3048000"/>
          </a:xfrm>
          <a:prstGeom prst="rect">
            <a:avLst/>
          </a:prstGeom>
          <a:solidFill>
            <a:srgbClr val="00B050">
              <a:alpha val="0"/>
            </a:srgbClr>
          </a:solidFill>
          <a:ln w="9525">
            <a:solidFill>
              <a:schemeClr val="tx1"/>
            </a:solidFill>
            <a:miter lim="800000"/>
            <a:headEnd/>
            <a:tailEnd/>
          </a:ln>
          <a:effectLst/>
        </p:spPr>
        <p:txBody>
          <a:bodyPr wrap="none" anchor="ctr"/>
          <a:lstStyle/>
          <a:p>
            <a:pPr algn="ctr" eaLnBrk="1" hangingPunct="1"/>
            <a:endParaRPr lang="en-US">
              <a:latin typeface="Arial" pitchFamily="34" charset="0"/>
            </a:endParaRPr>
          </a:p>
        </p:txBody>
      </p:sp>
      <p:sp>
        <p:nvSpPr>
          <p:cNvPr id="2" name="Title 1"/>
          <p:cNvSpPr>
            <a:spLocks noGrp="1"/>
          </p:cNvSpPr>
          <p:nvPr>
            <p:ph type="title"/>
          </p:nvPr>
        </p:nvSpPr>
        <p:spPr/>
        <p:txBody>
          <a:bodyPr/>
          <a:lstStyle/>
          <a:p>
            <a:r>
              <a:rPr lang="en-US" altLang="zh-CN" dirty="0"/>
              <a:t>Flow chart depicting the  General PSO Algorithm:</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406</a:t>
            </a:fld>
            <a:endParaRPr lang="nl-NL"/>
          </a:p>
        </p:txBody>
      </p:sp>
      <p:sp>
        <p:nvSpPr>
          <p:cNvPr id="5" name="AutoShape 9"/>
          <p:cNvSpPr>
            <a:spLocks noChangeArrowheads="1"/>
          </p:cNvSpPr>
          <p:nvPr/>
        </p:nvSpPr>
        <p:spPr bwMode="auto">
          <a:xfrm>
            <a:off x="3962400" y="1285860"/>
            <a:ext cx="990600" cy="457200"/>
          </a:xfrm>
          <a:prstGeom prst="roundRect">
            <a:avLst>
              <a:gd name="adj" fmla="val 16667"/>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algn="ctr" eaLnBrk="1" hangingPunct="1"/>
            <a:r>
              <a:rPr lang="en-US" sz="1600" b="1" dirty="0">
                <a:latin typeface="Arial" pitchFamily="34" charset="0"/>
              </a:rPr>
              <a:t>Start</a:t>
            </a:r>
          </a:p>
        </p:txBody>
      </p:sp>
      <p:sp>
        <p:nvSpPr>
          <p:cNvPr id="6" name="Rectangle 10"/>
          <p:cNvSpPr>
            <a:spLocks noChangeArrowheads="1"/>
          </p:cNvSpPr>
          <p:nvPr/>
        </p:nvSpPr>
        <p:spPr bwMode="auto">
          <a:xfrm>
            <a:off x="2514600" y="1971660"/>
            <a:ext cx="3886200" cy="533400"/>
          </a:xfrm>
          <a:prstGeom prst="rect">
            <a:avLst/>
          </a:prstGeom>
          <a:solidFill>
            <a:schemeClr val="bg1"/>
          </a:solidFill>
          <a:ln w="9525">
            <a:solidFill>
              <a:schemeClr val="tx1"/>
            </a:solidFill>
            <a:miter lim="800000"/>
            <a:headEnd/>
            <a:tailEnd/>
          </a:ln>
          <a:effectLst/>
        </p:spPr>
        <p:txBody>
          <a:bodyPr wrap="none" anchor="ctr"/>
          <a:lstStyle/>
          <a:p>
            <a:pPr algn="ctr" eaLnBrk="1" hangingPunct="1"/>
            <a:r>
              <a:rPr lang="en-US" sz="1600" b="1" dirty="0">
                <a:latin typeface="Arial" pitchFamily="34" charset="0"/>
              </a:rPr>
              <a:t>Initialize particles with random position</a:t>
            </a:r>
          </a:p>
          <a:p>
            <a:pPr algn="ctr" eaLnBrk="1" hangingPunct="1"/>
            <a:r>
              <a:rPr lang="en-US" sz="1600" b="1" dirty="0">
                <a:latin typeface="Arial" pitchFamily="34" charset="0"/>
              </a:rPr>
              <a:t> and velocity vectors.</a:t>
            </a:r>
          </a:p>
        </p:txBody>
      </p:sp>
      <p:sp>
        <p:nvSpPr>
          <p:cNvPr id="7" name="Line 11"/>
          <p:cNvSpPr>
            <a:spLocks noChangeShapeType="1"/>
          </p:cNvSpPr>
          <p:nvPr/>
        </p:nvSpPr>
        <p:spPr bwMode="auto">
          <a:xfrm>
            <a:off x="4419600" y="1743060"/>
            <a:ext cx="0" cy="228600"/>
          </a:xfrm>
          <a:prstGeom prst="line">
            <a:avLst/>
          </a:prstGeom>
          <a:noFill/>
          <a:ln w="9525">
            <a:solidFill>
              <a:schemeClr val="tx1"/>
            </a:solidFill>
            <a:round/>
            <a:headEnd/>
            <a:tailEnd type="triangle" w="med" len="med"/>
          </a:ln>
          <a:effectLst/>
        </p:spPr>
        <p:txBody>
          <a:bodyPr/>
          <a:lstStyle/>
          <a:p>
            <a:endParaRPr lang="en-US"/>
          </a:p>
        </p:txBody>
      </p:sp>
      <p:sp>
        <p:nvSpPr>
          <p:cNvPr id="8" name="Rectangle 12"/>
          <p:cNvSpPr>
            <a:spLocks noChangeArrowheads="1"/>
          </p:cNvSpPr>
          <p:nvPr/>
        </p:nvSpPr>
        <p:spPr bwMode="auto">
          <a:xfrm>
            <a:off x="2971800" y="2733660"/>
            <a:ext cx="3124200" cy="533400"/>
          </a:xfrm>
          <a:prstGeom prst="rect">
            <a:avLst/>
          </a:prstGeom>
          <a:solidFill>
            <a:srgbClr val="00B050"/>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US" sz="1600" b="1" dirty="0">
                <a:latin typeface="Arial" pitchFamily="34" charset="0"/>
              </a:rPr>
              <a:t>For each particle’s position (p) </a:t>
            </a:r>
          </a:p>
          <a:p>
            <a:pPr algn="ctr" eaLnBrk="1" hangingPunct="1"/>
            <a:r>
              <a:rPr lang="en-US" sz="1600" b="1" dirty="0">
                <a:latin typeface="Arial" pitchFamily="34" charset="0"/>
              </a:rPr>
              <a:t>evaluate fitness</a:t>
            </a:r>
          </a:p>
        </p:txBody>
      </p:sp>
      <p:sp>
        <p:nvSpPr>
          <p:cNvPr id="9" name="Line 13"/>
          <p:cNvSpPr>
            <a:spLocks noChangeShapeType="1"/>
          </p:cNvSpPr>
          <p:nvPr/>
        </p:nvSpPr>
        <p:spPr bwMode="auto">
          <a:xfrm>
            <a:off x="4419600" y="2505060"/>
            <a:ext cx="0" cy="228600"/>
          </a:xfrm>
          <a:prstGeom prst="line">
            <a:avLst/>
          </a:prstGeom>
          <a:noFill/>
          <a:ln w="9525">
            <a:solidFill>
              <a:schemeClr val="tx1"/>
            </a:solidFill>
            <a:round/>
            <a:headEnd/>
            <a:tailEnd type="triangle" w="med" len="med"/>
          </a:ln>
          <a:effectLst/>
        </p:spPr>
        <p:txBody>
          <a:bodyPr/>
          <a:lstStyle/>
          <a:p>
            <a:endParaRPr lang="en-US"/>
          </a:p>
        </p:txBody>
      </p:sp>
      <p:sp>
        <p:nvSpPr>
          <p:cNvPr id="10" name="Rectangle 15"/>
          <p:cNvSpPr>
            <a:spLocks noChangeArrowheads="1"/>
          </p:cNvSpPr>
          <p:nvPr/>
        </p:nvSpPr>
        <p:spPr bwMode="auto">
          <a:xfrm>
            <a:off x="2895600" y="3495660"/>
            <a:ext cx="3276600" cy="762000"/>
          </a:xfrm>
          <a:prstGeom prst="rect">
            <a:avLst/>
          </a:prstGeom>
          <a:solidFill>
            <a:srgbClr val="00B050"/>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US" sz="1600" b="1" dirty="0">
                <a:latin typeface="Arial" pitchFamily="34" charset="0"/>
              </a:rPr>
              <a:t>If  fitness(p) better than </a:t>
            </a:r>
          </a:p>
          <a:p>
            <a:pPr algn="ctr" eaLnBrk="1" hangingPunct="1"/>
            <a:r>
              <a:rPr lang="en-US" sz="1600" b="1" dirty="0">
                <a:latin typeface="Arial" pitchFamily="34" charset="0"/>
              </a:rPr>
              <a:t>fitness(</a:t>
            </a:r>
            <a:r>
              <a:rPr lang="en-US" sz="1600" b="1" dirty="0" err="1">
                <a:latin typeface="Arial" pitchFamily="34" charset="0"/>
              </a:rPr>
              <a:t>pbest</a:t>
            </a:r>
            <a:r>
              <a:rPr lang="en-US" sz="1600" b="1" dirty="0">
                <a:latin typeface="Arial" pitchFamily="34" charset="0"/>
              </a:rPr>
              <a:t>) then </a:t>
            </a:r>
            <a:r>
              <a:rPr lang="en-US" sz="1600" b="1" dirty="0" err="1">
                <a:latin typeface="Arial" pitchFamily="34" charset="0"/>
              </a:rPr>
              <a:t>pbest</a:t>
            </a:r>
            <a:r>
              <a:rPr lang="en-US" sz="1600" b="1" dirty="0">
                <a:latin typeface="Arial" pitchFamily="34" charset="0"/>
              </a:rPr>
              <a:t>= p</a:t>
            </a:r>
          </a:p>
        </p:txBody>
      </p:sp>
      <p:sp>
        <p:nvSpPr>
          <p:cNvPr id="11" name="Line 16"/>
          <p:cNvSpPr>
            <a:spLocks noChangeShapeType="1"/>
          </p:cNvSpPr>
          <p:nvPr/>
        </p:nvSpPr>
        <p:spPr bwMode="auto">
          <a:xfrm>
            <a:off x="4495800" y="3267060"/>
            <a:ext cx="0" cy="228600"/>
          </a:xfrm>
          <a:prstGeom prst="line">
            <a:avLst/>
          </a:prstGeom>
          <a:noFill/>
          <a:ln w="9525">
            <a:solidFill>
              <a:schemeClr val="tx1"/>
            </a:solidFill>
            <a:round/>
            <a:headEnd/>
            <a:tailEnd type="triangle" w="med" len="med"/>
          </a:ln>
          <a:effectLst/>
        </p:spPr>
        <p:txBody>
          <a:bodyPr/>
          <a:lstStyle/>
          <a:p>
            <a:endParaRPr lang="en-US"/>
          </a:p>
        </p:txBody>
      </p:sp>
      <p:sp>
        <p:nvSpPr>
          <p:cNvPr id="12" name="Text Box 19"/>
          <p:cNvSpPr txBox="1">
            <a:spLocks noChangeArrowheads="1"/>
          </p:cNvSpPr>
          <p:nvPr/>
        </p:nvSpPr>
        <p:spPr bwMode="auto">
          <a:xfrm rot="16200000">
            <a:off x="1433513" y="3052747"/>
            <a:ext cx="1828800" cy="581025"/>
          </a:xfrm>
          <a:prstGeom prst="rect">
            <a:avLst/>
          </a:prstGeom>
          <a:noFill/>
          <a:ln w="9525">
            <a:noFill/>
            <a:miter lim="800000"/>
            <a:headEnd/>
            <a:tailEnd/>
          </a:ln>
          <a:effectLst/>
        </p:spPr>
        <p:txBody>
          <a:bodyPr>
            <a:spAutoFit/>
          </a:bodyPr>
          <a:lstStyle/>
          <a:p>
            <a:pPr eaLnBrk="1" hangingPunct="1">
              <a:spcBef>
                <a:spcPct val="50000"/>
              </a:spcBef>
            </a:pPr>
            <a:r>
              <a:rPr lang="en-US" sz="1600" b="1">
                <a:latin typeface="Times New Roman" pitchFamily="18" charset="0"/>
              </a:rPr>
              <a:t>Loop until all particles exhaust</a:t>
            </a:r>
          </a:p>
        </p:txBody>
      </p:sp>
      <p:sp>
        <p:nvSpPr>
          <p:cNvPr id="13" name="Rectangle 20"/>
          <p:cNvSpPr>
            <a:spLocks noChangeArrowheads="1"/>
          </p:cNvSpPr>
          <p:nvPr/>
        </p:nvSpPr>
        <p:spPr bwMode="auto">
          <a:xfrm>
            <a:off x="2743200" y="4486260"/>
            <a:ext cx="3581400" cy="381000"/>
          </a:xfrm>
          <a:prstGeom prst="rect">
            <a:avLst/>
          </a:prstGeom>
          <a:solidFill>
            <a:srgbClr val="00B050"/>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US" sz="1600" b="1" dirty="0">
                <a:latin typeface="Arial" pitchFamily="34" charset="0"/>
              </a:rPr>
              <a:t>Set best of </a:t>
            </a:r>
            <a:r>
              <a:rPr lang="en-US" sz="1600" b="1" dirty="0" err="1">
                <a:latin typeface="Arial" pitchFamily="34" charset="0"/>
              </a:rPr>
              <a:t>pBests</a:t>
            </a:r>
            <a:r>
              <a:rPr lang="en-US" sz="1600" b="1" dirty="0">
                <a:latin typeface="Arial" pitchFamily="34" charset="0"/>
              </a:rPr>
              <a:t> as </a:t>
            </a:r>
            <a:r>
              <a:rPr lang="en-US" sz="1600" b="1" dirty="0" err="1">
                <a:latin typeface="Arial" pitchFamily="34" charset="0"/>
              </a:rPr>
              <a:t>gBest</a:t>
            </a:r>
            <a:endParaRPr lang="en-US" sz="1600" b="1" dirty="0">
              <a:latin typeface="Arial" pitchFamily="34" charset="0"/>
            </a:endParaRPr>
          </a:p>
        </p:txBody>
      </p:sp>
      <p:sp>
        <p:nvSpPr>
          <p:cNvPr id="14" name="Line 22"/>
          <p:cNvSpPr>
            <a:spLocks noChangeShapeType="1"/>
          </p:cNvSpPr>
          <p:nvPr/>
        </p:nvSpPr>
        <p:spPr bwMode="auto">
          <a:xfrm>
            <a:off x="4419600" y="4257660"/>
            <a:ext cx="0" cy="228600"/>
          </a:xfrm>
          <a:prstGeom prst="line">
            <a:avLst/>
          </a:prstGeom>
          <a:noFill/>
          <a:ln w="9525">
            <a:solidFill>
              <a:schemeClr val="tx1"/>
            </a:solidFill>
            <a:round/>
            <a:headEnd/>
            <a:tailEnd type="triangle" w="med" len="med"/>
          </a:ln>
          <a:effectLst/>
        </p:spPr>
        <p:txBody>
          <a:bodyPr/>
          <a:lstStyle/>
          <a:p>
            <a:endParaRPr lang="en-US"/>
          </a:p>
        </p:txBody>
      </p:sp>
      <p:sp>
        <p:nvSpPr>
          <p:cNvPr id="15" name="Rectangle 23"/>
          <p:cNvSpPr>
            <a:spLocks noChangeArrowheads="1"/>
          </p:cNvSpPr>
          <p:nvPr/>
        </p:nvSpPr>
        <p:spPr bwMode="auto">
          <a:xfrm>
            <a:off x="2667000" y="5019660"/>
            <a:ext cx="3886200" cy="533400"/>
          </a:xfrm>
          <a:prstGeom prst="rect">
            <a:avLst/>
          </a:prstGeom>
          <a:solidFill>
            <a:srgbClr val="00B050"/>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US" sz="1600" b="1" dirty="0">
                <a:latin typeface="Arial" pitchFamily="34" charset="0"/>
              </a:rPr>
              <a:t>Update particles velocity (eq. 1) and</a:t>
            </a:r>
          </a:p>
          <a:p>
            <a:pPr algn="ctr" eaLnBrk="1" hangingPunct="1"/>
            <a:r>
              <a:rPr lang="en-US" sz="1600" b="1" dirty="0">
                <a:latin typeface="Arial" pitchFamily="34" charset="0"/>
              </a:rPr>
              <a:t> position (eq. 3) </a:t>
            </a:r>
          </a:p>
        </p:txBody>
      </p:sp>
      <p:sp>
        <p:nvSpPr>
          <p:cNvPr id="16" name="Line 24"/>
          <p:cNvSpPr>
            <a:spLocks noChangeShapeType="1"/>
          </p:cNvSpPr>
          <p:nvPr/>
        </p:nvSpPr>
        <p:spPr bwMode="auto">
          <a:xfrm>
            <a:off x="4419600" y="4867260"/>
            <a:ext cx="0" cy="152400"/>
          </a:xfrm>
          <a:prstGeom prst="line">
            <a:avLst/>
          </a:prstGeom>
          <a:noFill/>
          <a:ln w="9525">
            <a:solidFill>
              <a:schemeClr val="tx1"/>
            </a:solidFill>
            <a:round/>
            <a:headEnd/>
            <a:tailEnd type="triangle" w="med" len="med"/>
          </a:ln>
          <a:effectLst/>
        </p:spPr>
        <p:txBody>
          <a:bodyPr/>
          <a:lstStyle/>
          <a:p>
            <a:endParaRPr lang="en-US"/>
          </a:p>
        </p:txBody>
      </p:sp>
      <p:sp>
        <p:nvSpPr>
          <p:cNvPr id="18" name="Text Box 27"/>
          <p:cNvSpPr txBox="1">
            <a:spLocks noChangeArrowheads="1"/>
          </p:cNvSpPr>
          <p:nvPr/>
        </p:nvSpPr>
        <p:spPr bwMode="auto">
          <a:xfrm rot="16200000">
            <a:off x="5898357" y="3921903"/>
            <a:ext cx="2286000" cy="366713"/>
          </a:xfrm>
          <a:prstGeom prst="rect">
            <a:avLst/>
          </a:prstGeom>
          <a:noFill/>
          <a:ln w="9525">
            <a:noFill/>
            <a:miter lim="800000"/>
            <a:headEnd/>
            <a:tailEnd/>
          </a:ln>
          <a:effectLst/>
        </p:spPr>
        <p:txBody>
          <a:bodyPr>
            <a:spAutoFit/>
          </a:bodyPr>
          <a:lstStyle/>
          <a:p>
            <a:pPr eaLnBrk="1" hangingPunct="1">
              <a:spcBef>
                <a:spcPct val="50000"/>
              </a:spcBef>
            </a:pPr>
            <a:r>
              <a:rPr lang="en-US">
                <a:latin typeface="Arial" pitchFamily="34" charset="0"/>
              </a:rPr>
              <a:t>Loop until max iter</a:t>
            </a:r>
          </a:p>
        </p:txBody>
      </p:sp>
      <p:sp>
        <p:nvSpPr>
          <p:cNvPr id="19" name="Rectangle 28"/>
          <p:cNvSpPr>
            <a:spLocks noChangeArrowheads="1"/>
          </p:cNvSpPr>
          <p:nvPr/>
        </p:nvSpPr>
        <p:spPr bwMode="auto">
          <a:xfrm>
            <a:off x="1600200" y="5781660"/>
            <a:ext cx="5791200" cy="304800"/>
          </a:xfrm>
          <a:prstGeom prst="rect">
            <a:avLst/>
          </a:prstGeom>
          <a:solidFill>
            <a:schemeClr val="bg1"/>
          </a:solidFill>
          <a:ln w="9525">
            <a:solidFill>
              <a:schemeClr val="tx1"/>
            </a:solidFill>
            <a:miter lim="800000"/>
            <a:headEnd/>
            <a:tailEnd/>
          </a:ln>
          <a:effectLst/>
        </p:spPr>
        <p:txBody>
          <a:bodyPr wrap="none" anchor="ctr"/>
          <a:lstStyle/>
          <a:p>
            <a:pPr algn="ctr" eaLnBrk="1" hangingPunct="1"/>
            <a:r>
              <a:rPr lang="en-US" sz="1600" b="1" dirty="0">
                <a:solidFill>
                  <a:srgbClr val="FF0000"/>
                </a:solidFill>
                <a:latin typeface="Arial" pitchFamily="34" charset="0"/>
              </a:rPr>
              <a:t>Stop:</a:t>
            </a:r>
            <a:r>
              <a:rPr lang="en-US" sz="1600" b="1" dirty="0">
                <a:latin typeface="Arial" pitchFamily="34" charset="0"/>
              </a:rPr>
              <a:t> giving </a:t>
            </a:r>
            <a:r>
              <a:rPr lang="en-US" sz="1600" b="1" dirty="0" err="1">
                <a:solidFill>
                  <a:srgbClr val="0000FF"/>
                </a:solidFill>
                <a:latin typeface="Arial" pitchFamily="34" charset="0"/>
              </a:rPr>
              <a:t>gBest</a:t>
            </a:r>
            <a:r>
              <a:rPr lang="en-US" sz="1600" b="1" dirty="0">
                <a:latin typeface="Arial" pitchFamily="34" charset="0"/>
              </a:rPr>
              <a:t>, optimal solution.</a:t>
            </a:r>
          </a:p>
        </p:txBody>
      </p:sp>
      <p:sp>
        <p:nvSpPr>
          <p:cNvPr id="20" name="Line 30"/>
          <p:cNvSpPr>
            <a:spLocks noChangeShapeType="1"/>
          </p:cNvSpPr>
          <p:nvPr/>
        </p:nvSpPr>
        <p:spPr bwMode="auto">
          <a:xfrm>
            <a:off x="4495800" y="5553060"/>
            <a:ext cx="0" cy="2286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simulation</a:t>
            </a:r>
            <a:r>
              <a:rPr lang="en-US" altLang="zh-CN" sz="1000" dirty="0"/>
              <a:t> 1</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407</a:t>
            </a:fld>
            <a:endParaRPr lang="nl-NL"/>
          </a:p>
        </p:txBody>
      </p:sp>
      <p:sp>
        <p:nvSpPr>
          <p:cNvPr id="52" name="Rectangle 3"/>
          <p:cNvSpPr>
            <a:spLocks noChangeArrowheads="1"/>
          </p:cNvSpPr>
          <p:nvPr/>
        </p:nvSpPr>
        <p:spPr bwMode="auto">
          <a:xfrm>
            <a:off x="428596" y="2152672"/>
            <a:ext cx="8001000" cy="3733800"/>
          </a:xfrm>
          <a:prstGeom prst="rect">
            <a:avLst/>
          </a:prstGeom>
          <a:noFill/>
          <a:ln w="9525">
            <a:noFill/>
            <a:miter lim="800000"/>
            <a:headEnd/>
            <a:tailEnd/>
          </a:ln>
          <a:effectLst/>
        </p:spPr>
        <p:txBody>
          <a:bodyPr/>
          <a:lstStyle/>
          <a:p>
            <a:pPr marL="342900" indent="-342900" algn="ctr">
              <a:spcBef>
                <a:spcPct val="20000"/>
              </a:spcBef>
              <a:buClr>
                <a:schemeClr val="folHlink"/>
              </a:buClr>
              <a:buSzPct val="60000"/>
              <a:buFont typeface="Wingdings" pitchFamily="2" charset="2"/>
              <a:buNone/>
            </a:pPr>
            <a:r>
              <a:rPr lang="da-DK" sz="3200" b="0"/>
              <a:t> </a:t>
            </a:r>
            <a:endParaRPr lang="en-US" altLang="zh-CN" sz="3200" b="0"/>
          </a:p>
        </p:txBody>
      </p:sp>
      <p:grpSp>
        <p:nvGrpSpPr>
          <p:cNvPr id="53" name="Group 4"/>
          <p:cNvGrpSpPr>
            <a:grpSpLocks/>
          </p:cNvGrpSpPr>
          <p:nvPr/>
        </p:nvGrpSpPr>
        <p:grpSpPr bwMode="auto">
          <a:xfrm>
            <a:off x="1419196" y="2076472"/>
            <a:ext cx="5257800" cy="3946525"/>
            <a:chOff x="1104" y="1306"/>
            <a:chExt cx="3312" cy="2486"/>
          </a:xfrm>
        </p:grpSpPr>
        <p:sp>
          <p:nvSpPr>
            <p:cNvPr id="54" name="Rectangle 5"/>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55" name="Group 6"/>
            <p:cNvGrpSpPr>
              <a:grpSpLocks/>
            </p:cNvGrpSpPr>
            <p:nvPr/>
          </p:nvGrpSpPr>
          <p:grpSpPr bwMode="auto">
            <a:xfrm>
              <a:off x="3646" y="2450"/>
              <a:ext cx="530" cy="584"/>
              <a:chOff x="3646" y="2450"/>
              <a:chExt cx="530" cy="584"/>
            </a:xfrm>
          </p:grpSpPr>
          <p:sp>
            <p:nvSpPr>
              <p:cNvPr id="73" name="Oval 7"/>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74" name="Oval 8"/>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75" name="Oval 9"/>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76" name="Oval 10"/>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56" name="Line 11"/>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57" name="Line 12"/>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58" name="Text Box 13"/>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algn="ctr" eaLnBrk="0" hangingPunct="0"/>
              <a:r>
                <a:rPr lang="en-US" altLang="da-DK" sz="2400" b="0">
                  <a:latin typeface="Times"/>
                </a:rPr>
                <a:t>x</a:t>
              </a:r>
            </a:p>
          </p:txBody>
        </p:sp>
        <p:sp>
          <p:nvSpPr>
            <p:cNvPr id="59" name="Text Box 14"/>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algn="ctr" eaLnBrk="0" hangingPunct="0"/>
              <a:r>
                <a:rPr lang="da-DK" altLang="da-DK" sz="2400" b="0">
                  <a:latin typeface="Times"/>
                </a:rPr>
                <a:t>y</a:t>
              </a:r>
              <a:endParaRPr lang="en-US" altLang="da-DK" sz="2400" b="0">
                <a:latin typeface="Times"/>
              </a:endParaRPr>
            </a:p>
          </p:txBody>
        </p:sp>
        <p:grpSp>
          <p:nvGrpSpPr>
            <p:cNvPr id="60" name="Group 15"/>
            <p:cNvGrpSpPr>
              <a:grpSpLocks/>
            </p:cNvGrpSpPr>
            <p:nvPr/>
          </p:nvGrpSpPr>
          <p:grpSpPr bwMode="auto">
            <a:xfrm>
              <a:off x="3264" y="1546"/>
              <a:ext cx="336" cy="288"/>
              <a:chOff x="3264" y="1546"/>
              <a:chExt cx="336" cy="288"/>
            </a:xfrm>
          </p:grpSpPr>
          <p:sp>
            <p:nvSpPr>
              <p:cNvPr id="71" name="Oval 16"/>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72" name="Oval 17"/>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61" name="Group 18"/>
            <p:cNvGrpSpPr>
              <a:grpSpLocks/>
            </p:cNvGrpSpPr>
            <p:nvPr/>
          </p:nvGrpSpPr>
          <p:grpSpPr bwMode="auto">
            <a:xfrm>
              <a:off x="1525" y="2635"/>
              <a:ext cx="2495" cy="807"/>
              <a:chOff x="1525" y="2635"/>
              <a:chExt cx="2495" cy="807"/>
            </a:xfrm>
          </p:grpSpPr>
          <p:sp>
            <p:nvSpPr>
              <p:cNvPr id="68" name="Freeform 19"/>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69" name="Freeform 20"/>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70" name="Freeform 21"/>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62" name="Group 22"/>
            <p:cNvGrpSpPr>
              <a:grpSpLocks/>
            </p:cNvGrpSpPr>
            <p:nvPr/>
          </p:nvGrpSpPr>
          <p:grpSpPr bwMode="auto">
            <a:xfrm>
              <a:off x="1968" y="2026"/>
              <a:ext cx="1150" cy="756"/>
              <a:chOff x="1968" y="2026"/>
              <a:chExt cx="1150" cy="756"/>
            </a:xfrm>
          </p:grpSpPr>
          <p:sp>
            <p:nvSpPr>
              <p:cNvPr id="63" name="Oval 23"/>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64" name="Oval 24"/>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65" name="Oval 25"/>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66" name="Oval 26"/>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67" name="Oval 27"/>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sp>
        <p:nvSpPr>
          <p:cNvPr id="77" name="Oval 28"/>
          <p:cNvSpPr>
            <a:spLocks noChangeArrowheads="1"/>
          </p:cNvSpPr>
          <p:nvPr/>
        </p:nvSpPr>
        <p:spPr bwMode="auto">
          <a:xfrm>
            <a:off x="2943196" y="4210072"/>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grpSp>
        <p:nvGrpSpPr>
          <p:cNvPr id="78" name="Group 29"/>
          <p:cNvGrpSpPr>
            <a:grpSpLocks/>
          </p:cNvGrpSpPr>
          <p:nvPr/>
        </p:nvGrpSpPr>
        <p:grpSpPr bwMode="auto">
          <a:xfrm>
            <a:off x="2790796" y="2778147"/>
            <a:ext cx="182563" cy="212725"/>
            <a:chOff x="1968" y="1700"/>
            <a:chExt cx="115" cy="134"/>
          </a:xfrm>
        </p:grpSpPr>
        <p:sp>
          <p:nvSpPr>
            <p:cNvPr id="79" name="Oval 30"/>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0" name="Line 31"/>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81" name="Group 32"/>
          <p:cNvGrpSpPr>
            <a:grpSpLocks/>
          </p:cNvGrpSpPr>
          <p:nvPr/>
        </p:nvGrpSpPr>
        <p:grpSpPr bwMode="auto">
          <a:xfrm>
            <a:off x="3408334" y="3217885"/>
            <a:ext cx="220662" cy="153987"/>
            <a:chOff x="2357" y="1977"/>
            <a:chExt cx="139" cy="97"/>
          </a:xfrm>
        </p:grpSpPr>
        <p:sp>
          <p:nvSpPr>
            <p:cNvPr id="82" name="Oval 33"/>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3" name="Line 34"/>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84" name="Group 35"/>
          <p:cNvGrpSpPr>
            <a:grpSpLocks/>
          </p:cNvGrpSpPr>
          <p:nvPr/>
        </p:nvGrpSpPr>
        <p:grpSpPr bwMode="auto">
          <a:xfrm>
            <a:off x="4546571" y="2967060"/>
            <a:ext cx="149225" cy="176212"/>
            <a:chOff x="3074" y="1819"/>
            <a:chExt cx="94" cy="111"/>
          </a:xfrm>
        </p:grpSpPr>
        <p:sp>
          <p:nvSpPr>
            <p:cNvPr id="85" name="Oval 36"/>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6" name="Line 37"/>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87" name="Line 38"/>
          <p:cNvSpPr>
            <a:spLocks noChangeShapeType="1"/>
          </p:cNvSpPr>
          <p:nvPr/>
        </p:nvSpPr>
        <p:spPr bwMode="auto">
          <a:xfrm flipH="1">
            <a:off x="2873346" y="4233885"/>
            <a:ext cx="106363" cy="125412"/>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88" name="Group 39"/>
          <p:cNvGrpSpPr>
            <a:grpSpLocks/>
          </p:cNvGrpSpPr>
          <p:nvPr/>
        </p:nvGrpSpPr>
        <p:grpSpPr bwMode="auto">
          <a:xfrm>
            <a:off x="3589309" y="4857772"/>
            <a:ext cx="115887" cy="190500"/>
            <a:chOff x="2471" y="3010"/>
            <a:chExt cx="73" cy="120"/>
          </a:xfrm>
        </p:grpSpPr>
        <p:sp>
          <p:nvSpPr>
            <p:cNvPr id="89"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90"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91" name="Group 42"/>
          <p:cNvGrpSpPr>
            <a:grpSpLocks/>
          </p:cNvGrpSpPr>
          <p:nvPr/>
        </p:nvGrpSpPr>
        <p:grpSpPr bwMode="auto">
          <a:xfrm>
            <a:off x="4906934" y="4883172"/>
            <a:ext cx="93662" cy="241300"/>
            <a:chOff x="3301" y="3026"/>
            <a:chExt cx="59" cy="152"/>
          </a:xfrm>
        </p:grpSpPr>
        <p:sp>
          <p:nvSpPr>
            <p:cNvPr id="92"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93"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94" name="Group 45"/>
          <p:cNvGrpSpPr>
            <a:grpSpLocks/>
          </p:cNvGrpSpPr>
          <p:nvPr/>
        </p:nvGrpSpPr>
        <p:grpSpPr bwMode="auto">
          <a:xfrm>
            <a:off x="5076796" y="4057672"/>
            <a:ext cx="215900" cy="112713"/>
            <a:chOff x="3408" y="2506"/>
            <a:chExt cx="136" cy="71"/>
          </a:xfrm>
        </p:grpSpPr>
        <p:sp>
          <p:nvSpPr>
            <p:cNvPr id="95"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96"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97" name="Group 48"/>
          <p:cNvGrpSpPr>
            <a:grpSpLocks/>
          </p:cNvGrpSpPr>
          <p:nvPr/>
        </p:nvGrpSpPr>
        <p:grpSpPr bwMode="auto">
          <a:xfrm>
            <a:off x="5533996" y="2873397"/>
            <a:ext cx="203200" cy="117475"/>
            <a:chOff x="3696" y="1760"/>
            <a:chExt cx="128" cy="74"/>
          </a:xfrm>
        </p:grpSpPr>
        <p:sp>
          <p:nvSpPr>
            <p:cNvPr id="98"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99"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100" name="Group 51"/>
          <p:cNvGrpSpPr>
            <a:grpSpLocks/>
          </p:cNvGrpSpPr>
          <p:nvPr/>
        </p:nvGrpSpPr>
        <p:grpSpPr bwMode="auto">
          <a:xfrm>
            <a:off x="5079971" y="5176860"/>
            <a:ext cx="149225" cy="176212"/>
            <a:chOff x="3410" y="3211"/>
            <a:chExt cx="94" cy="111"/>
          </a:xfrm>
        </p:grpSpPr>
        <p:sp>
          <p:nvSpPr>
            <p:cNvPr id="101"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02"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103" name="Group 54"/>
          <p:cNvGrpSpPr>
            <a:grpSpLocks/>
          </p:cNvGrpSpPr>
          <p:nvPr/>
        </p:nvGrpSpPr>
        <p:grpSpPr bwMode="auto">
          <a:xfrm rot="7705364">
            <a:off x="2564577" y="5101454"/>
            <a:ext cx="149225" cy="176212"/>
            <a:chOff x="1682" y="3537"/>
            <a:chExt cx="94" cy="111"/>
          </a:xfrm>
        </p:grpSpPr>
        <p:sp>
          <p:nvSpPr>
            <p:cNvPr id="104"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05"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106" name="Group 57"/>
          <p:cNvGrpSpPr>
            <a:grpSpLocks/>
          </p:cNvGrpSpPr>
          <p:nvPr/>
        </p:nvGrpSpPr>
        <p:grpSpPr bwMode="auto">
          <a:xfrm>
            <a:off x="4238596" y="3592535"/>
            <a:ext cx="76200" cy="254000"/>
            <a:chOff x="2880" y="2266"/>
            <a:chExt cx="48" cy="160"/>
          </a:xfrm>
        </p:grpSpPr>
        <p:sp>
          <p:nvSpPr>
            <p:cNvPr id="107"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08"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109" name="Group 60"/>
          <p:cNvGrpSpPr>
            <a:grpSpLocks/>
          </p:cNvGrpSpPr>
          <p:nvPr/>
        </p:nvGrpSpPr>
        <p:grpSpPr bwMode="auto">
          <a:xfrm>
            <a:off x="7057996" y="3219472"/>
            <a:ext cx="1422400" cy="2014538"/>
            <a:chOff x="4692" y="2715"/>
            <a:chExt cx="896" cy="1269"/>
          </a:xfrm>
        </p:grpSpPr>
        <p:sp>
          <p:nvSpPr>
            <p:cNvPr id="110"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111"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112"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113"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114"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115"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116"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117"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algn="ctr" eaLnBrk="0" hangingPunct="0"/>
              <a:r>
                <a:rPr lang="en-US" altLang="da-DK" b="0">
                  <a:latin typeface="Times"/>
                </a:rPr>
                <a:t>fitness</a:t>
              </a:r>
            </a:p>
          </p:txBody>
        </p:sp>
        <p:sp>
          <p:nvSpPr>
            <p:cNvPr id="118" name="Text Box 69"/>
            <p:cNvSpPr txBox="1">
              <a:spLocks noChangeArrowheads="1"/>
            </p:cNvSpPr>
            <p:nvPr/>
          </p:nvSpPr>
          <p:spPr bwMode="auto">
            <a:xfrm>
              <a:off x="5222" y="3581"/>
              <a:ext cx="338" cy="231"/>
            </a:xfrm>
            <a:prstGeom prst="rect">
              <a:avLst/>
            </a:prstGeom>
            <a:noFill/>
            <a:ln w="9525">
              <a:noFill/>
              <a:miter lim="800000"/>
              <a:headEnd/>
              <a:tailEnd/>
            </a:ln>
            <a:effectLst/>
          </p:spPr>
          <p:txBody>
            <a:bodyPr wrap="none">
              <a:spAutoFit/>
            </a:bodyPr>
            <a:lstStyle/>
            <a:p>
              <a:pPr algn="ctr" eaLnBrk="0" hangingPunct="0"/>
              <a:r>
                <a:rPr lang="en-US" altLang="da-DK" b="0">
                  <a:latin typeface="Times"/>
                </a:rPr>
                <a:t>min</a:t>
              </a:r>
            </a:p>
          </p:txBody>
        </p:sp>
        <p:sp>
          <p:nvSpPr>
            <p:cNvPr id="119" name="Text Box 70"/>
            <p:cNvSpPr txBox="1">
              <a:spLocks noChangeArrowheads="1"/>
            </p:cNvSpPr>
            <p:nvPr/>
          </p:nvSpPr>
          <p:spPr bwMode="auto">
            <a:xfrm>
              <a:off x="5226" y="2715"/>
              <a:ext cx="362" cy="231"/>
            </a:xfrm>
            <a:prstGeom prst="rect">
              <a:avLst/>
            </a:prstGeom>
            <a:noFill/>
            <a:ln w="9525">
              <a:noFill/>
              <a:miter lim="800000"/>
              <a:headEnd/>
              <a:tailEnd/>
            </a:ln>
            <a:effectLst/>
          </p:spPr>
          <p:txBody>
            <a:bodyPr wrap="none">
              <a:spAutoFit/>
            </a:bodyPr>
            <a:lstStyle/>
            <a:p>
              <a:pPr algn="ctr" eaLnBrk="0" hangingPunct="0"/>
              <a:r>
                <a:rPr lang="en-US" altLang="da-DK" b="0">
                  <a:latin typeface="Times"/>
                </a:rPr>
                <a:t>max</a:t>
              </a:r>
            </a:p>
          </p:txBody>
        </p:sp>
        <p:sp>
          <p:nvSpPr>
            <p:cNvPr id="120"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121" name="Line 72"/>
          <p:cNvSpPr>
            <a:spLocks noChangeShapeType="1"/>
          </p:cNvSpPr>
          <p:nvPr/>
        </p:nvSpPr>
        <p:spPr bwMode="auto">
          <a:xfrm flipH="1">
            <a:off x="1876396" y="5505472"/>
            <a:ext cx="228600" cy="747713"/>
          </a:xfrm>
          <a:prstGeom prst="line">
            <a:avLst/>
          </a:prstGeom>
          <a:noFill/>
          <a:ln w="9525">
            <a:solidFill>
              <a:schemeClr val="tx1"/>
            </a:solidFill>
            <a:round/>
            <a:headEnd/>
            <a:tailEnd/>
          </a:ln>
          <a:effectLst/>
        </p:spPr>
        <p:txBody>
          <a:bodyPr wrap="none" anchor="ctr"/>
          <a:lstStyle/>
          <a:p>
            <a:endParaRPr lang="en-US"/>
          </a:p>
        </p:txBody>
      </p:sp>
      <p:sp>
        <p:nvSpPr>
          <p:cNvPr id="122" name="Text Box 73"/>
          <p:cNvSpPr txBox="1">
            <a:spLocks noChangeArrowheads="1"/>
          </p:cNvSpPr>
          <p:nvPr/>
        </p:nvSpPr>
        <p:spPr bwMode="auto">
          <a:xfrm>
            <a:off x="1114396" y="6205560"/>
            <a:ext cx="1409700" cy="366712"/>
          </a:xfrm>
          <a:prstGeom prst="rect">
            <a:avLst/>
          </a:prstGeom>
          <a:noFill/>
          <a:ln w="9525">
            <a:noFill/>
            <a:miter lim="800000"/>
            <a:headEnd/>
            <a:tailEnd/>
          </a:ln>
          <a:effectLst/>
        </p:spPr>
        <p:txBody>
          <a:bodyPr wrap="none">
            <a:spAutoFit/>
          </a:bodyPr>
          <a:lstStyle/>
          <a:p>
            <a:pPr algn="ctr" eaLnBrk="0" hangingPunct="0"/>
            <a:r>
              <a:rPr lang="en-US" altLang="da-DK">
                <a:latin typeface="Times"/>
              </a:rPr>
              <a:t>search space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simulation</a:t>
            </a:r>
            <a:r>
              <a:rPr lang="en-US" altLang="zh-CN" sz="1000" dirty="0"/>
              <a:t> 2</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408</a:t>
            </a:fld>
            <a:endParaRPr lang="nl-NL"/>
          </a:p>
        </p:txBody>
      </p:sp>
      <p:sp>
        <p:nvSpPr>
          <p:cNvPr id="5" name="Rectangle 3"/>
          <p:cNvSpPr>
            <a:spLocks noChangeArrowheads="1"/>
          </p:cNvSpPr>
          <p:nvPr/>
        </p:nvSpPr>
        <p:spPr bwMode="auto">
          <a:xfrm>
            <a:off x="642910" y="2071678"/>
            <a:ext cx="8001000" cy="3733800"/>
          </a:xfrm>
          <a:prstGeom prst="rect">
            <a:avLst/>
          </a:prstGeom>
          <a:noFill/>
          <a:ln w="9525">
            <a:noFill/>
            <a:miter lim="800000"/>
            <a:headEnd/>
            <a:tailEnd/>
          </a:ln>
          <a:effectLst/>
        </p:spPr>
        <p:txBody>
          <a:bodyPr/>
          <a:lstStyle/>
          <a:p>
            <a:pPr marL="342900" indent="-342900">
              <a:spcBef>
                <a:spcPct val="20000"/>
              </a:spcBef>
              <a:buClr>
                <a:schemeClr val="folHlink"/>
              </a:buClr>
              <a:buSzPct val="60000"/>
              <a:buFont typeface="Wingdings" pitchFamily="2" charset="2"/>
              <a:buNone/>
            </a:pPr>
            <a:r>
              <a:rPr lang="da-DK" sz="3200" b="0"/>
              <a:t>  </a:t>
            </a:r>
            <a:endParaRPr lang="en-US" altLang="zh-CN" sz="3200" b="0"/>
          </a:p>
        </p:txBody>
      </p:sp>
      <p:grpSp>
        <p:nvGrpSpPr>
          <p:cNvPr id="6" name="Group 4"/>
          <p:cNvGrpSpPr>
            <a:grpSpLocks/>
          </p:cNvGrpSpPr>
          <p:nvPr/>
        </p:nvGrpSpPr>
        <p:grpSpPr bwMode="auto">
          <a:xfrm>
            <a:off x="1557310" y="2071678"/>
            <a:ext cx="5257800" cy="3946525"/>
            <a:chOff x="1104" y="1306"/>
            <a:chExt cx="3312" cy="2486"/>
          </a:xfrm>
        </p:grpSpPr>
        <p:sp>
          <p:nvSpPr>
            <p:cNvPr id="7" name="Rectangle 5"/>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8" name="Group 6"/>
            <p:cNvGrpSpPr>
              <a:grpSpLocks/>
            </p:cNvGrpSpPr>
            <p:nvPr/>
          </p:nvGrpSpPr>
          <p:grpSpPr bwMode="auto">
            <a:xfrm>
              <a:off x="3646" y="2450"/>
              <a:ext cx="530" cy="584"/>
              <a:chOff x="3646" y="2450"/>
              <a:chExt cx="530" cy="584"/>
            </a:xfrm>
          </p:grpSpPr>
          <p:sp>
            <p:nvSpPr>
              <p:cNvPr id="26" name="Oval 7"/>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9" name="Oval 10"/>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9" name="Line 11"/>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Line 12"/>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1" name="Text Box 13"/>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x</a:t>
              </a:r>
              <a:endParaRPr lang="en-US" altLang="da-DK" sz="2400" b="0">
                <a:latin typeface="Times"/>
              </a:endParaRPr>
            </a:p>
          </p:txBody>
        </p:sp>
        <p:sp>
          <p:nvSpPr>
            <p:cNvPr id="12" name="Text Box 14"/>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3" name="Group 15"/>
            <p:cNvGrpSpPr>
              <a:grpSpLocks/>
            </p:cNvGrpSpPr>
            <p:nvPr/>
          </p:nvGrpSpPr>
          <p:grpSpPr bwMode="auto">
            <a:xfrm>
              <a:off x="3264" y="1546"/>
              <a:ext cx="336" cy="288"/>
              <a:chOff x="3264" y="1546"/>
              <a:chExt cx="336" cy="288"/>
            </a:xfrm>
          </p:grpSpPr>
          <p:sp>
            <p:nvSpPr>
              <p:cNvPr id="24" name="Oval 16"/>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5" name="Oval 17"/>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4" name="Group 18"/>
            <p:cNvGrpSpPr>
              <a:grpSpLocks/>
            </p:cNvGrpSpPr>
            <p:nvPr/>
          </p:nvGrpSpPr>
          <p:grpSpPr bwMode="auto">
            <a:xfrm>
              <a:off x="1525" y="2635"/>
              <a:ext cx="2495" cy="807"/>
              <a:chOff x="1525" y="2635"/>
              <a:chExt cx="2495" cy="807"/>
            </a:xfrm>
          </p:grpSpPr>
          <p:sp>
            <p:nvSpPr>
              <p:cNvPr id="21" name="Freeform 19"/>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3" name="Freeform 21"/>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5" name="Group 22"/>
            <p:cNvGrpSpPr>
              <a:grpSpLocks/>
            </p:cNvGrpSpPr>
            <p:nvPr/>
          </p:nvGrpSpPr>
          <p:grpSpPr bwMode="auto">
            <a:xfrm>
              <a:off x="1968" y="2026"/>
              <a:ext cx="1150" cy="756"/>
              <a:chOff x="1968" y="2026"/>
              <a:chExt cx="1150" cy="756"/>
            </a:xfrm>
          </p:grpSpPr>
          <p:sp>
            <p:nvSpPr>
              <p:cNvPr id="16" name="Oval 23"/>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7" name="Oval 24"/>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8" name="Oval 25"/>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20" name="Oval 27"/>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30" name="Group 28"/>
          <p:cNvGrpSpPr>
            <a:grpSpLocks/>
          </p:cNvGrpSpPr>
          <p:nvPr/>
        </p:nvGrpSpPr>
        <p:grpSpPr bwMode="auto">
          <a:xfrm rot="3213349">
            <a:off x="3036067" y="3001159"/>
            <a:ext cx="182562" cy="212725"/>
            <a:chOff x="1968" y="1700"/>
            <a:chExt cx="115" cy="134"/>
          </a:xfrm>
        </p:grpSpPr>
        <p:sp>
          <p:nvSpPr>
            <p:cNvPr id="31" name="Oval 29"/>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2" name="Line 30"/>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3" name="Group 31"/>
          <p:cNvGrpSpPr>
            <a:grpSpLocks/>
          </p:cNvGrpSpPr>
          <p:nvPr/>
        </p:nvGrpSpPr>
        <p:grpSpPr bwMode="auto">
          <a:xfrm rot="16200000">
            <a:off x="3462310" y="3317866"/>
            <a:ext cx="220663" cy="153987"/>
            <a:chOff x="2357" y="1977"/>
            <a:chExt cx="139" cy="97"/>
          </a:xfrm>
        </p:grpSpPr>
        <p:sp>
          <p:nvSpPr>
            <p:cNvPr id="34" name="Oval 32"/>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5" name="Line 33"/>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6" name="Group 34"/>
          <p:cNvGrpSpPr>
            <a:grpSpLocks/>
          </p:cNvGrpSpPr>
          <p:nvPr/>
        </p:nvGrpSpPr>
        <p:grpSpPr bwMode="auto">
          <a:xfrm rot="15261140">
            <a:off x="4618804" y="3264684"/>
            <a:ext cx="149225" cy="176213"/>
            <a:chOff x="3074" y="1819"/>
            <a:chExt cx="94" cy="111"/>
          </a:xfrm>
        </p:grpSpPr>
        <p:sp>
          <p:nvSpPr>
            <p:cNvPr id="37" name="Oval 35"/>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8" name="Line 36"/>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9" name="Group 37"/>
          <p:cNvGrpSpPr>
            <a:grpSpLocks/>
          </p:cNvGrpSpPr>
          <p:nvPr/>
        </p:nvGrpSpPr>
        <p:grpSpPr bwMode="auto">
          <a:xfrm rot="16739095">
            <a:off x="2928911" y="4510078"/>
            <a:ext cx="152400" cy="149225"/>
            <a:chOff x="2016" y="2602"/>
            <a:chExt cx="96" cy="94"/>
          </a:xfrm>
        </p:grpSpPr>
        <p:sp>
          <p:nvSpPr>
            <p:cNvPr id="40" name="Oval 38"/>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1" name="Line 39"/>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2" name="Group 40"/>
          <p:cNvGrpSpPr>
            <a:grpSpLocks/>
          </p:cNvGrpSpPr>
          <p:nvPr/>
        </p:nvGrpSpPr>
        <p:grpSpPr bwMode="auto">
          <a:xfrm rot="16962854">
            <a:off x="3613916" y="4874410"/>
            <a:ext cx="115887" cy="190500"/>
            <a:chOff x="2471" y="3010"/>
            <a:chExt cx="73" cy="120"/>
          </a:xfrm>
        </p:grpSpPr>
        <p:sp>
          <p:nvSpPr>
            <p:cNvPr id="43" name="Oval 41"/>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4" name="Line 42"/>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5" name="Group 43"/>
          <p:cNvGrpSpPr>
            <a:grpSpLocks/>
          </p:cNvGrpSpPr>
          <p:nvPr/>
        </p:nvGrpSpPr>
        <p:grpSpPr bwMode="auto">
          <a:xfrm rot="-3601924">
            <a:off x="4983928" y="4953785"/>
            <a:ext cx="93663" cy="241300"/>
            <a:chOff x="3301" y="3026"/>
            <a:chExt cx="59" cy="152"/>
          </a:xfrm>
        </p:grpSpPr>
        <p:sp>
          <p:nvSpPr>
            <p:cNvPr id="46" name="Oval 44"/>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7" name="Line 45"/>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8" name="Group 46"/>
          <p:cNvGrpSpPr>
            <a:grpSpLocks/>
          </p:cNvGrpSpPr>
          <p:nvPr/>
        </p:nvGrpSpPr>
        <p:grpSpPr bwMode="auto">
          <a:xfrm rot="-5141385">
            <a:off x="5355404" y="4164797"/>
            <a:ext cx="215900" cy="112712"/>
            <a:chOff x="3408" y="2506"/>
            <a:chExt cx="136" cy="71"/>
          </a:xfrm>
        </p:grpSpPr>
        <p:sp>
          <p:nvSpPr>
            <p:cNvPr id="49" name="Oval 47"/>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0" name="Line 48"/>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1" name="Group 49"/>
          <p:cNvGrpSpPr>
            <a:grpSpLocks/>
          </p:cNvGrpSpPr>
          <p:nvPr/>
        </p:nvGrpSpPr>
        <p:grpSpPr bwMode="auto">
          <a:xfrm rot="5754738">
            <a:off x="5816573" y="3089265"/>
            <a:ext cx="203200" cy="117475"/>
            <a:chOff x="3696" y="1760"/>
            <a:chExt cx="128" cy="74"/>
          </a:xfrm>
        </p:grpSpPr>
        <p:sp>
          <p:nvSpPr>
            <p:cNvPr id="52" name="Oval 50"/>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3" name="Line 51"/>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4" name="Group 52"/>
          <p:cNvGrpSpPr>
            <a:grpSpLocks/>
          </p:cNvGrpSpPr>
          <p:nvPr/>
        </p:nvGrpSpPr>
        <p:grpSpPr bwMode="auto">
          <a:xfrm rot="-2393774">
            <a:off x="5138710" y="5180003"/>
            <a:ext cx="149225" cy="176213"/>
            <a:chOff x="3410" y="3211"/>
            <a:chExt cx="94" cy="111"/>
          </a:xfrm>
        </p:grpSpPr>
        <p:sp>
          <p:nvSpPr>
            <p:cNvPr id="55" name="Oval 53"/>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6" name="Line 54"/>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7" name="Group 55"/>
          <p:cNvGrpSpPr>
            <a:grpSpLocks/>
          </p:cNvGrpSpPr>
          <p:nvPr/>
        </p:nvGrpSpPr>
        <p:grpSpPr bwMode="auto">
          <a:xfrm rot="6102081">
            <a:off x="2897954" y="5231597"/>
            <a:ext cx="149225" cy="176213"/>
            <a:chOff x="1682" y="3537"/>
            <a:chExt cx="94" cy="111"/>
          </a:xfrm>
        </p:grpSpPr>
        <p:sp>
          <p:nvSpPr>
            <p:cNvPr id="58" name="Oval 56"/>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9" name="Line 57"/>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0" name="Group 58"/>
          <p:cNvGrpSpPr>
            <a:grpSpLocks/>
          </p:cNvGrpSpPr>
          <p:nvPr/>
        </p:nvGrpSpPr>
        <p:grpSpPr bwMode="auto">
          <a:xfrm>
            <a:off x="4376710" y="3859203"/>
            <a:ext cx="76200" cy="254000"/>
            <a:chOff x="2880" y="2266"/>
            <a:chExt cx="48" cy="160"/>
          </a:xfrm>
        </p:grpSpPr>
        <p:sp>
          <p:nvSpPr>
            <p:cNvPr id="61" name="Oval 59"/>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2" name="Line 60"/>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63" name="Line 61"/>
          <p:cNvSpPr>
            <a:spLocks noChangeShapeType="1"/>
          </p:cNvSpPr>
          <p:nvPr/>
        </p:nvSpPr>
        <p:spPr bwMode="auto">
          <a:xfrm flipH="1">
            <a:off x="2014510" y="5499091"/>
            <a:ext cx="228600" cy="747712"/>
          </a:xfrm>
          <a:prstGeom prst="line">
            <a:avLst/>
          </a:prstGeom>
          <a:noFill/>
          <a:ln w="9525">
            <a:solidFill>
              <a:schemeClr val="tx1"/>
            </a:solidFill>
            <a:round/>
            <a:headEnd/>
            <a:tailEnd/>
          </a:ln>
          <a:effectLst/>
        </p:spPr>
        <p:txBody>
          <a:bodyPr wrap="none" anchor="ctr"/>
          <a:lstStyle/>
          <a:p>
            <a:endParaRPr lang="en-US"/>
          </a:p>
        </p:txBody>
      </p:sp>
      <p:sp>
        <p:nvSpPr>
          <p:cNvPr id="64" name="Text Box 62"/>
          <p:cNvSpPr txBox="1">
            <a:spLocks noChangeArrowheads="1"/>
          </p:cNvSpPr>
          <p:nvPr/>
        </p:nvSpPr>
        <p:spPr bwMode="auto">
          <a:xfrm>
            <a:off x="1252510" y="6200766"/>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grpSp>
        <p:nvGrpSpPr>
          <p:cNvPr id="65" name="Group 63"/>
          <p:cNvGrpSpPr>
            <a:grpSpLocks/>
          </p:cNvGrpSpPr>
          <p:nvPr/>
        </p:nvGrpSpPr>
        <p:grpSpPr bwMode="auto">
          <a:xfrm>
            <a:off x="7196110" y="3214678"/>
            <a:ext cx="1425575" cy="2014538"/>
            <a:chOff x="4692" y="2715"/>
            <a:chExt cx="898" cy="1269"/>
          </a:xfrm>
        </p:grpSpPr>
        <p:sp>
          <p:nvSpPr>
            <p:cNvPr id="66" name="Rectangle 64"/>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70" name="Rectangle 68"/>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71" name="Rectangle 69"/>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72" name="Rectangle 70"/>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3" name="Text Box 71"/>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4" name="Text Box 72"/>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5" name="Text Box 73"/>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6" name="Line 74"/>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simulation</a:t>
            </a:r>
            <a:r>
              <a:rPr lang="en-US" altLang="zh-CN" sz="1000" dirty="0"/>
              <a:t> 3</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409</a:t>
            </a:fld>
            <a:endParaRPr lang="nl-NL"/>
          </a:p>
        </p:txBody>
      </p:sp>
      <p:grpSp>
        <p:nvGrpSpPr>
          <p:cNvPr id="5" name="Group 3"/>
          <p:cNvGrpSpPr>
            <a:grpSpLocks/>
          </p:cNvGrpSpPr>
          <p:nvPr/>
        </p:nvGrpSpPr>
        <p:grpSpPr bwMode="auto">
          <a:xfrm>
            <a:off x="1519214" y="2071678"/>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3150370" y="3031322"/>
            <a:ext cx="182563"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33686646">
            <a:off x="3279752" y="3455978"/>
            <a:ext cx="220662" cy="153988"/>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4039995">
            <a:off x="4352108" y="3294847"/>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16739095">
            <a:off x="2968602" y="4525953"/>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31806680">
            <a:off x="3460727" y="4867266"/>
            <a:ext cx="115887"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17177944">
            <a:off x="4641032" y="4814085"/>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9841660">
            <a:off x="5253014" y="3889366"/>
            <a:ext cx="215900" cy="112712"/>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0354694">
            <a:off x="5634014" y="3187691"/>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2891512">
            <a:off x="4795020" y="4982360"/>
            <a:ext cx="149225" cy="176212"/>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7509791">
            <a:off x="2956695" y="4968073"/>
            <a:ext cx="149225" cy="176212"/>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a:off x="4262414" y="3889366"/>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158014" y="3214678"/>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1976414" y="5500678"/>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214414" y="6200766"/>
            <a:ext cx="2133600" cy="369332"/>
          </a:xfrm>
          <a:prstGeom prst="rect">
            <a:avLst/>
          </a:prstGeom>
          <a:noFill/>
          <a:ln w="9525">
            <a:noFill/>
            <a:miter lim="800000"/>
            <a:headEnd/>
            <a:tailEnd/>
          </a:ln>
          <a:effectLst/>
        </p:spPr>
        <p:txBody>
          <a:bodyPr wrap="square">
            <a:spAutoFit/>
          </a:bodyPr>
          <a:lstStyle/>
          <a:p>
            <a:pPr eaLnBrk="0" hangingPunct="0"/>
            <a:r>
              <a:rPr lang="en-US" altLang="da-DK" dirty="0">
                <a:latin typeface="Times"/>
              </a:rPr>
              <a:t>search space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420" y="1268700"/>
            <a:ext cx="8497180" cy="5447645"/>
          </a:xfrm>
          <a:prstGeom prst="rect">
            <a:avLst/>
          </a:prstGeom>
        </p:spPr>
        <p:txBody>
          <a:bodyPr wrap="square">
            <a:spAutoFit/>
          </a:bodyPr>
          <a:lstStyle/>
          <a:p>
            <a:pPr>
              <a:buClr>
                <a:schemeClr val="accent1">
                  <a:lumMod val="75000"/>
                </a:schemeClr>
              </a:buClr>
              <a:buFont typeface="Wingdings" pitchFamily="2" charset="2"/>
              <a:buChar char="v"/>
            </a:pPr>
            <a:r>
              <a:rPr lang="en-GB" sz="2000" dirty="0"/>
              <a:t>  Acts on one genotype and delivers another</a:t>
            </a:r>
          </a:p>
          <a:p>
            <a:pPr>
              <a:buClr>
                <a:schemeClr val="accent1">
                  <a:lumMod val="75000"/>
                </a:schemeClr>
              </a:buClr>
              <a:buFont typeface="Wingdings" pitchFamily="2" charset="2"/>
              <a:buChar char="v"/>
            </a:pPr>
            <a:endParaRPr lang="en-GB" dirty="0"/>
          </a:p>
          <a:p>
            <a:pPr>
              <a:buClr>
                <a:schemeClr val="accent1">
                  <a:lumMod val="75000"/>
                </a:schemeClr>
              </a:buClr>
              <a:buFont typeface="Wingdings" pitchFamily="2" charset="2"/>
              <a:buChar char="v"/>
            </a:pPr>
            <a:endParaRPr lang="en-GB" dirty="0"/>
          </a:p>
          <a:p>
            <a:pPr>
              <a:buClr>
                <a:schemeClr val="accent1">
                  <a:lumMod val="75000"/>
                </a:schemeClr>
              </a:buClr>
              <a:buFont typeface="Wingdings" pitchFamily="2" charset="2"/>
              <a:buChar char="v"/>
            </a:pPr>
            <a:r>
              <a:rPr lang="en-GB" sz="2000" dirty="0"/>
              <a:t>  Element of randomness is essential and differentiates it from other unary heuristic operators</a:t>
            </a:r>
          </a:p>
          <a:p>
            <a:pPr>
              <a:buClr>
                <a:schemeClr val="accent1">
                  <a:lumMod val="75000"/>
                </a:schemeClr>
              </a:buClr>
              <a:buFont typeface="Wingdings" pitchFamily="2" charset="2"/>
              <a:buChar char="v"/>
            </a:pPr>
            <a:endParaRPr lang="en-GB" sz="2000" dirty="0"/>
          </a:p>
          <a:p>
            <a:pPr>
              <a:buClr>
                <a:schemeClr val="accent1">
                  <a:lumMod val="75000"/>
                </a:schemeClr>
              </a:buClr>
              <a:buFont typeface="Wingdings" pitchFamily="2" charset="2"/>
              <a:buChar char="v"/>
            </a:pPr>
            <a:r>
              <a:rPr lang="en-GB" sz="2000" dirty="0"/>
              <a:t>Importance ascribed  depends on representation and dialect:</a:t>
            </a:r>
          </a:p>
          <a:p>
            <a:pPr lvl="1"/>
            <a:endParaRPr lang="en-GB" sz="1400" dirty="0"/>
          </a:p>
          <a:p>
            <a:pPr lvl="1"/>
            <a:endParaRPr lang="en-GB" sz="1400" dirty="0"/>
          </a:p>
          <a:p>
            <a:pPr lvl="1"/>
            <a:endParaRPr lang="en-GB" sz="1400" dirty="0"/>
          </a:p>
          <a:p>
            <a:pPr lvl="1"/>
            <a:endParaRPr lang="en-GB" sz="1400" dirty="0"/>
          </a:p>
          <a:p>
            <a:pPr lvl="1"/>
            <a:endParaRPr lang="en-GB" sz="1400" dirty="0"/>
          </a:p>
          <a:p>
            <a:pPr lvl="1"/>
            <a:endParaRPr lang="en-GB" sz="1400" dirty="0"/>
          </a:p>
          <a:p>
            <a:pPr>
              <a:buClr>
                <a:schemeClr val="accent1">
                  <a:lumMod val="75000"/>
                </a:schemeClr>
              </a:buClr>
            </a:pPr>
            <a:r>
              <a:rPr lang="en-GB" sz="2000" dirty="0"/>
              <a:t>  </a:t>
            </a:r>
          </a:p>
          <a:p>
            <a:pPr>
              <a:buClr>
                <a:schemeClr val="accent1">
                  <a:lumMod val="75000"/>
                </a:schemeClr>
              </a:buClr>
              <a:buFont typeface="Wingdings" pitchFamily="2" charset="2"/>
              <a:buChar char="v"/>
            </a:pPr>
            <a:endParaRPr lang="en-GB" sz="2000" dirty="0"/>
          </a:p>
          <a:p>
            <a:pPr>
              <a:buClr>
                <a:schemeClr val="accent1">
                  <a:lumMod val="75000"/>
                </a:schemeClr>
              </a:buClr>
              <a:buFont typeface="Wingdings" pitchFamily="2" charset="2"/>
              <a:buChar char="v"/>
            </a:pPr>
            <a:r>
              <a:rPr lang="en-GB" sz="2000" dirty="0"/>
              <a:t>May guarantee connectedness of search space and hence convergence proofs</a:t>
            </a:r>
          </a:p>
          <a:p>
            <a:pPr>
              <a:buClr>
                <a:schemeClr val="accent1">
                  <a:lumMod val="75000"/>
                </a:schemeClr>
              </a:buClr>
              <a:buFont typeface="Wingdings" pitchFamily="2" charset="2"/>
              <a:buChar char="v"/>
            </a:pPr>
            <a:endParaRPr lang="en-GB" sz="2400" dirty="0"/>
          </a:p>
          <a:p>
            <a:pPr>
              <a:buFont typeface="Wingdings" pitchFamily="2" charset="2"/>
              <a:buChar char="v"/>
            </a:pPr>
            <a:endParaRPr lang="en-GB" sz="2400" dirty="0"/>
          </a:p>
        </p:txBody>
      </p:sp>
      <p:pic>
        <p:nvPicPr>
          <p:cNvPr id="7171" name="Picture 3"/>
          <p:cNvPicPr>
            <a:picLocks noChangeAspect="1" noChangeArrowheads="1"/>
          </p:cNvPicPr>
          <p:nvPr/>
        </p:nvPicPr>
        <p:blipFill>
          <a:blip r:embed="rId2" cstate="print"/>
          <a:srcRect/>
          <a:stretch>
            <a:fillRect/>
          </a:stretch>
        </p:blipFill>
        <p:spPr bwMode="auto">
          <a:xfrm>
            <a:off x="6444260" y="548600"/>
            <a:ext cx="1800250" cy="1443176"/>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Mutation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41</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3601" y="4064271"/>
            <a:ext cx="1236989" cy="1236989"/>
          </a:xfrm>
          <a:prstGeom prst="rect">
            <a:avLst/>
          </a:prstGeom>
        </p:spPr>
      </p:pic>
      <p:graphicFrame>
        <p:nvGraphicFramePr>
          <p:cNvPr id="11" name="Diagram 10"/>
          <p:cNvGraphicFramePr/>
          <p:nvPr/>
        </p:nvGraphicFramePr>
        <p:xfrm>
          <a:off x="395420" y="1813340"/>
          <a:ext cx="7489040" cy="4784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simulation</a:t>
            </a:r>
            <a:r>
              <a:rPr lang="en-US" altLang="zh-CN" sz="1000" dirty="0"/>
              <a:t> 4</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410</a:t>
            </a:fld>
            <a:endParaRPr lang="nl-NL"/>
          </a:p>
        </p:txBody>
      </p:sp>
      <p:grpSp>
        <p:nvGrpSpPr>
          <p:cNvPr id="5" name="Group 3"/>
          <p:cNvGrpSpPr>
            <a:grpSpLocks/>
          </p:cNvGrpSpPr>
          <p:nvPr/>
        </p:nvGrpSpPr>
        <p:grpSpPr bwMode="auto">
          <a:xfrm>
            <a:off x="1519214" y="2071678"/>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3759970" y="3336122"/>
            <a:ext cx="182563"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33686646">
            <a:off x="3736952" y="3608378"/>
            <a:ext cx="220662" cy="153988"/>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4039995">
            <a:off x="4656908" y="3599647"/>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15574197">
            <a:off x="3502002" y="4754553"/>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31806680">
            <a:off x="3994127" y="4981566"/>
            <a:ext cx="115887"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16767982">
            <a:off x="4641032" y="4814085"/>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29732747">
            <a:off x="5176814" y="3889366"/>
            <a:ext cx="215900" cy="112712"/>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0354694">
            <a:off x="5481614" y="3609966"/>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2891512">
            <a:off x="4656908" y="4982359"/>
            <a:ext cx="149225" cy="176213"/>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8385136">
            <a:off x="3567089" y="4970453"/>
            <a:ext cx="149225" cy="176213"/>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a:off x="4567214" y="3990966"/>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158014" y="3214678"/>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1976414" y="5500678"/>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214414" y="6200766"/>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simulation</a:t>
            </a:r>
            <a:r>
              <a:rPr lang="en-US" altLang="zh-CN" sz="1000" dirty="0"/>
              <a:t> 5</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411</a:t>
            </a:fld>
            <a:endParaRPr lang="nl-NL"/>
          </a:p>
        </p:txBody>
      </p:sp>
      <p:grpSp>
        <p:nvGrpSpPr>
          <p:cNvPr id="5" name="Group 3"/>
          <p:cNvGrpSpPr>
            <a:grpSpLocks/>
          </p:cNvGrpSpPr>
          <p:nvPr/>
        </p:nvGrpSpPr>
        <p:grpSpPr bwMode="auto">
          <a:xfrm>
            <a:off x="1651029" y="2076472"/>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3909249" y="3663178"/>
            <a:ext cx="182562"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33686646">
            <a:off x="3852892" y="3890985"/>
            <a:ext cx="220662" cy="153987"/>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4039995">
            <a:off x="4407723" y="3756841"/>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11043853">
            <a:off x="3786217" y="4910160"/>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26731915">
            <a:off x="4012435" y="4985566"/>
            <a:ext cx="115888"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19318986">
            <a:off x="4318029" y="4757760"/>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30337284">
            <a:off x="4614892" y="4016397"/>
            <a:ext cx="215900" cy="112713"/>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1642542">
            <a:off x="4886354" y="3825897"/>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296295">
            <a:off x="4165629" y="4910160"/>
            <a:ext cx="149225" cy="176212"/>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6031215">
            <a:off x="3829873" y="4995091"/>
            <a:ext cx="149225" cy="176213"/>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rot="5943530">
            <a:off x="4275167" y="4037035"/>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289829" y="3219472"/>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2108229" y="5505472"/>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346229" y="6205560"/>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simulation</a:t>
            </a:r>
            <a:r>
              <a:rPr lang="en-US" altLang="zh-CN" sz="1000" dirty="0"/>
              <a:t> 6</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412</a:t>
            </a:fld>
            <a:endParaRPr lang="nl-NL"/>
          </a:p>
        </p:txBody>
      </p:sp>
      <p:grpSp>
        <p:nvGrpSpPr>
          <p:cNvPr id="5" name="Group 3"/>
          <p:cNvGrpSpPr>
            <a:grpSpLocks/>
          </p:cNvGrpSpPr>
          <p:nvPr/>
        </p:nvGrpSpPr>
        <p:grpSpPr bwMode="auto">
          <a:xfrm>
            <a:off x="1651029" y="2071678"/>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4137848" y="3869522"/>
            <a:ext cx="182563"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31627094">
            <a:off x="4021167" y="3990966"/>
            <a:ext cx="220662" cy="153987"/>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6280127">
            <a:off x="4331523" y="3904447"/>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8716210">
            <a:off x="4013229" y="4600566"/>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22989866">
            <a:off x="4278342" y="4752966"/>
            <a:ext cx="115887"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21397505">
            <a:off x="4318029" y="4371966"/>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31472761">
            <a:off x="4394229" y="4011603"/>
            <a:ext cx="215900" cy="112713"/>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1642542">
            <a:off x="4546629" y="3914766"/>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1899577">
            <a:off x="4165629" y="4600566"/>
            <a:ext cx="149225" cy="176212"/>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2634637">
            <a:off x="4079904" y="4676766"/>
            <a:ext cx="149225" cy="176212"/>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rot="7670464">
            <a:off x="4283104" y="3911591"/>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289829" y="3214678"/>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2108229" y="5500678"/>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346229" y="6200766"/>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simulation</a:t>
            </a:r>
            <a:r>
              <a:rPr lang="en-US" altLang="zh-CN" sz="1000" dirty="0"/>
              <a:t> 7</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413</a:t>
            </a:fld>
            <a:endParaRPr lang="nl-NL"/>
          </a:p>
        </p:txBody>
      </p:sp>
      <p:grpSp>
        <p:nvGrpSpPr>
          <p:cNvPr id="5" name="Group 3"/>
          <p:cNvGrpSpPr>
            <a:grpSpLocks/>
          </p:cNvGrpSpPr>
          <p:nvPr/>
        </p:nvGrpSpPr>
        <p:grpSpPr bwMode="auto">
          <a:xfrm>
            <a:off x="1662090" y="2076472"/>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4207646" y="3950516"/>
            <a:ext cx="182563"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29123536">
            <a:off x="4219553" y="3876697"/>
            <a:ext cx="220662" cy="153988"/>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6280127">
            <a:off x="4113984" y="3985441"/>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8716210">
            <a:off x="4024290" y="4224360"/>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22989866">
            <a:off x="4289403" y="4224360"/>
            <a:ext cx="115887"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21397505">
            <a:off x="4275115" y="4060847"/>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31472761">
            <a:off x="4024290" y="3919560"/>
            <a:ext cx="215900" cy="112712"/>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3295807">
            <a:off x="4024290" y="3954485"/>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1899577">
            <a:off x="4176690" y="4148160"/>
            <a:ext cx="149225" cy="176212"/>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2634637">
            <a:off x="4090965" y="4300560"/>
            <a:ext cx="149225" cy="176212"/>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rot="7670464">
            <a:off x="4087790" y="3754460"/>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300890" y="3219472"/>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2119290" y="5505472"/>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357290" y="6205560"/>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simulation</a:t>
            </a:r>
            <a:r>
              <a:rPr lang="en-US" altLang="zh-CN" sz="1000" dirty="0"/>
              <a:t> 8</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414</a:t>
            </a:fld>
            <a:endParaRPr lang="nl-NL"/>
          </a:p>
        </p:txBody>
      </p:sp>
      <p:grpSp>
        <p:nvGrpSpPr>
          <p:cNvPr id="5" name="Group 3"/>
          <p:cNvGrpSpPr>
            <a:grpSpLocks/>
          </p:cNvGrpSpPr>
          <p:nvPr/>
        </p:nvGrpSpPr>
        <p:grpSpPr bwMode="auto">
          <a:xfrm>
            <a:off x="1804966" y="2071678"/>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4274322" y="3945722"/>
            <a:ext cx="182563"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35516960">
            <a:off x="4362428" y="3879841"/>
            <a:ext cx="220663" cy="153988"/>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6280127">
            <a:off x="4180660" y="3980647"/>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8716210">
            <a:off x="4167166" y="3914766"/>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22989866">
            <a:off x="4356079" y="3914766"/>
            <a:ext cx="115887"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21397505">
            <a:off x="4341791" y="3838566"/>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46404141">
            <a:off x="4013973" y="3979059"/>
            <a:ext cx="215900" cy="112713"/>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3295807">
            <a:off x="4090966" y="3949691"/>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1899577">
            <a:off x="4243366" y="3914766"/>
            <a:ext cx="149225" cy="176212"/>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2634637">
            <a:off x="4170341" y="3838566"/>
            <a:ext cx="149225" cy="176212"/>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rot="16022375">
            <a:off x="4181454" y="3673466"/>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443766" y="3214678"/>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2262166" y="5500678"/>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500166" y="6200766"/>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42910" y="1214422"/>
            <a:ext cx="7929618" cy="100013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altLang="zh-CN" dirty="0"/>
              <a:t>Classical</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415</a:t>
            </a:fld>
            <a:endParaRPr lang="nl-NL"/>
          </a:p>
        </p:txBody>
      </p:sp>
      <p:graphicFrame>
        <p:nvGraphicFramePr>
          <p:cNvPr id="1698818" name="Object 2"/>
          <p:cNvGraphicFramePr>
            <a:graphicFrameLocks noChangeAspect="1"/>
          </p:cNvGraphicFramePr>
          <p:nvPr/>
        </p:nvGraphicFramePr>
        <p:xfrm>
          <a:off x="714348" y="1285860"/>
          <a:ext cx="7778410" cy="831851"/>
        </p:xfrm>
        <a:graphic>
          <a:graphicData uri="http://schemas.openxmlformats.org/presentationml/2006/ole">
            <mc:AlternateContent xmlns:mc="http://schemas.openxmlformats.org/markup-compatibility/2006">
              <mc:Choice xmlns:v="urn:schemas-microsoft-com:vml" Requires="v">
                <p:oleObj name="Equation" r:id="rId2" imgW="4114800" imgH="457200" progId="">
                  <p:embed/>
                </p:oleObj>
              </mc:Choice>
              <mc:Fallback>
                <p:oleObj name="Equation" r:id="rId2" imgW="4114800" imgH="45720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8" y="1285860"/>
                        <a:ext cx="7778410" cy="8318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1071538" y="2928934"/>
            <a:ext cx="7572428" cy="3010055"/>
          </a:xfrm>
          <a:prstGeom prst="rect">
            <a:avLst/>
          </a:prstGeom>
        </p:spPr>
        <p:txBody>
          <a:bodyPr wrap="square">
            <a:spAutoFit/>
          </a:bodyPr>
          <a:lstStyle/>
          <a:p>
            <a:pPr marL="342900" indent="-342900">
              <a:lnSpc>
                <a:spcPct val="90000"/>
              </a:lnSpc>
              <a:spcBef>
                <a:spcPct val="20000"/>
              </a:spcBef>
              <a:buClr>
                <a:schemeClr val="folHlink"/>
              </a:buClr>
              <a:buSzPct val="60000"/>
              <a:buFont typeface="Wingdings" pitchFamily="2" charset="2"/>
              <a:buChar char="p"/>
            </a:pPr>
            <a:r>
              <a:rPr lang="en-US" altLang="zh-TW" sz="2000" b="1" i="1" dirty="0" err="1">
                <a:ea typeface="华文楷体" pitchFamily="2" charset="-122"/>
              </a:rPr>
              <a:t>V</a:t>
            </a:r>
            <a:r>
              <a:rPr lang="en-US" altLang="zh-TW" sz="2000" b="1" i="1" baseline="-25000" dirty="0" err="1">
                <a:ea typeface="华文楷体" pitchFamily="2" charset="-122"/>
              </a:rPr>
              <a:t>id</a:t>
            </a:r>
            <a:r>
              <a:rPr lang="en-US" altLang="zh-CN" sz="2000" b="1" i="1" baseline="-25000" dirty="0">
                <a:ea typeface="华文楷体" pitchFamily="2" charset="-122"/>
              </a:rPr>
              <a:t> </a:t>
            </a:r>
            <a:r>
              <a:rPr lang="en-US" altLang="zh-CN" sz="2000" dirty="0">
                <a:ea typeface="华文楷体" pitchFamily="2" charset="-122"/>
              </a:rPr>
              <a:t>:</a:t>
            </a:r>
            <a:r>
              <a:rPr lang="en-US" altLang="zh-CN" sz="2000" i="1" baseline="-25000" dirty="0">
                <a:ea typeface="华文楷体" pitchFamily="2" charset="-122"/>
              </a:rPr>
              <a:t> </a:t>
            </a:r>
            <a:r>
              <a:rPr lang="en-US" altLang="zh-CN" dirty="0">
                <a:ea typeface="华文楷体" pitchFamily="2" charset="-122"/>
              </a:rPr>
              <a:t>Velocity of each particle in each dimension</a:t>
            </a:r>
            <a:endParaRPr lang="en-US" altLang="zh-TW" sz="2000" dirty="0">
              <a:ea typeface="华文楷体" pitchFamily="2" charset="-122"/>
            </a:endParaRPr>
          </a:p>
          <a:p>
            <a:pPr marL="742950" lvl="1" indent="-285750">
              <a:lnSpc>
                <a:spcPct val="90000"/>
              </a:lnSpc>
              <a:spcBef>
                <a:spcPct val="20000"/>
              </a:spcBef>
              <a:buClr>
                <a:srgbClr val="FF0000"/>
              </a:buClr>
              <a:buSzPct val="55000"/>
              <a:buFont typeface="Wingdings" pitchFamily="2" charset="2"/>
              <a:buChar char="Ø"/>
            </a:pPr>
            <a:r>
              <a:rPr lang="en-US" altLang="zh-TW" b="1" dirty="0" err="1">
                <a:ea typeface="华文楷体" pitchFamily="2" charset="-122"/>
              </a:rPr>
              <a:t>i</a:t>
            </a:r>
            <a:r>
              <a:rPr lang="en-US" altLang="zh-CN" dirty="0">
                <a:ea typeface="华文楷体" pitchFamily="2" charset="-122"/>
              </a:rPr>
              <a:t>:  </a:t>
            </a:r>
            <a:r>
              <a:rPr lang="zh-CN" altLang="zh-TW" dirty="0">
                <a:ea typeface="华文楷体" pitchFamily="2" charset="-122"/>
              </a:rPr>
              <a:t> </a:t>
            </a:r>
            <a:r>
              <a:rPr lang="en-US" altLang="zh-TW" dirty="0">
                <a:ea typeface="华文楷体" pitchFamily="2" charset="-122"/>
              </a:rPr>
              <a:t> </a:t>
            </a:r>
            <a:r>
              <a:rPr lang="zh-CN" altLang="zh-TW" dirty="0">
                <a:ea typeface="华文楷体" pitchFamily="2" charset="-122"/>
              </a:rPr>
              <a:t> </a:t>
            </a:r>
            <a:r>
              <a:rPr lang="en-US" altLang="zh-TW" dirty="0">
                <a:ea typeface="华文楷体" pitchFamily="2" charset="-122"/>
              </a:rPr>
              <a:t> </a:t>
            </a:r>
            <a:r>
              <a:rPr lang="en-US" altLang="zh-CN" dirty="0">
                <a:ea typeface="华文楷体" pitchFamily="2" charset="-122"/>
              </a:rPr>
              <a:t>  </a:t>
            </a:r>
            <a:r>
              <a:rPr lang="en-US" altLang="zh-TW" dirty="0">
                <a:ea typeface="华文楷体" pitchFamily="2" charset="-122"/>
              </a:rPr>
              <a:t>Particle</a:t>
            </a:r>
            <a:endParaRPr lang="zh-TW" altLang="en-US" dirty="0">
              <a:ea typeface="华文楷体" pitchFamily="2" charset="-122"/>
            </a:endParaRPr>
          </a:p>
          <a:p>
            <a:pPr marL="742950" lvl="1" indent="-285750">
              <a:lnSpc>
                <a:spcPct val="90000"/>
              </a:lnSpc>
              <a:spcBef>
                <a:spcPct val="20000"/>
              </a:spcBef>
              <a:buClr>
                <a:srgbClr val="FF0000"/>
              </a:buClr>
              <a:buSzPct val="55000"/>
              <a:buFont typeface="Wingdings" pitchFamily="2" charset="2"/>
              <a:buChar char="Ø"/>
            </a:pPr>
            <a:r>
              <a:rPr lang="en-US" altLang="zh-TW" b="1" dirty="0">
                <a:ea typeface="华文楷体" pitchFamily="2" charset="-122"/>
              </a:rPr>
              <a:t>D</a:t>
            </a:r>
            <a:r>
              <a:rPr lang="en-US" altLang="zh-CN" dirty="0">
                <a:ea typeface="华文楷体" pitchFamily="2" charset="-122"/>
              </a:rPr>
              <a:t>:  </a:t>
            </a:r>
            <a:r>
              <a:rPr lang="zh-CN" altLang="zh-TW" dirty="0">
                <a:ea typeface="华文楷体" pitchFamily="2" charset="-122"/>
              </a:rPr>
              <a:t> </a:t>
            </a:r>
            <a:r>
              <a:rPr lang="en-US" altLang="zh-TW" dirty="0">
                <a:ea typeface="华文楷体" pitchFamily="2" charset="-122"/>
              </a:rPr>
              <a:t> </a:t>
            </a:r>
            <a:r>
              <a:rPr lang="zh-CN" altLang="zh-TW" dirty="0">
                <a:ea typeface="华文楷体" pitchFamily="2" charset="-122"/>
              </a:rPr>
              <a:t> </a:t>
            </a:r>
            <a:r>
              <a:rPr lang="en-US" altLang="zh-CN" dirty="0">
                <a:ea typeface="华文楷体" pitchFamily="2" charset="-122"/>
              </a:rPr>
              <a:t>  Dimension</a:t>
            </a:r>
            <a:endParaRPr lang="en-US" altLang="zh-TW" dirty="0">
              <a:ea typeface="华文楷体" pitchFamily="2" charset="-122"/>
            </a:endParaRPr>
          </a:p>
          <a:p>
            <a:pPr marL="342900" indent="-342900">
              <a:lnSpc>
                <a:spcPct val="90000"/>
              </a:lnSpc>
              <a:spcBef>
                <a:spcPct val="20000"/>
              </a:spcBef>
              <a:buClr>
                <a:schemeClr val="folHlink"/>
              </a:buClr>
              <a:buSzPct val="60000"/>
              <a:buFont typeface="Wingdings" pitchFamily="2" charset="2"/>
              <a:buChar char="p"/>
            </a:pPr>
            <a:r>
              <a:rPr lang="en-US" altLang="zh-TW" sz="2000" b="1" i="1" dirty="0">
                <a:ea typeface="华文楷体" pitchFamily="2" charset="-122"/>
              </a:rPr>
              <a:t>W</a:t>
            </a:r>
            <a:r>
              <a:rPr lang="en-US" altLang="zh-CN" sz="2000" i="1" dirty="0">
                <a:ea typeface="华文楷体" pitchFamily="2" charset="-122"/>
              </a:rPr>
              <a:t> </a:t>
            </a:r>
            <a:r>
              <a:rPr lang="en-US" altLang="zh-CN" sz="2000" dirty="0">
                <a:ea typeface="华文楷体" pitchFamily="2" charset="-122"/>
              </a:rPr>
              <a:t>:</a:t>
            </a:r>
            <a:r>
              <a:rPr lang="zh-CN" altLang="zh-TW" sz="2000" dirty="0">
                <a:ea typeface="华文楷体" pitchFamily="2" charset="-122"/>
              </a:rPr>
              <a:t> </a:t>
            </a:r>
            <a:r>
              <a:rPr lang="en-US" altLang="zh-TW" sz="2000" dirty="0">
                <a:ea typeface="华文楷体" pitchFamily="2" charset="-122"/>
              </a:rPr>
              <a:t> </a:t>
            </a:r>
            <a:r>
              <a:rPr lang="zh-CN" altLang="zh-TW" sz="2000" dirty="0">
                <a:ea typeface="华文楷体" pitchFamily="2" charset="-122"/>
              </a:rPr>
              <a:t> </a:t>
            </a:r>
            <a:r>
              <a:rPr lang="en-US" altLang="zh-TW" sz="2000" dirty="0">
                <a:ea typeface="华文楷体" pitchFamily="2" charset="-122"/>
              </a:rPr>
              <a:t> </a:t>
            </a:r>
            <a:r>
              <a:rPr lang="zh-CN" altLang="zh-TW" sz="2000" dirty="0">
                <a:ea typeface="华文楷体" pitchFamily="2" charset="-122"/>
              </a:rPr>
              <a:t> </a:t>
            </a:r>
            <a:r>
              <a:rPr lang="en-US" altLang="zh-TW" sz="2000" dirty="0">
                <a:ea typeface="华文楷体" pitchFamily="2" charset="-122"/>
              </a:rPr>
              <a:t> </a:t>
            </a:r>
            <a:r>
              <a:rPr lang="zh-CN" altLang="zh-TW" sz="2000" dirty="0">
                <a:ea typeface="华文楷体" pitchFamily="2" charset="-122"/>
              </a:rPr>
              <a:t> </a:t>
            </a:r>
            <a:r>
              <a:rPr lang="en-US" altLang="zh-TW" sz="2000" dirty="0">
                <a:ea typeface="华文楷体" pitchFamily="2" charset="-122"/>
              </a:rPr>
              <a:t> </a:t>
            </a:r>
            <a:r>
              <a:rPr lang="en-US" altLang="zh-CN" sz="2000" dirty="0">
                <a:ea typeface="华文楷体" pitchFamily="2" charset="-122"/>
              </a:rPr>
              <a:t> </a:t>
            </a:r>
            <a:r>
              <a:rPr lang="en-US" altLang="zh-TW" dirty="0">
                <a:ea typeface="华文楷体" pitchFamily="2" charset="-122"/>
              </a:rPr>
              <a:t>Inertia Weight</a:t>
            </a:r>
            <a:r>
              <a:rPr lang="zh-TW" altLang="en-US" sz="2000" dirty="0">
                <a:ea typeface="华文楷体" pitchFamily="2" charset="-122"/>
              </a:rPr>
              <a:t>	</a:t>
            </a:r>
          </a:p>
          <a:p>
            <a:pPr marL="342900" indent="-342900">
              <a:lnSpc>
                <a:spcPct val="90000"/>
              </a:lnSpc>
              <a:spcBef>
                <a:spcPct val="20000"/>
              </a:spcBef>
              <a:buClr>
                <a:schemeClr val="folHlink"/>
              </a:buClr>
              <a:buSzPct val="60000"/>
              <a:buFont typeface="Wingdings" pitchFamily="2" charset="2"/>
              <a:buChar char="p"/>
            </a:pPr>
            <a:r>
              <a:rPr lang="en-US" altLang="zh-TW" sz="2000" b="1" i="1" dirty="0">
                <a:ea typeface="华文楷体" pitchFamily="2" charset="-122"/>
              </a:rPr>
              <a:t>c</a:t>
            </a:r>
            <a:r>
              <a:rPr lang="en-US" altLang="zh-TW" sz="2000" b="1" i="1" baseline="-25000" dirty="0">
                <a:ea typeface="华文楷体" pitchFamily="2" charset="-122"/>
              </a:rPr>
              <a:t>1</a:t>
            </a:r>
            <a:r>
              <a:rPr lang="zh-TW" altLang="en-US" sz="2000" b="1" i="1" dirty="0">
                <a:ea typeface="华文楷体" pitchFamily="2" charset="-122"/>
              </a:rPr>
              <a:t>、</a:t>
            </a:r>
            <a:r>
              <a:rPr lang="en-US" altLang="zh-TW" sz="2000" b="1" i="1" dirty="0">
                <a:ea typeface="华文楷体" pitchFamily="2" charset="-122"/>
              </a:rPr>
              <a:t>c</a:t>
            </a:r>
            <a:r>
              <a:rPr lang="en-US" altLang="zh-TW" sz="2000" b="1" i="1" baseline="-25000" dirty="0">
                <a:ea typeface="华文楷体" pitchFamily="2" charset="-122"/>
              </a:rPr>
              <a:t>2</a:t>
            </a:r>
            <a:r>
              <a:rPr lang="en-US" altLang="zh-CN" sz="2000" b="1" i="1" baseline="-25000" dirty="0">
                <a:ea typeface="华文楷体" pitchFamily="2" charset="-122"/>
              </a:rPr>
              <a:t> </a:t>
            </a:r>
            <a:r>
              <a:rPr lang="en-US" altLang="zh-CN" sz="2000" dirty="0">
                <a:ea typeface="华文楷体" pitchFamily="2" charset="-122"/>
              </a:rPr>
              <a:t>:</a:t>
            </a:r>
            <a:r>
              <a:rPr lang="zh-CN" altLang="zh-TW" sz="2000" dirty="0">
                <a:ea typeface="华文楷体" pitchFamily="2" charset="-122"/>
              </a:rPr>
              <a:t> </a:t>
            </a:r>
            <a:r>
              <a:rPr lang="en-US" altLang="zh-CN" sz="2000" dirty="0">
                <a:ea typeface="华文楷体" pitchFamily="2" charset="-122"/>
              </a:rPr>
              <a:t>   </a:t>
            </a:r>
            <a:r>
              <a:rPr lang="en-US" altLang="zh-CN" dirty="0">
                <a:ea typeface="华文楷体" pitchFamily="2" charset="-122"/>
              </a:rPr>
              <a:t>Constants</a:t>
            </a:r>
            <a:r>
              <a:rPr lang="en-US" altLang="zh-TW" sz="2000" dirty="0">
                <a:ea typeface="华文楷体" pitchFamily="2" charset="-122"/>
              </a:rPr>
              <a:t> </a:t>
            </a:r>
          </a:p>
          <a:p>
            <a:pPr marL="342900" indent="-342900">
              <a:lnSpc>
                <a:spcPct val="90000"/>
              </a:lnSpc>
              <a:spcBef>
                <a:spcPct val="20000"/>
              </a:spcBef>
              <a:buClr>
                <a:schemeClr val="folHlink"/>
              </a:buClr>
              <a:buSzPct val="60000"/>
              <a:buFont typeface="Wingdings" pitchFamily="2" charset="2"/>
              <a:buChar char="p"/>
            </a:pPr>
            <a:r>
              <a:rPr lang="en-US" altLang="zh-TW" sz="2000" b="1" i="1" dirty="0">
                <a:ea typeface="华文楷体" pitchFamily="2" charset="-122"/>
              </a:rPr>
              <a:t>Rand</a:t>
            </a:r>
            <a:r>
              <a:rPr lang="en-US" altLang="zh-CN" sz="2000" b="1" i="1" dirty="0">
                <a:ea typeface="华文楷体" pitchFamily="2" charset="-122"/>
              </a:rPr>
              <a:t>() </a:t>
            </a:r>
            <a:r>
              <a:rPr lang="en-US" altLang="zh-CN" sz="2000" dirty="0">
                <a:ea typeface="华文楷体" pitchFamily="2" charset="-122"/>
              </a:rPr>
              <a:t>:   </a:t>
            </a:r>
            <a:r>
              <a:rPr lang="en-US" altLang="zh-CN" dirty="0">
                <a:ea typeface="华文楷体" pitchFamily="2" charset="-122"/>
              </a:rPr>
              <a:t>Random</a:t>
            </a:r>
            <a:endParaRPr lang="en-US" altLang="zh-TW" sz="2000" dirty="0">
              <a:ea typeface="华文楷体" pitchFamily="2" charset="-122"/>
            </a:endParaRPr>
          </a:p>
          <a:p>
            <a:pPr marL="342900" indent="-342900">
              <a:lnSpc>
                <a:spcPct val="90000"/>
              </a:lnSpc>
              <a:spcBef>
                <a:spcPct val="20000"/>
              </a:spcBef>
              <a:buClr>
                <a:schemeClr val="folHlink"/>
              </a:buClr>
              <a:buSzPct val="60000"/>
              <a:buFont typeface="Wingdings" pitchFamily="2" charset="2"/>
              <a:buChar char="p"/>
            </a:pPr>
            <a:r>
              <a:rPr lang="en-US" altLang="zh-TW" sz="2000" b="1" i="1" dirty="0" err="1">
                <a:ea typeface="华文楷体" pitchFamily="2" charset="-122"/>
              </a:rPr>
              <a:t>P</a:t>
            </a:r>
            <a:r>
              <a:rPr lang="en-US" altLang="zh-TW" sz="2000" b="1" i="1" baseline="-25000" dirty="0" err="1">
                <a:ea typeface="华文楷体" pitchFamily="2" charset="-122"/>
              </a:rPr>
              <a:t>id</a:t>
            </a:r>
            <a:r>
              <a:rPr lang="en-US" altLang="zh-CN" sz="2000" b="1" i="1" baseline="-25000" dirty="0">
                <a:ea typeface="华文楷体" pitchFamily="2" charset="-122"/>
              </a:rPr>
              <a:t> </a:t>
            </a:r>
            <a:r>
              <a:rPr lang="en-US" altLang="zh-CN" sz="2000" i="1" baseline="-25000" dirty="0">
                <a:ea typeface="华文楷体" pitchFamily="2" charset="-122"/>
              </a:rPr>
              <a:t> </a:t>
            </a:r>
            <a:r>
              <a:rPr lang="en-US" altLang="zh-CN" sz="2000" dirty="0">
                <a:ea typeface="华文楷体" pitchFamily="2" charset="-122"/>
              </a:rPr>
              <a:t>:        </a:t>
            </a:r>
            <a:r>
              <a:rPr lang="en-US" altLang="zh-CN" dirty="0">
                <a:ea typeface="华文楷体" pitchFamily="2" charset="-122"/>
              </a:rPr>
              <a:t>Best position of each particle</a:t>
            </a:r>
            <a:endParaRPr lang="en-US" altLang="zh-TW" sz="2000" dirty="0">
              <a:ea typeface="华文楷体" pitchFamily="2" charset="-122"/>
            </a:endParaRPr>
          </a:p>
          <a:p>
            <a:pPr marL="342900" indent="-342900">
              <a:lnSpc>
                <a:spcPct val="90000"/>
              </a:lnSpc>
              <a:spcBef>
                <a:spcPct val="20000"/>
              </a:spcBef>
              <a:buClr>
                <a:schemeClr val="folHlink"/>
              </a:buClr>
              <a:buSzPct val="60000"/>
              <a:buFont typeface="Wingdings" pitchFamily="2" charset="2"/>
              <a:buChar char="p"/>
            </a:pPr>
            <a:r>
              <a:rPr lang="en-US" altLang="zh-CN" sz="2000" b="1" i="1" dirty="0" err="1">
                <a:ea typeface="华文楷体" pitchFamily="2" charset="-122"/>
              </a:rPr>
              <a:t>g</a:t>
            </a:r>
            <a:r>
              <a:rPr lang="en-US" altLang="zh-CN" sz="2000" b="1" i="1" baseline="-25000" dirty="0" err="1">
                <a:ea typeface="华文楷体" pitchFamily="2" charset="-122"/>
              </a:rPr>
              <a:t>d</a:t>
            </a:r>
            <a:r>
              <a:rPr lang="en-US" altLang="zh-CN" sz="2000" b="1" i="1" baseline="-25000" dirty="0">
                <a:ea typeface="华文楷体" pitchFamily="2" charset="-122"/>
              </a:rPr>
              <a:t> </a:t>
            </a:r>
            <a:r>
              <a:rPr lang="en-US" altLang="zh-CN" sz="2000" i="1" baseline="-25000" dirty="0">
                <a:ea typeface="华文楷体" pitchFamily="2" charset="-122"/>
              </a:rPr>
              <a:t> </a:t>
            </a:r>
            <a:r>
              <a:rPr lang="en-US" altLang="zh-CN" sz="2000" dirty="0">
                <a:ea typeface="华文楷体" pitchFamily="2" charset="-122"/>
              </a:rPr>
              <a:t>:</a:t>
            </a:r>
            <a:r>
              <a:rPr lang="zh-TW" altLang="zh-CN" sz="2000" dirty="0">
                <a:ea typeface="华文楷体" pitchFamily="2" charset="-122"/>
              </a:rPr>
              <a:t> </a:t>
            </a:r>
            <a:r>
              <a:rPr lang="zh-TW" altLang="en-US" sz="2000" dirty="0">
                <a:ea typeface="华文楷体" pitchFamily="2" charset="-122"/>
              </a:rPr>
              <a:t> </a:t>
            </a:r>
            <a:r>
              <a:rPr lang="zh-TW" altLang="zh-CN" sz="2000" dirty="0">
                <a:ea typeface="华文楷体" pitchFamily="2" charset="-122"/>
              </a:rPr>
              <a:t> </a:t>
            </a:r>
            <a:r>
              <a:rPr lang="zh-TW" altLang="en-US" sz="2000" dirty="0">
                <a:ea typeface="华文楷体" pitchFamily="2" charset="-122"/>
              </a:rPr>
              <a:t> </a:t>
            </a:r>
            <a:r>
              <a:rPr lang="zh-TW" altLang="zh-CN" sz="2000" dirty="0">
                <a:ea typeface="华文楷体" pitchFamily="2" charset="-122"/>
              </a:rPr>
              <a:t> </a:t>
            </a:r>
            <a:r>
              <a:rPr lang="zh-TW" altLang="en-US" sz="2000" dirty="0">
                <a:ea typeface="华文楷体" pitchFamily="2" charset="-122"/>
              </a:rPr>
              <a:t> </a:t>
            </a:r>
            <a:r>
              <a:rPr lang="zh-TW" altLang="zh-CN" sz="2000" dirty="0">
                <a:ea typeface="华文楷体" pitchFamily="2" charset="-122"/>
              </a:rPr>
              <a:t> </a:t>
            </a:r>
            <a:r>
              <a:rPr lang="zh-TW" altLang="en-US" sz="2000" dirty="0">
                <a:ea typeface="华文楷体" pitchFamily="2" charset="-122"/>
              </a:rPr>
              <a:t> </a:t>
            </a:r>
            <a:r>
              <a:rPr lang="en-US" altLang="zh-CN" sz="2000" dirty="0">
                <a:ea typeface="华文楷体" pitchFamily="2" charset="-122"/>
              </a:rPr>
              <a:t> </a:t>
            </a:r>
            <a:r>
              <a:rPr lang="en-US" altLang="zh-CN" dirty="0">
                <a:ea typeface="华文楷体" pitchFamily="2" charset="-122"/>
              </a:rPr>
              <a:t>Best position of swarm</a:t>
            </a:r>
            <a:endParaRPr lang="zh-TW" altLang="en-US" sz="2000" dirty="0">
              <a:ea typeface="华文楷体" pitchFamily="2" charset="-122"/>
            </a:endParaRPr>
          </a:p>
          <a:p>
            <a:pPr marL="342900" indent="-342900">
              <a:lnSpc>
                <a:spcPct val="90000"/>
              </a:lnSpc>
              <a:spcBef>
                <a:spcPct val="20000"/>
              </a:spcBef>
              <a:buClr>
                <a:schemeClr val="folHlink"/>
              </a:buClr>
              <a:buSzPct val="60000"/>
              <a:buFont typeface="Wingdings" pitchFamily="2" charset="2"/>
              <a:buChar char="p"/>
            </a:pPr>
            <a:r>
              <a:rPr lang="en-US" altLang="zh-TW" sz="2000" b="1" i="1" dirty="0" err="1">
                <a:ea typeface="华文楷体" pitchFamily="2" charset="-122"/>
              </a:rPr>
              <a:t>x</a:t>
            </a:r>
            <a:r>
              <a:rPr lang="en-US" altLang="zh-TW" sz="2000" b="1" i="1" baseline="-25000" dirty="0" err="1">
                <a:ea typeface="华文楷体" pitchFamily="2" charset="-122"/>
              </a:rPr>
              <a:t>id</a:t>
            </a:r>
            <a:r>
              <a:rPr lang="en-US" altLang="zh-TW" sz="2000" i="1" baseline="-25000" dirty="0">
                <a:ea typeface="华文楷体" pitchFamily="2" charset="-122"/>
              </a:rPr>
              <a:t> </a:t>
            </a:r>
            <a:r>
              <a:rPr lang="en-US" altLang="zh-CN" sz="2000" i="1" baseline="-25000" dirty="0">
                <a:ea typeface="华文楷体" pitchFamily="2" charset="-122"/>
              </a:rPr>
              <a:t> </a:t>
            </a:r>
            <a:r>
              <a:rPr lang="en-US" altLang="zh-CN" sz="2000" dirty="0">
                <a:ea typeface="华文楷体" pitchFamily="2" charset="-122"/>
              </a:rPr>
              <a:t>: </a:t>
            </a:r>
            <a:r>
              <a:rPr lang="zh-TW" altLang="zh-CN" sz="2000" dirty="0">
                <a:ea typeface="华文楷体" pitchFamily="2" charset="-122"/>
              </a:rPr>
              <a:t> </a:t>
            </a:r>
            <a:r>
              <a:rPr lang="zh-TW" altLang="en-US" sz="2000" dirty="0">
                <a:ea typeface="华文楷体" pitchFamily="2" charset="-122"/>
              </a:rPr>
              <a:t> </a:t>
            </a:r>
            <a:r>
              <a:rPr lang="zh-TW" altLang="zh-CN" sz="2000" dirty="0">
                <a:ea typeface="华文楷体" pitchFamily="2" charset="-122"/>
              </a:rPr>
              <a:t> </a:t>
            </a:r>
            <a:r>
              <a:rPr lang="zh-TW" altLang="en-US" sz="2000" dirty="0">
                <a:ea typeface="华文楷体" pitchFamily="2" charset="-122"/>
              </a:rPr>
              <a:t> </a:t>
            </a:r>
            <a:r>
              <a:rPr lang="zh-TW" altLang="zh-CN" sz="2000" dirty="0">
                <a:ea typeface="华文楷体" pitchFamily="2" charset="-122"/>
              </a:rPr>
              <a:t> </a:t>
            </a:r>
            <a:r>
              <a:rPr lang="zh-TW" altLang="en-US" sz="2000" dirty="0">
                <a:ea typeface="华文楷体" pitchFamily="2" charset="-122"/>
              </a:rPr>
              <a:t> </a:t>
            </a:r>
            <a:r>
              <a:rPr lang="zh-TW" altLang="zh-CN" sz="2000" dirty="0">
                <a:ea typeface="华文楷体" pitchFamily="2" charset="-122"/>
              </a:rPr>
              <a:t> </a:t>
            </a:r>
            <a:r>
              <a:rPr lang="zh-TW" altLang="en-US" sz="2000" dirty="0">
                <a:ea typeface="华文楷体" pitchFamily="2" charset="-122"/>
              </a:rPr>
              <a:t> </a:t>
            </a:r>
            <a:r>
              <a:rPr lang="en-US" altLang="zh-CN" dirty="0">
                <a:ea typeface="华文楷体" pitchFamily="2" charset="-122"/>
              </a:rPr>
              <a:t>Current position of each particle in each dimension</a:t>
            </a:r>
            <a:endParaRPr lang="en-US" altLang="zh-TW" dirty="0">
              <a:ea typeface="华文楷体" pitchFamily="2" charset="-122"/>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Schwefel's</a:t>
            </a:r>
            <a:r>
              <a:rPr lang="en-US" altLang="zh-CN" dirty="0"/>
              <a:t> function </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416</a:t>
            </a:fld>
            <a:endParaRPr lang="nl-NL"/>
          </a:p>
        </p:txBody>
      </p:sp>
      <p:graphicFrame>
        <p:nvGraphicFramePr>
          <p:cNvPr id="5" name="Object 3"/>
          <p:cNvGraphicFramePr>
            <a:graphicFrameLocks noGrp="1" noChangeAspect="1"/>
          </p:cNvGraphicFramePr>
          <p:nvPr>
            <p:ph sz="half" idx="4294967295"/>
          </p:nvPr>
        </p:nvGraphicFramePr>
        <p:xfrm>
          <a:off x="4751361" y="1857364"/>
          <a:ext cx="3779837" cy="3300412"/>
        </p:xfrm>
        <a:graphic>
          <a:graphicData uri="http://schemas.openxmlformats.org/presentationml/2006/ole">
            <mc:AlternateContent xmlns:mc="http://schemas.openxmlformats.org/markup-compatibility/2006">
              <mc:Choice xmlns:v="urn:schemas-microsoft-com:vml" Requires="v">
                <p:oleObj name="方程式" r:id="rId2" imgW="1803240" imgH="1574640" progId="Equation.3">
                  <p:embed/>
                </p:oleObj>
              </mc:Choice>
              <mc:Fallback>
                <p:oleObj name="方程式" r:id="rId2" imgW="1803240" imgH="157464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361" y="1857364"/>
                        <a:ext cx="3779837" cy="3300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4" descr="schwefel_surf"/>
          <p:cNvPicPr>
            <a:picLocks noGrp="1" noChangeAspect="1" noChangeArrowheads="1"/>
          </p:cNvPicPr>
          <p:nvPr>
            <p:ph sz="half" idx="1"/>
          </p:nvPr>
        </p:nvPicPr>
        <p:blipFill>
          <a:blip r:embed="rId4" cstate="print"/>
          <a:srcRect/>
          <a:stretch>
            <a:fillRect/>
          </a:stretch>
        </p:blipFill>
        <p:spPr>
          <a:xfrm>
            <a:off x="785786" y="2216139"/>
            <a:ext cx="3810000" cy="2849562"/>
          </a:xfrm>
          <a:noFill/>
          <a:ln/>
        </p:spPr>
      </p:pic>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华文楷体" pitchFamily="2" charset="-122"/>
                <a:ea typeface="华文楷体" pitchFamily="2" charset="-122"/>
              </a:rPr>
              <a:t>Evolution</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Initialization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417</a:t>
            </a:fld>
            <a:endParaRPr lang="nl-NL"/>
          </a:p>
        </p:txBody>
      </p:sp>
      <p:pic>
        <p:nvPicPr>
          <p:cNvPr id="5" name="Picture 3" descr="pos000000"/>
          <p:cNvPicPr>
            <a:picLocks noGrp="1" noChangeArrowheads="1"/>
          </p:cNvPicPr>
          <p:nvPr>
            <p:ph idx="1"/>
          </p:nvPr>
        </p:nvPicPr>
        <p:blipFill>
          <a:blip r:embed="rId2" cstate="print"/>
          <a:srcRect/>
          <a:stretch>
            <a:fillRect/>
          </a:stretch>
        </p:blipFill>
        <p:spPr>
          <a:xfrm>
            <a:off x="1219200" y="1571612"/>
            <a:ext cx="6029325" cy="4538663"/>
          </a:xfrm>
          <a:noFill/>
          <a:ln/>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华文楷体" pitchFamily="2" charset="-122"/>
                <a:ea typeface="华文楷体" pitchFamily="2" charset="-122"/>
              </a:rPr>
              <a:t>Evolution</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5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418</a:t>
            </a:fld>
            <a:endParaRPr lang="nl-NL"/>
          </a:p>
        </p:txBody>
      </p:sp>
      <p:pic>
        <p:nvPicPr>
          <p:cNvPr id="5" name="Picture 3" descr="pos000005"/>
          <p:cNvPicPr>
            <a:picLocks noGrp="1" noChangeArrowheads="1"/>
          </p:cNvPicPr>
          <p:nvPr>
            <p:ph idx="1"/>
          </p:nvPr>
        </p:nvPicPr>
        <p:blipFill>
          <a:blip r:embed="rId2" cstate="print"/>
          <a:srcRect/>
          <a:stretch>
            <a:fillRect/>
          </a:stretch>
        </p:blipFill>
        <p:spPr>
          <a:xfrm>
            <a:off x="1219200" y="1571612"/>
            <a:ext cx="6029325" cy="4538663"/>
          </a:xfrm>
          <a:noFill/>
          <a:ln/>
        </p:spPr>
      </p:pic>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华文楷体" pitchFamily="2" charset="-122"/>
                <a:ea typeface="华文楷体" pitchFamily="2" charset="-122"/>
              </a:rPr>
              <a:t>Evolution</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10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419</a:t>
            </a:fld>
            <a:endParaRPr lang="nl-NL"/>
          </a:p>
        </p:txBody>
      </p:sp>
      <p:pic>
        <p:nvPicPr>
          <p:cNvPr id="5" name="Picture 3" descr="pos000010"/>
          <p:cNvPicPr>
            <a:picLocks noGrp="1" noChangeArrowheads="1"/>
          </p:cNvPicPr>
          <p:nvPr>
            <p:ph idx="1"/>
          </p:nvPr>
        </p:nvPicPr>
        <p:blipFill>
          <a:blip r:embed="rId2" cstate="print"/>
          <a:srcRect/>
          <a:stretch>
            <a:fillRect/>
          </a:stretch>
        </p:blipFill>
        <p:spPr>
          <a:xfrm>
            <a:off x="1323995" y="1643050"/>
            <a:ext cx="6105525" cy="4538663"/>
          </a:xfrm>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Recombination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42</a:t>
            </a:fld>
            <a:endParaRPr lang="en-US"/>
          </a:p>
        </p:txBody>
      </p:sp>
      <p:sp>
        <p:nvSpPr>
          <p:cNvPr id="5" name="Rectangle 4"/>
          <p:cNvSpPr/>
          <p:nvPr/>
        </p:nvSpPr>
        <p:spPr>
          <a:xfrm>
            <a:off x="467430" y="1484730"/>
            <a:ext cx="8281150" cy="4608954"/>
          </a:xfrm>
          <a:prstGeom prst="rect">
            <a:avLst/>
          </a:prstGeom>
        </p:spPr>
        <p:txBody>
          <a:bodyPr wrap="square">
            <a:spAutoFit/>
          </a:bodyPr>
          <a:lstStyle/>
          <a:p>
            <a:pPr marL="457200" indent="-457200">
              <a:buClr>
                <a:schemeClr val="accent1">
                  <a:lumMod val="75000"/>
                </a:schemeClr>
              </a:buClr>
              <a:buFont typeface="Wingdings" pitchFamily="2" charset="2"/>
              <a:buChar char="v"/>
            </a:pPr>
            <a:r>
              <a:rPr lang="en-GB" sz="2000" dirty="0"/>
              <a:t>Merges information from parents into offspring</a:t>
            </a:r>
          </a:p>
          <a:p>
            <a:pPr marL="457200" indent="-457200">
              <a:buClr>
                <a:schemeClr val="accent1">
                  <a:lumMod val="75000"/>
                </a:schemeClr>
              </a:buClr>
              <a:buFont typeface="Wingdings" pitchFamily="2" charset="2"/>
              <a:buChar char="v"/>
            </a:pPr>
            <a:endParaRPr lang="en-GB" sz="1100" dirty="0"/>
          </a:p>
          <a:p>
            <a:pPr marL="457200" indent="-457200">
              <a:buClr>
                <a:schemeClr val="accent1">
                  <a:lumMod val="75000"/>
                </a:schemeClr>
              </a:buClr>
            </a:pPr>
            <a:endParaRPr lang="en-GB" sz="1100" dirty="0"/>
          </a:p>
          <a:p>
            <a:pPr marL="457200" indent="-457200">
              <a:buClr>
                <a:schemeClr val="accent1">
                  <a:lumMod val="75000"/>
                </a:schemeClr>
              </a:buClr>
              <a:buFont typeface="Wingdings" pitchFamily="2" charset="2"/>
              <a:buChar char="v"/>
            </a:pPr>
            <a:endParaRPr lang="en-GB" sz="1100" dirty="0"/>
          </a:p>
          <a:p>
            <a:pPr marL="457200" indent="-457200">
              <a:buClr>
                <a:schemeClr val="accent1">
                  <a:lumMod val="75000"/>
                </a:schemeClr>
              </a:buClr>
              <a:buFont typeface="Wingdings" pitchFamily="2" charset="2"/>
              <a:buChar char="v"/>
            </a:pPr>
            <a:r>
              <a:rPr lang="en-GB" sz="2000" dirty="0"/>
              <a:t>Choice of what information to merge is stochastic</a:t>
            </a:r>
          </a:p>
          <a:p>
            <a:pPr marL="457200" indent="-457200">
              <a:buClr>
                <a:schemeClr val="accent1">
                  <a:lumMod val="75000"/>
                </a:schemeClr>
              </a:buClr>
              <a:buFont typeface="Wingdings" pitchFamily="2" charset="2"/>
              <a:buChar char="v"/>
            </a:pPr>
            <a:endParaRPr lang="en-GB" sz="1050" dirty="0"/>
          </a:p>
          <a:p>
            <a:pPr marL="457200" indent="-457200">
              <a:buClr>
                <a:schemeClr val="accent1">
                  <a:lumMod val="75000"/>
                </a:schemeClr>
              </a:buClr>
            </a:pPr>
            <a:endParaRPr lang="en-GB" sz="1050" dirty="0"/>
          </a:p>
          <a:p>
            <a:pPr marL="457200" indent="-457200">
              <a:buClr>
                <a:schemeClr val="accent1">
                  <a:lumMod val="75000"/>
                </a:schemeClr>
              </a:buClr>
              <a:buFont typeface="Wingdings" pitchFamily="2" charset="2"/>
              <a:buChar char="v"/>
            </a:pPr>
            <a:endParaRPr lang="en-GB" sz="1050" dirty="0"/>
          </a:p>
          <a:p>
            <a:pPr marL="457200" indent="-457200">
              <a:buClr>
                <a:schemeClr val="accent1">
                  <a:lumMod val="75000"/>
                </a:schemeClr>
              </a:buClr>
              <a:buFont typeface="Wingdings" pitchFamily="2" charset="2"/>
              <a:buChar char="v"/>
            </a:pPr>
            <a:r>
              <a:rPr lang="en-GB" sz="2000" dirty="0"/>
              <a:t>Most offspring may be worse, or the same as the parents</a:t>
            </a:r>
          </a:p>
          <a:p>
            <a:pPr marL="457200" indent="-457200">
              <a:buClr>
                <a:schemeClr val="accent1">
                  <a:lumMod val="75000"/>
                </a:schemeClr>
              </a:buClr>
              <a:buFont typeface="Wingdings" pitchFamily="2" charset="2"/>
              <a:buChar char="v"/>
            </a:pPr>
            <a:endParaRPr lang="en-GB" sz="1100" dirty="0"/>
          </a:p>
          <a:p>
            <a:pPr marL="457200" indent="-457200">
              <a:buClr>
                <a:schemeClr val="accent1">
                  <a:lumMod val="75000"/>
                </a:schemeClr>
              </a:buClr>
              <a:buFont typeface="Wingdings" pitchFamily="2" charset="2"/>
              <a:buChar char="v"/>
            </a:pPr>
            <a:endParaRPr lang="en-GB" sz="1100" dirty="0"/>
          </a:p>
          <a:p>
            <a:pPr marL="457200" indent="-457200">
              <a:buClr>
                <a:schemeClr val="accent1">
                  <a:lumMod val="75000"/>
                </a:schemeClr>
              </a:buClr>
              <a:buFont typeface="Wingdings" pitchFamily="2" charset="2"/>
              <a:buChar char="v"/>
            </a:pPr>
            <a:endParaRPr lang="en-GB" sz="1100" dirty="0"/>
          </a:p>
          <a:p>
            <a:pPr marL="457200" indent="-457200">
              <a:buClr>
                <a:schemeClr val="accent1">
                  <a:lumMod val="75000"/>
                </a:schemeClr>
              </a:buClr>
              <a:buFont typeface="Wingdings" pitchFamily="2" charset="2"/>
              <a:buChar char="v"/>
            </a:pPr>
            <a:r>
              <a:rPr lang="en-GB" sz="2000" dirty="0"/>
              <a:t>Hope is that some are better by combining elements of genotypes that lead to good traits</a:t>
            </a:r>
          </a:p>
          <a:p>
            <a:pPr marL="457200" indent="-457200">
              <a:buClr>
                <a:schemeClr val="accent1">
                  <a:lumMod val="75000"/>
                </a:schemeClr>
              </a:buClr>
              <a:buFont typeface="Wingdings" pitchFamily="2" charset="2"/>
              <a:buChar char="v"/>
            </a:pPr>
            <a:endParaRPr lang="en-GB" sz="1200" dirty="0"/>
          </a:p>
          <a:p>
            <a:pPr marL="457200" indent="-457200">
              <a:buClr>
                <a:schemeClr val="accent1">
                  <a:lumMod val="75000"/>
                </a:schemeClr>
              </a:buClr>
              <a:buFont typeface="Wingdings" pitchFamily="2" charset="2"/>
              <a:buChar char="v"/>
            </a:pPr>
            <a:endParaRPr lang="en-GB" sz="1200" dirty="0"/>
          </a:p>
          <a:p>
            <a:pPr marL="457200" indent="-457200">
              <a:buClr>
                <a:schemeClr val="accent1">
                  <a:lumMod val="75000"/>
                </a:schemeClr>
              </a:buClr>
              <a:buFont typeface="Wingdings" pitchFamily="2" charset="2"/>
              <a:buChar char="v"/>
            </a:pPr>
            <a:endParaRPr lang="en-GB" sz="1200" dirty="0"/>
          </a:p>
          <a:p>
            <a:pPr marL="457200" indent="-457200">
              <a:buClr>
                <a:schemeClr val="accent1">
                  <a:lumMod val="75000"/>
                </a:schemeClr>
              </a:buClr>
              <a:buFont typeface="Wingdings" pitchFamily="2" charset="2"/>
              <a:buChar char="v"/>
            </a:pPr>
            <a:r>
              <a:rPr lang="en-GB" sz="2000" dirty="0"/>
              <a:t>Principle has been used for millennia by breeders of plants and livestock</a:t>
            </a:r>
          </a:p>
          <a:p>
            <a:pPr marL="457200" indent="-457200">
              <a:buClr>
                <a:schemeClr val="accent1">
                  <a:lumMod val="75000"/>
                </a:schemeClr>
              </a:buClr>
              <a:buFont typeface="Wingdings" pitchFamily="2" charset="2"/>
              <a:buChar char="v"/>
            </a:pPr>
            <a:endParaRPr lang="en-GB" sz="2000" dirty="0"/>
          </a:p>
        </p:txBody>
      </p:sp>
      <p:pic>
        <p:nvPicPr>
          <p:cNvPr id="8194" name="Picture 2"/>
          <p:cNvPicPr>
            <a:picLocks noChangeAspect="1" noChangeArrowheads="1"/>
          </p:cNvPicPr>
          <p:nvPr/>
        </p:nvPicPr>
        <p:blipFill>
          <a:blip r:embed="rId2" cstate="print"/>
          <a:srcRect/>
          <a:stretch>
            <a:fillRect/>
          </a:stretch>
        </p:blipFill>
        <p:spPr bwMode="auto">
          <a:xfrm>
            <a:off x="7020340" y="1268700"/>
            <a:ext cx="1790700" cy="1800225"/>
          </a:xfrm>
          <a:prstGeom prst="rect">
            <a:avLst/>
          </a:prstGeom>
          <a:noFill/>
          <a:ln w="9525">
            <a:noFill/>
            <a:miter lim="800000"/>
            <a:headEnd/>
            <a:tailEnd/>
          </a:ln>
        </p:spPr>
      </p:pic>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华文楷体" pitchFamily="2" charset="-122"/>
                <a:ea typeface="华文楷体" pitchFamily="2" charset="-122"/>
              </a:rPr>
              <a:t>Evolution</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15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420</a:t>
            </a:fld>
            <a:endParaRPr lang="nl-NL"/>
          </a:p>
        </p:txBody>
      </p:sp>
      <p:pic>
        <p:nvPicPr>
          <p:cNvPr id="5" name="Picture 3" descr="pos000015"/>
          <p:cNvPicPr>
            <a:picLocks noGrp="1" noChangeArrowheads="1"/>
          </p:cNvPicPr>
          <p:nvPr>
            <p:ph idx="1"/>
          </p:nvPr>
        </p:nvPicPr>
        <p:blipFill>
          <a:blip r:embed="rId2" cstate="print"/>
          <a:srcRect/>
          <a:stretch>
            <a:fillRect/>
          </a:stretch>
        </p:blipFill>
        <p:spPr>
          <a:xfrm>
            <a:off x="1395433" y="1643050"/>
            <a:ext cx="6105525" cy="4538663"/>
          </a:xfrm>
          <a:noFill/>
          <a:ln/>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华文楷体" pitchFamily="2" charset="-122"/>
                <a:ea typeface="华文楷体" pitchFamily="2" charset="-122"/>
              </a:rPr>
              <a:t>Evolution</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20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421</a:t>
            </a:fld>
            <a:endParaRPr lang="nl-NL"/>
          </a:p>
        </p:txBody>
      </p:sp>
      <p:pic>
        <p:nvPicPr>
          <p:cNvPr id="5" name="Picture 3" descr="pos000020"/>
          <p:cNvPicPr>
            <a:picLocks noGrp="1" noChangeArrowheads="1"/>
          </p:cNvPicPr>
          <p:nvPr>
            <p:ph idx="1"/>
          </p:nvPr>
        </p:nvPicPr>
        <p:blipFill>
          <a:blip r:embed="rId2" cstate="print"/>
          <a:srcRect/>
          <a:stretch>
            <a:fillRect/>
          </a:stretch>
        </p:blipFill>
        <p:spPr>
          <a:xfrm>
            <a:off x="1471633" y="1714488"/>
            <a:ext cx="6029325" cy="4538663"/>
          </a:xfrm>
          <a:noFill/>
          <a:ln/>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华文楷体" pitchFamily="2" charset="-122"/>
                <a:ea typeface="华文楷体" pitchFamily="2" charset="-122"/>
              </a:rPr>
              <a:t>Evolution</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25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422</a:t>
            </a:fld>
            <a:endParaRPr lang="nl-NL"/>
          </a:p>
        </p:txBody>
      </p:sp>
      <p:pic>
        <p:nvPicPr>
          <p:cNvPr id="5" name="Picture 3" descr="pos000025"/>
          <p:cNvPicPr>
            <a:picLocks noGrp="1" noChangeArrowheads="1"/>
          </p:cNvPicPr>
          <p:nvPr>
            <p:ph idx="1"/>
          </p:nvPr>
        </p:nvPicPr>
        <p:blipFill>
          <a:blip r:embed="rId2" cstate="print"/>
          <a:srcRect/>
          <a:stretch>
            <a:fillRect/>
          </a:stretch>
        </p:blipFill>
        <p:spPr>
          <a:xfrm>
            <a:off x="1624033" y="1785926"/>
            <a:ext cx="5876925" cy="4538663"/>
          </a:xfrm>
          <a:noFill/>
          <a:ln/>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华文楷体" pitchFamily="2" charset="-122"/>
                <a:ea typeface="华文楷体" pitchFamily="2" charset="-122"/>
              </a:rPr>
              <a:t>Evolution</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100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423</a:t>
            </a:fld>
            <a:endParaRPr lang="nl-NL"/>
          </a:p>
        </p:txBody>
      </p:sp>
      <p:pic>
        <p:nvPicPr>
          <p:cNvPr id="5" name="Picture 3" descr="pos000100"/>
          <p:cNvPicPr>
            <a:picLocks noGrp="1" noChangeArrowheads="1"/>
          </p:cNvPicPr>
          <p:nvPr>
            <p:ph idx="1"/>
          </p:nvPr>
        </p:nvPicPr>
        <p:blipFill>
          <a:blip r:embed="rId2" cstate="print"/>
          <a:srcRect/>
          <a:stretch>
            <a:fillRect/>
          </a:stretch>
        </p:blipFill>
        <p:spPr>
          <a:xfrm>
            <a:off x="1714480" y="1785926"/>
            <a:ext cx="5876925" cy="4538663"/>
          </a:xfrm>
          <a:noFill/>
          <a:ln/>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华文楷体" pitchFamily="2" charset="-122"/>
                <a:ea typeface="华文楷体" pitchFamily="2" charset="-122"/>
              </a:rPr>
              <a:t>Evolution</a:t>
            </a:r>
            <a:r>
              <a:rPr lang="zh-CN" altLang="en-US" dirty="0">
                <a:latin typeface="华文楷体" pitchFamily="2" charset="-122"/>
                <a:ea typeface="华文楷体" pitchFamily="2" charset="-122"/>
              </a:rPr>
              <a:t>－</a:t>
            </a:r>
            <a:r>
              <a:rPr lang="en-US" altLang="zh-CN" dirty="0">
                <a:latin typeface="华文楷体" pitchFamily="2" charset="-122"/>
                <a:ea typeface="华文楷体" pitchFamily="2" charset="-122"/>
              </a:rPr>
              <a:t>500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424</a:t>
            </a:fld>
            <a:endParaRPr lang="nl-NL"/>
          </a:p>
        </p:txBody>
      </p:sp>
      <p:pic>
        <p:nvPicPr>
          <p:cNvPr id="5" name="Picture 3" descr="pos000500"/>
          <p:cNvPicPr>
            <a:picLocks noGrp="1" noChangeArrowheads="1"/>
          </p:cNvPicPr>
          <p:nvPr>
            <p:ph idx="1"/>
          </p:nvPr>
        </p:nvPicPr>
        <p:blipFill>
          <a:blip r:embed="rId2" cstate="print"/>
          <a:srcRect/>
          <a:stretch>
            <a:fillRect/>
          </a:stretch>
        </p:blipFill>
        <p:spPr>
          <a:xfrm>
            <a:off x="1838347" y="1785926"/>
            <a:ext cx="5876925" cy="4538663"/>
          </a:xfrm>
          <a:noFill/>
          <a:ln/>
        </p:spPr>
      </p:pic>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华文楷体" pitchFamily="2" charset="-122"/>
                <a:ea typeface="华文楷体" pitchFamily="2" charset="-122"/>
              </a:rPr>
              <a:t>Search result</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425</a:t>
            </a:fld>
            <a:endParaRPr lang="nl-NL"/>
          </a:p>
        </p:txBody>
      </p:sp>
      <p:graphicFrame>
        <p:nvGraphicFramePr>
          <p:cNvPr id="5" name="Group 3"/>
          <p:cNvGraphicFramePr>
            <a:graphicFrameLocks noGrp="1"/>
          </p:cNvGraphicFramePr>
          <p:nvPr>
            <p:ph sz="half" idx="1"/>
          </p:nvPr>
        </p:nvGraphicFramePr>
        <p:xfrm>
          <a:off x="357158" y="1571612"/>
          <a:ext cx="3754437" cy="4114802"/>
        </p:xfrm>
        <a:graphic>
          <a:graphicData uri="http://schemas.openxmlformats.org/drawingml/2006/table">
            <a:tbl>
              <a:tblPr/>
              <a:tblGrid>
                <a:gridCol w="1212850">
                  <a:extLst>
                    <a:ext uri="{9D8B030D-6E8A-4147-A177-3AD203B41FA5}">
                      <a16:colId xmlns:a16="http://schemas.microsoft.com/office/drawing/2014/main" val="20000"/>
                    </a:ext>
                  </a:extLst>
                </a:gridCol>
                <a:gridCol w="2541587">
                  <a:extLst>
                    <a:ext uri="{9D8B030D-6E8A-4147-A177-3AD203B41FA5}">
                      <a16:colId xmlns:a16="http://schemas.microsoft.com/office/drawing/2014/main" val="20001"/>
                    </a:ext>
                  </a:extLst>
                </a:gridCol>
              </a:tblGrid>
              <a:tr h="401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Iteration</a:t>
                      </a:r>
                      <a:endParaRPr kumimoji="0" lang="en-US" altLang="zh-TW" sz="2000" b="0" i="0" u="none" strike="noStrike" cap="none" normalizeH="0" baseline="0" dirty="0">
                        <a:ln>
                          <a:noFill/>
                        </a:ln>
                        <a:solidFill>
                          <a:schemeClr val="tx1"/>
                        </a:solidFill>
                        <a:effectLst/>
                        <a:latin typeface="Tahoma" pitchFamily="34"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ahoma" pitchFamily="34" charset="0"/>
                          <a:ea typeface="宋体" charset="-122"/>
                        </a:rPr>
                        <a:t>Swarm best</a:t>
                      </a:r>
                      <a:endParaRPr kumimoji="0" lang="en-US" altLang="zh-TW" sz="2000" b="0" i="0" u="none" strike="noStrike" cap="none" normalizeH="0" baseline="0">
                        <a:ln>
                          <a:noFill/>
                        </a:ln>
                        <a:solidFill>
                          <a:schemeClr val="tx1"/>
                        </a:solidFill>
                        <a:effectLst/>
                        <a:latin typeface="Tahoma" pitchFamily="34"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3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416.245599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515.748796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3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759.404006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3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793.732019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834.813763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3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dirty="0">
                          <a:ln>
                            <a:noFill/>
                          </a:ln>
                          <a:solidFill>
                            <a:schemeClr val="tx1"/>
                          </a:solidFill>
                          <a:effectLst/>
                          <a:latin typeface="Tahoma" pitchFamily="34" charset="0"/>
                          <a:ea typeface="宋体" charset="-122"/>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837.911535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5000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en-US" sz="2000" b="0" i="0" u="none" strike="noStrike" cap="none" normalizeH="0" baseline="0">
                          <a:ln>
                            <a:noFill/>
                          </a:ln>
                          <a:solidFill>
                            <a:schemeClr val="tx1"/>
                          </a:solidFill>
                          <a:effectLst/>
                          <a:latin typeface="Tahoma" pitchFamily="34" charset="0"/>
                          <a:ea typeface="宋体" charset="-122"/>
                        </a:rPr>
                        <a:t>837.965771</a:t>
                      </a:r>
                      <a:endParaRPr kumimoji="0" lang="en-US" altLang="zh-TW" sz="2000" b="0" i="0" u="none" strike="noStrike" cap="none" normalizeH="0" baseline="0">
                        <a:ln>
                          <a:noFill/>
                        </a:ln>
                        <a:solidFill>
                          <a:schemeClr val="tx1"/>
                        </a:solidFill>
                        <a:effectLst/>
                        <a:latin typeface="Tahoma" pitchFamily="34"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63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標楷體" pitchFamily="65" charset="-120"/>
                        </a:rPr>
                        <a:t>Global</a:t>
                      </a:r>
                      <a:endParaRPr kumimoji="0" lang="en-US" altLang="zh-TW" sz="2000" b="0" i="0" u="none" strike="noStrike" cap="none" normalizeH="0" baseline="0">
                        <a:ln>
                          <a:noFill/>
                        </a:ln>
                        <a:solidFill>
                          <a:schemeClr val="tx1"/>
                        </a:solidFill>
                        <a:effectLst/>
                        <a:latin typeface="Tahoma" pitchFamily="34"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a:ln>
                            <a:noFill/>
                          </a:ln>
                          <a:solidFill>
                            <a:schemeClr val="tx1"/>
                          </a:solidFill>
                          <a:effectLst/>
                          <a:latin typeface="Tahoma" pitchFamily="34" charset="0"/>
                          <a:ea typeface="宋体" charset="-122"/>
                        </a:rPr>
                        <a:t>837.9658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6" name="Picture 39"/>
          <p:cNvPicPr>
            <a:picLocks noChangeAspect="1" noChangeArrowheads="1"/>
          </p:cNvPicPr>
          <p:nvPr/>
        </p:nvPicPr>
        <p:blipFill>
          <a:blip r:embed="rId2" cstate="print"/>
          <a:srcRect/>
          <a:stretch>
            <a:fillRect/>
          </a:stretch>
        </p:blipFill>
        <p:spPr>
          <a:xfrm>
            <a:off x="4165570" y="1571612"/>
            <a:ext cx="4495800" cy="4416425"/>
          </a:xfrm>
          <a:prstGeom prst="rect">
            <a:avLst/>
          </a:prstGeom>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2"/>
                </a:solidFill>
              </a:rPr>
              <a:t>Discretization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426</a:t>
            </a:fld>
            <a:endParaRPr lang="nl-NL"/>
          </a:p>
        </p:txBody>
      </p:sp>
      <p:sp>
        <p:nvSpPr>
          <p:cNvPr id="5" name="Rectangle 4"/>
          <p:cNvSpPr/>
          <p:nvPr/>
        </p:nvSpPr>
        <p:spPr>
          <a:xfrm>
            <a:off x="642910" y="1500174"/>
            <a:ext cx="7929618" cy="3693319"/>
          </a:xfrm>
          <a:prstGeom prst="rect">
            <a:avLst/>
          </a:prstGeom>
        </p:spPr>
        <p:txBody>
          <a:bodyPr wrap="square">
            <a:spAutoFit/>
          </a:bodyPr>
          <a:lstStyle/>
          <a:p>
            <a:pPr>
              <a:buBlip>
                <a:blip r:embed="rId2"/>
              </a:buBlip>
            </a:pPr>
            <a:r>
              <a:rPr lang="en-US" dirty="0"/>
              <a:t>  System problems typically include continuous, integer, and discrete design variables.</a:t>
            </a:r>
          </a:p>
          <a:p>
            <a:pPr>
              <a:buBlip>
                <a:blip r:embed="rId2"/>
              </a:buBlip>
            </a:pPr>
            <a:endParaRPr lang="en-US" dirty="0"/>
          </a:p>
          <a:p>
            <a:pPr>
              <a:buBlip>
                <a:blip r:embed="rId2"/>
              </a:buBlip>
            </a:pPr>
            <a:endParaRPr lang="en-US" dirty="0"/>
          </a:p>
          <a:p>
            <a:pPr>
              <a:buBlip>
                <a:blip r:embed="rId2"/>
              </a:buBlip>
            </a:pPr>
            <a:r>
              <a:rPr lang="en-US" dirty="0"/>
              <a:t>  Basic PSO works with continuous variables.</a:t>
            </a:r>
          </a:p>
          <a:p>
            <a:pPr>
              <a:buBlip>
                <a:blip r:embed="rId2"/>
              </a:buBlip>
            </a:pPr>
            <a:endParaRPr lang="en-US" dirty="0"/>
          </a:p>
          <a:p>
            <a:pPr>
              <a:buBlip>
                <a:blip r:embed="rId2"/>
              </a:buBlip>
            </a:pPr>
            <a:endParaRPr lang="en-US" dirty="0"/>
          </a:p>
          <a:p>
            <a:pPr>
              <a:buBlip>
                <a:blip r:embed="rId2"/>
              </a:buBlip>
            </a:pPr>
            <a:r>
              <a:rPr lang="en-US" dirty="0"/>
              <a:t>  There are several methods that allows PSO to handle discrete variables.</a:t>
            </a:r>
          </a:p>
          <a:p>
            <a:pPr>
              <a:buBlip>
                <a:blip r:embed="rId2"/>
              </a:buBlip>
            </a:pPr>
            <a:endParaRPr lang="en-US" dirty="0"/>
          </a:p>
          <a:p>
            <a:pPr>
              <a:buBlip>
                <a:blip r:embed="rId2"/>
              </a:buBlip>
            </a:pPr>
            <a:endParaRPr lang="en-US" dirty="0"/>
          </a:p>
          <a:p>
            <a:pPr>
              <a:buBlip>
                <a:blip r:embed="rId2"/>
              </a:buBlip>
            </a:pPr>
            <a:r>
              <a:rPr lang="en-US" dirty="0"/>
              <a:t>  The literature reports that the simple method of rounding particle position coordinates to the nearest integers provide the best computational performance.</a:t>
            </a: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427</a:t>
            </a:fld>
            <a:endParaRPr lang="nl-NL"/>
          </a:p>
        </p:txBody>
      </p:sp>
      <p:sp>
        <p:nvSpPr>
          <p:cNvPr id="5" name="Rectangle 4"/>
          <p:cNvSpPr/>
          <p:nvPr/>
        </p:nvSpPr>
        <p:spPr>
          <a:xfrm>
            <a:off x="857224" y="1500174"/>
            <a:ext cx="4572000" cy="2123658"/>
          </a:xfrm>
          <a:prstGeom prst="rect">
            <a:avLst/>
          </a:prstGeom>
        </p:spPr>
        <p:txBody>
          <a:bodyPr>
            <a:spAutoFit/>
          </a:bodyPr>
          <a:lstStyle/>
          <a:p>
            <a:pPr>
              <a:buBlip>
                <a:blip r:embed="rId2"/>
              </a:buBlip>
            </a:pPr>
            <a:r>
              <a:rPr lang="en-US" dirty="0"/>
              <a:t>  </a:t>
            </a:r>
            <a:r>
              <a:rPr lang="en-US" sz="2400" dirty="0"/>
              <a:t>Research</a:t>
            </a:r>
          </a:p>
          <a:p>
            <a:endParaRPr lang="en-US" dirty="0"/>
          </a:p>
          <a:p>
            <a:pPr lvl="1">
              <a:buBlip>
                <a:blip r:embed="rId3"/>
              </a:buBlip>
            </a:pPr>
            <a:r>
              <a:rPr lang="en-US" dirty="0"/>
              <a:t>  Algorithm</a:t>
            </a:r>
          </a:p>
          <a:p>
            <a:pPr lvl="1">
              <a:buBlip>
                <a:blip r:embed="rId3"/>
              </a:buBlip>
            </a:pPr>
            <a:r>
              <a:rPr lang="en-US" dirty="0"/>
              <a:t>  Topology</a:t>
            </a:r>
          </a:p>
          <a:p>
            <a:pPr lvl="1">
              <a:buBlip>
                <a:blip r:embed="rId3"/>
              </a:buBlip>
            </a:pPr>
            <a:r>
              <a:rPr lang="en-US" dirty="0"/>
              <a:t>  Parameters</a:t>
            </a:r>
          </a:p>
          <a:p>
            <a:pPr lvl="1">
              <a:buBlip>
                <a:blip r:embed="rId3"/>
              </a:buBlip>
            </a:pPr>
            <a:r>
              <a:rPr lang="en-US" dirty="0"/>
              <a:t>  Hybrid PSO</a:t>
            </a:r>
          </a:p>
          <a:p>
            <a:pPr lvl="1">
              <a:buBlip>
                <a:blip r:embed="rId3"/>
              </a:buBlip>
            </a:pPr>
            <a:r>
              <a:rPr lang="en-US" dirty="0"/>
              <a:t>  Applications</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428</a:t>
            </a:fld>
            <a:endParaRPr lang="nl-NL"/>
          </a:p>
        </p:txBody>
      </p:sp>
      <p:sp>
        <p:nvSpPr>
          <p:cNvPr id="5" name="Rectangle 4"/>
          <p:cNvSpPr/>
          <p:nvPr/>
        </p:nvSpPr>
        <p:spPr>
          <a:xfrm>
            <a:off x="857224" y="1643050"/>
            <a:ext cx="7143800" cy="1477328"/>
          </a:xfrm>
          <a:prstGeom prst="rect">
            <a:avLst/>
          </a:prstGeom>
        </p:spPr>
        <p:txBody>
          <a:bodyPr wrap="square">
            <a:spAutoFit/>
          </a:bodyPr>
          <a:lstStyle/>
          <a:p>
            <a:pPr>
              <a:buBlip>
                <a:blip r:embed="rId2"/>
              </a:buBlip>
            </a:pPr>
            <a:r>
              <a:rPr lang="en-US" dirty="0"/>
              <a:t>  Original algorithm</a:t>
            </a:r>
          </a:p>
          <a:p>
            <a:pPr lvl="1">
              <a:buBlip>
                <a:blip r:embed="rId3"/>
              </a:buBlip>
            </a:pPr>
            <a:r>
              <a:rPr lang="en-US" dirty="0"/>
              <a:t>  For real-value problems</a:t>
            </a:r>
          </a:p>
          <a:p>
            <a:pPr lvl="1">
              <a:buBlip>
                <a:blip r:embed="rId2"/>
              </a:buBlip>
            </a:pPr>
            <a:endParaRPr lang="en-US" dirty="0"/>
          </a:p>
          <a:p>
            <a:pPr>
              <a:buBlip>
                <a:blip r:embed="rId2"/>
              </a:buBlip>
            </a:pPr>
            <a:r>
              <a:rPr lang="en-US" dirty="0"/>
              <a:t>  Binary PSO algorithm</a:t>
            </a:r>
          </a:p>
          <a:p>
            <a:pPr marL="800100" lvl="1" indent="-342900">
              <a:buBlip>
                <a:blip r:embed="rId3"/>
              </a:buBlip>
            </a:pPr>
            <a:r>
              <a:rPr lang="en-US" dirty="0"/>
              <a:t>Five binary variations of PSO</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Topology</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429</a:t>
            </a:fld>
            <a:endParaRPr lang="nl-NL"/>
          </a:p>
        </p:txBody>
      </p:sp>
      <p:sp>
        <p:nvSpPr>
          <p:cNvPr id="5" name="Rectangle 4"/>
          <p:cNvSpPr/>
          <p:nvPr/>
        </p:nvSpPr>
        <p:spPr>
          <a:xfrm>
            <a:off x="928662" y="1500174"/>
            <a:ext cx="3654847" cy="369332"/>
          </a:xfrm>
          <a:prstGeom prst="rect">
            <a:avLst/>
          </a:prstGeom>
        </p:spPr>
        <p:txBody>
          <a:bodyPr wrap="none">
            <a:spAutoFit/>
          </a:bodyPr>
          <a:lstStyle/>
          <a:p>
            <a:pPr>
              <a:buBlip>
                <a:blip r:embed="rId2"/>
              </a:buBlip>
            </a:pPr>
            <a:r>
              <a:rPr lang="en-US" dirty="0"/>
              <a:t>    Neighborhood of each particle</a:t>
            </a:r>
          </a:p>
        </p:txBody>
      </p:sp>
      <p:grpSp>
        <p:nvGrpSpPr>
          <p:cNvPr id="6" name="Group 5"/>
          <p:cNvGrpSpPr/>
          <p:nvPr/>
        </p:nvGrpSpPr>
        <p:grpSpPr>
          <a:xfrm>
            <a:off x="233330" y="2143116"/>
            <a:ext cx="3838604" cy="2113388"/>
            <a:chOff x="428596" y="1214422"/>
            <a:chExt cx="3985148" cy="2500330"/>
          </a:xfrm>
        </p:grpSpPr>
        <p:grpSp>
          <p:nvGrpSpPr>
            <p:cNvPr id="7" name="Group 18"/>
            <p:cNvGrpSpPr>
              <a:grpSpLocks/>
            </p:cNvGrpSpPr>
            <p:nvPr/>
          </p:nvGrpSpPr>
          <p:grpSpPr bwMode="auto">
            <a:xfrm>
              <a:off x="428596" y="1351685"/>
              <a:ext cx="3985148" cy="2363067"/>
              <a:chOff x="2208" y="1490"/>
              <a:chExt cx="1363" cy="1800"/>
            </a:xfrm>
          </p:grpSpPr>
          <p:sp>
            <p:nvSpPr>
              <p:cNvPr id="12" name="AutoShape 19"/>
              <p:cNvSpPr>
                <a:spLocks noChangeArrowheads="1"/>
              </p:cNvSpPr>
              <p:nvPr/>
            </p:nvSpPr>
            <p:spPr bwMode="gray">
              <a:xfrm>
                <a:off x="2208" y="1490"/>
                <a:ext cx="1363" cy="1800"/>
              </a:xfrm>
              <a:prstGeom prst="roundRect">
                <a:avLst>
                  <a:gd name="adj" fmla="val 17509"/>
                </a:avLst>
              </a:prstGeom>
              <a:gradFill rotWithShape="1">
                <a:gsLst>
                  <a:gs pos="0">
                    <a:schemeClr val="tx2">
                      <a:lumMod val="50000"/>
                      <a:lumOff val="50000"/>
                    </a:schemeClr>
                  </a:gs>
                  <a:gs pos="100000">
                    <a:schemeClr val="bg1">
                      <a:lumMod val="65000"/>
                    </a:schemeClr>
                  </a:gs>
                </a:gsLst>
                <a:lin ang="5400000" scaled="0"/>
              </a:gradFill>
              <a:ln w="9525">
                <a:noFill/>
                <a:round/>
                <a:headEnd/>
                <a:tailEnd/>
              </a:ln>
              <a:effectLst/>
            </p:spPr>
            <p:txBody>
              <a:bodyPr wrap="none" anchor="ctr"/>
              <a:lstStyle/>
              <a:p>
                <a:endParaRPr lang="fa-IR"/>
              </a:p>
            </p:txBody>
          </p:sp>
          <p:sp>
            <p:nvSpPr>
              <p:cNvPr id="13" name="AutoShape 20"/>
              <p:cNvSpPr>
                <a:spLocks noChangeArrowheads="1"/>
              </p:cNvSpPr>
              <p:nvPr/>
            </p:nvSpPr>
            <p:spPr bwMode="gray">
              <a:xfrm>
                <a:off x="2229" y="1495"/>
                <a:ext cx="1322" cy="1766"/>
              </a:xfrm>
              <a:prstGeom prst="roundRect">
                <a:avLst>
                  <a:gd name="adj" fmla="val 16667"/>
                </a:avLst>
              </a:prstGeom>
              <a:solidFill>
                <a:schemeClr val="bg1">
                  <a:lumMod val="85000"/>
                </a:schemeClr>
              </a:solidFill>
              <a:ln w="9525">
                <a:noFill/>
                <a:round/>
                <a:headEnd/>
                <a:tailEnd/>
              </a:ln>
              <a:effectLst/>
            </p:spPr>
            <p:txBody>
              <a:bodyPr wrap="none" anchor="ctr"/>
              <a:lstStyle/>
              <a:p>
                <a:endParaRPr lang="fa-IR" dirty="0"/>
              </a:p>
            </p:txBody>
          </p:sp>
          <p:sp>
            <p:nvSpPr>
              <p:cNvPr id="14" name="AutoShape 21"/>
              <p:cNvSpPr>
                <a:spLocks noChangeArrowheads="1"/>
              </p:cNvSpPr>
              <p:nvPr/>
            </p:nvSpPr>
            <p:spPr bwMode="gray">
              <a:xfrm>
                <a:off x="2240" y="2795"/>
                <a:ext cx="1304" cy="447"/>
              </a:xfrm>
              <a:prstGeom prst="roundRect">
                <a:avLst>
                  <a:gd name="adj" fmla="val 50000"/>
                </a:avLst>
              </a:prstGeom>
              <a:gradFill rotWithShape="1">
                <a:gsLst>
                  <a:gs pos="0">
                    <a:schemeClr val="bg1">
                      <a:lumMod val="85000"/>
                    </a:schemeClr>
                  </a:gs>
                  <a:gs pos="100000">
                    <a:schemeClr val="bg1">
                      <a:lumMod val="95000"/>
                    </a:schemeClr>
                  </a:gs>
                </a:gsLst>
                <a:lin ang="5400000" scaled="1"/>
              </a:gradFill>
              <a:ln w="9525">
                <a:noFill/>
                <a:round/>
                <a:headEnd/>
                <a:tailEnd/>
              </a:ln>
              <a:effectLst/>
            </p:spPr>
            <p:txBody>
              <a:bodyPr wrap="none" anchor="ctr"/>
              <a:lstStyle/>
              <a:p>
                <a:endParaRPr lang="fa-IR"/>
              </a:p>
            </p:txBody>
          </p:sp>
          <p:sp>
            <p:nvSpPr>
              <p:cNvPr id="15" name="AutoShape 22"/>
              <p:cNvSpPr>
                <a:spLocks noChangeArrowheads="1"/>
              </p:cNvSpPr>
              <p:nvPr/>
            </p:nvSpPr>
            <p:spPr bwMode="gray">
              <a:xfrm>
                <a:off x="2240" y="1509"/>
                <a:ext cx="1304" cy="446"/>
              </a:xfrm>
              <a:prstGeom prst="roundRect">
                <a:avLst>
                  <a:gd name="adj" fmla="val 50000"/>
                </a:avLst>
              </a:prstGeom>
              <a:gradFill rotWithShape="1">
                <a:gsLst>
                  <a:gs pos="0">
                    <a:schemeClr val="bg1">
                      <a:lumMod val="95000"/>
                    </a:schemeClr>
                  </a:gs>
                  <a:gs pos="100000">
                    <a:schemeClr val="bg1">
                      <a:lumMod val="85000"/>
                    </a:schemeClr>
                  </a:gs>
                </a:gsLst>
                <a:lin ang="5400000" scaled="1"/>
              </a:gradFill>
              <a:ln w="9525">
                <a:noFill/>
                <a:round/>
                <a:headEnd/>
                <a:tailEnd/>
              </a:ln>
              <a:effectLst/>
            </p:spPr>
            <p:txBody>
              <a:bodyPr wrap="none" anchor="ctr"/>
              <a:lstStyle/>
              <a:p>
                <a:endParaRPr lang="fa-IR"/>
              </a:p>
            </p:txBody>
          </p:sp>
          <p:sp>
            <p:nvSpPr>
              <p:cNvPr id="16" name="Text Box 29"/>
              <p:cNvSpPr txBox="1">
                <a:spLocks noChangeArrowheads="1"/>
              </p:cNvSpPr>
              <p:nvPr/>
            </p:nvSpPr>
            <p:spPr bwMode="gray">
              <a:xfrm>
                <a:off x="2256" y="1776"/>
                <a:ext cx="1296" cy="811"/>
              </a:xfrm>
              <a:prstGeom prst="rect">
                <a:avLst/>
              </a:prstGeom>
              <a:noFill/>
              <a:ln w="9525" algn="ctr">
                <a:noFill/>
                <a:miter lim="800000"/>
                <a:headEnd/>
                <a:tailEnd/>
              </a:ln>
              <a:effectLst/>
            </p:spPr>
            <p:txBody>
              <a:bodyPr>
                <a:spAutoFit/>
              </a:bodyPr>
              <a:lstStyle/>
              <a:p>
                <a:pPr algn="ctr"/>
                <a:endParaRPr lang="en-US" sz="3600" b="1" dirty="0">
                  <a:solidFill>
                    <a:schemeClr val="tx2"/>
                  </a:solidFill>
                </a:endParaRPr>
              </a:p>
            </p:txBody>
          </p:sp>
        </p:grpSp>
        <p:grpSp>
          <p:nvGrpSpPr>
            <p:cNvPr id="8" name="Group 74"/>
            <p:cNvGrpSpPr/>
            <p:nvPr/>
          </p:nvGrpSpPr>
          <p:grpSpPr>
            <a:xfrm>
              <a:off x="706658" y="1214422"/>
              <a:ext cx="3429024" cy="460966"/>
              <a:chOff x="595222" y="3110910"/>
              <a:chExt cx="2571768" cy="1064809"/>
            </a:xfrm>
          </p:grpSpPr>
          <p:sp>
            <p:nvSpPr>
              <p:cNvPr id="9" name="AutoShape 6"/>
              <p:cNvSpPr>
                <a:spLocks noChangeArrowheads="1"/>
              </p:cNvSpPr>
              <p:nvPr/>
            </p:nvSpPr>
            <p:spPr bwMode="gray">
              <a:xfrm>
                <a:off x="595222" y="3110910"/>
                <a:ext cx="2571768" cy="1064809"/>
              </a:xfrm>
              <a:prstGeom prst="roundRect">
                <a:avLst>
                  <a:gd name="adj" fmla="val 11921"/>
                </a:avLst>
              </a:prstGeom>
              <a:solidFill>
                <a:schemeClr val="bg1">
                  <a:lumMod val="50000"/>
                </a:schemeClr>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r>
                  <a:rPr lang="en-US" b="1" dirty="0"/>
                  <a:t>gbest</a:t>
                </a:r>
                <a:endParaRPr lang="fa-IR" b="1" dirty="0">
                  <a:solidFill>
                    <a:schemeClr val="tx2"/>
                  </a:solidFill>
                </a:endParaRPr>
              </a:p>
            </p:txBody>
          </p:sp>
          <p:sp>
            <p:nvSpPr>
              <p:cNvPr id="10" name="Freeform 7"/>
              <p:cNvSpPr>
                <a:spLocks/>
              </p:cNvSpPr>
              <p:nvPr/>
            </p:nvSpPr>
            <p:spPr bwMode="gray">
              <a:xfrm>
                <a:off x="665914" y="3230984"/>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accent1">
                      <a:alpha val="0"/>
                    </a:schemeClr>
                  </a:gs>
                  <a:gs pos="100000">
                    <a:schemeClr val="accent1">
                      <a:gamma/>
                      <a:tint val="54510"/>
                      <a:invGamma/>
                    </a:schemeClr>
                  </a:gs>
                </a:gsLst>
                <a:lin ang="2700000" scaled="1"/>
              </a:gradFill>
              <a:ln w="0">
                <a:noFill/>
                <a:prstDash val="solid"/>
                <a:round/>
                <a:headEnd/>
                <a:tailEnd/>
              </a:ln>
              <a:scene3d>
                <a:camera prst="orthographicFront"/>
                <a:lightRig rig="threePt" dir="t"/>
              </a:scene3d>
              <a:sp3d/>
            </p:spPr>
            <p:txBody>
              <a:bodyPr/>
              <a:lstStyle/>
              <a:p>
                <a:endParaRPr lang="fa-IR"/>
              </a:p>
            </p:txBody>
          </p:sp>
          <p:sp>
            <p:nvSpPr>
              <p:cNvPr id="11" name="Text Box 8"/>
              <p:cNvSpPr txBox="1">
                <a:spLocks noChangeArrowheads="1"/>
              </p:cNvSpPr>
              <p:nvPr/>
            </p:nvSpPr>
            <p:spPr bwMode="gray">
              <a:xfrm>
                <a:off x="718932" y="3400664"/>
                <a:ext cx="2305182" cy="630911"/>
              </a:xfrm>
              <a:prstGeom prst="rect">
                <a:avLst/>
              </a:prstGeom>
              <a:noFill/>
              <a:ln w="9525" algn="ctr">
                <a:noFill/>
                <a:miter lim="800000"/>
                <a:headEnd/>
                <a:tailEnd/>
              </a:ln>
              <a:effectLst/>
              <a:scene3d>
                <a:camera prst="orthographicFront"/>
                <a:lightRig rig="threePt" dir="t"/>
              </a:scene3d>
              <a:sp3d/>
            </p:spPr>
            <p:txBody>
              <a:bodyPr wrap="square">
                <a:spAutoFit/>
              </a:bodyPr>
              <a:lstStyle/>
              <a:p>
                <a:pPr algn="ctr" eaLnBrk="0" hangingPunct="0"/>
                <a:endParaRPr lang="en-US" sz="2000" dirty="0">
                  <a:solidFill>
                    <a:srgbClr val="FFFFFF"/>
                  </a:solidFill>
                  <a:effectLst>
                    <a:outerShdw blurRad="38100" dist="38100" dir="2700000" algn="tl">
                      <a:srgbClr val="C0C0C0"/>
                    </a:outerShdw>
                  </a:effectLst>
                </a:endParaRPr>
              </a:p>
            </p:txBody>
          </p:sp>
        </p:grpSp>
      </p:grpSp>
      <p:grpSp>
        <p:nvGrpSpPr>
          <p:cNvPr id="17" name="Group 16"/>
          <p:cNvGrpSpPr/>
          <p:nvPr/>
        </p:nvGrpSpPr>
        <p:grpSpPr>
          <a:xfrm>
            <a:off x="2838464" y="3071810"/>
            <a:ext cx="3733800" cy="2237232"/>
            <a:chOff x="428596" y="1214422"/>
            <a:chExt cx="3985148" cy="2500330"/>
          </a:xfrm>
        </p:grpSpPr>
        <p:grpSp>
          <p:nvGrpSpPr>
            <p:cNvPr id="18" name="Group 81"/>
            <p:cNvGrpSpPr>
              <a:grpSpLocks/>
            </p:cNvGrpSpPr>
            <p:nvPr/>
          </p:nvGrpSpPr>
          <p:grpSpPr bwMode="auto">
            <a:xfrm>
              <a:off x="428596" y="1351685"/>
              <a:ext cx="3985148" cy="2363066"/>
              <a:chOff x="2208" y="1490"/>
              <a:chExt cx="1363" cy="1800"/>
            </a:xfrm>
          </p:grpSpPr>
          <p:sp>
            <p:nvSpPr>
              <p:cNvPr id="23" name="AutoShape 21"/>
              <p:cNvSpPr>
                <a:spLocks noChangeArrowheads="1"/>
              </p:cNvSpPr>
              <p:nvPr/>
            </p:nvSpPr>
            <p:spPr bwMode="gray">
              <a:xfrm>
                <a:off x="2240" y="2795"/>
                <a:ext cx="1304" cy="447"/>
              </a:xfrm>
              <a:prstGeom prst="roundRect">
                <a:avLst>
                  <a:gd name="adj" fmla="val 50000"/>
                </a:avLst>
              </a:prstGeom>
              <a:gradFill rotWithShape="1">
                <a:gsLst>
                  <a:gs pos="0">
                    <a:schemeClr val="bg1">
                      <a:lumMod val="85000"/>
                    </a:schemeClr>
                  </a:gs>
                  <a:gs pos="100000">
                    <a:schemeClr val="bg1">
                      <a:lumMod val="95000"/>
                    </a:schemeClr>
                  </a:gs>
                </a:gsLst>
                <a:lin ang="5400000" scaled="1"/>
              </a:gradFill>
              <a:ln w="9525">
                <a:noFill/>
                <a:round/>
                <a:headEnd/>
                <a:tailEnd/>
              </a:ln>
              <a:effectLst/>
            </p:spPr>
            <p:txBody>
              <a:bodyPr wrap="none" anchor="ctr"/>
              <a:lstStyle/>
              <a:p>
                <a:endParaRPr lang="fa-IR"/>
              </a:p>
            </p:txBody>
          </p:sp>
          <p:sp>
            <p:nvSpPr>
              <p:cNvPr id="24" name="AutoShape 19"/>
              <p:cNvSpPr>
                <a:spLocks noChangeArrowheads="1"/>
              </p:cNvSpPr>
              <p:nvPr/>
            </p:nvSpPr>
            <p:spPr bwMode="gray">
              <a:xfrm>
                <a:off x="2208" y="1490"/>
                <a:ext cx="1363" cy="1800"/>
              </a:xfrm>
              <a:prstGeom prst="roundRect">
                <a:avLst>
                  <a:gd name="adj" fmla="val 17509"/>
                </a:avLst>
              </a:prstGeom>
              <a:gradFill rotWithShape="1">
                <a:gsLst>
                  <a:gs pos="0">
                    <a:schemeClr val="tx2">
                      <a:lumMod val="50000"/>
                      <a:lumOff val="50000"/>
                    </a:schemeClr>
                  </a:gs>
                  <a:gs pos="100000">
                    <a:schemeClr val="bg1">
                      <a:lumMod val="65000"/>
                    </a:schemeClr>
                  </a:gs>
                </a:gsLst>
                <a:lin ang="5400000" scaled="0"/>
              </a:gradFill>
              <a:ln w="9525">
                <a:noFill/>
                <a:round/>
                <a:headEnd/>
                <a:tailEnd/>
              </a:ln>
              <a:effectLst/>
            </p:spPr>
            <p:txBody>
              <a:bodyPr wrap="none" anchor="ctr"/>
              <a:lstStyle/>
              <a:p>
                <a:endParaRPr lang="fa-IR"/>
              </a:p>
            </p:txBody>
          </p:sp>
          <p:sp>
            <p:nvSpPr>
              <p:cNvPr id="25" name="AutoShape 20"/>
              <p:cNvSpPr>
                <a:spLocks noChangeArrowheads="1"/>
              </p:cNvSpPr>
              <p:nvPr/>
            </p:nvSpPr>
            <p:spPr bwMode="gray">
              <a:xfrm>
                <a:off x="2229" y="1495"/>
                <a:ext cx="1322" cy="1766"/>
              </a:xfrm>
              <a:prstGeom prst="roundRect">
                <a:avLst>
                  <a:gd name="adj" fmla="val 16667"/>
                </a:avLst>
              </a:prstGeom>
              <a:solidFill>
                <a:schemeClr val="bg1">
                  <a:lumMod val="85000"/>
                </a:schemeClr>
              </a:solidFill>
              <a:ln w="9525">
                <a:noFill/>
                <a:round/>
                <a:headEnd/>
                <a:tailEnd/>
              </a:ln>
              <a:effectLst/>
            </p:spPr>
            <p:txBody>
              <a:bodyPr wrap="none" anchor="ctr"/>
              <a:lstStyle/>
              <a:p>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solidFill>
                    <a:schemeClr val="tx2"/>
                  </a:solidFill>
                </a:endParaRPr>
              </a:p>
            </p:txBody>
          </p:sp>
          <p:sp>
            <p:nvSpPr>
              <p:cNvPr id="26" name="AutoShape 22"/>
              <p:cNvSpPr>
                <a:spLocks noChangeArrowheads="1"/>
              </p:cNvSpPr>
              <p:nvPr/>
            </p:nvSpPr>
            <p:spPr bwMode="gray">
              <a:xfrm>
                <a:off x="2240" y="1509"/>
                <a:ext cx="1304" cy="446"/>
              </a:xfrm>
              <a:prstGeom prst="roundRect">
                <a:avLst>
                  <a:gd name="adj" fmla="val 50000"/>
                </a:avLst>
              </a:prstGeom>
              <a:gradFill rotWithShape="1">
                <a:gsLst>
                  <a:gs pos="0">
                    <a:schemeClr val="bg1">
                      <a:lumMod val="95000"/>
                    </a:schemeClr>
                  </a:gs>
                  <a:gs pos="100000">
                    <a:schemeClr val="bg1">
                      <a:lumMod val="85000"/>
                    </a:schemeClr>
                  </a:gs>
                </a:gsLst>
                <a:lin ang="5400000" scaled="1"/>
              </a:gradFill>
              <a:ln w="9525">
                <a:noFill/>
                <a:round/>
                <a:headEnd/>
                <a:tailEnd/>
              </a:ln>
              <a:effectLst/>
            </p:spPr>
            <p:txBody>
              <a:bodyPr wrap="none" anchor="ctr"/>
              <a:lstStyle/>
              <a:p>
                <a:endParaRPr lang="fa-IR"/>
              </a:p>
            </p:txBody>
          </p:sp>
          <p:sp>
            <p:nvSpPr>
              <p:cNvPr id="27" name="Text Box 29"/>
              <p:cNvSpPr txBox="1">
                <a:spLocks noChangeArrowheads="1"/>
              </p:cNvSpPr>
              <p:nvPr/>
            </p:nvSpPr>
            <p:spPr bwMode="gray">
              <a:xfrm>
                <a:off x="2256" y="1776"/>
                <a:ext cx="1296" cy="811"/>
              </a:xfrm>
              <a:prstGeom prst="rect">
                <a:avLst/>
              </a:prstGeom>
              <a:noFill/>
              <a:ln w="9525" algn="ctr">
                <a:noFill/>
                <a:miter lim="800000"/>
                <a:headEnd/>
                <a:tailEnd/>
              </a:ln>
              <a:effectLst/>
            </p:spPr>
            <p:txBody>
              <a:bodyPr>
                <a:spAutoFit/>
              </a:bodyPr>
              <a:lstStyle/>
              <a:p>
                <a:pPr algn="ctr"/>
                <a:endParaRPr lang="en-US" sz="3600" b="1" dirty="0">
                  <a:solidFill>
                    <a:schemeClr val="tx2"/>
                  </a:solidFill>
                </a:endParaRPr>
              </a:p>
            </p:txBody>
          </p:sp>
        </p:grpSp>
        <p:grpSp>
          <p:nvGrpSpPr>
            <p:cNvPr id="19" name="Group 74"/>
            <p:cNvGrpSpPr/>
            <p:nvPr/>
          </p:nvGrpSpPr>
          <p:grpSpPr>
            <a:xfrm>
              <a:off x="706658" y="1214422"/>
              <a:ext cx="3429024" cy="460966"/>
              <a:chOff x="595222" y="3110910"/>
              <a:chExt cx="2571768" cy="1064809"/>
            </a:xfrm>
          </p:grpSpPr>
          <p:sp>
            <p:nvSpPr>
              <p:cNvPr id="20" name="AutoShape 6"/>
              <p:cNvSpPr>
                <a:spLocks noChangeArrowheads="1"/>
              </p:cNvSpPr>
              <p:nvPr/>
            </p:nvSpPr>
            <p:spPr bwMode="gray">
              <a:xfrm>
                <a:off x="595222" y="3110910"/>
                <a:ext cx="2571768" cy="1064809"/>
              </a:xfrm>
              <a:prstGeom prst="roundRect">
                <a:avLst>
                  <a:gd name="adj" fmla="val 11921"/>
                </a:avLst>
              </a:prstGeom>
              <a:solidFill>
                <a:schemeClr val="bg1">
                  <a:lumMod val="50000"/>
                </a:schemeClr>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r>
                  <a:rPr lang="en-US" b="1" dirty="0"/>
                  <a:t>lbest (Ring)</a:t>
                </a:r>
                <a:endParaRPr lang="fa-IR" b="1" dirty="0"/>
              </a:p>
            </p:txBody>
          </p:sp>
          <p:sp>
            <p:nvSpPr>
              <p:cNvPr id="21" name="Freeform 7"/>
              <p:cNvSpPr>
                <a:spLocks/>
              </p:cNvSpPr>
              <p:nvPr/>
            </p:nvSpPr>
            <p:spPr bwMode="gray">
              <a:xfrm>
                <a:off x="665914" y="3230984"/>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accent1">
                      <a:alpha val="0"/>
                    </a:schemeClr>
                  </a:gs>
                  <a:gs pos="100000">
                    <a:schemeClr val="accent1">
                      <a:gamma/>
                      <a:tint val="54510"/>
                      <a:invGamma/>
                    </a:schemeClr>
                  </a:gs>
                </a:gsLst>
                <a:lin ang="2700000" scaled="1"/>
              </a:gradFill>
              <a:ln w="0">
                <a:noFill/>
                <a:prstDash val="solid"/>
                <a:round/>
                <a:headEnd/>
                <a:tailEnd/>
              </a:ln>
              <a:scene3d>
                <a:camera prst="orthographicFront"/>
                <a:lightRig rig="threePt" dir="t"/>
              </a:scene3d>
              <a:sp3d/>
            </p:spPr>
            <p:txBody>
              <a:bodyPr/>
              <a:lstStyle/>
              <a:p>
                <a:endParaRPr lang="fa-IR"/>
              </a:p>
            </p:txBody>
          </p:sp>
          <p:sp>
            <p:nvSpPr>
              <p:cNvPr id="22" name="Text Box 8"/>
              <p:cNvSpPr txBox="1">
                <a:spLocks noChangeArrowheads="1"/>
              </p:cNvSpPr>
              <p:nvPr/>
            </p:nvSpPr>
            <p:spPr bwMode="gray">
              <a:xfrm>
                <a:off x="718932" y="3400664"/>
                <a:ext cx="2305182" cy="630911"/>
              </a:xfrm>
              <a:prstGeom prst="rect">
                <a:avLst/>
              </a:prstGeom>
              <a:noFill/>
              <a:ln w="9525" algn="ctr">
                <a:noFill/>
                <a:miter lim="800000"/>
                <a:headEnd/>
                <a:tailEnd/>
              </a:ln>
              <a:effectLst/>
              <a:scene3d>
                <a:camera prst="orthographicFront"/>
                <a:lightRig rig="threePt" dir="t"/>
              </a:scene3d>
              <a:sp3d/>
            </p:spPr>
            <p:txBody>
              <a:bodyPr wrap="square">
                <a:spAutoFit/>
              </a:bodyPr>
              <a:lstStyle/>
              <a:p>
                <a:pPr algn="ctr" eaLnBrk="0" hangingPunct="0"/>
                <a:endParaRPr lang="en-US" sz="2000" dirty="0">
                  <a:solidFill>
                    <a:srgbClr val="FFFFFF"/>
                  </a:solidFill>
                  <a:effectLst>
                    <a:outerShdw blurRad="38100" dist="38100" dir="2700000" algn="tl">
                      <a:srgbClr val="C0C0C0"/>
                    </a:outerShdw>
                  </a:effectLst>
                </a:endParaRPr>
              </a:p>
            </p:txBody>
          </p:sp>
        </p:grpSp>
      </p:grpSp>
      <p:grpSp>
        <p:nvGrpSpPr>
          <p:cNvPr id="28" name="Group 27"/>
          <p:cNvGrpSpPr/>
          <p:nvPr/>
        </p:nvGrpSpPr>
        <p:grpSpPr>
          <a:xfrm>
            <a:off x="5214942" y="4357694"/>
            <a:ext cx="3733800" cy="2237232"/>
            <a:chOff x="428596" y="1214422"/>
            <a:chExt cx="3985148" cy="2500330"/>
          </a:xfrm>
        </p:grpSpPr>
        <p:grpSp>
          <p:nvGrpSpPr>
            <p:cNvPr id="29" name="Group 18"/>
            <p:cNvGrpSpPr>
              <a:grpSpLocks/>
            </p:cNvGrpSpPr>
            <p:nvPr/>
          </p:nvGrpSpPr>
          <p:grpSpPr bwMode="auto">
            <a:xfrm>
              <a:off x="428596" y="1351685"/>
              <a:ext cx="3985148" cy="2363067"/>
              <a:chOff x="2208" y="1490"/>
              <a:chExt cx="1363" cy="1800"/>
            </a:xfrm>
          </p:grpSpPr>
          <p:sp>
            <p:nvSpPr>
              <p:cNvPr id="34" name="AutoShape 19"/>
              <p:cNvSpPr>
                <a:spLocks noChangeArrowheads="1"/>
              </p:cNvSpPr>
              <p:nvPr/>
            </p:nvSpPr>
            <p:spPr bwMode="gray">
              <a:xfrm>
                <a:off x="2208" y="1490"/>
                <a:ext cx="1363" cy="1800"/>
              </a:xfrm>
              <a:prstGeom prst="roundRect">
                <a:avLst>
                  <a:gd name="adj" fmla="val 17509"/>
                </a:avLst>
              </a:prstGeom>
              <a:gradFill rotWithShape="1">
                <a:gsLst>
                  <a:gs pos="0">
                    <a:schemeClr val="tx2">
                      <a:lumMod val="50000"/>
                      <a:lumOff val="50000"/>
                    </a:schemeClr>
                  </a:gs>
                  <a:gs pos="100000">
                    <a:schemeClr val="bg1">
                      <a:lumMod val="65000"/>
                    </a:schemeClr>
                  </a:gs>
                </a:gsLst>
                <a:lin ang="5400000" scaled="0"/>
              </a:gradFill>
              <a:ln w="9525">
                <a:noFill/>
                <a:round/>
                <a:headEnd/>
                <a:tailEnd/>
              </a:ln>
              <a:effectLst/>
            </p:spPr>
            <p:txBody>
              <a:bodyPr wrap="none" anchor="ctr"/>
              <a:lstStyle/>
              <a:p>
                <a:endParaRPr lang="fa-IR"/>
              </a:p>
            </p:txBody>
          </p:sp>
          <p:sp>
            <p:nvSpPr>
              <p:cNvPr id="35" name="AutoShape 20"/>
              <p:cNvSpPr>
                <a:spLocks noChangeArrowheads="1"/>
              </p:cNvSpPr>
              <p:nvPr/>
            </p:nvSpPr>
            <p:spPr bwMode="gray">
              <a:xfrm>
                <a:off x="2229" y="1495"/>
                <a:ext cx="1322" cy="1766"/>
              </a:xfrm>
              <a:prstGeom prst="roundRect">
                <a:avLst>
                  <a:gd name="adj" fmla="val 16667"/>
                </a:avLst>
              </a:prstGeom>
              <a:solidFill>
                <a:schemeClr val="bg1">
                  <a:lumMod val="85000"/>
                </a:schemeClr>
              </a:solidFill>
              <a:ln w="9525">
                <a:noFill/>
                <a:round/>
                <a:headEnd/>
                <a:tailEnd/>
              </a:ln>
              <a:effectLst/>
            </p:spPr>
            <p:txBody>
              <a:bodyPr wrap="none" anchor="ctr"/>
              <a:lstStyle/>
              <a:p>
                <a:endParaRPr lang="en-US" dirty="0">
                  <a:solidFill>
                    <a:schemeClr val="tx2"/>
                  </a:solidFill>
                </a:endParaRPr>
              </a:p>
              <a:p>
                <a:endParaRPr lang="en-US" dirty="0">
                  <a:solidFill>
                    <a:schemeClr val="tx2"/>
                  </a:solidFill>
                </a:endParaRPr>
              </a:p>
              <a:p>
                <a:endParaRPr lang="en-US" dirty="0">
                  <a:solidFill>
                    <a:schemeClr val="tx2"/>
                  </a:solidFill>
                </a:endParaRPr>
              </a:p>
            </p:txBody>
          </p:sp>
          <p:sp>
            <p:nvSpPr>
              <p:cNvPr id="36" name="AutoShape 21"/>
              <p:cNvSpPr>
                <a:spLocks noChangeArrowheads="1"/>
              </p:cNvSpPr>
              <p:nvPr/>
            </p:nvSpPr>
            <p:spPr bwMode="gray">
              <a:xfrm>
                <a:off x="2240" y="2795"/>
                <a:ext cx="1304" cy="447"/>
              </a:xfrm>
              <a:prstGeom prst="roundRect">
                <a:avLst>
                  <a:gd name="adj" fmla="val 50000"/>
                </a:avLst>
              </a:prstGeom>
              <a:gradFill rotWithShape="1">
                <a:gsLst>
                  <a:gs pos="0">
                    <a:schemeClr val="bg1">
                      <a:lumMod val="85000"/>
                    </a:schemeClr>
                  </a:gs>
                  <a:gs pos="100000">
                    <a:schemeClr val="bg1">
                      <a:lumMod val="95000"/>
                    </a:schemeClr>
                  </a:gs>
                </a:gsLst>
                <a:lin ang="5400000" scaled="1"/>
              </a:gradFill>
              <a:ln w="9525">
                <a:noFill/>
                <a:round/>
                <a:headEnd/>
                <a:tailEnd/>
              </a:ln>
              <a:effectLst/>
            </p:spPr>
            <p:txBody>
              <a:bodyPr wrap="none" anchor="ctr"/>
              <a:lstStyle/>
              <a:p>
                <a:endParaRPr lang="fa-IR"/>
              </a:p>
            </p:txBody>
          </p:sp>
          <p:sp>
            <p:nvSpPr>
              <p:cNvPr id="37" name="AutoShape 22"/>
              <p:cNvSpPr>
                <a:spLocks noChangeArrowheads="1"/>
              </p:cNvSpPr>
              <p:nvPr/>
            </p:nvSpPr>
            <p:spPr bwMode="gray">
              <a:xfrm>
                <a:off x="2240" y="1509"/>
                <a:ext cx="1304" cy="446"/>
              </a:xfrm>
              <a:prstGeom prst="roundRect">
                <a:avLst>
                  <a:gd name="adj" fmla="val 50000"/>
                </a:avLst>
              </a:prstGeom>
              <a:gradFill rotWithShape="1">
                <a:gsLst>
                  <a:gs pos="0">
                    <a:schemeClr val="bg1">
                      <a:lumMod val="95000"/>
                    </a:schemeClr>
                  </a:gs>
                  <a:gs pos="100000">
                    <a:schemeClr val="bg1">
                      <a:lumMod val="85000"/>
                    </a:schemeClr>
                  </a:gs>
                </a:gsLst>
                <a:lin ang="5400000" scaled="1"/>
              </a:gradFill>
              <a:ln w="9525">
                <a:noFill/>
                <a:round/>
                <a:headEnd/>
                <a:tailEnd/>
              </a:ln>
              <a:effectLst/>
            </p:spPr>
            <p:txBody>
              <a:bodyPr wrap="none" anchor="ctr"/>
              <a:lstStyle/>
              <a:p>
                <a:endParaRPr lang="fa-IR"/>
              </a:p>
            </p:txBody>
          </p:sp>
          <p:sp>
            <p:nvSpPr>
              <p:cNvPr id="38" name="Text Box 29"/>
              <p:cNvSpPr txBox="1">
                <a:spLocks noChangeArrowheads="1"/>
              </p:cNvSpPr>
              <p:nvPr/>
            </p:nvSpPr>
            <p:spPr bwMode="gray">
              <a:xfrm>
                <a:off x="2256" y="1776"/>
                <a:ext cx="1296" cy="811"/>
              </a:xfrm>
              <a:prstGeom prst="rect">
                <a:avLst/>
              </a:prstGeom>
              <a:noFill/>
              <a:ln w="9525" algn="ctr">
                <a:noFill/>
                <a:miter lim="800000"/>
                <a:headEnd/>
                <a:tailEnd/>
              </a:ln>
              <a:effectLst/>
            </p:spPr>
            <p:txBody>
              <a:bodyPr>
                <a:spAutoFit/>
              </a:bodyPr>
              <a:lstStyle/>
              <a:p>
                <a:pPr algn="ctr"/>
                <a:endParaRPr lang="en-US" sz="3600" b="1" dirty="0">
                  <a:solidFill>
                    <a:schemeClr val="tx2"/>
                  </a:solidFill>
                </a:endParaRPr>
              </a:p>
            </p:txBody>
          </p:sp>
        </p:grpSp>
        <p:grpSp>
          <p:nvGrpSpPr>
            <p:cNvPr id="30" name="Group 74"/>
            <p:cNvGrpSpPr/>
            <p:nvPr/>
          </p:nvGrpSpPr>
          <p:grpSpPr>
            <a:xfrm>
              <a:off x="706658" y="1214422"/>
              <a:ext cx="3429024" cy="460966"/>
              <a:chOff x="595222" y="3110910"/>
              <a:chExt cx="2571768" cy="1064809"/>
            </a:xfrm>
          </p:grpSpPr>
          <p:sp>
            <p:nvSpPr>
              <p:cNvPr id="31" name="AutoShape 6"/>
              <p:cNvSpPr>
                <a:spLocks noChangeArrowheads="1"/>
              </p:cNvSpPr>
              <p:nvPr/>
            </p:nvSpPr>
            <p:spPr bwMode="gray">
              <a:xfrm>
                <a:off x="595222" y="3110910"/>
                <a:ext cx="2571768" cy="1064809"/>
              </a:xfrm>
              <a:prstGeom prst="roundRect">
                <a:avLst>
                  <a:gd name="adj" fmla="val 11921"/>
                </a:avLst>
              </a:prstGeom>
              <a:solidFill>
                <a:schemeClr val="bg1">
                  <a:lumMod val="50000"/>
                </a:schemeClr>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r>
                  <a:rPr lang="en-US" b="1" dirty="0"/>
                  <a:t>Von Neumann</a:t>
                </a:r>
                <a:endParaRPr lang="fa-IR" b="1" dirty="0">
                  <a:solidFill>
                    <a:schemeClr val="tx2"/>
                  </a:solidFill>
                </a:endParaRPr>
              </a:p>
            </p:txBody>
          </p:sp>
          <p:sp>
            <p:nvSpPr>
              <p:cNvPr id="32" name="Freeform 7"/>
              <p:cNvSpPr>
                <a:spLocks/>
              </p:cNvSpPr>
              <p:nvPr/>
            </p:nvSpPr>
            <p:spPr bwMode="gray">
              <a:xfrm>
                <a:off x="665914" y="3230984"/>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accent1">
                      <a:alpha val="0"/>
                    </a:schemeClr>
                  </a:gs>
                  <a:gs pos="100000">
                    <a:schemeClr val="accent1">
                      <a:gamma/>
                      <a:tint val="54510"/>
                      <a:invGamma/>
                    </a:schemeClr>
                  </a:gs>
                </a:gsLst>
                <a:lin ang="2700000" scaled="1"/>
              </a:gradFill>
              <a:ln w="0">
                <a:noFill/>
                <a:prstDash val="solid"/>
                <a:round/>
                <a:headEnd/>
                <a:tailEnd/>
              </a:ln>
              <a:scene3d>
                <a:camera prst="orthographicFront"/>
                <a:lightRig rig="threePt" dir="t"/>
              </a:scene3d>
              <a:sp3d/>
            </p:spPr>
            <p:txBody>
              <a:bodyPr/>
              <a:lstStyle/>
              <a:p>
                <a:endParaRPr lang="fa-IR"/>
              </a:p>
            </p:txBody>
          </p:sp>
          <p:sp>
            <p:nvSpPr>
              <p:cNvPr id="33" name="Text Box 8"/>
              <p:cNvSpPr txBox="1">
                <a:spLocks noChangeArrowheads="1"/>
              </p:cNvSpPr>
              <p:nvPr/>
            </p:nvSpPr>
            <p:spPr bwMode="gray">
              <a:xfrm>
                <a:off x="718932" y="3400664"/>
                <a:ext cx="2305182" cy="630911"/>
              </a:xfrm>
              <a:prstGeom prst="rect">
                <a:avLst/>
              </a:prstGeom>
              <a:noFill/>
              <a:ln w="9525" algn="ctr">
                <a:noFill/>
                <a:miter lim="800000"/>
                <a:headEnd/>
                <a:tailEnd/>
              </a:ln>
              <a:effectLst/>
              <a:scene3d>
                <a:camera prst="orthographicFront"/>
                <a:lightRig rig="threePt" dir="t"/>
              </a:scene3d>
              <a:sp3d/>
            </p:spPr>
            <p:txBody>
              <a:bodyPr wrap="square">
                <a:spAutoFit/>
              </a:bodyPr>
              <a:lstStyle/>
              <a:p>
                <a:pPr algn="ctr" eaLnBrk="0" hangingPunct="0"/>
                <a:endParaRPr lang="en-US" sz="2000" dirty="0">
                  <a:solidFill>
                    <a:srgbClr val="FFFFFF"/>
                  </a:solidFill>
                  <a:effectLst>
                    <a:outerShdw blurRad="38100" dist="38100" dir="2700000" algn="tl">
                      <a:srgbClr val="C0C0C0"/>
                    </a:outerShdw>
                  </a:effectLst>
                </a:endParaRPr>
              </a:p>
            </p:txBody>
          </p:sp>
        </p:grpSp>
      </p:grpSp>
      <p:pic>
        <p:nvPicPr>
          <p:cNvPr id="39" name="Picture 38" descr="lbest"/>
          <p:cNvPicPr/>
          <p:nvPr/>
        </p:nvPicPr>
        <p:blipFill>
          <a:blip r:embed="rId3" cstate="print"/>
          <a:srcRect/>
          <a:stretch>
            <a:fillRect/>
          </a:stretch>
        </p:blipFill>
        <p:spPr bwMode="auto">
          <a:xfrm>
            <a:off x="3644363" y="3500438"/>
            <a:ext cx="1713455" cy="1661932"/>
          </a:xfrm>
          <a:prstGeom prst="rect">
            <a:avLst/>
          </a:prstGeom>
          <a:noFill/>
          <a:ln w="9525">
            <a:noFill/>
            <a:miter lim="800000"/>
            <a:headEnd/>
            <a:tailEnd/>
          </a:ln>
        </p:spPr>
      </p:pic>
      <p:pic>
        <p:nvPicPr>
          <p:cNvPr id="40" name="Picture 39" descr="gbest"/>
          <p:cNvPicPr/>
          <p:nvPr/>
        </p:nvPicPr>
        <p:blipFill>
          <a:blip r:embed="rId4" cstate="print"/>
          <a:srcRect/>
          <a:stretch>
            <a:fillRect/>
          </a:stretch>
        </p:blipFill>
        <p:spPr bwMode="auto">
          <a:xfrm>
            <a:off x="1003660" y="2476181"/>
            <a:ext cx="1891940" cy="1738637"/>
          </a:xfrm>
          <a:prstGeom prst="rect">
            <a:avLst/>
          </a:prstGeom>
          <a:noFill/>
          <a:ln w="9525">
            <a:noFill/>
            <a:miter lim="800000"/>
            <a:headEnd/>
            <a:tailEnd/>
          </a:ln>
        </p:spPr>
      </p:pic>
      <p:pic>
        <p:nvPicPr>
          <p:cNvPr id="41" name="Picture 40" descr="vonneumann"/>
          <p:cNvPicPr/>
          <p:nvPr/>
        </p:nvPicPr>
        <p:blipFill>
          <a:blip r:embed="rId5" cstate="print"/>
          <a:srcRect/>
          <a:stretch>
            <a:fillRect/>
          </a:stretch>
        </p:blipFill>
        <p:spPr bwMode="auto">
          <a:xfrm>
            <a:off x="6215074" y="4857760"/>
            <a:ext cx="1856243" cy="15000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Mutation Vs. crossover</a:t>
            </a:r>
          </a:p>
        </p:txBody>
      </p:sp>
      <p:sp>
        <p:nvSpPr>
          <p:cNvPr id="4" name="Slide Number Placeholder 3"/>
          <p:cNvSpPr>
            <a:spLocks noGrp="1"/>
          </p:cNvSpPr>
          <p:nvPr>
            <p:ph type="sldNum" sz="quarter" idx="11"/>
          </p:nvPr>
        </p:nvSpPr>
        <p:spPr/>
        <p:txBody>
          <a:bodyPr/>
          <a:lstStyle/>
          <a:p>
            <a:fld id="{05F902D2-9C2C-4DBB-8DAD-BC9F69CAD2CA}" type="slidenum">
              <a:rPr lang="en-US" smtClean="0"/>
              <a:pPr/>
              <a:t>43</a:t>
            </a:fld>
            <a:endParaRPr lang="en-US"/>
          </a:p>
        </p:txBody>
      </p:sp>
      <p:graphicFrame>
        <p:nvGraphicFramePr>
          <p:cNvPr id="5" name="Content Placeholder 9"/>
          <p:cNvGraphicFramePr>
            <a:graphicFrameLocks noGrp="1"/>
          </p:cNvGraphicFramePr>
          <p:nvPr>
            <p:ph idx="4294967295"/>
            <p:extLst>
              <p:ext uri="{D42A27DB-BD31-4B8C-83A1-F6EECF244321}">
                <p14:modId xmlns:p14="http://schemas.microsoft.com/office/powerpoint/2010/main" val="684945391"/>
              </p:ext>
            </p:extLst>
          </p:nvPr>
        </p:nvGraphicFramePr>
        <p:xfrm>
          <a:off x="467430" y="1124680"/>
          <a:ext cx="8353160" cy="5256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430</a:t>
            </a:fld>
            <a:endParaRPr lang="nl-NL"/>
          </a:p>
        </p:txBody>
      </p:sp>
      <p:sp>
        <p:nvSpPr>
          <p:cNvPr id="5" name="AutoShape 3"/>
          <p:cNvSpPr>
            <a:spLocks noChangeArrowheads="1"/>
          </p:cNvSpPr>
          <p:nvPr/>
        </p:nvSpPr>
        <p:spPr bwMode="gray">
          <a:xfrm>
            <a:off x="4191000" y="3686164"/>
            <a:ext cx="492519" cy="1052301"/>
          </a:xfrm>
          <a:prstGeom prst="upArrow">
            <a:avLst>
              <a:gd name="adj1" fmla="val 57824"/>
              <a:gd name="adj2" fmla="val 54398"/>
            </a:avLst>
          </a:prstGeom>
          <a:solidFill>
            <a:schemeClr val="accent6">
              <a:lumMod val="60000"/>
              <a:lumOff val="40000"/>
            </a:schemeClr>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fa-IR" dirty="0"/>
          </a:p>
        </p:txBody>
      </p:sp>
      <p:sp>
        <p:nvSpPr>
          <p:cNvPr id="6" name="AutoShape 3"/>
          <p:cNvSpPr>
            <a:spLocks noChangeArrowheads="1"/>
          </p:cNvSpPr>
          <p:nvPr/>
        </p:nvSpPr>
        <p:spPr bwMode="gray">
          <a:xfrm rot="14461248">
            <a:off x="5914657" y="2036807"/>
            <a:ext cx="492519" cy="1617761"/>
          </a:xfrm>
          <a:prstGeom prst="upArrow">
            <a:avLst>
              <a:gd name="adj1" fmla="val 57824"/>
              <a:gd name="adj2" fmla="val 54398"/>
            </a:avLst>
          </a:prstGeom>
          <a:solidFill>
            <a:schemeClr val="accent6">
              <a:lumMod val="60000"/>
              <a:lumOff val="40000"/>
            </a:schemeClr>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fa-IR" dirty="0"/>
          </a:p>
        </p:txBody>
      </p:sp>
      <p:sp>
        <p:nvSpPr>
          <p:cNvPr id="7" name="AutoShape 3"/>
          <p:cNvSpPr>
            <a:spLocks noChangeArrowheads="1"/>
          </p:cNvSpPr>
          <p:nvPr/>
        </p:nvSpPr>
        <p:spPr bwMode="gray">
          <a:xfrm rot="7194946">
            <a:off x="2418617" y="2235780"/>
            <a:ext cx="492519" cy="1469982"/>
          </a:xfrm>
          <a:prstGeom prst="upArrow">
            <a:avLst>
              <a:gd name="adj1" fmla="val 57824"/>
              <a:gd name="adj2" fmla="val 54398"/>
            </a:avLst>
          </a:prstGeom>
          <a:solidFill>
            <a:schemeClr val="accent6">
              <a:lumMod val="60000"/>
              <a:lumOff val="40000"/>
            </a:schemeClr>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fa-IR" dirty="0"/>
          </a:p>
        </p:txBody>
      </p:sp>
      <p:grpSp>
        <p:nvGrpSpPr>
          <p:cNvPr id="8" name="Group 34"/>
          <p:cNvGrpSpPr/>
          <p:nvPr/>
        </p:nvGrpSpPr>
        <p:grpSpPr>
          <a:xfrm>
            <a:off x="609600" y="1933564"/>
            <a:ext cx="2571768" cy="810294"/>
            <a:chOff x="4500562" y="2000240"/>
            <a:chExt cx="2571768" cy="1064809"/>
          </a:xfrm>
          <a:solidFill>
            <a:schemeClr val="accent2">
              <a:lumMod val="75000"/>
            </a:schemeClr>
          </a:solidFill>
        </p:grpSpPr>
        <p:sp>
          <p:nvSpPr>
            <p:cNvPr id="9" name="AutoShape 6"/>
            <p:cNvSpPr>
              <a:spLocks noChangeArrowheads="1"/>
            </p:cNvSpPr>
            <p:nvPr/>
          </p:nvSpPr>
          <p:spPr bwMode="gray">
            <a:xfrm>
              <a:off x="4500562" y="2000240"/>
              <a:ext cx="2571768" cy="1064809"/>
            </a:xfrm>
            <a:prstGeom prst="roundRect">
              <a:avLst>
                <a:gd name="adj" fmla="val 11921"/>
              </a:avLst>
            </a:prstGeom>
            <a:grpFill/>
            <a:ln w="38100">
              <a:solidFill>
                <a:schemeClr val="bg1"/>
              </a:solidFill>
              <a:round/>
              <a:headEnd/>
              <a:tailEnd/>
            </a:ln>
            <a:effectLst/>
          </p:spPr>
          <p:txBody>
            <a:bodyPr wrap="none" anchor="ctr"/>
            <a:lstStyle/>
            <a:p>
              <a:endParaRPr lang="fa-IR"/>
            </a:p>
          </p:txBody>
        </p:sp>
        <p:sp>
          <p:nvSpPr>
            <p:cNvPr id="10" name="Freeform 7"/>
            <p:cNvSpPr>
              <a:spLocks/>
            </p:cNvSpPr>
            <p:nvPr/>
          </p:nvSpPr>
          <p:spPr bwMode="gray">
            <a:xfrm>
              <a:off x="4571254" y="2068753"/>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headEnd/>
              <a:tailEnd/>
            </a:ln>
          </p:spPr>
          <p:txBody>
            <a:bodyPr/>
            <a:lstStyle/>
            <a:p>
              <a:endParaRPr lang="fa-IR"/>
            </a:p>
          </p:txBody>
        </p:sp>
        <p:sp>
          <p:nvSpPr>
            <p:cNvPr id="11" name="Text Box 8"/>
            <p:cNvSpPr txBox="1">
              <a:spLocks noChangeArrowheads="1"/>
            </p:cNvSpPr>
            <p:nvPr/>
          </p:nvSpPr>
          <p:spPr bwMode="gray">
            <a:xfrm>
              <a:off x="4624272" y="2289994"/>
              <a:ext cx="2305182" cy="606675"/>
            </a:xfrm>
            <a:prstGeom prst="rect">
              <a:avLst/>
            </a:prstGeom>
            <a:grpFill/>
            <a:ln w="9525" algn="ctr">
              <a:noFill/>
              <a:miter lim="800000"/>
              <a:headEnd/>
              <a:tailEnd/>
            </a:ln>
            <a:effectLst/>
          </p:spPr>
          <p:txBody>
            <a:bodyPr wrap="square">
              <a:spAutoFit/>
            </a:bodyPr>
            <a:lstStyle/>
            <a:p>
              <a:pPr algn="ctr" eaLnBrk="0" hangingPunct="0"/>
              <a:r>
                <a:rPr lang="en-US" sz="2400" dirty="0">
                  <a:solidFill>
                    <a:schemeClr val="bg1"/>
                  </a:solidFill>
                </a:rPr>
                <a:t>“Social”</a:t>
              </a:r>
              <a:endParaRPr lang="en-US" sz="2400" dirty="0">
                <a:solidFill>
                  <a:schemeClr val="bg1"/>
                </a:solidFill>
                <a:effectLst>
                  <a:outerShdw blurRad="38100" dist="38100" dir="2700000" algn="tl">
                    <a:srgbClr val="C0C0C0"/>
                  </a:outerShdw>
                </a:effectLst>
              </a:endParaRPr>
            </a:p>
          </p:txBody>
        </p:sp>
      </p:grpSp>
      <p:grpSp>
        <p:nvGrpSpPr>
          <p:cNvPr id="12" name="Group 34"/>
          <p:cNvGrpSpPr/>
          <p:nvPr/>
        </p:nvGrpSpPr>
        <p:grpSpPr>
          <a:xfrm>
            <a:off x="6172200" y="1857364"/>
            <a:ext cx="2600324" cy="810294"/>
            <a:chOff x="4500562" y="2000240"/>
            <a:chExt cx="2600324" cy="1064809"/>
          </a:xfrm>
          <a:solidFill>
            <a:schemeClr val="accent2">
              <a:lumMod val="75000"/>
            </a:schemeClr>
          </a:solidFill>
        </p:grpSpPr>
        <p:sp>
          <p:nvSpPr>
            <p:cNvPr id="13" name="AutoShape 6"/>
            <p:cNvSpPr>
              <a:spLocks noChangeArrowheads="1"/>
            </p:cNvSpPr>
            <p:nvPr/>
          </p:nvSpPr>
          <p:spPr bwMode="gray">
            <a:xfrm>
              <a:off x="4500562" y="2000240"/>
              <a:ext cx="2571768" cy="1064809"/>
            </a:xfrm>
            <a:prstGeom prst="roundRect">
              <a:avLst>
                <a:gd name="adj" fmla="val 11921"/>
              </a:avLst>
            </a:prstGeom>
            <a:grpFill/>
            <a:ln w="38100">
              <a:solidFill>
                <a:schemeClr val="bg1"/>
              </a:solidFill>
              <a:round/>
              <a:headEnd/>
              <a:tailEnd/>
            </a:ln>
            <a:effectLst/>
          </p:spPr>
          <p:txBody>
            <a:bodyPr wrap="none" anchor="ctr"/>
            <a:lstStyle/>
            <a:p>
              <a:endParaRPr lang="fa-IR"/>
            </a:p>
          </p:txBody>
        </p:sp>
        <p:sp>
          <p:nvSpPr>
            <p:cNvPr id="14" name="Freeform 7"/>
            <p:cNvSpPr>
              <a:spLocks/>
            </p:cNvSpPr>
            <p:nvPr/>
          </p:nvSpPr>
          <p:spPr bwMode="gray">
            <a:xfrm>
              <a:off x="4571254" y="2068753"/>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headEnd/>
              <a:tailEnd/>
            </a:ln>
          </p:spPr>
          <p:txBody>
            <a:bodyPr/>
            <a:lstStyle/>
            <a:p>
              <a:endParaRPr lang="fa-IR"/>
            </a:p>
          </p:txBody>
        </p:sp>
        <p:sp>
          <p:nvSpPr>
            <p:cNvPr id="15" name="Text Box 8"/>
            <p:cNvSpPr txBox="1">
              <a:spLocks noChangeArrowheads="1"/>
            </p:cNvSpPr>
            <p:nvPr/>
          </p:nvSpPr>
          <p:spPr bwMode="gray">
            <a:xfrm>
              <a:off x="4700472" y="2257903"/>
              <a:ext cx="2400414" cy="606675"/>
            </a:xfrm>
            <a:prstGeom prst="rect">
              <a:avLst/>
            </a:prstGeom>
            <a:grpFill/>
            <a:ln w="9525" algn="ctr">
              <a:noFill/>
              <a:miter lim="800000"/>
              <a:headEnd/>
              <a:tailEnd/>
            </a:ln>
            <a:effectLst/>
          </p:spPr>
          <p:txBody>
            <a:bodyPr wrap="square">
              <a:spAutoFit/>
            </a:bodyPr>
            <a:lstStyle/>
            <a:p>
              <a:pPr lvl="1" algn="ctr" rtl="1"/>
              <a:r>
                <a:rPr lang="en-US" sz="2400" dirty="0">
                  <a:solidFill>
                    <a:schemeClr val="bg1"/>
                  </a:solidFill>
                </a:rPr>
                <a:t>“Cognitive”</a:t>
              </a:r>
            </a:p>
          </p:txBody>
        </p:sp>
      </p:grpSp>
      <p:grpSp>
        <p:nvGrpSpPr>
          <p:cNvPr id="16" name="Group 34"/>
          <p:cNvGrpSpPr/>
          <p:nvPr/>
        </p:nvGrpSpPr>
        <p:grpSpPr>
          <a:xfrm>
            <a:off x="3200400" y="4448164"/>
            <a:ext cx="3048000" cy="810294"/>
            <a:chOff x="4500562" y="2000240"/>
            <a:chExt cx="2571768" cy="1064809"/>
          </a:xfrm>
          <a:solidFill>
            <a:schemeClr val="accent2">
              <a:lumMod val="75000"/>
            </a:schemeClr>
          </a:solidFill>
        </p:grpSpPr>
        <p:sp>
          <p:nvSpPr>
            <p:cNvPr id="17" name="AutoShape 6"/>
            <p:cNvSpPr>
              <a:spLocks noChangeArrowheads="1"/>
            </p:cNvSpPr>
            <p:nvPr/>
          </p:nvSpPr>
          <p:spPr bwMode="gray">
            <a:xfrm>
              <a:off x="4500562" y="2000240"/>
              <a:ext cx="2571768" cy="1064809"/>
            </a:xfrm>
            <a:prstGeom prst="roundRect">
              <a:avLst>
                <a:gd name="adj" fmla="val 11921"/>
              </a:avLst>
            </a:prstGeom>
            <a:grpFill/>
            <a:ln w="38100">
              <a:solidFill>
                <a:schemeClr val="bg1"/>
              </a:solidFill>
              <a:round/>
              <a:headEnd/>
              <a:tailEnd/>
            </a:ln>
            <a:effectLst/>
          </p:spPr>
          <p:txBody>
            <a:bodyPr wrap="none" anchor="ctr"/>
            <a:lstStyle/>
            <a:p>
              <a:endParaRPr lang="fa-IR"/>
            </a:p>
          </p:txBody>
        </p:sp>
        <p:sp>
          <p:nvSpPr>
            <p:cNvPr id="18" name="Freeform 7"/>
            <p:cNvSpPr>
              <a:spLocks/>
            </p:cNvSpPr>
            <p:nvPr/>
          </p:nvSpPr>
          <p:spPr bwMode="gray">
            <a:xfrm>
              <a:off x="4571254" y="2068753"/>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headEnd/>
              <a:tailEnd/>
            </a:ln>
          </p:spPr>
          <p:txBody>
            <a:bodyPr/>
            <a:lstStyle/>
            <a:p>
              <a:endParaRPr lang="fa-IR"/>
            </a:p>
          </p:txBody>
        </p:sp>
        <p:sp>
          <p:nvSpPr>
            <p:cNvPr id="19" name="Text Box 8"/>
            <p:cNvSpPr txBox="1">
              <a:spLocks noChangeArrowheads="1"/>
            </p:cNvSpPr>
            <p:nvPr/>
          </p:nvSpPr>
          <p:spPr bwMode="gray">
            <a:xfrm>
              <a:off x="4629150" y="2100375"/>
              <a:ext cx="2438400" cy="606675"/>
            </a:xfrm>
            <a:prstGeom prst="rect">
              <a:avLst/>
            </a:prstGeom>
            <a:grpFill/>
            <a:ln w="9525" algn="ctr">
              <a:noFill/>
              <a:miter lim="800000"/>
              <a:headEnd/>
              <a:tailEnd/>
            </a:ln>
            <a:effectLst/>
          </p:spPr>
          <p:txBody>
            <a:bodyPr wrap="square">
              <a:spAutoFit/>
            </a:bodyPr>
            <a:lstStyle/>
            <a:p>
              <a:pPr lvl="1" algn="ctr" rtl="1"/>
              <a:r>
                <a:rPr lang="en-US" sz="2400" dirty="0">
                  <a:solidFill>
                    <a:schemeClr val="bg1"/>
                  </a:solidFill>
                </a:rPr>
                <a:t>“Momentum”</a:t>
              </a:r>
            </a:p>
          </p:txBody>
        </p:sp>
      </p:grpSp>
      <p:grpSp>
        <p:nvGrpSpPr>
          <p:cNvPr id="20" name="Group 18"/>
          <p:cNvGrpSpPr>
            <a:grpSpLocks/>
          </p:cNvGrpSpPr>
          <p:nvPr/>
        </p:nvGrpSpPr>
        <p:grpSpPr bwMode="auto">
          <a:xfrm>
            <a:off x="3429000" y="2466964"/>
            <a:ext cx="1981200" cy="1295400"/>
            <a:chOff x="2208" y="1490"/>
            <a:chExt cx="1363" cy="1800"/>
          </a:xfrm>
        </p:grpSpPr>
        <p:sp>
          <p:nvSpPr>
            <p:cNvPr id="21" name="AutoShape 19"/>
            <p:cNvSpPr>
              <a:spLocks noChangeArrowheads="1"/>
            </p:cNvSpPr>
            <p:nvPr/>
          </p:nvSpPr>
          <p:spPr bwMode="gray">
            <a:xfrm>
              <a:off x="2208" y="1490"/>
              <a:ext cx="1363" cy="1800"/>
            </a:xfrm>
            <a:prstGeom prst="roundRect">
              <a:avLst>
                <a:gd name="adj" fmla="val 17509"/>
              </a:avLst>
            </a:prstGeom>
            <a:gradFill rotWithShape="1">
              <a:gsLst>
                <a:gs pos="0">
                  <a:schemeClr val="tx2">
                    <a:lumMod val="50000"/>
                    <a:lumOff val="50000"/>
                  </a:schemeClr>
                </a:gs>
                <a:gs pos="100000">
                  <a:schemeClr val="bg1">
                    <a:lumMod val="65000"/>
                  </a:schemeClr>
                </a:gs>
              </a:gsLst>
              <a:lin ang="5400000" scaled="0"/>
            </a:gradFill>
            <a:ln w="9525">
              <a:noFill/>
              <a:round/>
              <a:headEnd/>
              <a:tailEnd/>
            </a:ln>
            <a:effectLst/>
          </p:spPr>
          <p:txBody>
            <a:bodyPr wrap="none" anchor="ctr"/>
            <a:lstStyle/>
            <a:p>
              <a:endParaRPr lang="fa-IR"/>
            </a:p>
          </p:txBody>
        </p:sp>
        <p:sp>
          <p:nvSpPr>
            <p:cNvPr id="22" name="AutoShape 20"/>
            <p:cNvSpPr>
              <a:spLocks noChangeArrowheads="1"/>
            </p:cNvSpPr>
            <p:nvPr/>
          </p:nvSpPr>
          <p:spPr bwMode="gray">
            <a:xfrm>
              <a:off x="2229" y="1495"/>
              <a:ext cx="1322" cy="1766"/>
            </a:xfrm>
            <a:prstGeom prst="roundRect">
              <a:avLst>
                <a:gd name="adj" fmla="val 16667"/>
              </a:avLst>
            </a:prstGeom>
            <a:solidFill>
              <a:schemeClr val="bg1">
                <a:lumMod val="85000"/>
              </a:schemeClr>
            </a:solidFill>
            <a:ln w="9525">
              <a:noFill/>
              <a:round/>
              <a:headEnd/>
              <a:tailEnd/>
            </a:ln>
            <a:effectLst/>
          </p:spPr>
          <p:txBody>
            <a:bodyPr wrap="none" anchor="ctr"/>
            <a:lstStyle/>
            <a:p>
              <a:endParaRPr lang="fa-IR"/>
            </a:p>
          </p:txBody>
        </p:sp>
        <p:sp>
          <p:nvSpPr>
            <p:cNvPr id="23" name="AutoShape 21"/>
            <p:cNvSpPr>
              <a:spLocks noChangeArrowheads="1"/>
            </p:cNvSpPr>
            <p:nvPr/>
          </p:nvSpPr>
          <p:spPr bwMode="gray">
            <a:xfrm>
              <a:off x="2240" y="2795"/>
              <a:ext cx="1304" cy="447"/>
            </a:xfrm>
            <a:prstGeom prst="roundRect">
              <a:avLst>
                <a:gd name="adj" fmla="val 50000"/>
              </a:avLst>
            </a:prstGeom>
            <a:gradFill rotWithShape="1">
              <a:gsLst>
                <a:gs pos="0">
                  <a:schemeClr val="bg1">
                    <a:lumMod val="85000"/>
                  </a:schemeClr>
                </a:gs>
                <a:gs pos="100000">
                  <a:schemeClr val="bg1">
                    <a:lumMod val="95000"/>
                  </a:schemeClr>
                </a:gs>
              </a:gsLst>
              <a:lin ang="5400000" scaled="1"/>
            </a:gradFill>
            <a:ln w="9525">
              <a:noFill/>
              <a:round/>
              <a:headEnd/>
              <a:tailEnd/>
            </a:ln>
            <a:effectLst/>
          </p:spPr>
          <p:txBody>
            <a:bodyPr wrap="none" anchor="ctr"/>
            <a:lstStyle/>
            <a:p>
              <a:endParaRPr lang="fa-IR"/>
            </a:p>
          </p:txBody>
        </p:sp>
        <p:sp>
          <p:nvSpPr>
            <p:cNvPr id="24" name="AutoShape 22"/>
            <p:cNvSpPr>
              <a:spLocks noChangeArrowheads="1"/>
            </p:cNvSpPr>
            <p:nvPr/>
          </p:nvSpPr>
          <p:spPr bwMode="gray">
            <a:xfrm>
              <a:off x="2240" y="1509"/>
              <a:ext cx="1304" cy="446"/>
            </a:xfrm>
            <a:prstGeom prst="roundRect">
              <a:avLst>
                <a:gd name="adj" fmla="val 50000"/>
              </a:avLst>
            </a:prstGeom>
            <a:gradFill rotWithShape="1">
              <a:gsLst>
                <a:gs pos="0">
                  <a:schemeClr val="bg1">
                    <a:lumMod val="95000"/>
                  </a:schemeClr>
                </a:gs>
                <a:gs pos="100000">
                  <a:schemeClr val="bg1">
                    <a:lumMod val="85000"/>
                  </a:schemeClr>
                </a:gs>
              </a:gsLst>
              <a:lin ang="5400000" scaled="1"/>
            </a:gradFill>
            <a:ln w="9525">
              <a:noFill/>
              <a:round/>
              <a:headEnd/>
              <a:tailEnd/>
            </a:ln>
            <a:effectLst/>
          </p:spPr>
          <p:txBody>
            <a:bodyPr wrap="none" anchor="ctr"/>
            <a:lstStyle/>
            <a:p>
              <a:endParaRPr lang="fa-IR"/>
            </a:p>
          </p:txBody>
        </p:sp>
        <p:sp>
          <p:nvSpPr>
            <p:cNvPr id="25" name="Text Box 29"/>
            <p:cNvSpPr txBox="1">
              <a:spLocks noChangeArrowheads="1"/>
            </p:cNvSpPr>
            <p:nvPr/>
          </p:nvSpPr>
          <p:spPr bwMode="gray">
            <a:xfrm>
              <a:off x="2256" y="1899"/>
              <a:ext cx="1210" cy="756"/>
            </a:xfrm>
            <a:prstGeom prst="rect">
              <a:avLst/>
            </a:prstGeom>
            <a:noFill/>
            <a:ln w="9525" algn="ctr">
              <a:noFill/>
              <a:miter lim="800000"/>
              <a:headEnd/>
              <a:tailEnd/>
            </a:ln>
            <a:effectLst/>
          </p:spPr>
          <p:txBody>
            <a:bodyPr wrap="square">
              <a:spAutoFit/>
            </a:bodyPr>
            <a:lstStyle/>
            <a:p>
              <a:pPr algn="ctr"/>
              <a:r>
                <a:rPr lang="en-US" sz="2800" b="1" dirty="0"/>
                <a:t>Velocity</a:t>
              </a:r>
              <a:endParaRPr lang="en-US" sz="2800" dirty="0"/>
            </a:p>
          </p:txBody>
        </p:sp>
      </p:grpSp>
      <p:sp>
        <p:nvSpPr>
          <p:cNvPr id="26" name="Rectangle 25"/>
          <p:cNvSpPr/>
          <p:nvPr/>
        </p:nvSpPr>
        <p:spPr>
          <a:xfrm>
            <a:off x="2743200" y="5667364"/>
            <a:ext cx="3807453" cy="369332"/>
          </a:xfrm>
          <a:prstGeom prst="rect">
            <a:avLst/>
          </a:prstGeom>
        </p:spPr>
        <p:txBody>
          <a:bodyPr wrap="none">
            <a:spAutoFit/>
          </a:bodyPr>
          <a:lstStyle/>
          <a:p>
            <a:pPr>
              <a:buNone/>
            </a:pPr>
            <a:r>
              <a:rPr lang="en-US" dirty="0"/>
              <a:t>The balance among these parts</a:t>
            </a: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PSO</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431</a:t>
            </a:fld>
            <a:endParaRPr lang="nl-NL"/>
          </a:p>
        </p:txBody>
      </p:sp>
      <p:sp>
        <p:nvSpPr>
          <p:cNvPr id="5" name="Rectangle 4"/>
          <p:cNvSpPr/>
          <p:nvPr/>
        </p:nvSpPr>
        <p:spPr>
          <a:xfrm>
            <a:off x="500034" y="1428736"/>
            <a:ext cx="8001056" cy="3139321"/>
          </a:xfrm>
          <a:prstGeom prst="rect">
            <a:avLst/>
          </a:prstGeom>
        </p:spPr>
        <p:txBody>
          <a:bodyPr wrap="square">
            <a:spAutoFit/>
          </a:bodyPr>
          <a:lstStyle/>
          <a:p>
            <a:pPr lvl="1">
              <a:buBlip>
                <a:blip r:embed="rId2"/>
              </a:buBlip>
            </a:pPr>
            <a:r>
              <a:rPr lang="en-US" dirty="0"/>
              <a:t>  Combine PSO &amp; GA</a:t>
            </a:r>
          </a:p>
          <a:p>
            <a:pPr lvl="1">
              <a:buBlip>
                <a:blip r:embed="rId2"/>
              </a:buBlip>
            </a:pPr>
            <a:endParaRPr lang="en-US" dirty="0"/>
          </a:p>
          <a:p>
            <a:pPr lvl="2">
              <a:buBlip>
                <a:blip r:embed="rId3"/>
              </a:buBlip>
            </a:pPr>
            <a:r>
              <a:rPr lang="en-US" dirty="0"/>
              <a:t>Use </a:t>
            </a:r>
            <a:r>
              <a:rPr lang="en-US" i="1" dirty="0"/>
              <a:t>mutation</a:t>
            </a:r>
            <a:r>
              <a:rPr lang="en-US" dirty="0"/>
              <a:t> to increase diversity</a:t>
            </a:r>
          </a:p>
          <a:p>
            <a:pPr lvl="2">
              <a:buBlip>
                <a:blip r:embed="rId3"/>
              </a:buBlip>
            </a:pPr>
            <a:r>
              <a:rPr lang="en-US" dirty="0"/>
              <a:t>Use </a:t>
            </a:r>
            <a:r>
              <a:rPr lang="en-US" i="1" dirty="0"/>
              <a:t>x-over</a:t>
            </a:r>
            <a:r>
              <a:rPr lang="en-US" dirty="0"/>
              <a:t> to “fly” particle on the new search area</a:t>
            </a:r>
          </a:p>
          <a:p>
            <a:pPr lvl="2">
              <a:buBlip>
                <a:blip r:embed="rId3"/>
              </a:buBlip>
            </a:pPr>
            <a:endParaRPr lang="en-US" dirty="0"/>
          </a:p>
          <a:p>
            <a:pPr lvl="2">
              <a:buBlip>
                <a:blip r:embed="rId3"/>
              </a:buBlip>
            </a:pPr>
            <a:endParaRPr lang="en-US" dirty="0"/>
          </a:p>
          <a:p>
            <a:pPr lvl="2">
              <a:buBlip>
                <a:blip r:embed="rId3"/>
              </a:buBlip>
            </a:pPr>
            <a:endParaRPr lang="en-US" dirty="0"/>
          </a:p>
          <a:p>
            <a:pPr lvl="1">
              <a:buBlip>
                <a:blip r:embed="rId2"/>
              </a:buBlip>
            </a:pPr>
            <a:r>
              <a:rPr lang="en-US" dirty="0"/>
              <a:t>  Cooperative Particle Swarm Optimizer</a:t>
            </a:r>
          </a:p>
          <a:p>
            <a:pPr lvl="1">
              <a:buBlip>
                <a:blip r:embed="rId2"/>
              </a:buBlip>
            </a:pPr>
            <a:endParaRPr lang="en-US" dirty="0"/>
          </a:p>
          <a:p>
            <a:pPr lvl="2">
              <a:buBlip>
                <a:blip r:embed="rId3"/>
              </a:buBlip>
            </a:pPr>
            <a:r>
              <a:rPr lang="en-US" dirty="0"/>
              <a:t>Using </a:t>
            </a:r>
            <a:r>
              <a:rPr lang="en-US" i="1" dirty="0"/>
              <a:t>multiple</a:t>
            </a:r>
            <a:r>
              <a:rPr lang="en-US" dirty="0"/>
              <a:t> swarms to optimize different components of the solution vector cooperatively</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PSO</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432</a:t>
            </a:fld>
            <a:endParaRPr lang="nl-NL"/>
          </a:p>
        </p:txBody>
      </p:sp>
      <p:sp>
        <p:nvSpPr>
          <p:cNvPr id="5" name="Rectangle 4"/>
          <p:cNvSpPr/>
          <p:nvPr/>
        </p:nvSpPr>
        <p:spPr>
          <a:xfrm>
            <a:off x="857224" y="1428736"/>
            <a:ext cx="7358114" cy="2031325"/>
          </a:xfrm>
          <a:prstGeom prst="rect">
            <a:avLst/>
          </a:prstGeom>
        </p:spPr>
        <p:txBody>
          <a:bodyPr wrap="square">
            <a:spAutoFit/>
          </a:bodyPr>
          <a:lstStyle/>
          <a:p>
            <a:pPr lvl="1">
              <a:buBlip>
                <a:blip r:embed="rId2"/>
              </a:buBlip>
            </a:pPr>
            <a:r>
              <a:rPr lang="en-US" dirty="0"/>
              <a:t>  Dissipative particle swarm</a:t>
            </a:r>
          </a:p>
          <a:p>
            <a:pPr lvl="2">
              <a:buBlip>
                <a:blip r:embed="rId3"/>
              </a:buBlip>
            </a:pPr>
            <a:r>
              <a:rPr lang="en-US" dirty="0"/>
              <a:t>  Adding </a:t>
            </a:r>
            <a:r>
              <a:rPr lang="en-US" i="1" dirty="0"/>
              <a:t>negative entropy</a:t>
            </a:r>
            <a:r>
              <a:rPr lang="en-US" dirty="0"/>
              <a:t> into the PSO</a:t>
            </a:r>
          </a:p>
          <a:p>
            <a:pPr lvl="2"/>
            <a:endParaRPr lang="en-US" dirty="0"/>
          </a:p>
          <a:p>
            <a:pPr lvl="1">
              <a:buBlip>
                <a:blip r:embed="rId2"/>
              </a:buBlip>
            </a:pPr>
            <a:r>
              <a:rPr lang="en-US" dirty="0"/>
              <a:t>  Combine Adv. of PSO &amp; ACO</a:t>
            </a:r>
          </a:p>
          <a:p>
            <a:pPr lvl="2">
              <a:buBlip>
                <a:blip r:embed="rId3"/>
              </a:buBlip>
            </a:pPr>
            <a:r>
              <a:rPr lang="en-US" dirty="0"/>
              <a:t>  Use “</a:t>
            </a:r>
            <a:r>
              <a:rPr lang="en-US" i="1" dirty="0"/>
              <a:t>pheromone</a:t>
            </a:r>
            <a:r>
              <a:rPr lang="en-US" dirty="0"/>
              <a:t>” concept from ACO</a:t>
            </a:r>
          </a:p>
          <a:p>
            <a:pPr lvl="2">
              <a:buBlip>
                <a:blip r:embed="rId3"/>
              </a:buBlip>
            </a:pPr>
            <a:endParaRPr lang="en-US" dirty="0"/>
          </a:p>
          <a:p>
            <a:pPr lvl="1">
              <a:buBlip>
                <a:blip r:embed="rId2"/>
              </a:buBlip>
            </a:pPr>
            <a:r>
              <a:rPr lang="en-US" dirty="0"/>
              <a:t>  Combine Adv. of PSO &amp; EA</a:t>
            </a:r>
          </a:p>
        </p:txBody>
      </p:sp>
      <p:grpSp>
        <p:nvGrpSpPr>
          <p:cNvPr id="6" name="Group 41"/>
          <p:cNvGrpSpPr>
            <a:grpSpLocks/>
          </p:cNvGrpSpPr>
          <p:nvPr/>
        </p:nvGrpSpPr>
        <p:grpSpPr bwMode="auto">
          <a:xfrm>
            <a:off x="3733784" y="5211408"/>
            <a:ext cx="990600" cy="789360"/>
            <a:chOff x="732" y="2112"/>
            <a:chExt cx="842" cy="860"/>
          </a:xfrm>
        </p:grpSpPr>
        <p:sp>
          <p:nvSpPr>
            <p:cNvPr id="7"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8"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9"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10"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11" name="Text Box 46"/>
            <p:cNvSpPr txBox="1">
              <a:spLocks noChangeArrowheads="1"/>
            </p:cNvSpPr>
            <p:nvPr/>
          </p:nvSpPr>
          <p:spPr bwMode="gray">
            <a:xfrm>
              <a:off x="1005" y="2335"/>
              <a:ext cx="310" cy="275"/>
            </a:xfrm>
            <a:prstGeom prst="rect">
              <a:avLst/>
            </a:prstGeom>
            <a:noFill/>
            <a:ln w="9525" algn="ctr">
              <a:noFill/>
              <a:miter lim="800000"/>
              <a:headEnd/>
              <a:tailEnd/>
            </a:ln>
            <a:effectLst/>
          </p:spPr>
          <p:txBody>
            <a:bodyPr wrap="none">
              <a:spAutoFit/>
            </a:bodyPr>
            <a:lstStyle/>
            <a:p>
              <a:pPr algn="ctr"/>
              <a:r>
                <a:rPr lang="en-US" sz="2400" dirty="0">
                  <a:solidFill>
                    <a:srgbClr val="000000"/>
                  </a:solidFill>
                </a:rPr>
                <a:t>EA</a:t>
              </a:r>
              <a:endParaRPr lang="en-US" dirty="0"/>
            </a:p>
          </p:txBody>
        </p:sp>
      </p:grpSp>
      <p:sp>
        <p:nvSpPr>
          <p:cNvPr id="12" name="Oval 40"/>
          <p:cNvSpPr>
            <a:spLocks noChangeArrowheads="1"/>
          </p:cNvSpPr>
          <p:nvPr/>
        </p:nvSpPr>
        <p:spPr bwMode="gray">
          <a:xfrm rot="-772996">
            <a:off x="3674751" y="4635161"/>
            <a:ext cx="1070504" cy="462728"/>
          </a:xfrm>
          <a:prstGeom prst="ellipse">
            <a:avLst/>
          </a:prstGeom>
          <a:solidFill>
            <a:srgbClr val="0F2145">
              <a:alpha val="30000"/>
            </a:srgbClr>
          </a:solidFill>
          <a:ln w="9525">
            <a:noFill/>
            <a:round/>
            <a:headEnd/>
            <a:tailEnd/>
          </a:ln>
          <a:effectLst/>
        </p:spPr>
        <p:txBody>
          <a:bodyPr wrap="none" anchor="ctr"/>
          <a:lstStyle/>
          <a:p>
            <a:endParaRPr lang="fa-IR"/>
          </a:p>
        </p:txBody>
      </p:sp>
      <p:grpSp>
        <p:nvGrpSpPr>
          <p:cNvPr id="13" name="Group 41"/>
          <p:cNvGrpSpPr>
            <a:grpSpLocks/>
          </p:cNvGrpSpPr>
          <p:nvPr/>
        </p:nvGrpSpPr>
        <p:grpSpPr bwMode="auto">
          <a:xfrm>
            <a:off x="3581384" y="3839808"/>
            <a:ext cx="1295400" cy="1094160"/>
            <a:chOff x="732" y="2112"/>
            <a:chExt cx="842" cy="860"/>
          </a:xfrm>
        </p:grpSpPr>
        <p:sp>
          <p:nvSpPr>
            <p:cNvPr id="14"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15"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16"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17"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grpSp>
      <p:pic>
        <p:nvPicPr>
          <p:cNvPr id="18" name="Picture 8" descr="E:\GUI\ICON\ICON\Crystal Project Actions\edit_add-256.png"/>
          <p:cNvPicPr>
            <a:picLocks noChangeAspect="1" noChangeArrowheads="1"/>
          </p:cNvPicPr>
          <p:nvPr/>
        </p:nvPicPr>
        <p:blipFill>
          <a:blip r:embed="rId4" cstate="print">
            <a:grayscl/>
          </a:blip>
          <a:srcRect/>
          <a:stretch>
            <a:fillRect/>
          </a:stretch>
        </p:blipFill>
        <p:spPr bwMode="auto">
          <a:xfrm>
            <a:off x="3200384" y="5287608"/>
            <a:ext cx="395133" cy="3489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9" name="Oval 40"/>
          <p:cNvSpPr>
            <a:spLocks noChangeArrowheads="1"/>
          </p:cNvSpPr>
          <p:nvPr/>
        </p:nvSpPr>
        <p:spPr bwMode="gray">
          <a:xfrm rot="-772996">
            <a:off x="2379351" y="4787561"/>
            <a:ext cx="1070504" cy="462728"/>
          </a:xfrm>
          <a:prstGeom prst="ellipse">
            <a:avLst/>
          </a:prstGeom>
          <a:solidFill>
            <a:srgbClr val="0F2145">
              <a:alpha val="30000"/>
            </a:srgbClr>
          </a:solidFill>
          <a:ln w="9525">
            <a:noFill/>
            <a:round/>
            <a:headEnd/>
            <a:tailEnd/>
          </a:ln>
          <a:effectLst/>
        </p:spPr>
        <p:txBody>
          <a:bodyPr wrap="none" anchor="ctr"/>
          <a:lstStyle/>
          <a:p>
            <a:endParaRPr lang="fa-IR"/>
          </a:p>
        </p:txBody>
      </p:sp>
      <p:grpSp>
        <p:nvGrpSpPr>
          <p:cNvPr id="20" name="Group 41"/>
          <p:cNvGrpSpPr>
            <a:grpSpLocks/>
          </p:cNvGrpSpPr>
          <p:nvPr/>
        </p:nvGrpSpPr>
        <p:grpSpPr bwMode="auto">
          <a:xfrm>
            <a:off x="2285984" y="4297008"/>
            <a:ext cx="990600" cy="789360"/>
            <a:chOff x="732" y="2112"/>
            <a:chExt cx="842" cy="860"/>
          </a:xfrm>
        </p:grpSpPr>
        <p:sp>
          <p:nvSpPr>
            <p:cNvPr id="21"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22"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23"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24"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25" name="Text Box 46"/>
            <p:cNvSpPr txBox="1">
              <a:spLocks noChangeArrowheads="1"/>
            </p:cNvSpPr>
            <p:nvPr/>
          </p:nvSpPr>
          <p:spPr bwMode="gray">
            <a:xfrm>
              <a:off x="914" y="2278"/>
              <a:ext cx="530" cy="503"/>
            </a:xfrm>
            <a:prstGeom prst="rect">
              <a:avLst/>
            </a:prstGeom>
            <a:noFill/>
            <a:ln w="9525" algn="ctr">
              <a:noFill/>
              <a:miter lim="800000"/>
              <a:headEnd/>
              <a:tailEnd/>
            </a:ln>
            <a:effectLst/>
          </p:spPr>
          <p:txBody>
            <a:bodyPr wrap="none">
              <a:spAutoFit/>
            </a:bodyPr>
            <a:lstStyle/>
            <a:p>
              <a:pPr algn="ctr"/>
              <a:r>
                <a:rPr lang="en-US" sz="2400" dirty="0">
                  <a:solidFill>
                    <a:srgbClr val="000000"/>
                  </a:solidFill>
                </a:rPr>
                <a:t>GA</a:t>
              </a:r>
              <a:endParaRPr lang="en-US" dirty="0"/>
            </a:p>
          </p:txBody>
        </p:sp>
      </p:grpSp>
      <p:sp>
        <p:nvSpPr>
          <p:cNvPr id="26" name="Oval 40"/>
          <p:cNvSpPr>
            <a:spLocks noChangeArrowheads="1"/>
          </p:cNvSpPr>
          <p:nvPr/>
        </p:nvSpPr>
        <p:spPr bwMode="gray">
          <a:xfrm rot="-772996">
            <a:off x="4987368" y="4939961"/>
            <a:ext cx="1070504" cy="462728"/>
          </a:xfrm>
          <a:prstGeom prst="ellipse">
            <a:avLst/>
          </a:prstGeom>
          <a:solidFill>
            <a:srgbClr val="0F2145">
              <a:alpha val="30000"/>
            </a:srgbClr>
          </a:solidFill>
          <a:ln w="9525">
            <a:noFill/>
            <a:round/>
            <a:headEnd/>
            <a:tailEnd/>
          </a:ln>
          <a:effectLst/>
        </p:spPr>
        <p:txBody>
          <a:bodyPr wrap="none" anchor="ctr"/>
          <a:lstStyle/>
          <a:p>
            <a:endParaRPr lang="fa-IR"/>
          </a:p>
        </p:txBody>
      </p:sp>
      <p:grpSp>
        <p:nvGrpSpPr>
          <p:cNvPr id="27" name="Group 41"/>
          <p:cNvGrpSpPr>
            <a:grpSpLocks/>
          </p:cNvGrpSpPr>
          <p:nvPr/>
        </p:nvGrpSpPr>
        <p:grpSpPr bwMode="auto">
          <a:xfrm>
            <a:off x="4894001" y="4449408"/>
            <a:ext cx="990600" cy="789360"/>
            <a:chOff x="732" y="2112"/>
            <a:chExt cx="842" cy="860"/>
          </a:xfrm>
        </p:grpSpPr>
        <p:sp>
          <p:nvSpPr>
            <p:cNvPr id="28"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29"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30"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31"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32" name="Text Box 46"/>
            <p:cNvSpPr txBox="1">
              <a:spLocks noChangeArrowheads="1"/>
            </p:cNvSpPr>
            <p:nvPr/>
          </p:nvSpPr>
          <p:spPr bwMode="gray">
            <a:xfrm>
              <a:off x="782" y="2278"/>
              <a:ext cx="712" cy="503"/>
            </a:xfrm>
            <a:prstGeom prst="rect">
              <a:avLst/>
            </a:prstGeom>
            <a:noFill/>
            <a:ln w="9525" algn="ctr">
              <a:noFill/>
              <a:miter lim="800000"/>
              <a:headEnd/>
              <a:tailEnd/>
            </a:ln>
            <a:effectLst/>
          </p:spPr>
          <p:txBody>
            <a:bodyPr wrap="none">
              <a:spAutoFit/>
            </a:bodyPr>
            <a:lstStyle/>
            <a:p>
              <a:pPr algn="ctr"/>
              <a:r>
                <a:rPr lang="en-US" sz="2400" dirty="0">
                  <a:solidFill>
                    <a:srgbClr val="000000"/>
                  </a:solidFill>
                </a:rPr>
                <a:t>ACO</a:t>
              </a:r>
              <a:endParaRPr lang="en-US" dirty="0"/>
            </a:p>
          </p:txBody>
        </p:sp>
      </p:grpSp>
      <p:pic>
        <p:nvPicPr>
          <p:cNvPr id="33" name="Picture 8" descr="E:\GUI\ICON\ICON\Crystal Project Actions\edit_add-256.png"/>
          <p:cNvPicPr>
            <a:picLocks noChangeAspect="1" noChangeArrowheads="1"/>
          </p:cNvPicPr>
          <p:nvPr/>
        </p:nvPicPr>
        <p:blipFill>
          <a:blip r:embed="rId5" cstate="print">
            <a:grayscl/>
          </a:blip>
          <a:srcRect/>
          <a:stretch>
            <a:fillRect/>
          </a:stretch>
        </p:blipFill>
        <p:spPr bwMode="auto">
          <a:xfrm>
            <a:off x="4998956" y="4144608"/>
            <a:ext cx="258828" cy="2286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4" name="Text Box 39"/>
          <p:cNvSpPr txBox="1">
            <a:spLocks noChangeArrowheads="1"/>
          </p:cNvSpPr>
          <p:nvPr/>
        </p:nvSpPr>
        <p:spPr bwMode="gray">
          <a:xfrm>
            <a:off x="3733784" y="4068408"/>
            <a:ext cx="990600" cy="523220"/>
          </a:xfrm>
          <a:prstGeom prst="rect">
            <a:avLst/>
          </a:prstGeom>
          <a:noFill/>
          <a:ln w="9525" algn="ctr">
            <a:noFill/>
            <a:miter lim="800000"/>
            <a:headEnd/>
            <a:tailEnd/>
          </a:ln>
          <a:effectLst/>
        </p:spPr>
        <p:txBody>
          <a:bodyPr wrap="square">
            <a:spAutoFit/>
          </a:bodyPr>
          <a:lstStyle/>
          <a:p>
            <a:pPr algn="ctr"/>
            <a:r>
              <a:rPr lang="en-US" sz="2800" dirty="0">
                <a:solidFill>
                  <a:srgbClr val="000000"/>
                </a:solidFill>
                <a:latin typeface="Times New Roman" pitchFamily="18" charset="0"/>
                <a:cs typeface="Times New Roman" pitchFamily="18" charset="0"/>
              </a:rPr>
              <a:t>PSO</a:t>
            </a:r>
            <a:endParaRPr lang="en-US" dirty="0">
              <a:latin typeface="Times New Roman" pitchFamily="18" charset="0"/>
              <a:cs typeface="Times New Roman" pitchFamily="18" charset="0"/>
            </a:endParaRPr>
          </a:p>
        </p:txBody>
      </p:sp>
      <p:pic>
        <p:nvPicPr>
          <p:cNvPr id="35" name="Picture 8" descr="E:\GUI\ICON\ICON\Crystal Project Actions\edit_add-256.png"/>
          <p:cNvPicPr>
            <a:picLocks noChangeAspect="1" noChangeArrowheads="1"/>
          </p:cNvPicPr>
          <p:nvPr/>
        </p:nvPicPr>
        <p:blipFill>
          <a:blip r:embed="rId5" cstate="print">
            <a:grayscl/>
          </a:blip>
          <a:srcRect/>
          <a:stretch>
            <a:fillRect/>
          </a:stretch>
        </p:blipFill>
        <p:spPr bwMode="auto">
          <a:xfrm>
            <a:off x="3260489" y="4068408"/>
            <a:ext cx="258828" cy="2286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433</a:t>
            </a:fld>
            <a:endParaRPr lang="nl-NL"/>
          </a:p>
        </p:txBody>
      </p:sp>
      <p:sp>
        <p:nvSpPr>
          <p:cNvPr id="5" name="Rectangle 4"/>
          <p:cNvSpPr/>
          <p:nvPr/>
        </p:nvSpPr>
        <p:spPr>
          <a:xfrm>
            <a:off x="642910" y="1500174"/>
            <a:ext cx="8143932" cy="2616101"/>
          </a:xfrm>
          <a:prstGeom prst="rect">
            <a:avLst/>
          </a:prstGeom>
        </p:spPr>
        <p:txBody>
          <a:bodyPr wrap="square">
            <a:spAutoFit/>
          </a:bodyPr>
          <a:lstStyle/>
          <a:p>
            <a:pPr>
              <a:buBlip>
                <a:blip r:embed="rId2"/>
              </a:buBlip>
            </a:pPr>
            <a:r>
              <a:rPr lang="en-US" sz="2000" b="1" i="1" dirty="0"/>
              <a:t>  </a:t>
            </a:r>
            <a:r>
              <a:rPr lang="en-US" b="1" i="1" dirty="0"/>
              <a:t>Constrained optimization problems</a:t>
            </a:r>
          </a:p>
          <a:p>
            <a:pPr>
              <a:buBlip>
                <a:blip r:embed="rId2"/>
              </a:buBlip>
            </a:pPr>
            <a:r>
              <a:rPr lang="en-US" b="1" i="1" dirty="0"/>
              <a:t>  Min-max problems</a:t>
            </a:r>
          </a:p>
          <a:p>
            <a:pPr>
              <a:buBlip>
                <a:blip r:embed="rId2"/>
              </a:buBlip>
            </a:pPr>
            <a:r>
              <a:rPr lang="en-US" b="1" i="1" dirty="0"/>
              <a:t>  Multi-objective optimization problems</a:t>
            </a:r>
          </a:p>
          <a:p>
            <a:pPr>
              <a:buBlip>
                <a:blip r:embed="rId2"/>
              </a:buBlip>
            </a:pPr>
            <a:r>
              <a:rPr lang="en-US" b="1" i="1" dirty="0"/>
              <a:t>  Dynamic tracking</a:t>
            </a:r>
          </a:p>
          <a:p>
            <a:pPr>
              <a:buBlip>
                <a:blip r:embed="rId2"/>
              </a:buBlip>
            </a:pPr>
            <a:r>
              <a:rPr lang="en-US" b="1" i="1" dirty="0"/>
              <a:t>  Other applications:</a:t>
            </a:r>
          </a:p>
          <a:p>
            <a:pPr lvl="1">
              <a:buBlip>
                <a:blip r:embed="rId3"/>
              </a:buBlip>
            </a:pPr>
            <a:r>
              <a:rPr lang="en-US" dirty="0"/>
              <a:t>  Evolve weights and structure of neural networks</a:t>
            </a:r>
          </a:p>
          <a:p>
            <a:pPr lvl="1">
              <a:buBlip>
                <a:blip r:embed="rId3"/>
              </a:buBlip>
            </a:pPr>
            <a:r>
              <a:rPr lang="en-US" dirty="0"/>
              <a:t>  Play games</a:t>
            </a:r>
          </a:p>
          <a:p>
            <a:pPr>
              <a:buBlip>
                <a:blip r:embed="rId2"/>
              </a:buBlip>
            </a:pPr>
            <a:r>
              <a:rPr lang="en-US" b="1" dirty="0"/>
              <a:t>  Generally speaking</a:t>
            </a:r>
            <a:r>
              <a:rPr lang="en-US" dirty="0"/>
              <a:t>, PSO can be applied to solve most </a:t>
            </a:r>
            <a:r>
              <a:rPr lang="en-US" i="1" dirty="0"/>
              <a:t>optimization</a:t>
            </a:r>
            <a:r>
              <a:rPr lang="en-US" dirty="0"/>
              <a:t> </a:t>
            </a:r>
            <a:r>
              <a:rPr lang="en-US" i="1" dirty="0"/>
              <a:t>problems</a:t>
            </a:r>
            <a:r>
              <a:rPr lang="en-US" dirty="0"/>
              <a:t> and problems that can be converted to optimization problems.</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434</a:t>
            </a:fld>
            <a:endParaRPr lang="nl-NL"/>
          </a:p>
        </p:txBody>
      </p:sp>
      <p:sp>
        <p:nvSpPr>
          <p:cNvPr id="5" name="AutoShape 11"/>
          <p:cNvSpPr>
            <a:spLocks noChangeArrowheads="1"/>
          </p:cNvSpPr>
          <p:nvPr/>
        </p:nvSpPr>
        <p:spPr bwMode="auto">
          <a:xfrm>
            <a:off x="4996503" y="1516438"/>
            <a:ext cx="3188435" cy="1944571"/>
          </a:xfrm>
          <a:prstGeom prst="roundRect">
            <a:avLst>
              <a:gd name="adj" fmla="val 16667"/>
            </a:avLst>
          </a:prstGeom>
          <a:ln>
            <a:solidFill>
              <a:srgbClr val="C95E0D"/>
            </a:solidFill>
            <a:headEnd/>
            <a:tailEnd/>
          </a:ln>
        </p:spPr>
        <p:style>
          <a:lnRef idx="2">
            <a:schemeClr val="accent2"/>
          </a:lnRef>
          <a:fillRef idx="1">
            <a:schemeClr val="lt1"/>
          </a:fillRef>
          <a:effectRef idx="0">
            <a:schemeClr val="accent2"/>
          </a:effectRef>
          <a:fontRef idx="minor">
            <a:schemeClr val="dk1"/>
          </a:fontRef>
        </p:style>
        <p:txBody>
          <a:bodyPr wrap="none" anchor="t" anchorCtr="0"/>
          <a:lstStyle/>
          <a:p>
            <a:pPr algn="ctr" eaLnBrk="0" hangingPunct="0"/>
            <a:r>
              <a:rPr lang="en-US" sz="1200" dirty="0">
                <a:solidFill>
                  <a:schemeClr val="bg2">
                    <a:lumMod val="25000"/>
                  </a:schemeClr>
                </a:solidFill>
                <a:latin typeface="Verdana" pitchFamily="34" charset="0"/>
              </a:rPr>
              <a:t>Constrained Optimization Problems</a:t>
            </a:r>
            <a:endParaRPr lang="fa-IR" sz="1200" dirty="0">
              <a:solidFill>
                <a:schemeClr val="bg2">
                  <a:lumMod val="25000"/>
                </a:schemeClr>
              </a:solidFill>
              <a:latin typeface="Verdana" pitchFamily="34" charset="0"/>
            </a:endParaRPr>
          </a:p>
        </p:txBody>
      </p:sp>
      <p:grpSp>
        <p:nvGrpSpPr>
          <p:cNvPr id="6" name="Group 5"/>
          <p:cNvGrpSpPr/>
          <p:nvPr/>
        </p:nvGrpSpPr>
        <p:grpSpPr>
          <a:xfrm>
            <a:off x="729303" y="1500174"/>
            <a:ext cx="3063400" cy="1884636"/>
            <a:chOff x="4643438" y="1357298"/>
            <a:chExt cx="3929090" cy="2071702"/>
          </a:xfrm>
        </p:grpSpPr>
        <p:sp>
          <p:nvSpPr>
            <p:cNvPr id="7" name="AutoShape 11"/>
            <p:cNvSpPr>
              <a:spLocks noChangeArrowheads="1"/>
            </p:cNvSpPr>
            <p:nvPr/>
          </p:nvSpPr>
          <p:spPr bwMode="auto">
            <a:xfrm>
              <a:off x="4643438" y="1357298"/>
              <a:ext cx="3929090" cy="2071702"/>
            </a:xfrm>
            <a:prstGeom prst="roundRect">
              <a:avLst>
                <a:gd name="adj" fmla="val 16667"/>
              </a:avLst>
            </a:prstGeom>
            <a:ln>
              <a:solidFill>
                <a:srgbClr val="C95E0D"/>
              </a:solidFill>
              <a:headEnd/>
              <a:tailEnd/>
            </a:ln>
          </p:spPr>
          <p:style>
            <a:lnRef idx="2">
              <a:schemeClr val="accent2"/>
            </a:lnRef>
            <a:fillRef idx="1">
              <a:schemeClr val="lt1"/>
            </a:fillRef>
            <a:effectRef idx="0">
              <a:schemeClr val="accent2"/>
            </a:effectRef>
            <a:fontRef idx="minor">
              <a:schemeClr val="dk1"/>
            </a:fontRef>
          </p:style>
          <p:txBody>
            <a:bodyPr wrap="none" anchor="t" anchorCtr="0"/>
            <a:lstStyle/>
            <a:p>
              <a:pPr algn="ctr" eaLnBrk="0" hangingPunct="0"/>
              <a:r>
                <a:rPr lang="en-US" dirty="0">
                  <a:solidFill>
                    <a:schemeClr val="bg2">
                      <a:lumMod val="25000"/>
                    </a:schemeClr>
                  </a:solidFill>
                  <a:latin typeface="Verdana" pitchFamily="34" charset="0"/>
                </a:rPr>
                <a:t>Classification</a:t>
              </a:r>
              <a:endParaRPr lang="fa-IR" dirty="0">
                <a:solidFill>
                  <a:schemeClr val="bg2">
                    <a:lumMod val="25000"/>
                  </a:schemeClr>
                </a:solidFill>
                <a:latin typeface="Verdana" pitchFamily="34" charset="0"/>
              </a:endParaRPr>
            </a:p>
          </p:txBody>
        </p:sp>
        <p:grpSp>
          <p:nvGrpSpPr>
            <p:cNvPr id="8" name="Group 45"/>
            <p:cNvGrpSpPr/>
            <p:nvPr/>
          </p:nvGrpSpPr>
          <p:grpSpPr>
            <a:xfrm>
              <a:off x="4857752" y="1929596"/>
              <a:ext cx="1500198" cy="1285090"/>
              <a:chOff x="1285852" y="3786984"/>
              <a:chExt cx="1500198" cy="1285090"/>
            </a:xfrm>
          </p:grpSpPr>
          <p:cxnSp>
            <p:nvCxnSpPr>
              <p:cNvPr id="10" name="Straight Arrow Connector 9"/>
              <p:cNvCxnSpPr/>
              <p:nvPr/>
            </p:nvCxnSpPr>
            <p:spPr bwMode="auto">
              <a:xfrm rot="5400000" flipH="1" flipV="1">
                <a:off x="821505" y="4393413"/>
                <a:ext cx="1214446" cy="1588"/>
              </a:xfrm>
              <a:prstGeom prst="straightConnector1">
                <a:avLst/>
              </a:prstGeom>
              <a:solidFill>
                <a:schemeClr val="accent1"/>
              </a:solidFill>
              <a:ln w="15875" cap="flat" cmpd="sng" algn="ctr">
                <a:solidFill>
                  <a:schemeClr val="tx2"/>
                </a:solidFill>
                <a:prstDash val="solid"/>
                <a:round/>
                <a:headEnd type="none" w="med" len="med"/>
                <a:tailEnd type="arrow"/>
              </a:ln>
              <a:effectLst/>
            </p:spPr>
          </p:cxnSp>
          <p:cxnSp>
            <p:nvCxnSpPr>
              <p:cNvPr id="11" name="Straight Arrow Connector 10"/>
              <p:cNvCxnSpPr/>
              <p:nvPr/>
            </p:nvCxnSpPr>
            <p:spPr bwMode="auto">
              <a:xfrm>
                <a:off x="1285852" y="4929198"/>
                <a:ext cx="1500198" cy="1588"/>
              </a:xfrm>
              <a:prstGeom prst="straightConnector1">
                <a:avLst/>
              </a:prstGeom>
              <a:solidFill>
                <a:schemeClr val="accent1"/>
              </a:solidFill>
              <a:ln w="15875" cap="flat" cmpd="sng" algn="ctr">
                <a:solidFill>
                  <a:schemeClr val="tx2"/>
                </a:solidFill>
                <a:prstDash val="solid"/>
                <a:round/>
                <a:headEnd type="none" w="med" len="med"/>
                <a:tailEnd type="arrow"/>
              </a:ln>
              <a:effectLst/>
            </p:spPr>
          </p:cxnSp>
          <p:cxnSp>
            <p:nvCxnSpPr>
              <p:cNvPr id="12" name="Straight Connector 11"/>
              <p:cNvCxnSpPr/>
              <p:nvPr/>
            </p:nvCxnSpPr>
            <p:spPr bwMode="auto">
              <a:xfrm rot="5400000" flipH="1" flipV="1">
                <a:off x="1571604" y="4286256"/>
                <a:ext cx="1000132" cy="571504"/>
              </a:xfrm>
              <a:prstGeom prst="line">
                <a:avLst/>
              </a:prstGeom>
              <a:solidFill>
                <a:schemeClr val="accent1"/>
              </a:solidFill>
              <a:ln w="9525" cap="flat" cmpd="sng" algn="ctr">
                <a:solidFill>
                  <a:srgbClr val="FF0000"/>
                </a:solidFill>
                <a:prstDash val="solid"/>
                <a:round/>
                <a:headEnd type="none" w="med" len="med"/>
                <a:tailEnd type="none" w="med" len="med"/>
              </a:ln>
              <a:effectLst/>
            </p:spPr>
          </p:cxnSp>
          <p:grpSp>
            <p:nvGrpSpPr>
              <p:cNvPr id="13" name="Group 44"/>
              <p:cNvGrpSpPr/>
              <p:nvPr/>
            </p:nvGrpSpPr>
            <p:grpSpPr>
              <a:xfrm>
                <a:off x="1500166" y="3929066"/>
                <a:ext cx="653210" cy="643686"/>
                <a:chOff x="1643042" y="3929066"/>
                <a:chExt cx="653210" cy="643686"/>
              </a:xfrm>
            </p:grpSpPr>
            <p:sp>
              <p:nvSpPr>
                <p:cNvPr id="23" name="Oval 22"/>
                <p:cNvSpPr/>
                <p:nvPr/>
              </p:nvSpPr>
              <p:spPr bwMode="auto">
                <a:xfrm>
                  <a:off x="1928794" y="3929066"/>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24" name="Oval 23"/>
                <p:cNvSpPr/>
                <p:nvPr/>
              </p:nvSpPr>
              <p:spPr bwMode="auto">
                <a:xfrm>
                  <a:off x="1928794" y="4500570"/>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25" name="Oval 24"/>
                <p:cNvSpPr/>
                <p:nvPr/>
              </p:nvSpPr>
              <p:spPr bwMode="auto">
                <a:xfrm>
                  <a:off x="1643042" y="4214818"/>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26" name="Oval 25"/>
                <p:cNvSpPr/>
                <p:nvPr/>
              </p:nvSpPr>
              <p:spPr bwMode="auto">
                <a:xfrm>
                  <a:off x="2009756" y="4356950"/>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27" name="Oval 26"/>
                <p:cNvSpPr/>
                <p:nvPr/>
              </p:nvSpPr>
              <p:spPr bwMode="auto">
                <a:xfrm>
                  <a:off x="1795442" y="4367218"/>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28" name="Oval 27"/>
                <p:cNvSpPr/>
                <p:nvPr/>
              </p:nvSpPr>
              <p:spPr bwMode="auto">
                <a:xfrm>
                  <a:off x="1928794" y="4214818"/>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29" name="Oval 28"/>
                <p:cNvSpPr/>
                <p:nvPr/>
              </p:nvSpPr>
              <p:spPr bwMode="auto">
                <a:xfrm>
                  <a:off x="1652566" y="4081466"/>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30" name="Oval 29"/>
                <p:cNvSpPr/>
                <p:nvPr/>
              </p:nvSpPr>
              <p:spPr bwMode="auto">
                <a:xfrm>
                  <a:off x="2071670" y="4071942"/>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31" name="Oval 30"/>
                <p:cNvSpPr/>
                <p:nvPr/>
              </p:nvSpPr>
              <p:spPr bwMode="auto">
                <a:xfrm>
                  <a:off x="2224070" y="4224342"/>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grpSp>
          <p:grpSp>
            <p:nvGrpSpPr>
              <p:cNvPr id="14" name="Group 43"/>
              <p:cNvGrpSpPr/>
              <p:nvPr/>
            </p:nvGrpSpPr>
            <p:grpSpPr>
              <a:xfrm>
                <a:off x="2214546" y="4143380"/>
                <a:ext cx="561980" cy="643686"/>
                <a:chOff x="1734272" y="4081466"/>
                <a:chExt cx="561980" cy="643686"/>
              </a:xfrm>
              <a:solidFill>
                <a:srgbClr val="00B050"/>
              </a:solidFill>
            </p:grpSpPr>
            <p:sp>
              <p:nvSpPr>
                <p:cNvPr id="15" name="Oval 14"/>
                <p:cNvSpPr/>
                <p:nvPr/>
              </p:nvSpPr>
              <p:spPr bwMode="auto">
                <a:xfrm>
                  <a:off x="2081194" y="4081466"/>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16" name="Oval 15"/>
                <p:cNvSpPr/>
                <p:nvPr/>
              </p:nvSpPr>
              <p:spPr bwMode="auto">
                <a:xfrm>
                  <a:off x="2081194" y="4652970"/>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17" name="Oval 16"/>
                <p:cNvSpPr/>
                <p:nvPr/>
              </p:nvSpPr>
              <p:spPr bwMode="auto">
                <a:xfrm>
                  <a:off x="1795442" y="4367218"/>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18" name="Oval 17"/>
                <p:cNvSpPr/>
                <p:nvPr/>
              </p:nvSpPr>
              <p:spPr bwMode="auto">
                <a:xfrm>
                  <a:off x="1948586" y="4224342"/>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19" name="Oval 18"/>
                <p:cNvSpPr/>
                <p:nvPr/>
              </p:nvSpPr>
              <p:spPr bwMode="auto">
                <a:xfrm>
                  <a:off x="1947842" y="4519618"/>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20" name="Oval 19"/>
                <p:cNvSpPr/>
                <p:nvPr/>
              </p:nvSpPr>
              <p:spPr bwMode="auto">
                <a:xfrm>
                  <a:off x="2081194" y="4367218"/>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21" name="Oval 20"/>
                <p:cNvSpPr/>
                <p:nvPr/>
              </p:nvSpPr>
              <p:spPr bwMode="auto">
                <a:xfrm>
                  <a:off x="1734272" y="4580788"/>
                  <a:ext cx="72182" cy="72182"/>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sp>
              <p:nvSpPr>
                <p:cNvPr id="22" name="Oval 21"/>
                <p:cNvSpPr/>
                <p:nvPr/>
              </p:nvSpPr>
              <p:spPr bwMode="auto">
                <a:xfrm>
                  <a:off x="2224070" y="4224342"/>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charset="0"/>
                  </a:endParaRPr>
                </a:p>
              </p:txBody>
            </p:sp>
          </p:grpSp>
        </p:grpSp>
        <p:sp>
          <p:nvSpPr>
            <p:cNvPr id="9" name="TextBox 8"/>
            <p:cNvSpPr txBox="1"/>
            <p:nvPr/>
          </p:nvSpPr>
          <p:spPr>
            <a:xfrm>
              <a:off x="6572264" y="2285992"/>
              <a:ext cx="1418978" cy="369332"/>
            </a:xfrm>
            <a:prstGeom prst="rect">
              <a:avLst/>
            </a:prstGeom>
            <a:noFill/>
          </p:spPr>
          <p:txBody>
            <a:bodyPr wrap="none" rtlCol="1">
              <a:spAutoFit/>
            </a:bodyPr>
            <a:lstStyle/>
            <a:p>
              <a:r>
                <a:rPr lang="en-US" dirty="0">
                  <a:solidFill>
                    <a:schemeClr val="tx2"/>
                  </a:solidFill>
                </a:rPr>
                <a:t>Class 1 </a:t>
              </a:r>
              <a:r>
                <a:rPr lang="en-US" dirty="0">
                  <a:solidFill>
                    <a:schemeClr val="accent1">
                      <a:lumMod val="50000"/>
                    </a:schemeClr>
                  </a:solidFill>
                </a:rPr>
                <a:t>(Blue)</a:t>
              </a:r>
              <a:endParaRPr lang="fa-IR" dirty="0">
                <a:solidFill>
                  <a:schemeClr val="accent1">
                    <a:lumMod val="50000"/>
                  </a:schemeClr>
                </a:solidFill>
              </a:endParaRPr>
            </a:p>
          </p:txBody>
        </p:sp>
      </p:grpSp>
      <p:sp>
        <p:nvSpPr>
          <p:cNvPr id="32" name="AutoShape 11"/>
          <p:cNvSpPr>
            <a:spLocks noChangeArrowheads="1"/>
          </p:cNvSpPr>
          <p:nvPr/>
        </p:nvSpPr>
        <p:spPr bwMode="auto">
          <a:xfrm>
            <a:off x="729303" y="4146158"/>
            <a:ext cx="3125917" cy="2058051"/>
          </a:xfrm>
          <a:prstGeom prst="roundRect">
            <a:avLst>
              <a:gd name="adj" fmla="val 16667"/>
            </a:avLst>
          </a:prstGeom>
          <a:ln>
            <a:solidFill>
              <a:srgbClr val="C95E0D"/>
            </a:solidFill>
            <a:headEnd/>
            <a:tailEnd/>
          </a:ln>
        </p:spPr>
        <p:style>
          <a:lnRef idx="2">
            <a:schemeClr val="accent2"/>
          </a:lnRef>
          <a:fillRef idx="1">
            <a:schemeClr val="lt1"/>
          </a:fillRef>
          <a:effectRef idx="0">
            <a:schemeClr val="accent2"/>
          </a:effectRef>
          <a:fontRef idx="minor">
            <a:schemeClr val="dk1"/>
          </a:fontRef>
        </p:style>
        <p:txBody>
          <a:bodyPr wrap="none" anchor="t" anchorCtr="0"/>
          <a:lstStyle/>
          <a:p>
            <a:pPr algn="ctr" eaLnBrk="0" hangingPunct="0"/>
            <a:r>
              <a:rPr lang="en-US" dirty="0">
                <a:solidFill>
                  <a:schemeClr val="bg2">
                    <a:lumMod val="25000"/>
                  </a:schemeClr>
                </a:solidFill>
                <a:latin typeface="Verdana" pitchFamily="34" charset="0"/>
              </a:rPr>
              <a:t>NP-Hard problems</a:t>
            </a:r>
            <a:endParaRPr lang="fa-IR" dirty="0">
              <a:solidFill>
                <a:schemeClr val="bg2">
                  <a:lumMod val="25000"/>
                </a:schemeClr>
              </a:solidFill>
              <a:latin typeface="Verdana" pitchFamily="34" charset="0"/>
            </a:endParaRPr>
          </a:p>
        </p:txBody>
      </p:sp>
      <p:sp>
        <p:nvSpPr>
          <p:cNvPr id="33" name="AutoShape 11"/>
          <p:cNvSpPr>
            <a:spLocks noChangeArrowheads="1"/>
          </p:cNvSpPr>
          <p:nvPr/>
        </p:nvSpPr>
        <p:spPr bwMode="auto">
          <a:xfrm>
            <a:off x="4991713" y="4178413"/>
            <a:ext cx="3223625" cy="1987696"/>
          </a:xfrm>
          <a:prstGeom prst="roundRect">
            <a:avLst>
              <a:gd name="adj" fmla="val 16667"/>
            </a:avLst>
          </a:prstGeom>
          <a:ln>
            <a:solidFill>
              <a:srgbClr val="C95E0D"/>
            </a:solidFill>
            <a:headEnd/>
            <a:tailEnd/>
          </a:ln>
        </p:spPr>
        <p:style>
          <a:lnRef idx="2">
            <a:schemeClr val="accent2"/>
          </a:lnRef>
          <a:fillRef idx="1">
            <a:schemeClr val="lt1"/>
          </a:fillRef>
          <a:effectRef idx="0">
            <a:schemeClr val="accent2"/>
          </a:effectRef>
          <a:fontRef idx="minor">
            <a:schemeClr val="dk1"/>
          </a:fontRef>
        </p:style>
        <p:txBody>
          <a:bodyPr wrap="none" anchor="t" anchorCtr="0"/>
          <a:lstStyle/>
          <a:p>
            <a:pPr algn="ctr" eaLnBrk="0" hangingPunct="0"/>
            <a:r>
              <a:rPr lang="en-US" dirty="0">
                <a:solidFill>
                  <a:schemeClr val="bg2">
                    <a:lumMod val="25000"/>
                  </a:schemeClr>
                </a:solidFill>
                <a:latin typeface="Verdana" pitchFamily="34" charset="0"/>
              </a:rPr>
              <a:t>Play Games</a:t>
            </a:r>
            <a:endParaRPr lang="fa-IR" dirty="0">
              <a:solidFill>
                <a:schemeClr val="bg2">
                  <a:lumMod val="25000"/>
                </a:schemeClr>
              </a:solidFill>
              <a:latin typeface="Verdana" pitchFamily="34" charset="0"/>
            </a:endParaRPr>
          </a:p>
        </p:txBody>
      </p:sp>
      <p:pic>
        <p:nvPicPr>
          <p:cNvPr id="34" name="Picture 4" descr="H:\Picture\ax'\Clipart\IMG20032.JPG"/>
          <p:cNvPicPr>
            <a:picLocks noChangeAspect="1" noChangeArrowheads="1"/>
          </p:cNvPicPr>
          <p:nvPr/>
        </p:nvPicPr>
        <p:blipFill>
          <a:blip r:embed="rId2" cstate="print"/>
          <a:srcRect/>
          <a:stretch>
            <a:fillRect/>
          </a:stretch>
        </p:blipFill>
        <p:spPr bwMode="auto">
          <a:xfrm>
            <a:off x="5035964" y="4682441"/>
            <a:ext cx="2171720" cy="1329682"/>
          </a:xfrm>
          <a:prstGeom prst="rect">
            <a:avLst/>
          </a:prstGeom>
          <a:noFill/>
        </p:spPr>
      </p:pic>
      <p:pic>
        <p:nvPicPr>
          <p:cNvPr id="35" name="Picture 5" descr="H:\Picture\ax'\Clipart\IMG20023.JPG"/>
          <p:cNvPicPr>
            <a:picLocks noChangeAspect="1" noChangeArrowheads="1"/>
          </p:cNvPicPr>
          <p:nvPr/>
        </p:nvPicPr>
        <p:blipFill>
          <a:blip r:embed="rId3" cstate="print"/>
          <a:srcRect/>
          <a:stretch>
            <a:fillRect/>
          </a:stretch>
        </p:blipFill>
        <p:spPr bwMode="auto">
          <a:xfrm>
            <a:off x="6979084" y="4832610"/>
            <a:ext cx="1220580" cy="877887"/>
          </a:xfrm>
          <a:prstGeom prst="rect">
            <a:avLst/>
          </a:prstGeom>
          <a:noFill/>
        </p:spPr>
      </p:pic>
      <p:pic>
        <p:nvPicPr>
          <p:cNvPr id="36" name="Picture 6" descr="H:\Picture\ax'\Clipart\IMG20036.JPG"/>
          <p:cNvPicPr>
            <a:picLocks noChangeAspect="1" noChangeArrowheads="1"/>
          </p:cNvPicPr>
          <p:nvPr/>
        </p:nvPicPr>
        <p:blipFill>
          <a:blip r:embed="rId4" cstate="print"/>
          <a:srcRect/>
          <a:stretch>
            <a:fillRect/>
          </a:stretch>
        </p:blipFill>
        <p:spPr bwMode="auto">
          <a:xfrm>
            <a:off x="1719903" y="4619270"/>
            <a:ext cx="1625478" cy="1404739"/>
          </a:xfrm>
          <a:prstGeom prst="rect">
            <a:avLst/>
          </a:prstGeom>
          <a:noFill/>
        </p:spPr>
      </p:pic>
      <p:pic>
        <p:nvPicPr>
          <p:cNvPr id="37" name="Picture 7" descr="H:\Picture\ax'\Clipart\IMG20049.JPG"/>
          <p:cNvPicPr>
            <a:picLocks noChangeAspect="1" noChangeArrowheads="1"/>
          </p:cNvPicPr>
          <p:nvPr/>
        </p:nvPicPr>
        <p:blipFill>
          <a:blip r:embed="rId5" cstate="print"/>
          <a:srcRect/>
          <a:stretch>
            <a:fillRect/>
          </a:stretch>
        </p:blipFill>
        <p:spPr bwMode="auto">
          <a:xfrm>
            <a:off x="5987104" y="2040289"/>
            <a:ext cx="1576889" cy="1314802"/>
          </a:xfrm>
          <a:prstGeom prst="rect">
            <a:avLst/>
          </a:prstGeom>
          <a:noFill/>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Final Comments on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435</a:t>
            </a:fld>
            <a:endParaRPr lang="nl-NL"/>
          </a:p>
        </p:txBody>
      </p:sp>
      <p:sp>
        <p:nvSpPr>
          <p:cNvPr id="5" name="Rectangle 4"/>
          <p:cNvSpPr/>
          <p:nvPr/>
        </p:nvSpPr>
        <p:spPr>
          <a:xfrm>
            <a:off x="571472" y="1214422"/>
            <a:ext cx="8072494" cy="4247317"/>
          </a:xfrm>
          <a:prstGeom prst="rect">
            <a:avLst/>
          </a:prstGeom>
        </p:spPr>
        <p:txBody>
          <a:bodyPr wrap="square">
            <a:spAutoFit/>
          </a:bodyPr>
          <a:lstStyle/>
          <a:p>
            <a:pPr>
              <a:buBlip>
                <a:blip r:embed="rId2"/>
              </a:buBlip>
            </a:pPr>
            <a:r>
              <a:rPr lang="en-US" dirty="0"/>
              <a:t>  This is a method “in the making” -many versions are likely to appear.</a:t>
            </a:r>
          </a:p>
          <a:p>
            <a:pPr>
              <a:buBlip>
                <a:blip r:embed="rId2"/>
              </a:buBlip>
            </a:pPr>
            <a:endParaRPr lang="en-US" dirty="0"/>
          </a:p>
          <a:p>
            <a:pPr>
              <a:buBlip>
                <a:blip r:embed="rId2"/>
              </a:buBlip>
            </a:pPr>
            <a:r>
              <a:rPr lang="en-US" dirty="0"/>
              <a:t>  Poor repeatability in terms of:</a:t>
            </a:r>
          </a:p>
          <a:p>
            <a:pPr lvl="1">
              <a:buBlip>
                <a:blip r:embed="rId3"/>
              </a:buBlip>
            </a:pPr>
            <a:r>
              <a:rPr lang="en-US" dirty="0"/>
              <a:t>  finding optimal solution</a:t>
            </a:r>
          </a:p>
          <a:p>
            <a:pPr lvl="1">
              <a:buBlip>
                <a:blip r:embed="rId3"/>
              </a:buBlip>
            </a:pPr>
            <a:r>
              <a:rPr lang="en-US" dirty="0"/>
              <a:t>  computational cost</a:t>
            </a:r>
          </a:p>
          <a:p>
            <a:pPr lvl="1">
              <a:buBlip>
                <a:blip r:embed="rId2"/>
              </a:buBlip>
            </a:pPr>
            <a:endParaRPr lang="en-US" dirty="0"/>
          </a:p>
          <a:p>
            <a:pPr>
              <a:buBlip>
                <a:blip r:embed="rId2"/>
              </a:buBlip>
            </a:pPr>
            <a:r>
              <a:rPr lang="en-US" dirty="0"/>
              <a:t>  More robust constraint (side and functional) handling approaches are needed.</a:t>
            </a:r>
          </a:p>
          <a:p>
            <a:pPr>
              <a:buBlip>
                <a:blip r:embed="rId2"/>
              </a:buBlip>
            </a:pPr>
            <a:endParaRPr lang="en-US" dirty="0"/>
          </a:p>
          <a:p>
            <a:pPr>
              <a:buBlip>
                <a:blip r:embed="rId2"/>
              </a:buBlip>
            </a:pPr>
            <a:r>
              <a:rPr lang="en-US" dirty="0"/>
              <a:t>  Guidelines for selection of swarm size, inertia and confidence parameters are needed. </a:t>
            </a:r>
          </a:p>
          <a:p>
            <a:pPr>
              <a:buBlip>
                <a:blip r:embed="rId2"/>
              </a:buBlip>
            </a:pPr>
            <a:endParaRPr lang="en-US" dirty="0"/>
          </a:p>
          <a:p>
            <a:pPr>
              <a:buBlip>
                <a:blip r:embed="rId2"/>
              </a:buBlip>
            </a:pPr>
            <a:r>
              <a:rPr lang="en-US" dirty="0"/>
              <a:t>  We performed some research on the comparison of effectiveness and efficiency of PSO versus GA</a:t>
            </a:r>
          </a:p>
          <a:p>
            <a:pPr lvl="1">
              <a:buBlip>
                <a:blip r:embed="rId3"/>
              </a:buBlip>
            </a:pPr>
            <a:r>
              <a:rPr lang="en-US" dirty="0"/>
              <a:t> Claim is that PSO is more computationally efficient than GA</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Comparison with other evolutionary computation techniques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436</a:t>
            </a:fld>
            <a:endParaRPr lang="nl-NL"/>
          </a:p>
        </p:txBody>
      </p:sp>
      <p:sp>
        <p:nvSpPr>
          <p:cNvPr id="5" name="Rectangle 4"/>
          <p:cNvSpPr/>
          <p:nvPr/>
        </p:nvSpPr>
        <p:spPr>
          <a:xfrm>
            <a:off x="357158" y="1500174"/>
            <a:ext cx="8072494" cy="3693319"/>
          </a:xfrm>
          <a:prstGeom prst="rect">
            <a:avLst/>
          </a:prstGeom>
        </p:spPr>
        <p:txBody>
          <a:bodyPr wrap="square">
            <a:spAutoFit/>
          </a:bodyPr>
          <a:lstStyle/>
          <a:p>
            <a:pPr defTabSz="793750">
              <a:spcBef>
                <a:spcPct val="50000"/>
              </a:spcBef>
              <a:buBlip>
                <a:blip r:embed="rId2"/>
              </a:buBlip>
              <a:tabLst>
                <a:tab pos="344488" algn="l"/>
                <a:tab pos="749300" algn="l"/>
                <a:tab pos="1198563" algn="l"/>
              </a:tabLst>
            </a:pPr>
            <a:r>
              <a:rPr lang="en-US" dirty="0"/>
              <a:t>  Unlike in genetic algorithms, evolutionary programming and 	evolutionary strategies, in  PSO, there is no selection operation.</a:t>
            </a:r>
          </a:p>
          <a:p>
            <a:pPr defTabSz="793750">
              <a:spcBef>
                <a:spcPct val="50000"/>
              </a:spcBef>
              <a:buBlip>
                <a:blip r:embed="rId2"/>
              </a:buBlip>
              <a:tabLst>
                <a:tab pos="344488" algn="l"/>
                <a:tab pos="749300" algn="l"/>
                <a:tab pos="1198563" algn="l"/>
              </a:tabLst>
            </a:pPr>
            <a:endParaRPr lang="en-US" dirty="0"/>
          </a:p>
          <a:p>
            <a:pPr defTabSz="793750">
              <a:spcBef>
                <a:spcPct val="50000"/>
              </a:spcBef>
              <a:buBlip>
                <a:blip r:embed="rId2"/>
              </a:buBlip>
              <a:tabLst>
                <a:tab pos="344488" algn="l"/>
                <a:tab pos="749300" algn="l"/>
                <a:tab pos="1198563" algn="l"/>
              </a:tabLst>
            </a:pPr>
            <a:r>
              <a:rPr lang="en-US" dirty="0"/>
              <a:t>  All particles in PSO are kept as members of the population through 	the course of the run</a:t>
            </a:r>
          </a:p>
          <a:p>
            <a:pPr defTabSz="793750">
              <a:spcBef>
                <a:spcPct val="50000"/>
              </a:spcBef>
              <a:buBlip>
                <a:blip r:embed="rId2"/>
              </a:buBlip>
              <a:tabLst>
                <a:tab pos="344488" algn="l"/>
                <a:tab pos="749300" algn="l"/>
                <a:tab pos="1198563" algn="l"/>
              </a:tabLst>
            </a:pPr>
            <a:endParaRPr lang="en-US" dirty="0"/>
          </a:p>
          <a:p>
            <a:pPr defTabSz="793750">
              <a:spcBef>
                <a:spcPct val="50000"/>
              </a:spcBef>
              <a:buBlip>
                <a:blip r:embed="rId2"/>
              </a:buBlip>
              <a:tabLst>
                <a:tab pos="344488" algn="l"/>
                <a:tab pos="749300" algn="l"/>
                <a:tab pos="1198563" algn="l"/>
              </a:tabLst>
            </a:pPr>
            <a:r>
              <a:rPr lang="en-US" dirty="0"/>
              <a:t>  PSO is the only algorithm that does not implement the survival of 	the fittest.</a:t>
            </a:r>
          </a:p>
          <a:p>
            <a:pPr defTabSz="793750">
              <a:spcBef>
                <a:spcPct val="50000"/>
              </a:spcBef>
              <a:buBlip>
                <a:blip r:embed="rId2"/>
              </a:buBlip>
              <a:tabLst>
                <a:tab pos="344488" algn="l"/>
                <a:tab pos="749300" algn="l"/>
                <a:tab pos="1198563" algn="l"/>
              </a:tabLst>
            </a:pPr>
            <a:endParaRPr lang="en-US" dirty="0"/>
          </a:p>
          <a:p>
            <a:pPr defTabSz="793750">
              <a:spcBef>
                <a:spcPct val="50000"/>
              </a:spcBef>
              <a:buBlip>
                <a:blip r:embed="rId2"/>
              </a:buBlip>
              <a:tabLst>
                <a:tab pos="344488" algn="l"/>
                <a:tab pos="749300" algn="l"/>
                <a:tab pos="1198563" algn="l"/>
              </a:tabLst>
            </a:pPr>
            <a:r>
              <a:rPr lang="en-US" dirty="0"/>
              <a:t>   No crossover operation in PSO.</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Analysis of </a:t>
            </a:r>
            <a:r>
              <a:rPr lang="en-US" altLang="zh-CN" dirty="0" err="1"/>
              <a:t>PSO_state</a:t>
            </a:r>
            <a:r>
              <a:rPr lang="en-US" altLang="zh-CN" dirty="0"/>
              <a:t> of art</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437</a:t>
            </a:fld>
            <a:endParaRPr lang="nl-NL"/>
          </a:p>
        </p:txBody>
      </p:sp>
      <p:sp>
        <p:nvSpPr>
          <p:cNvPr id="5" name="Rectangle 4"/>
          <p:cNvSpPr/>
          <p:nvPr/>
        </p:nvSpPr>
        <p:spPr>
          <a:xfrm>
            <a:off x="857224" y="1571612"/>
            <a:ext cx="7215238" cy="2031325"/>
          </a:xfrm>
          <a:prstGeom prst="rect">
            <a:avLst/>
          </a:prstGeom>
        </p:spPr>
        <p:txBody>
          <a:bodyPr wrap="square">
            <a:spAutoFit/>
          </a:bodyPr>
          <a:lstStyle/>
          <a:p>
            <a:pPr>
              <a:buBlip>
                <a:blip r:embed="rId2"/>
              </a:buBlip>
            </a:pPr>
            <a:r>
              <a:rPr lang="en-US" altLang="zh-CN" dirty="0"/>
              <a:t>How does PSO works?</a:t>
            </a:r>
          </a:p>
          <a:p>
            <a:pPr>
              <a:buBlip>
                <a:blip r:embed="rId2"/>
              </a:buBlip>
            </a:pPr>
            <a:endParaRPr lang="en-US" altLang="zh-CN" dirty="0"/>
          </a:p>
          <a:p>
            <a:pPr lvl="1">
              <a:buBlip>
                <a:blip r:embed="rId3"/>
              </a:buBlip>
            </a:pPr>
            <a:r>
              <a:rPr lang="en-US" altLang="zh-CN" dirty="0"/>
              <a:t>Stagnation </a:t>
            </a:r>
            <a:r>
              <a:rPr lang="en-US" altLang="zh-CN" dirty="0">
                <a:solidFill>
                  <a:srgbClr val="C00000"/>
                </a:solidFill>
              </a:rPr>
              <a:t>versus</a:t>
            </a:r>
            <a:r>
              <a:rPr lang="en-US" altLang="zh-CN" dirty="0"/>
              <a:t> objective function</a:t>
            </a:r>
          </a:p>
          <a:p>
            <a:pPr lvl="1">
              <a:buBlip>
                <a:blip r:embed="rId3"/>
              </a:buBlip>
            </a:pPr>
            <a:endParaRPr lang="en-US" altLang="zh-CN" dirty="0"/>
          </a:p>
          <a:p>
            <a:pPr lvl="1">
              <a:buBlip>
                <a:blip r:embed="rId3"/>
              </a:buBlip>
            </a:pPr>
            <a:r>
              <a:rPr lang="en-US" altLang="zh-CN" dirty="0"/>
              <a:t>Classical PSO </a:t>
            </a:r>
            <a:r>
              <a:rPr lang="en-US" altLang="zh-CN" dirty="0">
                <a:solidFill>
                  <a:srgbClr val="C00000"/>
                </a:solidFill>
              </a:rPr>
              <a:t>versus</a:t>
            </a:r>
            <a:r>
              <a:rPr lang="en-US" altLang="zh-CN" dirty="0"/>
              <a:t> Standard PSO</a:t>
            </a:r>
          </a:p>
          <a:p>
            <a:pPr lvl="1">
              <a:buBlip>
                <a:blip r:embed="rId3"/>
              </a:buBlip>
            </a:pPr>
            <a:endParaRPr lang="en-US" altLang="zh-CN" dirty="0"/>
          </a:p>
          <a:p>
            <a:pPr lvl="1">
              <a:buBlip>
                <a:blip r:embed="rId3"/>
              </a:buBlip>
            </a:pPr>
            <a:r>
              <a:rPr lang="en-US" altLang="zh-CN" dirty="0"/>
              <a:t>Search strategy </a:t>
            </a:r>
            <a:r>
              <a:rPr lang="en-US" altLang="zh-CN" dirty="0">
                <a:solidFill>
                  <a:srgbClr val="C00000"/>
                </a:solidFill>
              </a:rPr>
              <a:t>versus</a:t>
            </a:r>
            <a:r>
              <a:rPr lang="en-US" altLang="zh-CN" dirty="0"/>
              <a:t> performance</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Variants of PSO</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438</a:t>
            </a:fld>
            <a:endParaRPr lang="nl-NL"/>
          </a:p>
        </p:txBody>
      </p:sp>
      <p:sp>
        <p:nvSpPr>
          <p:cNvPr id="5" name="Rectangle 4"/>
          <p:cNvSpPr/>
          <p:nvPr/>
        </p:nvSpPr>
        <p:spPr>
          <a:xfrm>
            <a:off x="714348" y="1500174"/>
            <a:ext cx="7929618" cy="2585323"/>
          </a:xfrm>
          <a:prstGeom prst="rect">
            <a:avLst/>
          </a:prstGeom>
        </p:spPr>
        <p:txBody>
          <a:bodyPr wrap="square">
            <a:spAutoFit/>
          </a:bodyPr>
          <a:lstStyle/>
          <a:p>
            <a:pPr defTabSz="793750">
              <a:spcBef>
                <a:spcPct val="50000"/>
              </a:spcBef>
              <a:buBlip>
                <a:blip r:embed="rId2"/>
              </a:buBlip>
              <a:tabLst>
                <a:tab pos="344488" algn="l"/>
                <a:tab pos="749300" algn="l"/>
                <a:tab pos="1198563" algn="l"/>
              </a:tabLst>
            </a:pPr>
            <a:r>
              <a:rPr lang="en-US" dirty="0"/>
              <a:t>  Discrete PSO …… can handle discrete binary 	variables</a:t>
            </a:r>
          </a:p>
          <a:p>
            <a:pPr defTabSz="793750">
              <a:spcBef>
                <a:spcPct val="50000"/>
              </a:spcBef>
              <a:buBlip>
                <a:blip r:embed="rId2"/>
              </a:buBlip>
              <a:tabLst>
                <a:tab pos="344488" algn="l"/>
                <a:tab pos="749300" algn="l"/>
                <a:tab pos="1198563" algn="l"/>
              </a:tabLst>
            </a:pPr>
            <a:endParaRPr lang="en-US" dirty="0"/>
          </a:p>
          <a:p>
            <a:pPr defTabSz="793750">
              <a:spcBef>
                <a:spcPct val="50000"/>
              </a:spcBef>
              <a:buBlip>
                <a:blip r:embed="rId2"/>
              </a:buBlip>
              <a:tabLst>
                <a:tab pos="344488" algn="l"/>
                <a:tab pos="749300" algn="l"/>
                <a:tab pos="1198563" algn="l"/>
              </a:tabLst>
            </a:pPr>
            <a:r>
              <a:rPr lang="en-US" dirty="0"/>
              <a:t>  MINLP PSO …… can handle both discrete binary and continuous variables.</a:t>
            </a:r>
          </a:p>
          <a:p>
            <a:pPr defTabSz="793750">
              <a:spcBef>
                <a:spcPct val="50000"/>
              </a:spcBef>
              <a:buBlip>
                <a:blip r:embed="rId2"/>
              </a:buBlip>
              <a:tabLst>
                <a:tab pos="344488" algn="l"/>
                <a:tab pos="749300" algn="l"/>
                <a:tab pos="1198563" algn="l"/>
              </a:tabLst>
            </a:pPr>
            <a:endParaRPr lang="en-US" dirty="0"/>
          </a:p>
          <a:p>
            <a:pPr defTabSz="793750">
              <a:spcBef>
                <a:spcPct val="50000"/>
              </a:spcBef>
              <a:buBlip>
                <a:blip r:embed="rId2"/>
              </a:buBlip>
              <a:tabLst>
                <a:tab pos="344488" algn="l"/>
                <a:tab pos="749300" algn="l"/>
                <a:tab pos="1198563" algn="l"/>
              </a:tabLst>
            </a:pPr>
            <a:r>
              <a:rPr lang="en-US" dirty="0"/>
              <a:t>  Hybrid PSO…… Utilizes basic mechanism of PSO and the natural selection mechanism, which is usually utilized by EC methods such as GAs.</a:t>
            </a: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Classical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439</a:t>
            </a:fld>
            <a:endParaRPr lang="nl-NL"/>
          </a:p>
        </p:txBody>
      </p:sp>
      <p:sp>
        <p:nvSpPr>
          <p:cNvPr id="5" name="Rectangle 4"/>
          <p:cNvSpPr/>
          <p:nvPr/>
        </p:nvSpPr>
        <p:spPr>
          <a:xfrm>
            <a:off x="642910" y="1428736"/>
            <a:ext cx="8072494" cy="2677656"/>
          </a:xfrm>
          <a:prstGeom prst="rect">
            <a:avLst/>
          </a:prstGeom>
        </p:spPr>
        <p:txBody>
          <a:bodyPr wrap="square">
            <a:spAutoFit/>
          </a:bodyPr>
          <a:lstStyle/>
          <a:p>
            <a:r>
              <a:rPr lang="en-US" altLang="zh-CN" sz="2000" dirty="0"/>
              <a:t>Main idea:</a:t>
            </a:r>
            <a:r>
              <a:rPr lang="en-US" altLang="zh-CN" sz="2400" dirty="0"/>
              <a:t>         </a:t>
            </a:r>
            <a:r>
              <a:rPr lang="en-US" altLang="zh-CN" dirty="0"/>
              <a:t>Particle swarm optimization,1995</a:t>
            </a:r>
          </a:p>
          <a:p>
            <a:endParaRPr lang="en-US" altLang="zh-CN" dirty="0"/>
          </a:p>
          <a:p>
            <a:endParaRPr lang="en-US" altLang="zh-CN" dirty="0"/>
          </a:p>
          <a:p>
            <a:pPr lvl="1">
              <a:buBlip>
                <a:blip r:embed="rId2"/>
              </a:buBlip>
            </a:pPr>
            <a:r>
              <a:rPr lang="en-US" altLang="zh-CN" dirty="0"/>
              <a:t>Exploit the current best position</a:t>
            </a:r>
          </a:p>
          <a:p>
            <a:pPr lvl="2">
              <a:buBlip>
                <a:blip r:embed="rId3"/>
              </a:buBlip>
            </a:pPr>
            <a:r>
              <a:rPr lang="en-US" altLang="zh-CN" dirty="0" err="1"/>
              <a:t>Pbest</a:t>
            </a:r>
            <a:endParaRPr lang="en-US" altLang="zh-CN" dirty="0"/>
          </a:p>
          <a:p>
            <a:pPr lvl="2">
              <a:buBlip>
                <a:blip r:embed="rId3"/>
              </a:buBlip>
            </a:pPr>
            <a:r>
              <a:rPr lang="en-US" altLang="zh-CN" dirty="0" err="1"/>
              <a:t>Gbest</a:t>
            </a:r>
            <a:r>
              <a:rPr lang="en-US" altLang="zh-CN" dirty="0"/>
              <a:t> </a:t>
            </a:r>
          </a:p>
          <a:p>
            <a:pPr lvl="2">
              <a:buBlip>
                <a:blip r:embed="rId3"/>
              </a:buBlip>
            </a:pPr>
            <a:endParaRPr lang="en-US" altLang="zh-CN" dirty="0"/>
          </a:p>
          <a:p>
            <a:pPr lvl="2">
              <a:buBlip>
                <a:blip r:embed="rId3"/>
              </a:buBlip>
            </a:pPr>
            <a:endParaRPr lang="en-US" altLang="zh-CN" dirty="0"/>
          </a:p>
          <a:p>
            <a:pPr lvl="1">
              <a:buBlip>
                <a:blip r:embed="rId2"/>
              </a:buBlip>
            </a:pPr>
            <a:r>
              <a:rPr lang="en-US" altLang="zh-CN" dirty="0"/>
              <a:t>Explore the </a:t>
            </a:r>
            <a:r>
              <a:rPr lang="en-US" altLang="zh-CN" dirty="0" err="1"/>
              <a:t>unkown</a:t>
            </a:r>
            <a:r>
              <a:rPr lang="en-US" altLang="zh-CN" dirty="0"/>
              <a:t> space</a:t>
            </a:r>
          </a:p>
        </p:txBody>
      </p:sp>
      <p:graphicFrame>
        <p:nvGraphicFramePr>
          <p:cNvPr id="1700866" name="Object 2"/>
          <p:cNvGraphicFramePr>
            <a:graphicFrameLocks noChangeAspect="1"/>
          </p:cNvGraphicFramePr>
          <p:nvPr/>
        </p:nvGraphicFramePr>
        <p:xfrm>
          <a:off x="1981200" y="4645040"/>
          <a:ext cx="5715000" cy="998538"/>
        </p:xfrm>
        <a:graphic>
          <a:graphicData uri="http://schemas.openxmlformats.org/presentationml/2006/ole">
            <mc:AlternateContent xmlns:mc="http://schemas.openxmlformats.org/markup-compatibility/2006">
              <mc:Choice xmlns:v="urn:schemas-microsoft-com:vml" Requires="v">
                <p:oleObj name="Visio" r:id="rId4" imgW="7382491" imgH="1288920" progId="Visio.Drawing.11">
                  <p:embed/>
                </p:oleObj>
              </mc:Choice>
              <mc:Fallback>
                <p:oleObj name="Visio" r:id="rId4" imgW="7382491" imgH="128892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645040"/>
                        <a:ext cx="5715000" cy="99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Mutation Vs. crossover</a:t>
            </a:r>
          </a:p>
        </p:txBody>
      </p:sp>
      <p:sp>
        <p:nvSpPr>
          <p:cNvPr id="4" name="Slide Number Placeholder 3"/>
          <p:cNvSpPr>
            <a:spLocks noGrp="1"/>
          </p:cNvSpPr>
          <p:nvPr>
            <p:ph type="sldNum" sz="quarter" idx="11"/>
          </p:nvPr>
        </p:nvSpPr>
        <p:spPr/>
        <p:txBody>
          <a:bodyPr/>
          <a:lstStyle/>
          <a:p>
            <a:fld id="{05F902D2-9C2C-4DBB-8DAD-BC9F69CAD2CA}" type="slidenum">
              <a:rPr lang="en-US" smtClean="0"/>
              <a:pPr/>
              <a:t>44</a:t>
            </a:fld>
            <a:endParaRPr lang="en-US"/>
          </a:p>
        </p:txBody>
      </p:sp>
      <p:graphicFrame>
        <p:nvGraphicFramePr>
          <p:cNvPr id="5" name="Diagram 4"/>
          <p:cNvGraphicFramePr/>
          <p:nvPr>
            <p:extLst>
              <p:ext uri="{D42A27DB-BD31-4B8C-83A1-F6EECF244321}">
                <p14:modId xmlns:p14="http://schemas.microsoft.com/office/powerpoint/2010/main" val="1048410843"/>
              </p:ext>
            </p:extLst>
          </p:nvPr>
        </p:nvGraphicFramePr>
        <p:xfrm>
          <a:off x="395420" y="44530"/>
          <a:ext cx="8425170" cy="6192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lum bright="-10000" contrast="20000"/>
          </a:blip>
          <a:srcRect/>
          <a:stretch>
            <a:fillRect/>
          </a:stretch>
        </p:blipFill>
        <p:spPr bwMode="auto">
          <a:xfrm>
            <a:off x="3131800" y="4509150"/>
            <a:ext cx="2349500" cy="1701800"/>
          </a:xfrm>
          <a:prstGeom prst="rect">
            <a:avLst/>
          </a:prstGeom>
          <a:noFill/>
          <a:ln w="9525">
            <a:noFill/>
            <a:miter lim="800000"/>
            <a:headEnd/>
            <a:tailEnd/>
          </a:ln>
          <a:effectLst/>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Classical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440</a:t>
            </a:fld>
            <a:endParaRPr lang="nl-NL"/>
          </a:p>
        </p:txBody>
      </p:sp>
      <p:sp>
        <p:nvSpPr>
          <p:cNvPr id="5" name="Rectangle 4"/>
          <p:cNvSpPr/>
          <p:nvPr/>
        </p:nvSpPr>
        <p:spPr>
          <a:xfrm>
            <a:off x="928662" y="1571612"/>
            <a:ext cx="1845377" cy="369332"/>
          </a:xfrm>
          <a:prstGeom prst="rect">
            <a:avLst/>
          </a:prstGeom>
        </p:spPr>
        <p:txBody>
          <a:bodyPr wrap="none">
            <a:spAutoFit/>
          </a:bodyPr>
          <a:lstStyle/>
          <a:p>
            <a:r>
              <a:rPr lang="en-US" altLang="zh-CN" dirty="0"/>
              <a:t>Implementation</a:t>
            </a:r>
          </a:p>
        </p:txBody>
      </p:sp>
      <p:graphicFrame>
        <p:nvGraphicFramePr>
          <p:cNvPr id="1701890" name="Object 2"/>
          <p:cNvGraphicFramePr>
            <a:graphicFrameLocks noChangeAspect="1"/>
          </p:cNvGraphicFramePr>
          <p:nvPr/>
        </p:nvGraphicFramePr>
        <p:xfrm>
          <a:off x="1676400" y="2000240"/>
          <a:ext cx="5257800" cy="1470025"/>
        </p:xfrm>
        <a:graphic>
          <a:graphicData uri="http://schemas.openxmlformats.org/presentationml/2006/ole">
            <mc:AlternateContent xmlns:mc="http://schemas.openxmlformats.org/markup-compatibility/2006">
              <mc:Choice xmlns:v="urn:schemas-microsoft-com:vml" Requires="v">
                <p:oleObj name="Visio" r:id="rId2" imgW="7382491" imgH="2063067" progId="Visio.Drawing.11">
                  <p:embed/>
                </p:oleObj>
              </mc:Choice>
              <mc:Fallback>
                <p:oleObj name="Visio" r:id="rId2" imgW="7382491" imgH="2063067" progId="Visio.Drawing.11">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000240"/>
                        <a:ext cx="5257800"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01891" name="Object 3"/>
          <p:cNvGraphicFramePr>
            <a:graphicFrameLocks noChangeAspect="1"/>
          </p:cNvGraphicFramePr>
          <p:nvPr/>
        </p:nvGraphicFramePr>
        <p:xfrm>
          <a:off x="1781175" y="5405427"/>
          <a:ext cx="6038850" cy="652463"/>
        </p:xfrm>
        <a:graphic>
          <a:graphicData uri="http://schemas.openxmlformats.org/presentationml/2006/ole">
            <mc:AlternateContent xmlns:mc="http://schemas.openxmlformats.org/markup-compatibility/2006">
              <mc:Choice xmlns:v="urn:schemas-microsoft-com:vml" Requires="v">
                <p:oleObj name="Equation" r:id="rId4" imgW="4076640" imgH="457200" progId="">
                  <p:embed/>
                </p:oleObj>
              </mc:Choice>
              <mc:Fallback>
                <p:oleObj name="Equation" r:id="rId4" imgW="4076640" imgH="45720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1175" y="5405427"/>
                        <a:ext cx="6038850"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01892" name="Object 4"/>
          <p:cNvGraphicFramePr>
            <a:graphicFrameLocks noChangeAspect="1"/>
          </p:cNvGraphicFramePr>
          <p:nvPr/>
        </p:nvGraphicFramePr>
        <p:xfrm>
          <a:off x="1524000" y="3729027"/>
          <a:ext cx="5791200" cy="1373188"/>
        </p:xfrm>
        <a:graphic>
          <a:graphicData uri="http://schemas.openxmlformats.org/presentationml/2006/ole">
            <mc:AlternateContent xmlns:mc="http://schemas.openxmlformats.org/markup-compatibility/2006">
              <mc:Choice xmlns:v="urn:schemas-microsoft-com:vml" Requires="v">
                <p:oleObj name="Visio" r:id="rId6" imgW="9291245" imgH="2202869" progId="Visio.Drawing.11">
                  <p:embed/>
                </p:oleObj>
              </mc:Choice>
              <mc:Fallback>
                <p:oleObj name="Visio" r:id="rId6" imgW="9291245" imgH="2202869" progId="Visio.Drawing.11">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729027"/>
                        <a:ext cx="5791200" cy="1373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701890"/>
                                        </p:tgtEl>
                                        <p:attrNameLst>
                                          <p:attrName>style.visibility</p:attrName>
                                        </p:attrNameLst>
                                      </p:cBhvr>
                                      <p:to>
                                        <p:strVal val="visible"/>
                                      </p:to>
                                    </p:set>
                                    <p:anim calcmode="lin" valueType="num">
                                      <p:cBhvr>
                                        <p:cTn id="7" dur="500" fill="hold"/>
                                        <p:tgtEl>
                                          <p:spTgt spid="1701890"/>
                                        </p:tgtEl>
                                        <p:attrNameLst>
                                          <p:attrName>ppt_w</p:attrName>
                                        </p:attrNameLst>
                                      </p:cBhvr>
                                      <p:tavLst>
                                        <p:tav tm="0">
                                          <p:val>
                                            <p:fltVal val="0"/>
                                          </p:val>
                                        </p:tav>
                                        <p:tav tm="100000">
                                          <p:val>
                                            <p:strVal val="#ppt_w"/>
                                          </p:val>
                                        </p:tav>
                                      </p:tavLst>
                                    </p:anim>
                                    <p:anim calcmode="lin" valueType="num">
                                      <p:cBhvr>
                                        <p:cTn id="8" dur="500" fill="hold"/>
                                        <p:tgtEl>
                                          <p:spTgt spid="1701890"/>
                                        </p:tgtEl>
                                        <p:attrNameLst>
                                          <p:attrName>ppt_h</p:attrName>
                                        </p:attrNameLst>
                                      </p:cBhvr>
                                      <p:tavLst>
                                        <p:tav tm="0">
                                          <p:val>
                                            <p:fltVal val="0"/>
                                          </p:val>
                                        </p:tav>
                                        <p:tav tm="100000">
                                          <p:val>
                                            <p:strVal val="#ppt_h"/>
                                          </p:val>
                                        </p:tav>
                                      </p:tavLst>
                                    </p:anim>
                                    <p:animEffect transition="in" filter="fade">
                                      <p:cBhvr>
                                        <p:cTn id="9" dur="500"/>
                                        <p:tgtEl>
                                          <p:spTgt spid="170189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701892"/>
                                        </p:tgtEl>
                                        <p:attrNameLst>
                                          <p:attrName>style.visibility</p:attrName>
                                        </p:attrNameLst>
                                      </p:cBhvr>
                                      <p:to>
                                        <p:strVal val="visible"/>
                                      </p:to>
                                    </p:set>
                                    <p:anim calcmode="lin" valueType="num">
                                      <p:cBhvr>
                                        <p:cTn id="14" dur="500" fill="hold"/>
                                        <p:tgtEl>
                                          <p:spTgt spid="1701892"/>
                                        </p:tgtEl>
                                        <p:attrNameLst>
                                          <p:attrName>ppt_w</p:attrName>
                                        </p:attrNameLst>
                                      </p:cBhvr>
                                      <p:tavLst>
                                        <p:tav tm="0">
                                          <p:val>
                                            <p:fltVal val="0"/>
                                          </p:val>
                                        </p:tav>
                                        <p:tav tm="100000">
                                          <p:val>
                                            <p:strVal val="#ppt_w"/>
                                          </p:val>
                                        </p:tav>
                                      </p:tavLst>
                                    </p:anim>
                                    <p:anim calcmode="lin" valueType="num">
                                      <p:cBhvr>
                                        <p:cTn id="15" dur="500" fill="hold"/>
                                        <p:tgtEl>
                                          <p:spTgt spid="1701892"/>
                                        </p:tgtEl>
                                        <p:attrNameLst>
                                          <p:attrName>ppt_h</p:attrName>
                                        </p:attrNameLst>
                                      </p:cBhvr>
                                      <p:tavLst>
                                        <p:tav tm="0">
                                          <p:val>
                                            <p:fltVal val="0"/>
                                          </p:val>
                                        </p:tav>
                                        <p:tav tm="100000">
                                          <p:val>
                                            <p:strVal val="#ppt_h"/>
                                          </p:val>
                                        </p:tav>
                                      </p:tavLst>
                                    </p:anim>
                                    <p:animEffect transition="in" filter="fade">
                                      <p:cBhvr>
                                        <p:cTn id="16" dur="500"/>
                                        <p:tgtEl>
                                          <p:spTgt spid="1701892"/>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1701891"/>
                                        </p:tgtEl>
                                        <p:attrNameLst>
                                          <p:attrName>style.visibility</p:attrName>
                                        </p:attrNameLst>
                                      </p:cBhvr>
                                      <p:to>
                                        <p:strVal val="visible"/>
                                      </p:to>
                                    </p:set>
                                    <p:animEffect transition="in" filter="checkerboard(across)">
                                      <p:cBhvr>
                                        <p:cTn id="21" dur="500"/>
                                        <p:tgtEl>
                                          <p:spTgt spid="1701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Applications of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441</a:t>
            </a:fld>
            <a:endParaRPr lang="nl-NL"/>
          </a:p>
        </p:txBody>
      </p:sp>
      <p:pic>
        <p:nvPicPr>
          <p:cNvPr id="5" name="Picture 4"/>
          <p:cNvPicPr>
            <a:picLocks noChangeAspect="1" noChangeArrowheads="1"/>
          </p:cNvPicPr>
          <p:nvPr/>
        </p:nvPicPr>
        <p:blipFill>
          <a:blip r:embed="rId2" cstate="print"/>
          <a:srcRect/>
          <a:stretch>
            <a:fillRect/>
          </a:stretch>
        </p:blipFill>
        <p:spPr bwMode="auto">
          <a:xfrm>
            <a:off x="133381" y="1428736"/>
            <a:ext cx="8939213" cy="768350"/>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print">
            <a:lum bright="-20000" contrast="40000"/>
          </a:blip>
          <a:srcRect/>
          <a:stretch>
            <a:fillRect/>
          </a:stretch>
        </p:blipFill>
        <p:spPr bwMode="auto">
          <a:xfrm>
            <a:off x="0" y="2857496"/>
            <a:ext cx="9144000" cy="2590800"/>
          </a:xfrm>
          <a:prstGeom prst="rect">
            <a:avLst/>
          </a:prstGeom>
          <a:noFill/>
          <a:ln w="9525">
            <a:noFill/>
            <a:miter lim="800000"/>
            <a:headEnd/>
            <a:tailEnd/>
          </a:ln>
          <a:effectLst/>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References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442</a:t>
            </a:fld>
            <a:endParaRPr lang="nl-NL"/>
          </a:p>
        </p:txBody>
      </p:sp>
      <p:sp>
        <p:nvSpPr>
          <p:cNvPr id="5" name="Rectangle 4"/>
          <p:cNvSpPr/>
          <p:nvPr/>
        </p:nvSpPr>
        <p:spPr>
          <a:xfrm>
            <a:off x="285720" y="1643050"/>
            <a:ext cx="8501122" cy="4247317"/>
          </a:xfrm>
          <a:prstGeom prst="rect">
            <a:avLst/>
          </a:prstGeom>
        </p:spPr>
        <p:txBody>
          <a:bodyPr wrap="square">
            <a:spAutoFit/>
          </a:bodyPr>
          <a:lstStyle/>
          <a:p>
            <a:pPr>
              <a:buBlip>
                <a:blip r:embed="rId2"/>
              </a:buBlip>
            </a:pPr>
            <a:r>
              <a:rPr lang="en-US" dirty="0"/>
              <a:t>  Kennedy, J. and </a:t>
            </a:r>
            <a:r>
              <a:rPr lang="en-US" dirty="0" err="1"/>
              <a:t>Eberhart</a:t>
            </a:r>
            <a:r>
              <a:rPr lang="en-US" dirty="0"/>
              <a:t>, R., “Particle Swarm Optimization,” Proceedings of the IEEE International Conference on Neural Networks, Perth, Australia 1995, pp. 1942-1948.</a:t>
            </a:r>
          </a:p>
          <a:p>
            <a:pPr>
              <a:buBlip>
                <a:blip r:embed="rId2"/>
              </a:buBlip>
            </a:pPr>
            <a:endParaRPr lang="en-US" dirty="0"/>
          </a:p>
          <a:p>
            <a:pPr>
              <a:buBlip>
                <a:blip r:embed="rId2"/>
              </a:buBlip>
            </a:pPr>
            <a:r>
              <a:rPr lang="en-US" dirty="0"/>
              <a:t>  Venter, G. and </a:t>
            </a:r>
            <a:r>
              <a:rPr lang="en-US" dirty="0" err="1"/>
              <a:t>Sobieski</a:t>
            </a:r>
            <a:r>
              <a:rPr lang="en-US" dirty="0"/>
              <a:t>, J., “Particle Swarm Optimization,” AIAA 2002-1235, 43rdAIAA/ASME/ASCE/AHS/ASC Structures, Structural Dynamics, and Materials Conference, Denver, CO., April 2002.</a:t>
            </a:r>
          </a:p>
          <a:p>
            <a:pPr>
              <a:buBlip>
                <a:blip r:embed="rId2"/>
              </a:buBlip>
            </a:pPr>
            <a:endParaRPr lang="en-US" dirty="0"/>
          </a:p>
          <a:p>
            <a:pPr>
              <a:buBlip>
                <a:blip r:embed="rId2"/>
              </a:buBlip>
            </a:pPr>
            <a:r>
              <a:rPr lang="en-US" dirty="0"/>
              <a:t>  Kennedy, J. and </a:t>
            </a:r>
            <a:r>
              <a:rPr lang="en-US" dirty="0" err="1"/>
              <a:t>Eberhart</a:t>
            </a:r>
            <a:r>
              <a:rPr lang="en-US" dirty="0"/>
              <a:t>, R., </a:t>
            </a:r>
            <a:r>
              <a:rPr lang="en-US" i="1" dirty="0"/>
              <a:t>Swarm Intelligence, Academic Press, 1sted., San Diego, CA, 2001. </a:t>
            </a:r>
          </a:p>
          <a:p>
            <a:pPr>
              <a:buBlip>
                <a:blip r:embed="rId2"/>
              </a:buBlip>
            </a:pPr>
            <a:endParaRPr lang="en-US" i="1" dirty="0"/>
          </a:p>
          <a:p>
            <a:pPr>
              <a:buBlip>
                <a:blip r:embed="rId2"/>
              </a:buBlip>
            </a:pPr>
            <a:r>
              <a:rPr lang="en-US" dirty="0"/>
              <a:t>  Hassan R., </a:t>
            </a:r>
            <a:r>
              <a:rPr lang="en-US" dirty="0" err="1"/>
              <a:t>Cohanim</a:t>
            </a:r>
            <a:r>
              <a:rPr lang="en-US" dirty="0"/>
              <a:t> B., de </a:t>
            </a:r>
            <a:r>
              <a:rPr lang="en-US" dirty="0" err="1"/>
              <a:t>Weck</a:t>
            </a:r>
            <a:r>
              <a:rPr lang="en-US" dirty="0"/>
              <a:t> O.L., Venter G., “A Comparison of Particle Swarm Optimization and the Genetic Algorithm”, AIAA-2005-1897, 1st AIAA  Multidisciplinary Design Optimization Specialist Conference, Austin, Texas, April 18-21, 2005</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DEE79E0-6833-46E0-8223-5B5BDF62312F}" type="slidenum">
              <a:rPr lang="nl-NL" smtClean="0"/>
              <a:pPr/>
              <a:t>443</a:t>
            </a:fld>
            <a:endParaRPr lang="nl-NL"/>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1450" y="1412720"/>
            <a:ext cx="7921100" cy="3970318"/>
          </a:xfrm>
          <a:prstGeom prst="rect">
            <a:avLst/>
          </a:prstGeom>
        </p:spPr>
        <p:txBody>
          <a:bodyPr wrap="square">
            <a:spAutoFit/>
          </a:bodyPr>
          <a:lstStyle/>
          <a:p>
            <a:pPr>
              <a:buClr>
                <a:schemeClr val="accent1">
                  <a:lumMod val="75000"/>
                </a:schemeClr>
              </a:buClr>
              <a:buFont typeface="Wingdings" pitchFamily="2" charset="2"/>
              <a:buChar char="v"/>
            </a:pPr>
            <a:r>
              <a:rPr lang="en-GB" dirty="0"/>
              <a:t>  a.k.a. </a:t>
            </a:r>
            <a:r>
              <a:rPr lang="en-GB" b="1" i="1" dirty="0"/>
              <a:t>Replacement</a:t>
            </a:r>
          </a:p>
          <a:p>
            <a:pPr>
              <a:buClr>
                <a:schemeClr val="accent1">
                  <a:lumMod val="75000"/>
                </a:schemeClr>
              </a:buClr>
              <a:buFont typeface="Wingdings" pitchFamily="2" charset="2"/>
              <a:buChar char="v"/>
            </a:pPr>
            <a:endParaRPr lang="en-GB" sz="2400" b="1" i="1" dirty="0"/>
          </a:p>
          <a:p>
            <a:pPr>
              <a:buClr>
                <a:schemeClr val="accent1">
                  <a:lumMod val="75000"/>
                </a:schemeClr>
              </a:buClr>
              <a:buFont typeface="Wingdings" pitchFamily="2" charset="2"/>
              <a:buChar char="v"/>
            </a:pPr>
            <a:r>
              <a:rPr lang="en-GB" sz="2400" b="1" i="1" dirty="0"/>
              <a:t> </a:t>
            </a:r>
            <a:r>
              <a:rPr lang="en-GB" dirty="0"/>
              <a:t>Most EAs use fixed population size so need a way of going from (parents + offspring) to next generation </a:t>
            </a:r>
            <a:endParaRPr lang="en-GB" sz="2000" dirty="0"/>
          </a:p>
          <a:p>
            <a:pPr>
              <a:buClr>
                <a:schemeClr val="accent1">
                  <a:lumMod val="75000"/>
                </a:schemeClr>
              </a:buClr>
              <a:buFont typeface="Wingdings" pitchFamily="2" charset="2"/>
              <a:buChar char="v"/>
            </a:pPr>
            <a:endParaRPr lang="en-GB" sz="2000" dirty="0"/>
          </a:p>
          <a:p>
            <a:pPr>
              <a:buClr>
                <a:schemeClr val="accent1">
                  <a:lumMod val="75000"/>
                </a:schemeClr>
              </a:buClr>
              <a:buFont typeface="Wingdings" pitchFamily="2" charset="2"/>
              <a:buChar char="v"/>
            </a:pPr>
            <a:r>
              <a:rPr lang="en-GB" sz="2000" dirty="0"/>
              <a:t>  </a:t>
            </a:r>
            <a:r>
              <a:rPr lang="en-GB" dirty="0"/>
              <a:t>Often deterministic</a:t>
            </a:r>
            <a:endParaRPr lang="en-GB" sz="2000" b="1" i="1" dirty="0"/>
          </a:p>
          <a:p>
            <a:endParaRPr lang="en-GB" sz="2400" dirty="0"/>
          </a:p>
          <a:p>
            <a:pPr lvl="1">
              <a:buFont typeface="Wingdings" pitchFamily="2" charset="2"/>
              <a:buChar char="Ø"/>
            </a:pPr>
            <a:r>
              <a:rPr lang="en-GB" dirty="0"/>
              <a:t>   Fitness based : e.g.</a:t>
            </a:r>
            <a:r>
              <a:rPr lang="en-US" dirty="0"/>
              <a:t>,</a:t>
            </a:r>
            <a:r>
              <a:rPr lang="en-GB" dirty="0"/>
              <a:t> rank </a:t>
            </a:r>
            <a:r>
              <a:rPr lang="en-GB" dirty="0" err="1"/>
              <a:t>parents+offspring</a:t>
            </a:r>
            <a:r>
              <a:rPr lang="en-GB" dirty="0"/>
              <a:t> and take best </a:t>
            </a:r>
          </a:p>
          <a:p>
            <a:pPr lvl="1">
              <a:buFont typeface="Wingdings" pitchFamily="2" charset="2"/>
              <a:buChar char="Ø"/>
            </a:pPr>
            <a:r>
              <a:rPr lang="en-GB" dirty="0"/>
              <a:t>   Age based</a:t>
            </a:r>
            <a:r>
              <a:rPr lang="en-US" dirty="0"/>
              <a:t>:</a:t>
            </a:r>
            <a:r>
              <a:rPr lang="en-GB" dirty="0"/>
              <a:t> make as many offspring as parents and delete all parents</a:t>
            </a:r>
          </a:p>
          <a:p>
            <a:pPr lvl="1"/>
            <a:endParaRPr lang="en-GB" dirty="0"/>
          </a:p>
          <a:p>
            <a:pPr lvl="1"/>
            <a:r>
              <a:rPr lang="en-GB" dirty="0"/>
              <a:t> </a:t>
            </a:r>
          </a:p>
          <a:p>
            <a:pPr>
              <a:buClr>
                <a:schemeClr val="accent1">
                  <a:lumMod val="75000"/>
                </a:schemeClr>
              </a:buClr>
              <a:buFont typeface="Wingdings" pitchFamily="2" charset="2"/>
              <a:buChar char="v"/>
            </a:pPr>
            <a:r>
              <a:rPr lang="en-GB" sz="2400" dirty="0"/>
              <a:t>  </a:t>
            </a:r>
            <a:r>
              <a:rPr lang="en-GB" dirty="0"/>
              <a:t>Sometimes do combination (elitism)</a:t>
            </a:r>
            <a:endParaRPr lang="en-GB" sz="2400" dirty="0"/>
          </a:p>
        </p:txBody>
      </p:sp>
      <p:sp>
        <p:nvSpPr>
          <p:cNvPr id="2" name="Title 1"/>
          <p:cNvSpPr>
            <a:spLocks noGrp="1"/>
          </p:cNvSpPr>
          <p:nvPr>
            <p:ph type="title"/>
          </p:nvPr>
        </p:nvSpPr>
        <p:spPr/>
        <p:txBody>
          <a:bodyPr/>
          <a:lstStyle/>
          <a:p>
            <a:r>
              <a:rPr lang="en-GB" dirty="0"/>
              <a:t>Survivor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45</a:t>
            </a:fld>
            <a:endParaRPr lang="en-US"/>
          </a:p>
        </p:txBody>
      </p:sp>
      <p:pic>
        <p:nvPicPr>
          <p:cNvPr id="5122" name="Picture 2" descr="E:\dr.hamzeh\slide evolutionary\themplate\pic\stick_figure_reading_newspaper_md_wm.gif"/>
          <p:cNvPicPr>
            <a:picLocks noChangeAspect="1" noChangeArrowheads="1" noCrop="1"/>
          </p:cNvPicPr>
          <p:nvPr/>
        </p:nvPicPr>
        <p:blipFill>
          <a:blip r:embed="rId2" cstate="print"/>
          <a:srcRect/>
          <a:stretch>
            <a:fillRect/>
          </a:stretch>
        </p:blipFill>
        <p:spPr bwMode="auto">
          <a:xfrm>
            <a:off x="6516270" y="4437140"/>
            <a:ext cx="2095500" cy="20955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Initialisation / Termination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46</a:t>
            </a:fld>
            <a:endParaRPr lang="en-US"/>
          </a:p>
        </p:txBody>
      </p:sp>
      <p:sp>
        <p:nvSpPr>
          <p:cNvPr id="5" name="Rectangle 4"/>
          <p:cNvSpPr/>
          <p:nvPr/>
        </p:nvSpPr>
        <p:spPr>
          <a:xfrm>
            <a:off x="467430" y="1484730"/>
            <a:ext cx="7561050" cy="461665"/>
          </a:xfrm>
          <a:prstGeom prst="rect">
            <a:avLst/>
          </a:prstGeom>
        </p:spPr>
        <p:txBody>
          <a:bodyPr wrap="square">
            <a:spAutoFit/>
          </a:bodyPr>
          <a:lstStyle/>
          <a:p>
            <a:pPr>
              <a:buClr>
                <a:schemeClr val="accent1">
                  <a:lumMod val="75000"/>
                </a:schemeClr>
              </a:buClr>
              <a:buFont typeface="Wingdings" pitchFamily="2" charset="2"/>
              <a:buChar char="v"/>
            </a:pPr>
            <a:r>
              <a:rPr lang="en-GB" sz="2400" dirty="0"/>
              <a:t>  </a:t>
            </a:r>
            <a:r>
              <a:rPr lang="en-GB" dirty="0"/>
              <a:t>Initialisation usually done at random</a:t>
            </a:r>
          </a:p>
        </p:txBody>
      </p:sp>
      <p:graphicFrame>
        <p:nvGraphicFramePr>
          <p:cNvPr id="10" name="Diagram 9"/>
          <p:cNvGraphicFramePr/>
          <p:nvPr/>
        </p:nvGraphicFramePr>
        <p:xfrm>
          <a:off x="611450" y="2204830"/>
          <a:ext cx="7849090" cy="3847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dr.hamzeh\slide evolutionary\themplate\pic\lift_up_celebration_md_wm.jpg"/>
          <p:cNvPicPr>
            <a:picLocks noChangeAspect="1" noChangeArrowheads="1"/>
          </p:cNvPicPr>
          <p:nvPr/>
        </p:nvPicPr>
        <p:blipFill>
          <a:blip r:embed="rId2" cstate="print"/>
          <a:srcRect/>
          <a:stretch>
            <a:fillRect/>
          </a:stretch>
        </p:blipFill>
        <p:spPr bwMode="auto">
          <a:xfrm>
            <a:off x="-36640" y="1249050"/>
            <a:ext cx="2035930" cy="2035930"/>
          </a:xfrm>
          <a:prstGeom prst="rect">
            <a:avLst/>
          </a:prstGeom>
          <a:noFill/>
        </p:spPr>
      </p:pic>
      <p:sp>
        <p:nvSpPr>
          <p:cNvPr id="2" name="Title 1"/>
          <p:cNvSpPr>
            <a:spLocks noGrp="1"/>
          </p:cNvSpPr>
          <p:nvPr>
            <p:ph type="title"/>
          </p:nvPr>
        </p:nvSpPr>
        <p:spPr/>
        <p:txBody>
          <a:bodyPr/>
          <a:lstStyle/>
          <a:p>
            <a:r>
              <a:rPr lang="en-GB" dirty="0"/>
              <a:t>Termination condition</a:t>
            </a:r>
            <a:endParaRPr lang="en-US" dirty="0"/>
          </a:p>
        </p:txBody>
      </p:sp>
      <p:graphicFrame>
        <p:nvGraphicFramePr>
          <p:cNvPr id="5" name="Content Placeholder 4"/>
          <p:cNvGraphicFramePr>
            <a:graphicFrameLocks noGrp="1"/>
          </p:cNvGraphicFramePr>
          <p:nvPr>
            <p:ph idx="4294967295"/>
          </p:nvPr>
        </p:nvGraphicFramePr>
        <p:xfrm>
          <a:off x="-612720" y="1176338"/>
          <a:ext cx="975672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1"/>
          </p:nvPr>
        </p:nvSpPr>
        <p:spPr/>
        <p:txBody>
          <a:bodyPr/>
          <a:lstStyle/>
          <a:p>
            <a:fld id="{05F902D2-9C2C-4DBB-8DAD-BC9F69CAD2CA}"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#5</a:t>
            </a:r>
          </a:p>
        </p:txBody>
      </p:sp>
      <p:sp>
        <p:nvSpPr>
          <p:cNvPr id="3" name="Slide Number Placeholder 2"/>
          <p:cNvSpPr>
            <a:spLocks noGrp="1"/>
          </p:cNvSpPr>
          <p:nvPr>
            <p:ph type="sldNum" sz="quarter" idx="11"/>
          </p:nvPr>
        </p:nvSpPr>
        <p:spPr/>
        <p:txBody>
          <a:bodyPr/>
          <a:lstStyle/>
          <a:p>
            <a:fld id="{05F902D2-9C2C-4DBB-8DAD-BC9F69CAD2CA}" type="slidenum">
              <a:rPr lang="en-US" smtClean="0"/>
              <a:pPr/>
              <a:t>48</a:t>
            </a:fld>
            <a:endParaRPr lang="en-US"/>
          </a:p>
        </p:txBody>
      </p:sp>
    </p:spTree>
    <p:extLst>
      <p:ext uri="{BB962C8B-B14F-4D97-AF65-F5344CB8AC3E}">
        <p14:creationId xmlns:p14="http://schemas.microsoft.com/office/powerpoint/2010/main" val="829564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66"/>
                </a:solidFill>
                <a:latin typeface="Arial" charset="0"/>
              </a:rPr>
              <a:t>Example: the 8 queens problem</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49</a:t>
            </a:fld>
            <a:endParaRPr lang="en-US"/>
          </a:p>
        </p:txBody>
      </p:sp>
      <p:pic>
        <p:nvPicPr>
          <p:cNvPr id="11266" name="Picture 2" descr="C:\Users\kimia\Desktop\screenshotNQueens.png"/>
          <p:cNvPicPr>
            <a:picLocks noChangeAspect="1" noChangeArrowheads="1"/>
          </p:cNvPicPr>
          <p:nvPr/>
        </p:nvPicPr>
        <p:blipFill>
          <a:blip r:embed="rId2" cstate="print"/>
          <a:srcRect/>
          <a:stretch>
            <a:fillRect/>
          </a:stretch>
        </p:blipFill>
        <p:spPr bwMode="auto">
          <a:xfrm>
            <a:off x="1727460" y="1412720"/>
            <a:ext cx="5580920" cy="4413889"/>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95000"/>
                    <a:lumOff val="5000"/>
                  </a:schemeClr>
                </a:solidFill>
              </a:rPr>
              <a:t>What is Intelligence?</a:t>
            </a:r>
          </a:p>
        </p:txBody>
      </p:sp>
      <p:sp>
        <p:nvSpPr>
          <p:cNvPr id="3" name="Content Placeholder 2"/>
          <p:cNvSpPr>
            <a:spLocks noGrp="1"/>
          </p:cNvSpPr>
          <p:nvPr>
            <p:ph idx="4294967295"/>
          </p:nvPr>
        </p:nvSpPr>
        <p:spPr>
          <a:xfrm>
            <a:off x="457200" y="1176338"/>
            <a:ext cx="8229600" cy="5105400"/>
          </a:xfrm>
        </p:spPr>
        <p:txBody>
          <a:bodyPr/>
          <a:lstStyle/>
          <a:p>
            <a:pPr>
              <a:buFont typeface="Wingdings" pitchFamily="2" charset="2"/>
              <a:buChar char="Ø"/>
            </a:pPr>
            <a:r>
              <a:rPr lang="en-GB" sz="2000" b="1" dirty="0">
                <a:solidFill>
                  <a:schemeClr val="tx1">
                    <a:lumMod val="95000"/>
                    <a:lumOff val="5000"/>
                  </a:schemeClr>
                </a:solidFill>
              </a:rPr>
              <a:t>Intelligence</a:t>
            </a:r>
            <a:r>
              <a:rPr lang="en-GB" sz="2000" dirty="0">
                <a:solidFill>
                  <a:schemeClr val="tx1">
                    <a:lumMod val="95000"/>
                    <a:lumOff val="5000"/>
                  </a:schemeClr>
                </a:solidFill>
              </a:rPr>
              <a:t> can be defined as the capability of a system to adapt its behaviour to ever-changing environment.</a:t>
            </a:r>
          </a:p>
          <a:p>
            <a:pPr>
              <a:buFont typeface="Wingdings" pitchFamily="2" charset="2"/>
              <a:buChar char="Ø"/>
            </a:pPr>
            <a:endParaRPr lang="en-GB" sz="2000" dirty="0">
              <a:effectLst>
                <a:outerShdw blurRad="38100" dist="38100" dir="2700000" algn="tl">
                  <a:srgbClr val="000000">
                    <a:alpha val="43137"/>
                  </a:srgbClr>
                </a:outerShdw>
              </a:effectLst>
            </a:endParaRPr>
          </a:p>
          <a:p>
            <a:pPr>
              <a:buNone/>
            </a:pPr>
            <a:endParaRPr lang="en-GB" sz="2000" dirty="0">
              <a:effectLst>
                <a:outerShdw blurRad="38100" dist="38100" dir="2700000" algn="tl">
                  <a:srgbClr val="000000">
                    <a:alpha val="43137"/>
                  </a:srgbClr>
                </a:outerShdw>
              </a:effectLst>
            </a:endParaRPr>
          </a:p>
          <a:p>
            <a:pPr>
              <a:buNone/>
            </a:pPr>
            <a:endParaRPr lang="en-US" sz="1900" dirty="0">
              <a:solidFill>
                <a:schemeClr val="tx2"/>
              </a:solidFill>
              <a:effectLst>
                <a:outerShdw blurRad="38100" dist="38100" dir="2700000" algn="tl">
                  <a:srgbClr val="000000">
                    <a:alpha val="43137"/>
                  </a:srgbClr>
                </a:outerShdw>
              </a:effectLst>
            </a:endParaRPr>
          </a:p>
          <a:p>
            <a:pPr lvl="1"/>
            <a:endParaRPr lang="en-US" sz="1900" dirty="0"/>
          </a:p>
          <a:p>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a:t>
            </a:fld>
            <a:endParaRPr lang="en-US"/>
          </a:p>
        </p:txBody>
      </p:sp>
      <p:graphicFrame>
        <p:nvGraphicFramePr>
          <p:cNvPr id="14" name="Diagram 13"/>
          <p:cNvGraphicFramePr/>
          <p:nvPr/>
        </p:nvGraphicFramePr>
        <p:xfrm>
          <a:off x="-180660" y="2636890"/>
          <a:ext cx="4968690" cy="338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ular Callout 8"/>
          <p:cNvSpPr/>
          <p:nvPr/>
        </p:nvSpPr>
        <p:spPr bwMode="auto">
          <a:xfrm>
            <a:off x="4429124" y="2571744"/>
            <a:ext cx="4429156" cy="1512210"/>
          </a:xfrm>
          <a:prstGeom prst="wedgeRoundRectCallout">
            <a:avLst>
              <a:gd name="adj1" fmla="val -57705"/>
              <a:gd name="adj2" fmla="val 152550"/>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sz="1600" dirty="0">
              <a:solidFill>
                <a:schemeClr val="tx1"/>
              </a:solidFill>
              <a:effectLst>
                <a:outerShdw blurRad="38100" dist="38100" dir="2700000" algn="tl">
                  <a:srgbClr val="000000">
                    <a:alpha val="43137"/>
                  </a:srgbClr>
                </a:outerShdw>
              </a:effectLst>
            </a:endParaRPr>
          </a:p>
          <a:p>
            <a:pPr marL="0" marR="0" indent="0" algn="l" defTabSz="914400" rtl="0" eaLnBrk="1" fontAlgn="base" latinLnBrk="0" hangingPunct="1">
              <a:lnSpc>
                <a:spcPct val="100000"/>
              </a:lnSpc>
              <a:spcBef>
                <a:spcPct val="0"/>
              </a:spcBef>
              <a:spcAft>
                <a:spcPct val="0"/>
              </a:spcAft>
              <a:buClrTx/>
              <a:buSzTx/>
              <a:buFontTx/>
              <a:buNone/>
              <a:tabLst/>
            </a:pPr>
            <a:r>
              <a:rPr lang="en-US" sz="1400" b="1" dirty="0">
                <a:solidFill>
                  <a:schemeClr val="tx1"/>
                </a:solidFill>
              </a:rPr>
              <a:t>How can we find that we act rationally? </a:t>
            </a:r>
          </a:p>
          <a:p>
            <a:pPr marL="0" marR="0" indent="0" algn="l" defTabSz="914400" rtl="0" eaLnBrk="1" fontAlgn="base" latinLnBrk="0" hangingPunct="1">
              <a:lnSpc>
                <a:spcPct val="100000"/>
              </a:lnSpc>
              <a:spcBef>
                <a:spcPct val="0"/>
              </a:spcBef>
              <a:spcAft>
                <a:spcPct val="0"/>
              </a:spcAft>
              <a:buClrTx/>
              <a:buSzTx/>
              <a:buFontTx/>
              <a:buNone/>
              <a:tabLst/>
            </a:pPr>
            <a:endParaRPr lang="fa-IR" sz="1400" b="1" dirty="0">
              <a:solidFill>
                <a:schemeClr val="tx1"/>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a:solidFill>
                  <a:srgbClr val="7030A0"/>
                </a:solidFill>
              </a:rPr>
              <a:t>Acting rationally leads to Minimize Error (close to zero)</a:t>
            </a:r>
          </a:p>
        </p:txBody>
      </p:sp>
      <p:pic>
        <p:nvPicPr>
          <p:cNvPr id="521218" name="Picture 2" descr="H:\Computer Eng\PH.D thesis\Evo slides\pic\hear_see_speak_no_evil_pc_md_wm.jpg"/>
          <p:cNvPicPr>
            <a:picLocks noChangeAspect="1" noChangeArrowheads="1"/>
          </p:cNvPicPr>
          <p:nvPr/>
        </p:nvPicPr>
        <p:blipFill>
          <a:blip r:embed="rId7" cstate="print"/>
          <a:srcRect/>
          <a:stretch>
            <a:fillRect/>
          </a:stretch>
        </p:blipFill>
        <p:spPr bwMode="auto">
          <a:xfrm>
            <a:off x="6286512" y="4286256"/>
            <a:ext cx="2254248" cy="2254248"/>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323410" y="3645030"/>
            <a:ext cx="2266950" cy="26003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8 queens problem: r</a:t>
            </a:r>
            <a:r>
              <a:rPr lang="en-US" sz="2400" dirty="0"/>
              <a:t>epresentation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50</a:t>
            </a:fld>
            <a:endParaRPr lang="en-US"/>
          </a:p>
        </p:txBody>
      </p:sp>
      <p:pic>
        <p:nvPicPr>
          <p:cNvPr id="5" name="Picture 2" descr="C:\Users\kimia\Desktop\screenshotNQueens.png"/>
          <p:cNvPicPr>
            <a:picLocks noChangeAspect="1" noChangeArrowheads="1"/>
          </p:cNvPicPr>
          <p:nvPr/>
        </p:nvPicPr>
        <p:blipFill>
          <a:blip r:embed="rId3" cstate="print"/>
          <a:srcRect/>
          <a:stretch>
            <a:fillRect/>
          </a:stretch>
        </p:blipFill>
        <p:spPr bwMode="auto">
          <a:xfrm>
            <a:off x="2699740" y="1196690"/>
            <a:ext cx="3304684" cy="2613639"/>
          </a:xfrm>
          <a:prstGeom prst="rect">
            <a:avLst/>
          </a:prstGeom>
          <a:noFill/>
        </p:spPr>
      </p:pic>
      <p:sp>
        <p:nvSpPr>
          <p:cNvPr id="6" name="Rectangle 5"/>
          <p:cNvSpPr/>
          <p:nvPr/>
        </p:nvSpPr>
        <p:spPr>
          <a:xfrm>
            <a:off x="2339690" y="4365130"/>
            <a:ext cx="5751896" cy="646331"/>
          </a:xfrm>
          <a:prstGeom prst="rect">
            <a:avLst/>
          </a:prstGeom>
        </p:spPr>
        <p:txBody>
          <a:bodyPr wrap="none">
            <a:spAutoFit/>
          </a:bodyPr>
          <a:lstStyle/>
          <a:p>
            <a:r>
              <a:rPr lang="en-US" dirty="0"/>
              <a:t>What is the representation of the 8 Queens problem ??</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 queens problem: r</a:t>
            </a:r>
            <a:r>
              <a:rPr lang="en-US" sz="2400" dirty="0"/>
              <a:t>epresentation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51</a:t>
            </a:fld>
            <a:endParaRPr lang="en-US"/>
          </a:p>
        </p:txBody>
      </p:sp>
      <p:sp>
        <p:nvSpPr>
          <p:cNvPr id="5" name="Rectangle 4"/>
          <p:cNvSpPr/>
          <p:nvPr/>
        </p:nvSpPr>
        <p:spPr>
          <a:xfrm>
            <a:off x="395420" y="1412720"/>
            <a:ext cx="4572000" cy="923330"/>
          </a:xfrm>
          <a:prstGeom prst="rect">
            <a:avLst/>
          </a:prstGeom>
        </p:spPr>
        <p:txBody>
          <a:bodyPr>
            <a:spAutoFit/>
          </a:bodyPr>
          <a:lstStyle/>
          <a:p>
            <a:r>
              <a:rPr lang="en-US" b="1" dirty="0">
                <a:solidFill>
                  <a:srgbClr val="C00000"/>
                </a:solidFill>
                <a:latin typeface="Arial" charset="0"/>
              </a:rPr>
              <a:t>Phenotype: </a:t>
            </a:r>
          </a:p>
          <a:p>
            <a:endParaRPr lang="en-US" dirty="0">
              <a:solidFill>
                <a:schemeClr val="tx2"/>
              </a:solidFill>
              <a:latin typeface="Arial" charset="0"/>
            </a:endParaRPr>
          </a:p>
          <a:p>
            <a:r>
              <a:rPr lang="en-US" dirty="0">
                <a:latin typeface="Arial" charset="0"/>
              </a:rPr>
              <a:t>a board configuration</a:t>
            </a:r>
            <a:r>
              <a:rPr lang="en-US" dirty="0">
                <a:solidFill>
                  <a:schemeClr val="tx2"/>
                </a:solidFill>
                <a:latin typeface="Arial" charset="0"/>
              </a:rPr>
              <a:t> </a:t>
            </a:r>
            <a:endParaRPr lang="en-US" dirty="0">
              <a:solidFill>
                <a:schemeClr val="tx2"/>
              </a:solidFill>
            </a:endParaRPr>
          </a:p>
        </p:txBody>
      </p:sp>
      <p:sp>
        <p:nvSpPr>
          <p:cNvPr id="7" name="Rectangle 6"/>
          <p:cNvSpPr/>
          <p:nvPr/>
        </p:nvSpPr>
        <p:spPr>
          <a:xfrm>
            <a:off x="395420" y="4437140"/>
            <a:ext cx="4464620" cy="923330"/>
          </a:xfrm>
          <a:prstGeom prst="rect">
            <a:avLst/>
          </a:prstGeom>
        </p:spPr>
        <p:txBody>
          <a:bodyPr wrap="square">
            <a:spAutoFit/>
          </a:bodyPr>
          <a:lstStyle/>
          <a:p>
            <a:r>
              <a:rPr lang="en-US" b="1" dirty="0">
                <a:solidFill>
                  <a:srgbClr val="C00000"/>
                </a:solidFill>
                <a:latin typeface="Arial" charset="0"/>
              </a:rPr>
              <a:t>Genotype: </a:t>
            </a:r>
          </a:p>
          <a:p>
            <a:endParaRPr lang="en-US" dirty="0">
              <a:solidFill>
                <a:schemeClr val="tx2"/>
              </a:solidFill>
              <a:latin typeface="Arial" charset="0"/>
            </a:endParaRPr>
          </a:p>
          <a:p>
            <a:r>
              <a:rPr lang="en-US" dirty="0">
                <a:latin typeface="Arial" charset="0"/>
              </a:rPr>
              <a:t>a permutation of  the numbers 1 - 8</a:t>
            </a:r>
            <a:endParaRPr lang="en-US" dirty="0"/>
          </a:p>
        </p:txBody>
      </p:sp>
      <p:grpSp>
        <p:nvGrpSpPr>
          <p:cNvPr id="8" name="Group 101"/>
          <p:cNvGrpSpPr>
            <a:grpSpLocks/>
          </p:cNvGrpSpPr>
          <p:nvPr/>
        </p:nvGrpSpPr>
        <p:grpSpPr bwMode="auto">
          <a:xfrm>
            <a:off x="4644010" y="1335372"/>
            <a:ext cx="3810001" cy="4325938"/>
            <a:chOff x="2880" y="1056"/>
            <a:chExt cx="2400" cy="2725"/>
          </a:xfrm>
        </p:grpSpPr>
        <p:grpSp>
          <p:nvGrpSpPr>
            <p:cNvPr id="88" name="Group 4"/>
            <p:cNvGrpSpPr>
              <a:grpSpLocks/>
            </p:cNvGrpSpPr>
            <p:nvPr/>
          </p:nvGrpSpPr>
          <p:grpSpPr bwMode="auto">
            <a:xfrm>
              <a:off x="2880" y="3456"/>
              <a:ext cx="1920" cy="325"/>
              <a:chOff x="432" y="1873"/>
              <a:chExt cx="1920" cy="325"/>
            </a:xfrm>
          </p:grpSpPr>
          <p:grpSp>
            <p:nvGrpSpPr>
              <p:cNvPr id="90" name="Group 5"/>
              <p:cNvGrpSpPr>
                <a:grpSpLocks/>
              </p:cNvGrpSpPr>
              <p:nvPr/>
            </p:nvGrpSpPr>
            <p:grpSpPr bwMode="auto">
              <a:xfrm>
                <a:off x="432" y="1920"/>
                <a:ext cx="1920" cy="240"/>
                <a:chOff x="432" y="1920"/>
                <a:chExt cx="1920" cy="240"/>
              </a:xfrm>
            </p:grpSpPr>
            <p:sp>
              <p:nvSpPr>
                <p:cNvPr id="99" name="Rectangle 6"/>
                <p:cNvSpPr>
                  <a:spLocks noChangeArrowheads="1"/>
                </p:cNvSpPr>
                <p:nvPr/>
              </p:nvSpPr>
              <p:spPr bwMode="auto">
                <a:xfrm>
                  <a:off x="211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0" name="Rectangle 7"/>
                <p:cNvSpPr>
                  <a:spLocks noChangeArrowheads="1"/>
                </p:cNvSpPr>
                <p:nvPr/>
              </p:nvSpPr>
              <p:spPr bwMode="auto">
                <a:xfrm>
                  <a:off x="43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1" name="Rectangle 8"/>
                <p:cNvSpPr>
                  <a:spLocks noChangeArrowheads="1"/>
                </p:cNvSpPr>
                <p:nvPr/>
              </p:nvSpPr>
              <p:spPr bwMode="auto">
                <a:xfrm>
                  <a:off x="67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2" name="Rectangle 9"/>
                <p:cNvSpPr>
                  <a:spLocks noChangeArrowheads="1"/>
                </p:cNvSpPr>
                <p:nvPr/>
              </p:nvSpPr>
              <p:spPr bwMode="auto">
                <a:xfrm>
                  <a:off x="91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3" name="Rectangle 10"/>
                <p:cNvSpPr>
                  <a:spLocks noChangeArrowheads="1"/>
                </p:cNvSpPr>
                <p:nvPr/>
              </p:nvSpPr>
              <p:spPr bwMode="auto">
                <a:xfrm>
                  <a:off x="115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4" name="Rectangle 11"/>
                <p:cNvSpPr>
                  <a:spLocks noChangeArrowheads="1"/>
                </p:cNvSpPr>
                <p:nvPr/>
              </p:nvSpPr>
              <p:spPr bwMode="auto">
                <a:xfrm>
                  <a:off x="139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5" name="Rectangle 12"/>
                <p:cNvSpPr>
                  <a:spLocks noChangeArrowheads="1"/>
                </p:cNvSpPr>
                <p:nvPr/>
              </p:nvSpPr>
              <p:spPr bwMode="auto">
                <a:xfrm>
                  <a:off x="163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6" name="Rectangle 13"/>
                <p:cNvSpPr>
                  <a:spLocks noChangeArrowheads="1"/>
                </p:cNvSpPr>
                <p:nvPr/>
              </p:nvSpPr>
              <p:spPr bwMode="auto">
                <a:xfrm>
                  <a:off x="187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grpSp>
          <p:sp>
            <p:nvSpPr>
              <p:cNvPr id="91" name="Rectangle 14"/>
              <p:cNvSpPr>
                <a:spLocks noChangeArrowheads="1"/>
              </p:cNvSpPr>
              <p:nvPr/>
            </p:nvSpPr>
            <p:spPr bwMode="auto">
              <a:xfrm>
                <a:off x="43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1</a:t>
                </a:r>
              </a:p>
            </p:txBody>
          </p:sp>
          <p:sp>
            <p:nvSpPr>
              <p:cNvPr id="92" name="Rectangle 15"/>
              <p:cNvSpPr>
                <a:spLocks noChangeArrowheads="1"/>
              </p:cNvSpPr>
              <p:nvPr/>
            </p:nvSpPr>
            <p:spPr bwMode="auto">
              <a:xfrm>
                <a:off x="115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2</a:t>
                </a:r>
              </a:p>
            </p:txBody>
          </p:sp>
          <p:sp>
            <p:nvSpPr>
              <p:cNvPr id="93" name="Rectangle 16"/>
              <p:cNvSpPr>
                <a:spLocks noChangeArrowheads="1"/>
              </p:cNvSpPr>
              <p:nvPr/>
            </p:nvSpPr>
            <p:spPr bwMode="auto">
              <a:xfrm>
                <a:off x="67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3</a:t>
                </a:r>
              </a:p>
            </p:txBody>
          </p:sp>
          <p:sp>
            <p:nvSpPr>
              <p:cNvPr id="94" name="Rectangle 17"/>
              <p:cNvSpPr>
                <a:spLocks noChangeArrowheads="1"/>
              </p:cNvSpPr>
              <p:nvPr/>
            </p:nvSpPr>
            <p:spPr bwMode="auto">
              <a:xfrm>
                <a:off x="163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4</a:t>
                </a:r>
              </a:p>
            </p:txBody>
          </p:sp>
          <p:sp>
            <p:nvSpPr>
              <p:cNvPr id="95" name="Rectangle 18"/>
              <p:cNvSpPr>
                <a:spLocks noChangeArrowheads="1"/>
              </p:cNvSpPr>
              <p:nvPr/>
            </p:nvSpPr>
            <p:spPr bwMode="auto">
              <a:xfrm>
                <a:off x="91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5</a:t>
                </a:r>
              </a:p>
            </p:txBody>
          </p:sp>
          <p:sp>
            <p:nvSpPr>
              <p:cNvPr id="96" name="Rectangle 19"/>
              <p:cNvSpPr>
                <a:spLocks noChangeArrowheads="1"/>
              </p:cNvSpPr>
              <p:nvPr/>
            </p:nvSpPr>
            <p:spPr bwMode="auto">
              <a:xfrm>
                <a:off x="139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6</a:t>
                </a:r>
              </a:p>
            </p:txBody>
          </p:sp>
          <p:sp>
            <p:nvSpPr>
              <p:cNvPr id="97" name="Rectangle 20"/>
              <p:cNvSpPr>
                <a:spLocks noChangeArrowheads="1"/>
              </p:cNvSpPr>
              <p:nvPr/>
            </p:nvSpPr>
            <p:spPr bwMode="auto">
              <a:xfrm>
                <a:off x="187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7</a:t>
                </a:r>
              </a:p>
            </p:txBody>
          </p:sp>
          <p:sp>
            <p:nvSpPr>
              <p:cNvPr id="98" name="Rectangle 21"/>
              <p:cNvSpPr>
                <a:spLocks noChangeArrowheads="1"/>
              </p:cNvSpPr>
              <p:nvPr/>
            </p:nvSpPr>
            <p:spPr bwMode="auto">
              <a:xfrm>
                <a:off x="211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8</a:t>
                </a:r>
              </a:p>
            </p:txBody>
          </p:sp>
        </p:grpSp>
        <p:grpSp>
          <p:nvGrpSpPr>
            <p:cNvPr id="15" name="Group 25"/>
            <p:cNvGrpSpPr>
              <a:grpSpLocks/>
            </p:cNvGrpSpPr>
            <p:nvPr/>
          </p:nvGrpSpPr>
          <p:grpSpPr bwMode="auto">
            <a:xfrm>
              <a:off x="2880" y="1056"/>
              <a:ext cx="1920" cy="1920"/>
              <a:chOff x="3524" y="1516"/>
              <a:chExt cx="1920" cy="1920"/>
            </a:xfrm>
          </p:grpSpPr>
          <p:sp>
            <p:nvSpPr>
              <p:cNvPr id="16" name="Rectangle 26"/>
              <p:cNvSpPr>
                <a:spLocks noChangeArrowheads="1"/>
              </p:cNvSpPr>
              <p:nvPr/>
            </p:nvSpPr>
            <p:spPr bwMode="auto">
              <a:xfrm>
                <a:off x="3524" y="15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17" name="Rectangle 27"/>
              <p:cNvSpPr>
                <a:spLocks noChangeArrowheads="1"/>
              </p:cNvSpPr>
              <p:nvPr/>
            </p:nvSpPr>
            <p:spPr bwMode="auto">
              <a:xfrm>
                <a:off x="3764" y="15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8" name="Rectangle 28"/>
              <p:cNvSpPr>
                <a:spLocks noChangeArrowheads="1"/>
              </p:cNvSpPr>
              <p:nvPr/>
            </p:nvSpPr>
            <p:spPr bwMode="auto">
              <a:xfrm>
                <a:off x="3524" y="17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9" name="Rectangle 29"/>
              <p:cNvSpPr>
                <a:spLocks noChangeArrowheads="1"/>
              </p:cNvSpPr>
              <p:nvPr/>
            </p:nvSpPr>
            <p:spPr bwMode="auto">
              <a:xfrm>
                <a:off x="3764" y="17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0" name="Rectangle 30"/>
              <p:cNvSpPr>
                <a:spLocks noChangeArrowheads="1"/>
              </p:cNvSpPr>
              <p:nvPr/>
            </p:nvSpPr>
            <p:spPr bwMode="auto">
              <a:xfrm>
                <a:off x="4004" y="15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1" name="Rectangle 31"/>
              <p:cNvSpPr>
                <a:spLocks noChangeArrowheads="1"/>
              </p:cNvSpPr>
              <p:nvPr/>
            </p:nvSpPr>
            <p:spPr bwMode="auto">
              <a:xfrm>
                <a:off x="4244" y="15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22" name="Rectangle 32"/>
              <p:cNvSpPr>
                <a:spLocks noChangeArrowheads="1"/>
              </p:cNvSpPr>
              <p:nvPr/>
            </p:nvSpPr>
            <p:spPr bwMode="auto">
              <a:xfrm>
                <a:off x="4004" y="17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23" name="Rectangle 33"/>
              <p:cNvSpPr>
                <a:spLocks noChangeArrowheads="1"/>
              </p:cNvSpPr>
              <p:nvPr/>
            </p:nvSpPr>
            <p:spPr bwMode="auto">
              <a:xfrm>
                <a:off x="4244" y="17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4" name="Rectangle 34"/>
              <p:cNvSpPr>
                <a:spLocks noChangeArrowheads="1"/>
              </p:cNvSpPr>
              <p:nvPr/>
            </p:nvSpPr>
            <p:spPr bwMode="auto">
              <a:xfrm>
                <a:off x="3524" y="19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5" name="Rectangle 35"/>
              <p:cNvSpPr>
                <a:spLocks noChangeArrowheads="1"/>
              </p:cNvSpPr>
              <p:nvPr/>
            </p:nvSpPr>
            <p:spPr bwMode="auto">
              <a:xfrm>
                <a:off x="3764" y="1996"/>
                <a:ext cx="240" cy="24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endParaRPr lang="en-US"/>
              </a:p>
            </p:txBody>
          </p:sp>
          <p:sp>
            <p:nvSpPr>
              <p:cNvPr id="26" name="Rectangle 36"/>
              <p:cNvSpPr>
                <a:spLocks noChangeArrowheads="1"/>
              </p:cNvSpPr>
              <p:nvPr/>
            </p:nvSpPr>
            <p:spPr bwMode="auto">
              <a:xfrm>
                <a:off x="3524" y="223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27" name="Rectangle 37"/>
              <p:cNvSpPr>
                <a:spLocks noChangeArrowheads="1"/>
              </p:cNvSpPr>
              <p:nvPr/>
            </p:nvSpPr>
            <p:spPr bwMode="auto">
              <a:xfrm>
                <a:off x="3764" y="223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8" name="Rectangle 38"/>
              <p:cNvSpPr>
                <a:spLocks noChangeArrowheads="1"/>
              </p:cNvSpPr>
              <p:nvPr/>
            </p:nvSpPr>
            <p:spPr bwMode="auto">
              <a:xfrm>
                <a:off x="4004" y="19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9" name="Rectangle 39"/>
              <p:cNvSpPr>
                <a:spLocks noChangeArrowheads="1"/>
              </p:cNvSpPr>
              <p:nvPr/>
            </p:nvSpPr>
            <p:spPr bwMode="auto">
              <a:xfrm>
                <a:off x="4244" y="19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0" name="Rectangle 40"/>
              <p:cNvSpPr>
                <a:spLocks noChangeArrowheads="1"/>
              </p:cNvSpPr>
              <p:nvPr/>
            </p:nvSpPr>
            <p:spPr bwMode="auto">
              <a:xfrm>
                <a:off x="4004" y="223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1" name="Rectangle 41"/>
              <p:cNvSpPr>
                <a:spLocks noChangeArrowheads="1"/>
              </p:cNvSpPr>
              <p:nvPr/>
            </p:nvSpPr>
            <p:spPr bwMode="auto">
              <a:xfrm>
                <a:off x="4244" y="223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32" name="Rectangle 42"/>
              <p:cNvSpPr>
                <a:spLocks noChangeArrowheads="1"/>
              </p:cNvSpPr>
              <p:nvPr/>
            </p:nvSpPr>
            <p:spPr bwMode="auto">
              <a:xfrm>
                <a:off x="4484" y="15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33" name="Rectangle 43"/>
              <p:cNvSpPr>
                <a:spLocks noChangeArrowheads="1"/>
              </p:cNvSpPr>
              <p:nvPr/>
            </p:nvSpPr>
            <p:spPr bwMode="auto">
              <a:xfrm>
                <a:off x="4724" y="15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4" name="Rectangle 44"/>
              <p:cNvSpPr>
                <a:spLocks noChangeArrowheads="1"/>
              </p:cNvSpPr>
              <p:nvPr/>
            </p:nvSpPr>
            <p:spPr bwMode="auto">
              <a:xfrm>
                <a:off x="4484" y="17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5" name="Rectangle 45"/>
              <p:cNvSpPr>
                <a:spLocks noChangeArrowheads="1"/>
              </p:cNvSpPr>
              <p:nvPr/>
            </p:nvSpPr>
            <p:spPr bwMode="auto">
              <a:xfrm>
                <a:off x="4724" y="17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36" name="Rectangle 46"/>
              <p:cNvSpPr>
                <a:spLocks noChangeArrowheads="1"/>
              </p:cNvSpPr>
              <p:nvPr/>
            </p:nvSpPr>
            <p:spPr bwMode="auto">
              <a:xfrm>
                <a:off x="4964" y="15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37" name="Rectangle 47"/>
              <p:cNvSpPr>
                <a:spLocks noChangeArrowheads="1"/>
              </p:cNvSpPr>
              <p:nvPr/>
            </p:nvSpPr>
            <p:spPr bwMode="auto">
              <a:xfrm>
                <a:off x="5204" y="15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8" name="Rectangle 48"/>
              <p:cNvSpPr>
                <a:spLocks noChangeArrowheads="1"/>
              </p:cNvSpPr>
              <p:nvPr/>
            </p:nvSpPr>
            <p:spPr bwMode="auto">
              <a:xfrm>
                <a:off x="4964" y="17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9" name="Rectangle 49"/>
              <p:cNvSpPr>
                <a:spLocks noChangeArrowheads="1"/>
              </p:cNvSpPr>
              <p:nvPr/>
            </p:nvSpPr>
            <p:spPr bwMode="auto">
              <a:xfrm>
                <a:off x="5204" y="17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0" name="Rectangle 50"/>
              <p:cNvSpPr>
                <a:spLocks noChangeArrowheads="1"/>
              </p:cNvSpPr>
              <p:nvPr/>
            </p:nvSpPr>
            <p:spPr bwMode="auto">
              <a:xfrm>
                <a:off x="4484" y="19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1" name="Rectangle 51"/>
              <p:cNvSpPr>
                <a:spLocks noChangeArrowheads="1"/>
              </p:cNvSpPr>
              <p:nvPr/>
            </p:nvSpPr>
            <p:spPr bwMode="auto">
              <a:xfrm>
                <a:off x="4724" y="19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42" name="Rectangle 52"/>
              <p:cNvSpPr>
                <a:spLocks noChangeArrowheads="1"/>
              </p:cNvSpPr>
              <p:nvPr/>
            </p:nvSpPr>
            <p:spPr bwMode="auto">
              <a:xfrm>
                <a:off x="4484" y="223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43" name="Rectangle 53"/>
              <p:cNvSpPr>
                <a:spLocks noChangeArrowheads="1"/>
              </p:cNvSpPr>
              <p:nvPr/>
            </p:nvSpPr>
            <p:spPr bwMode="auto">
              <a:xfrm>
                <a:off x="4724" y="223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4" name="Rectangle 54"/>
              <p:cNvSpPr>
                <a:spLocks noChangeArrowheads="1"/>
              </p:cNvSpPr>
              <p:nvPr/>
            </p:nvSpPr>
            <p:spPr bwMode="auto">
              <a:xfrm>
                <a:off x="4964" y="19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5" name="Rectangle 55"/>
              <p:cNvSpPr>
                <a:spLocks noChangeArrowheads="1"/>
              </p:cNvSpPr>
              <p:nvPr/>
            </p:nvSpPr>
            <p:spPr bwMode="auto">
              <a:xfrm>
                <a:off x="5204" y="19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46" name="Rectangle 56"/>
              <p:cNvSpPr>
                <a:spLocks noChangeArrowheads="1"/>
              </p:cNvSpPr>
              <p:nvPr/>
            </p:nvSpPr>
            <p:spPr bwMode="auto">
              <a:xfrm>
                <a:off x="4964" y="223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47" name="Rectangle 57"/>
              <p:cNvSpPr>
                <a:spLocks noChangeArrowheads="1"/>
              </p:cNvSpPr>
              <p:nvPr/>
            </p:nvSpPr>
            <p:spPr bwMode="auto">
              <a:xfrm>
                <a:off x="5204" y="223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8" name="Rectangle 58"/>
              <p:cNvSpPr>
                <a:spLocks noChangeArrowheads="1"/>
              </p:cNvSpPr>
              <p:nvPr/>
            </p:nvSpPr>
            <p:spPr bwMode="auto">
              <a:xfrm>
                <a:off x="3524" y="247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9" name="Rectangle 59"/>
              <p:cNvSpPr>
                <a:spLocks noChangeArrowheads="1"/>
              </p:cNvSpPr>
              <p:nvPr/>
            </p:nvSpPr>
            <p:spPr bwMode="auto">
              <a:xfrm>
                <a:off x="3764" y="247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0" name="Rectangle 60"/>
              <p:cNvSpPr>
                <a:spLocks noChangeArrowheads="1"/>
              </p:cNvSpPr>
              <p:nvPr/>
            </p:nvSpPr>
            <p:spPr bwMode="auto">
              <a:xfrm>
                <a:off x="3524" y="27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1" name="Rectangle 61"/>
              <p:cNvSpPr>
                <a:spLocks noChangeArrowheads="1"/>
              </p:cNvSpPr>
              <p:nvPr/>
            </p:nvSpPr>
            <p:spPr bwMode="auto">
              <a:xfrm>
                <a:off x="3764" y="27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52" name="Rectangle 62"/>
              <p:cNvSpPr>
                <a:spLocks noChangeArrowheads="1"/>
              </p:cNvSpPr>
              <p:nvPr/>
            </p:nvSpPr>
            <p:spPr bwMode="auto">
              <a:xfrm>
                <a:off x="4004" y="247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53" name="Rectangle 63"/>
              <p:cNvSpPr>
                <a:spLocks noChangeArrowheads="1"/>
              </p:cNvSpPr>
              <p:nvPr/>
            </p:nvSpPr>
            <p:spPr bwMode="auto">
              <a:xfrm>
                <a:off x="4244" y="247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4" name="Rectangle 64"/>
              <p:cNvSpPr>
                <a:spLocks noChangeArrowheads="1"/>
              </p:cNvSpPr>
              <p:nvPr/>
            </p:nvSpPr>
            <p:spPr bwMode="auto">
              <a:xfrm>
                <a:off x="4004" y="27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5" name="Rectangle 65"/>
              <p:cNvSpPr>
                <a:spLocks noChangeArrowheads="1"/>
              </p:cNvSpPr>
              <p:nvPr/>
            </p:nvSpPr>
            <p:spPr bwMode="auto">
              <a:xfrm>
                <a:off x="4244" y="27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56" name="Rectangle 66"/>
              <p:cNvSpPr>
                <a:spLocks noChangeArrowheads="1"/>
              </p:cNvSpPr>
              <p:nvPr/>
            </p:nvSpPr>
            <p:spPr bwMode="auto">
              <a:xfrm>
                <a:off x="3524" y="29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57" name="Rectangle 67"/>
              <p:cNvSpPr>
                <a:spLocks noChangeArrowheads="1"/>
              </p:cNvSpPr>
              <p:nvPr/>
            </p:nvSpPr>
            <p:spPr bwMode="auto">
              <a:xfrm>
                <a:off x="3764" y="29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8" name="Rectangle 68"/>
              <p:cNvSpPr>
                <a:spLocks noChangeArrowheads="1"/>
              </p:cNvSpPr>
              <p:nvPr/>
            </p:nvSpPr>
            <p:spPr bwMode="auto">
              <a:xfrm>
                <a:off x="3524" y="31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9" name="Rectangle 69"/>
              <p:cNvSpPr>
                <a:spLocks noChangeArrowheads="1"/>
              </p:cNvSpPr>
              <p:nvPr/>
            </p:nvSpPr>
            <p:spPr bwMode="auto">
              <a:xfrm>
                <a:off x="3764" y="31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0" name="Rectangle 70"/>
              <p:cNvSpPr>
                <a:spLocks noChangeArrowheads="1"/>
              </p:cNvSpPr>
              <p:nvPr/>
            </p:nvSpPr>
            <p:spPr bwMode="auto">
              <a:xfrm>
                <a:off x="4004" y="29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1" name="Rectangle 71"/>
              <p:cNvSpPr>
                <a:spLocks noChangeArrowheads="1"/>
              </p:cNvSpPr>
              <p:nvPr/>
            </p:nvSpPr>
            <p:spPr bwMode="auto">
              <a:xfrm>
                <a:off x="4244" y="29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62" name="Rectangle 72"/>
              <p:cNvSpPr>
                <a:spLocks noChangeArrowheads="1"/>
              </p:cNvSpPr>
              <p:nvPr/>
            </p:nvSpPr>
            <p:spPr bwMode="auto">
              <a:xfrm>
                <a:off x="4004" y="31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63" name="Rectangle 73"/>
              <p:cNvSpPr>
                <a:spLocks noChangeArrowheads="1"/>
              </p:cNvSpPr>
              <p:nvPr/>
            </p:nvSpPr>
            <p:spPr bwMode="auto">
              <a:xfrm>
                <a:off x="4244" y="31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4" name="Rectangle 74"/>
              <p:cNvSpPr>
                <a:spLocks noChangeArrowheads="1"/>
              </p:cNvSpPr>
              <p:nvPr/>
            </p:nvSpPr>
            <p:spPr bwMode="auto">
              <a:xfrm>
                <a:off x="4484" y="247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5" name="Rectangle 75"/>
              <p:cNvSpPr>
                <a:spLocks noChangeArrowheads="1"/>
              </p:cNvSpPr>
              <p:nvPr/>
            </p:nvSpPr>
            <p:spPr bwMode="auto">
              <a:xfrm>
                <a:off x="4724" y="247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66" name="Rectangle 76"/>
              <p:cNvSpPr>
                <a:spLocks noChangeArrowheads="1"/>
              </p:cNvSpPr>
              <p:nvPr/>
            </p:nvSpPr>
            <p:spPr bwMode="auto">
              <a:xfrm>
                <a:off x="4484" y="2716"/>
                <a:ext cx="240" cy="24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endParaRPr lang="en-US"/>
              </a:p>
            </p:txBody>
          </p:sp>
          <p:sp>
            <p:nvSpPr>
              <p:cNvPr id="67" name="Rectangle 77"/>
              <p:cNvSpPr>
                <a:spLocks noChangeArrowheads="1"/>
              </p:cNvSpPr>
              <p:nvPr/>
            </p:nvSpPr>
            <p:spPr bwMode="auto">
              <a:xfrm>
                <a:off x="4724" y="27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8" name="Rectangle 78"/>
              <p:cNvSpPr>
                <a:spLocks noChangeArrowheads="1"/>
              </p:cNvSpPr>
              <p:nvPr/>
            </p:nvSpPr>
            <p:spPr bwMode="auto">
              <a:xfrm>
                <a:off x="4964" y="247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9" name="Rectangle 79"/>
              <p:cNvSpPr>
                <a:spLocks noChangeArrowheads="1"/>
              </p:cNvSpPr>
              <p:nvPr/>
            </p:nvSpPr>
            <p:spPr bwMode="auto">
              <a:xfrm>
                <a:off x="5204" y="247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0" name="Rectangle 80"/>
              <p:cNvSpPr>
                <a:spLocks noChangeArrowheads="1"/>
              </p:cNvSpPr>
              <p:nvPr/>
            </p:nvSpPr>
            <p:spPr bwMode="auto">
              <a:xfrm>
                <a:off x="4964" y="27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1" name="Rectangle 81"/>
              <p:cNvSpPr>
                <a:spLocks noChangeArrowheads="1"/>
              </p:cNvSpPr>
              <p:nvPr/>
            </p:nvSpPr>
            <p:spPr bwMode="auto">
              <a:xfrm>
                <a:off x="5204" y="27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72" name="Rectangle 82"/>
              <p:cNvSpPr>
                <a:spLocks noChangeArrowheads="1"/>
              </p:cNvSpPr>
              <p:nvPr/>
            </p:nvSpPr>
            <p:spPr bwMode="auto">
              <a:xfrm>
                <a:off x="4484" y="29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73" name="Rectangle 83"/>
              <p:cNvSpPr>
                <a:spLocks noChangeArrowheads="1"/>
              </p:cNvSpPr>
              <p:nvPr/>
            </p:nvSpPr>
            <p:spPr bwMode="auto">
              <a:xfrm>
                <a:off x="4724" y="29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4" name="Rectangle 84"/>
              <p:cNvSpPr>
                <a:spLocks noChangeArrowheads="1"/>
              </p:cNvSpPr>
              <p:nvPr/>
            </p:nvSpPr>
            <p:spPr bwMode="auto">
              <a:xfrm>
                <a:off x="4484" y="31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5" name="Rectangle 85"/>
              <p:cNvSpPr>
                <a:spLocks noChangeArrowheads="1"/>
              </p:cNvSpPr>
              <p:nvPr/>
            </p:nvSpPr>
            <p:spPr bwMode="auto">
              <a:xfrm>
                <a:off x="4724" y="31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76" name="Rectangle 86"/>
              <p:cNvSpPr>
                <a:spLocks noChangeArrowheads="1"/>
              </p:cNvSpPr>
              <p:nvPr/>
            </p:nvSpPr>
            <p:spPr bwMode="auto">
              <a:xfrm>
                <a:off x="4964" y="29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77" name="Rectangle 87"/>
              <p:cNvSpPr>
                <a:spLocks noChangeArrowheads="1"/>
              </p:cNvSpPr>
              <p:nvPr/>
            </p:nvSpPr>
            <p:spPr bwMode="auto">
              <a:xfrm>
                <a:off x="5204" y="29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8" name="Rectangle 88"/>
              <p:cNvSpPr>
                <a:spLocks noChangeArrowheads="1"/>
              </p:cNvSpPr>
              <p:nvPr/>
            </p:nvSpPr>
            <p:spPr bwMode="auto">
              <a:xfrm>
                <a:off x="4964" y="31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9" name="Rectangle 89"/>
              <p:cNvSpPr>
                <a:spLocks noChangeArrowheads="1"/>
              </p:cNvSpPr>
              <p:nvPr/>
            </p:nvSpPr>
            <p:spPr bwMode="auto">
              <a:xfrm>
                <a:off x="5204" y="31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80" name="Oval 90"/>
              <p:cNvSpPr>
                <a:spLocks noChangeArrowheads="1"/>
              </p:cNvSpPr>
              <p:nvPr/>
            </p:nvSpPr>
            <p:spPr bwMode="auto">
              <a:xfrm>
                <a:off x="4507" y="2742"/>
                <a:ext cx="192" cy="192"/>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en-US"/>
              </a:p>
            </p:txBody>
          </p:sp>
          <p:sp>
            <p:nvSpPr>
              <p:cNvPr id="81" name="Oval 91"/>
              <p:cNvSpPr>
                <a:spLocks noChangeArrowheads="1"/>
              </p:cNvSpPr>
              <p:nvPr/>
            </p:nvSpPr>
            <p:spPr bwMode="auto">
              <a:xfrm>
                <a:off x="3544" y="1544"/>
                <a:ext cx="192" cy="192"/>
              </a:xfrm>
              <a:prstGeom prst="ellipse">
                <a:avLst/>
              </a:prstGeom>
              <a:solidFill>
                <a:schemeClr val="tx1"/>
              </a:solidFill>
              <a:ln w="12700">
                <a:solidFill>
                  <a:schemeClr val="tx1"/>
                </a:solidFill>
                <a:round/>
                <a:headEnd/>
                <a:tailEnd/>
              </a:ln>
            </p:spPr>
            <p:txBody>
              <a:bodyPr wrap="none" anchor="ctr"/>
              <a:lstStyle/>
              <a:p>
                <a:endParaRPr lang="en-US"/>
              </a:p>
            </p:txBody>
          </p:sp>
          <p:sp>
            <p:nvSpPr>
              <p:cNvPr id="82" name="Oval 92"/>
              <p:cNvSpPr>
                <a:spLocks noChangeArrowheads="1"/>
              </p:cNvSpPr>
              <p:nvPr/>
            </p:nvSpPr>
            <p:spPr bwMode="auto">
              <a:xfrm>
                <a:off x="3796" y="2014"/>
                <a:ext cx="192" cy="192"/>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en-US"/>
              </a:p>
            </p:txBody>
          </p:sp>
          <p:sp>
            <p:nvSpPr>
              <p:cNvPr id="83" name="Oval 93"/>
              <p:cNvSpPr>
                <a:spLocks noChangeArrowheads="1"/>
              </p:cNvSpPr>
              <p:nvPr/>
            </p:nvSpPr>
            <p:spPr bwMode="auto">
              <a:xfrm>
                <a:off x="4029" y="2505"/>
                <a:ext cx="192" cy="192"/>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en-US"/>
              </a:p>
            </p:txBody>
          </p:sp>
          <p:sp>
            <p:nvSpPr>
              <p:cNvPr id="84" name="Oval 94"/>
              <p:cNvSpPr>
                <a:spLocks noChangeArrowheads="1"/>
              </p:cNvSpPr>
              <p:nvPr/>
            </p:nvSpPr>
            <p:spPr bwMode="auto">
              <a:xfrm>
                <a:off x="4272" y="1780"/>
                <a:ext cx="192" cy="192"/>
              </a:xfrm>
              <a:prstGeom prst="ellipse">
                <a:avLst/>
              </a:prstGeom>
              <a:solidFill>
                <a:schemeClr val="tx1"/>
              </a:solidFill>
              <a:ln w="12700">
                <a:solidFill>
                  <a:schemeClr val="tx1"/>
                </a:solidFill>
                <a:round/>
                <a:headEnd/>
                <a:tailEnd/>
              </a:ln>
            </p:spPr>
            <p:txBody>
              <a:bodyPr wrap="none" anchor="ctr"/>
              <a:lstStyle/>
              <a:p>
                <a:endParaRPr lang="en-US"/>
              </a:p>
            </p:txBody>
          </p:sp>
          <p:sp>
            <p:nvSpPr>
              <p:cNvPr id="85" name="Oval 95"/>
              <p:cNvSpPr>
                <a:spLocks noChangeArrowheads="1"/>
              </p:cNvSpPr>
              <p:nvPr/>
            </p:nvSpPr>
            <p:spPr bwMode="auto">
              <a:xfrm>
                <a:off x="5230" y="3221"/>
                <a:ext cx="192" cy="192"/>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en-US"/>
              </a:p>
            </p:txBody>
          </p:sp>
          <p:sp>
            <p:nvSpPr>
              <p:cNvPr id="86" name="Oval 96"/>
              <p:cNvSpPr>
                <a:spLocks noChangeArrowheads="1"/>
              </p:cNvSpPr>
              <p:nvPr/>
            </p:nvSpPr>
            <p:spPr bwMode="auto">
              <a:xfrm>
                <a:off x="4988" y="2981"/>
                <a:ext cx="192" cy="192"/>
              </a:xfrm>
              <a:prstGeom prst="ellipse">
                <a:avLst/>
              </a:prstGeom>
              <a:solidFill>
                <a:schemeClr val="tx1"/>
              </a:solidFill>
              <a:ln w="12700">
                <a:solidFill>
                  <a:schemeClr val="tx1"/>
                </a:solidFill>
                <a:round/>
                <a:headEnd/>
                <a:tailEnd/>
              </a:ln>
            </p:spPr>
            <p:txBody>
              <a:bodyPr wrap="none" anchor="ctr"/>
              <a:lstStyle/>
              <a:p>
                <a:endParaRPr lang="en-US"/>
              </a:p>
            </p:txBody>
          </p:sp>
          <p:sp>
            <p:nvSpPr>
              <p:cNvPr id="87" name="Oval 97"/>
              <p:cNvSpPr>
                <a:spLocks noChangeArrowheads="1"/>
              </p:cNvSpPr>
              <p:nvPr/>
            </p:nvSpPr>
            <p:spPr bwMode="auto">
              <a:xfrm>
                <a:off x="4756" y="2262"/>
                <a:ext cx="192" cy="192"/>
              </a:xfrm>
              <a:prstGeom prst="ellipse">
                <a:avLst/>
              </a:prstGeom>
              <a:solidFill>
                <a:schemeClr val="tx1"/>
              </a:solidFill>
              <a:ln w="12700">
                <a:solidFill>
                  <a:schemeClr val="tx1"/>
                </a:solidFill>
                <a:round/>
                <a:headEnd/>
                <a:tailEnd/>
              </a:ln>
            </p:spPr>
            <p:txBody>
              <a:bodyPr wrap="none" anchor="ctr"/>
              <a:lstStyle/>
              <a:p>
                <a:endParaRPr lang="en-US"/>
              </a:p>
            </p:txBody>
          </p:sp>
        </p:grpSp>
        <p:grpSp>
          <p:nvGrpSpPr>
            <p:cNvPr id="11" name="Group 98"/>
            <p:cNvGrpSpPr>
              <a:grpSpLocks/>
            </p:cNvGrpSpPr>
            <p:nvPr/>
          </p:nvGrpSpPr>
          <p:grpSpPr bwMode="auto">
            <a:xfrm>
              <a:off x="3792" y="2976"/>
              <a:ext cx="1488" cy="432"/>
              <a:chOff x="3792" y="2976"/>
              <a:chExt cx="1488" cy="432"/>
            </a:xfrm>
          </p:grpSpPr>
          <p:sp>
            <p:nvSpPr>
              <p:cNvPr id="12" name="Line 99"/>
              <p:cNvSpPr>
                <a:spLocks noChangeShapeType="1"/>
              </p:cNvSpPr>
              <p:nvPr/>
            </p:nvSpPr>
            <p:spPr bwMode="auto">
              <a:xfrm rot="5400000">
                <a:off x="3577" y="3191"/>
                <a:ext cx="432" cy="1"/>
              </a:xfrm>
              <a:prstGeom prst="line">
                <a:avLst/>
              </a:prstGeom>
              <a:noFill/>
              <a:ln w="50800">
                <a:solidFill>
                  <a:schemeClr val="tx2"/>
                </a:solidFill>
                <a:round/>
                <a:headEnd type="triangle" w="med" len="med"/>
                <a:tailEnd type="triangle" w="med" len="med"/>
              </a:ln>
            </p:spPr>
            <p:txBody>
              <a:bodyPr wrap="none" anchor="ctr"/>
              <a:lstStyle/>
              <a:p>
                <a:endParaRPr lang="en-US"/>
              </a:p>
            </p:txBody>
          </p:sp>
          <p:sp>
            <p:nvSpPr>
              <p:cNvPr id="13" name="Text Box 100"/>
              <p:cNvSpPr txBox="1">
                <a:spLocks noChangeArrowheads="1"/>
              </p:cNvSpPr>
              <p:nvPr/>
            </p:nvSpPr>
            <p:spPr bwMode="auto">
              <a:xfrm>
                <a:off x="3936" y="3072"/>
                <a:ext cx="1344" cy="233"/>
              </a:xfrm>
              <a:prstGeom prst="rect">
                <a:avLst/>
              </a:prstGeom>
              <a:noFill/>
              <a:ln w="9525">
                <a:noFill/>
                <a:miter lim="800000"/>
                <a:headEnd/>
                <a:tailEnd/>
              </a:ln>
            </p:spPr>
            <p:txBody>
              <a:bodyPr wrap="none">
                <a:spAutoFit/>
              </a:bodyPr>
              <a:lstStyle/>
              <a:p>
                <a:pPr algn="l" eaLnBrk="0" hangingPunct="0"/>
                <a:r>
                  <a:rPr lang="en-US" b="1" dirty="0">
                    <a:solidFill>
                      <a:srgbClr val="C00000"/>
                    </a:solidFill>
                    <a:latin typeface="Arial" charset="0"/>
                  </a:rPr>
                  <a:t>Obvious mapping</a:t>
                </a: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cstate="print"/>
          <a:srcRect/>
          <a:stretch>
            <a:fillRect/>
          </a:stretch>
        </p:blipFill>
        <p:spPr bwMode="auto">
          <a:xfrm>
            <a:off x="5868180" y="1628750"/>
            <a:ext cx="2895600" cy="32480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solidFill>
                  <a:srgbClr val="000066"/>
                </a:solidFill>
                <a:latin typeface="Arial" charset="0"/>
              </a:rPr>
              <a:t>8 Queens Problem: Fitness evaluation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52</a:t>
            </a:fld>
            <a:endParaRPr lang="en-US"/>
          </a:p>
        </p:txBody>
      </p:sp>
      <p:sp>
        <p:nvSpPr>
          <p:cNvPr id="5" name="Rectangle 4"/>
          <p:cNvSpPr/>
          <p:nvPr/>
        </p:nvSpPr>
        <p:spPr>
          <a:xfrm>
            <a:off x="323410" y="1556740"/>
            <a:ext cx="7128990" cy="3170099"/>
          </a:xfrm>
          <a:prstGeom prst="rect">
            <a:avLst/>
          </a:prstGeom>
        </p:spPr>
        <p:txBody>
          <a:bodyPr wrap="square">
            <a:spAutoFit/>
          </a:bodyPr>
          <a:lstStyle/>
          <a:p>
            <a:pPr>
              <a:buBlip>
                <a:blip r:embed="rId3"/>
              </a:buBlip>
            </a:pPr>
            <a:r>
              <a:rPr lang="en-US" sz="2000" dirty="0"/>
              <a:t>    Penalty of one queen: </a:t>
            </a:r>
          </a:p>
          <a:p>
            <a:r>
              <a:rPr lang="en-US" sz="2000" dirty="0"/>
              <a:t>	    the number of queens she can check.</a:t>
            </a:r>
          </a:p>
          <a:p>
            <a:endParaRPr lang="en-US" sz="2000" dirty="0"/>
          </a:p>
          <a:p>
            <a:pPr>
              <a:buBlip>
                <a:blip r:embed="rId3"/>
              </a:buBlip>
            </a:pPr>
            <a:r>
              <a:rPr lang="en-US" sz="2000" dirty="0"/>
              <a:t>    Penalty of a configuration: </a:t>
            </a:r>
          </a:p>
          <a:p>
            <a:r>
              <a:rPr lang="en-US" sz="2000" dirty="0"/>
              <a:t>	     the sum of the penalties of all queens.</a:t>
            </a:r>
          </a:p>
          <a:p>
            <a:endParaRPr lang="en-US" sz="2000" dirty="0"/>
          </a:p>
          <a:p>
            <a:pPr>
              <a:buBlip>
                <a:blip r:embed="rId3"/>
              </a:buBlip>
            </a:pPr>
            <a:r>
              <a:rPr lang="en-US" sz="2000" dirty="0"/>
              <a:t>     Note: penalty is to be minimized</a:t>
            </a:r>
          </a:p>
          <a:p>
            <a:endParaRPr lang="en-US" sz="2000" dirty="0"/>
          </a:p>
          <a:p>
            <a:pPr>
              <a:buBlip>
                <a:blip r:embed="rId3"/>
              </a:buBlip>
            </a:pPr>
            <a:r>
              <a:rPr lang="en-US" sz="2000" dirty="0"/>
              <a:t>     Fitness of a configuration: </a:t>
            </a:r>
          </a:p>
          <a:p>
            <a:r>
              <a:rPr lang="en-US" sz="2000" dirty="0"/>
              <a:t>	    inverse penalty to be maximized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66"/>
                </a:solidFill>
                <a:latin typeface="Arial" charset="0"/>
              </a:rPr>
              <a:t>The 8 queens problem: Mutation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53</a:t>
            </a:fld>
            <a:endParaRPr lang="en-US"/>
          </a:p>
        </p:txBody>
      </p:sp>
      <p:sp>
        <p:nvSpPr>
          <p:cNvPr id="5" name="Rectangle 4"/>
          <p:cNvSpPr/>
          <p:nvPr/>
        </p:nvSpPr>
        <p:spPr>
          <a:xfrm>
            <a:off x="755470" y="1556740"/>
            <a:ext cx="7128990" cy="1015663"/>
          </a:xfrm>
          <a:prstGeom prst="rect">
            <a:avLst/>
          </a:prstGeom>
        </p:spPr>
        <p:txBody>
          <a:bodyPr wrap="square">
            <a:spAutoFit/>
          </a:bodyPr>
          <a:lstStyle/>
          <a:p>
            <a:pPr eaLnBrk="0" hangingPunct="0"/>
            <a:r>
              <a:rPr lang="en-US" sz="2000" dirty="0"/>
              <a:t>Small variation in one permutation, e.g.:</a:t>
            </a:r>
          </a:p>
          <a:p>
            <a:pPr eaLnBrk="0" hangingPunct="0"/>
            <a:endParaRPr lang="en-US" sz="2000" dirty="0"/>
          </a:p>
          <a:p>
            <a:pPr eaLnBrk="0" hangingPunct="0">
              <a:buFontTx/>
              <a:buChar char="•"/>
            </a:pPr>
            <a:r>
              <a:rPr lang="en-US" sz="2000" dirty="0"/>
              <a:t> swapping values of two randomly chosen positions,</a:t>
            </a:r>
            <a:r>
              <a:rPr lang="en-US" dirty="0">
                <a:latin typeface="Arial" charset="0"/>
              </a:rPr>
              <a:t> </a:t>
            </a:r>
          </a:p>
        </p:txBody>
      </p:sp>
      <p:grpSp>
        <p:nvGrpSpPr>
          <p:cNvPr id="6" name="Group 4"/>
          <p:cNvGrpSpPr>
            <a:grpSpLocks/>
          </p:cNvGrpSpPr>
          <p:nvPr/>
        </p:nvGrpSpPr>
        <p:grpSpPr bwMode="auto">
          <a:xfrm>
            <a:off x="827480" y="3573020"/>
            <a:ext cx="7200901" cy="531813"/>
            <a:chOff x="825" y="1670"/>
            <a:chExt cx="4536" cy="335"/>
          </a:xfrm>
        </p:grpSpPr>
        <p:grpSp>
          <p:nvGrpSpPr>
            <p:cNvPr id="7" name="Group 5"/>
            <p:cNvGrpSpPr>
              <a:grpSpLocks/>
            </p:cNvGrpSpPr>
            <p:nvPr/>
          </p:nvGrpSpPr>
          <p:grpSpPr bwMode="auto">
            <a:xfrm>
              <a:off x="825" y="1670"/>
              <a:ext cx="1951" cy="325"/>
              <a:chOff x="449" y="1659"/>
              <a:chExt cx="1951" cy="325"/>
            </a:xfrm>
          </p:grpSpPr>
          <p:sp>
            <p:nvSpPr>
              <p:cNvPr id="26" name="Rectangle 6"/>
              <p:cNvSpPr>
                <a:spLocks noChangeArrowheads="1"/>
              </p:cNvSpPr>
              <p:nvPr/>
            </p:nvSpPr>
            <p:spPr bwMode="auto">
              <a:xfrm>
                <a:off x="2129" y="1706"/>
                <a:ext cx="240" cy="24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27" name="Rectangle 7"/>
              <p:cNvSpPr>
                <a:spLocks noChangeArrowheads="1"/>
              </p:cNvSpPr>
              <p:nvPr/>
            </p:nvSpPr>
            <p:spPr bwMode="auto">
              <a:xfrm>
                <a:off x="449"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8" name="Rectangle 8"/>
              <p:cNvSpPr>
                <a:spLocks noChangeArrowheads="1"/>
              </p:cNvSpPr>
              <p:nvPr/>
            </p:nvSpPr>
            <p:spPr bwMode="auto">
              <a:xfrm>
                <a:off x="689"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9" name="Rectangle 9"/>
              <p:cNvSpPr>
                <a:spLocks noChangeArrowheads="1"/>
              </p:cNvSpPr>
              <p:nvPr/>
            </p:nvSpPr>
            <p:spPr bwMode="auto">
              <a:xfrm>
                <a:off x="929" y="1706"/>
                <a:ext cx="240" cy="240"/>
              </a:xfrm>
              <a:prstGeom prst="rect">
                <a:avLst/>
              </a:prstGeom>
              <a:solidFill>
                <a:srgbClr val="FF0000"/>
              </a:solidFill>
              <a:ln w="12700">
                <a:solidFill>
                  <a:schemeClr val="tx1"/>
                </a:solidFill>
                <a:miter lim="800000"/>
                <a:headEnd/>
                <a:tailEnd/>
              </a:ln>
            </p:spPr>
            <p:txBody>
              <a:bodyPr wrap="none" anchor="ctr"/>
              <a:lstStyle/>
              <a:p>
                <a:endParaRPr lang="en-US"/>
              </a:p>
            </p:txBody>
          </p:sp>
          <p:sp>
            <p:nvSpPr>
              <p:cNvPr id="30" name="Rectangle 10"/>
              <p:cNvSpPr>
                <a:spLocks noChangeArrowheads="1"/>
              </p:cNvSpPr>
              <p:nvPr/>
            </p:nvSpPr>
            <p:spPr bwMode="auto">
              <a:xfrm>
                <a:off x="1169"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31" name="Rectangle 11"/>
              <p:cNvSpPr>
                <a:spLocks noChangeArrowheads="1"/>
              </p:cNvSpPr>
              <p:nvPr/>
            </p:nvSpPr>
            <p:spPr bwMode="auto">
              <a:xfrm>
                <a:off x="1409"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32" name="Rectangle 12"/>
              <p:cNvSpPr>
                <a:spLocks noChangeArrowheads="1"/>
              </p:cNvSpPr>
              <p:nvPr/>
            </p:nvSpPr>
            <p:spPr bwMode="auto">
              <a:xfrm>
                <a:off x="1649"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33" name="Rectangle 13"/>
              <p:cNvSpPr>
                <a:spLocks noChangeArrowheads="1"/>
              </p:cNvSpPr>
              <p:nvPr/>
            </p:nvSpPr>
            <p:spPr bwMode="auto">
              <a:xfrm>
                <a:off x="1889" y="1706"/>
                <a:ext cx="240" cy="240"/>
              </a:xfrm>
              <a:prstGeom prst="rect">
                <a:avLst/>
              </a:prstGeom>
              <a:solidFill>
                <a:srgbClr val="FF0000"/>
              </a:solidFill>
              <a:ln w="12700">
                <a:solidFill>
                  <a:schemeClr val="tx1"/>
                </a:solidFill>
                <a:miter lim="800000"/>
                <a:headEnd/>
                <a:tailEnd/>
              </a:ln>
            </p:spPr>
            <p:txBody>
              <a:bodyPr wrap="none" anchor="ctr"/>
              <a:lstStyle/>
              <a:p>
                <a:endParaRPr lang="en-US"/>
              </a:p>
            </p:txBody>
          </p:sp>
          <p:sp>
            <p:nvSpPr>
              <p:cNvPr id="34" name="Rectangle 14"/>
              <p:cNvSpPr>
                <a:spLocks noChangeArrowheads="1"/>
              </p:cNvSpPr>
              <p:nvPr/>
            </p:nvSpPr>
            <p:spPr bwMode="auto">
              <a:xfrm>
                <a:off x="450" y="1659"/>
                <a:ext cx="271"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90488" tIns="44450" rIns="90488" bIns="44450">
                <a:spAutoFit/>
              </a:bodyPr>
              <a:lstStyle/>
              <a:p>
                <a:pPr algn="ctr"/>
                <a:r>
                  <a:rPr lang="en-US" sz="2800" dirty="0"/>
                  <a:t>1</a:t>
                </a:r>
              </a:p>
            </p:txBody>
          </p:sp>
          <p:sp>
            <p:nvSpPr>
              <p:cNvPr id="35" name="Rectangle 15"/>
              <p:cNvSpPr>
                <a:spLocks noChangeArrowheads="1"/>
              </p:cNvSpPr>
              <p:nvPr/>
            </p:nvSpPr>
            <p:spPr bwMode="auto">
              <a:xfrm>
                <a:off x="1170"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2</a:t>
                </a:r>
              </a:p>
            </p:txBody>
          </p:sp>
          <p:sp>
            <p:nvSpPr>
              <p:cNvPr id="36" name="Rectangle 16"/>
              <p:cNvSpPr>
                <a:spLocks noChangeArrowheads="1"/>
              </p:cNvSpPr>
              <p:nvPr/>
            </p:nvSpPr>
            <p:spPr bwMode="auto">
              <a:xfrm>
                <a:off x="690"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3</a:t>
                </a:r>
              </a:p>
            </p:txBody>
          </p:sp>
          <p:sp>
            <p:nvSpPr>
              <p:cNvPr id="37" name="Rectangle 17"/>
              <p:cNvSpPr>
                <a:spLocks noChangeArrowheads="1"/>
              </p:cNvSpPr>
              <p:nvPr/>
            </p:nvSpPr>
            <p:spPr bwMode="auto">
              <a:xfrm>
                <a:off x="1628" y="1659"/>
                <a:ext cx="248"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90488" tIns="44450" rIns="90488" bIns="44450">
                <a:spAutoFit/>
              </a:bodyPr>
              <a:lstStyle/>
              <a:p>
                <a:pPr algn="ctr"/>
                <a:r>
                  <a:rPr lang="en-US" sz="2800" dirty="0"/>
                  <a:t>4</a:t>
                </a:r>
              </a:p>
            </p:txBody>
          </p:sp>
          <p:sp>
            <p:nvSpPr>
              <p:cNvPr id="38" name="Rectangle 18"/>
              <p:cNvSpPr>
                <a:spLocks noChangeArrowheads="1"/>
              </p:cNvSpPr>
              <p:nvPr/>
            </p:nvSpPr>
            <p:spPr bwMode="auto">
              <a:xfrm>
                <a:off x="930" y="1659"/>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5</a:t>
                </a:r>
              </a:p>
            </p:txBody>
          </p:sp>
          <p:sp>
            <p:nvSpPr>
              <p:cNvPr id="39" name="Rectangle 19"/>
              <p:cNvSpPr>
                <a:spLocks noChangeArrowheads="1"/>
              </p:cNvSpPr>
              <p:nvPr/>
            </p:nvSpPr>
            <p:spPr bwMode="auto">
              <a:xfrm>
                <a:off x="1410"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6</a:t>
                </a:r>
              </a:p>
            </p:txBody>
          </p:sp>
          <p:sp>
            <p:nvSpPr>
              <p:cNvPr id="40" name="Rectangle 20"/>
              <p:cNvSpPr>
                <a:spLocks noChangeArrowheads="1"/>
              </p:cNvSpPr>
              <p:nvPr/>
            </p:nvSpPr>
            <p:spPr bwMode="auto">
              <a:xfrm>
                <a:off x="1890" y="1659"/>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7</a:t>
                </a:r>
              </a:p>
            </p:txBody>
          </p:sp>
          <p:sp>
            <p:nvSpPr>
              <p:cNvPr id="41" name="Rectangle 21"/>
              <p:cNvSpPr>
                <a:spLocks noChangeArrowheads="1"/>
              </p:cNvSpPr>
              <p:nvPr/>
            </p:nvSpPr>
            <p:spPr bwMode="auto">
              <a:xfrm>
                <a:off x="2130" y="1659"/>
                <a:ext cx="270"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90488" tIns="44450" rIns="90488" bIns="44450">
                <a:spAutoFit/>
              </a:bodyPr>
              <a:lstStyle/>
              <a:p>
                <a:pPr algn="ctr"/>
                <a:r>
                  <a:rPr lang="en-US" sz="2800" dirty="0"/>
                  <a:t>8</a:t>
                </a:r>
              </a:p>
            </p:txBody>
          </p:sp>
        </p:grpSp>
        <p:sp>
          <p:nvSpPr>
            <p:cNvPr id="8" name="Line 22"/>
            <p:cNvSpPr>
              <a:spLocks noChangeShapeType="1"/>
            </p:cNvSpPr>
            <p:nvPr/>
          </p:nvSpPr>
          <p:spPr bwMode="auto">
            <a:xfrm>
              <a:off x="2832" y="1824"/>
              <a:ext cx="495" cy="0"/>
            </a:xfrm>
            <a:prstGeom prst="line">
              <a:avLst/>
            </a:prstGeom>
            <a:noFill/>
            <a:ln w="50800">
              <a:solidFill>
                <a:schemeClr val="tx2"/>
              </a:solidFill>
              <a:round/>
              <a:headEnd/>
              <a:tailEnd type="triangle" w="med" len="med"/>
            </a:ln>
          </p:spPr>
          <p:txBody>
            <a:bodyPr wrap="none" anchor="ctr"/>
            <a:lstStyle/>
            <a:p>
              <a:endParaRPr lang="en-US"/>
            </a:p>
          </p:txBody>
        </p:sp>
        <p:grpSp>
          <p:nvGrpSpPr>
            <p:cNvPr id="9" name="Group 23"/>
            <p:cNvGrpSpPr>
              <a:grpSpLocks/>
            </p:cNvGrpSpPr>
            <p:nvPr/>
          </p:nvGrpSpPr>
          <p:grpSpPr bwMode="auto">
            <a:xfrm>
              <a:off x="3408" y="1680"/>
              <a:ext cx="1953" cy="325"/>
              <a:chOff x="3464" y="1659"/>
              <a:chExt cx="1953" cy="325"/>
            </a:xfrm>
          </p:grpSpPr>
          <p:sp>
            <p:nvSpPr>
              <p:cNvPr id="10" name="Rectangle 24"/>
              <p:cNvSpPr>
                <a:spLocks noChangeArrowheads="1"/>
              </p:cNvSpPr>
              <p:nvPr/>
            </p:nvSpPr>
            <p:spPr bwMode="auto">
              <a:xfrm>
                <a:off x="514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1" name="Rectangle 25"/>
              <p:cNvSpPr>
                <a:spLocks noChangeArrowheads="1"/>
              </p:cNvSpPr>
              <p:nvPr/>
            </p:nvSpPr>
            <p:spPr bwMode="auto">
              <a:xfrm>
                <a:off x="346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2" name="Rectangle 26"/>
              <p:cNvSpPr>
                <a:spLocks noChangeArrowheads="1"/>
              </p:cNvSpPr>
              <p:nvPr/>
            </p:nvSpPr>
            <p:spPr bwMode="auto">
              <a:xfrm>
                <a:off x="370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3" name="Rectangle 27"/>
              <p:cNvSpPr>
                <a:spLocks noChangeArrowheads="1"/>
              </p:cNvSpPr>
              <p:nvPr/>
            </p:nvSpPr>
            <p:spPr bwMode="auto">
              <a:xfrm>
                <a:off x="3944" y="1706"/>
                <a:ext cx="240" cy="240"/>
              </a:xfrm>
              <a:prstGeom prst="rect">
                <a:avLst/>
              </a:prstGeom>
              <a:solidFill>
                <a:srgbClr val="FF0000"/>
              </a:solidFill>
              <a:ln w="12700">
                <a:solidFill>
                  <a:schemeClr val="tx1"/>
                </a:solidFill>
                <a:miter lim="800000"/>
                <a:headEnd/>
                <a:tailEnd/>
              </a:ln>
            </p:spPr>
            <p:txBody>
              <a:bodyPr wrap="none" anchor="ctr"/>
              <a:lstStyle/>
              <a:p>
                <a:endParaRPr lang="en-US"/>
              </a:p>
            </p:txBody>
          </p:sp>
          <p:sp>
            <p:nvSpPr>
              <p:cNvPr id="14" name="Rectangle 28"/>
              <p:cNvSpPr>
                <a:spLocks noChangeArrowheads="1"/>
              </p:cNvSpPr>
              <p:nvPr/>
            </p:nvSpPr>
            <p:spPr bwMode="auto">
              <a:xfrm>
                <a:off x="418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5" name="Rectangle 29"/>
              <p:cNvSpPr>
                <a:spLocks noChangeArrowheads="1"/>
              </p:cNvSpPr>
              <p:nvPr/>
            </p:nvSpPr>
            <p:spPr bwMode="auto">
              <a:xfrm>
                <a:off x="442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6" name="Rectangle 30"/>
              <p:cNvSpPr>
                <a:spLocks noChangeArrowheads="1"/>
              </p:cNvSpPr>
              <p:nvPr/>
            </p:nvSpPr>
            <p:spPr bwMode="auto">
              <a:xfrm>
                <a:off x="466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7" name="Rectangle 31"/>
              <p:cNvSpPr>
                <a:spLocks noChangeArrowheads="1"/>
              </p:cNvSpPr>
              <p:nvPr/>
            </p:nvSpPr>
            <p:spPr bwMode="auto">
              <a:xfrm>
                <a:off x="4904" y="1706"/>
                <a:ext cx="240" cy="240"/>
              </a:xfrm>
              <a:prstGeom prst="rect">
                <a:avLst/>
              </a:prstGeom>
              <a:solidFill>
                <a:srgbClr val="FF0000"/>
              </a:solidFill>
              <a:ln w="12700">
                <a:solidFill>
                  <a:schemeClr val="tx1"/>
                </a:solidFill>
                <a:miter lim="800000"/>
                <a:headEnd/>
                <a:tailEnd/>
              </a:ln>
            </p:spPr>
            <p:txBody>
              <a:bodyPr wrap="none" anchor="ctr"/>
              <a:lstStyle/>
              <a:p>
                <a:endParaRPr lang="en-US"/>
              </a:p>
            </p:txBody>
          </p:sp>
          <p:sp>
            <p:nvSpPr>
              <p:cNvPr id="18" name="Rectangle 32"/>
              <p:cNvSpPr>
                <a:spLocks noChangeArrowheads="1"/>
              </p:cNvSpPr>
              <p:nvPr/>
            </p:nvSpPr>
            <p:spPr bwMode="auto">
              <a:xfrm>
                <a:off x="3467" y="1659"/>
                <a:ext cx="250"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90488" tIns="44450" rIns="90488" bIns="44450">
                <a:spAutoFit/>
              </a:bodyPr>
              <a:lstStyle/>
              <a:p>
                <a:pPr algn="ctr"/>
                <a:r>
                  <a:rPr lang="en-US" sz="2800" dirty="0"/>
                  <a:t>1</a:t>
                </a:r>
              </a:p>
            </p:txBody>
          </p:sp>
          <p:sp>
            <p:nvSpPr>
              <p:cNvPr id="19" name="Rectangle 33"/>
              <p:cNvSpPr>
                <a:spLocks noChangeArrowheads="1"/>
              </p:cNvSpPr>
              <p:nvPr/>
            </p:nvSpPr>
            <p:spPr bwMode="auto">
              <a:xfrm>
                <a:off x="4211"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2</a:t>
                </a:r>
              </a:p>
            </p:txBody>
          </p:sp>
          <p:sp>
            <p:nvSpPr>
              <p:cNvPr id="20" name="Rectangle 34"/>
              <p:cNvSpPr>
                <a:spLocks noChangeArrowheads="1"/>
              </p:cNvSpPr>
              <p:nvPr/>
            </p:nvSpPr>
            <p:spPr bwMode="auto">
              <a:xfrm>
                <a:off x="3731"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3</a:t>
                </a:r>
              </a:p>
            </p:txBody>
          </p:sp>
          <p:sp>
            <p:nvSpPr>
              <p:cNvPr id="21" name="Rectangle 35"/>
              <p:cNvSpPr>
                <a:spLocks noChangeArrowheads="1"/>
              </p:cNvSpPr>
              <p:nvPr/>
            </p:nvSpPr>
            <p:spPr bwMode="auto">
              <a:xfrm>
                <a:off x="4691"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4</a:t>
                </a:r>
              </a:p>
            </p:txBody>
          </p:sp>
          <p:sp>
            <p:nvSpPr>
              <p:cNvPr id="22" name="Rectangle 36"/>
              <p:cNvSpPr>
                <a:spLocks noChangeArrowheads="1"/>
              </p:cNvSpPr>
              <p:nvPr/>
            </p:nvSpPr>
            <p:spPr bwMode="auto">
              <a:xfrm>
                <a:off x="4917" y="1659"/>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5</a:t>
                </a:r>
              </a:p>
            </p:txBody>
          </p:sp>
          <p:sp>
            <p:nvSpPr>
              <p:cNvPr id="23" name="Rectangle 37"/>
              <p:cNvSpPr>
                <a:spLocks noChangeArrowheads="1"/>
              </p:cNvSpPr>
              <p:nvPr/>
            </p:nvSpPr>
            <p:spPr bwMode="auto">
              <a:xfrm>
                <a:off x="4451"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6</a:t>
                </a:r>
              </a:p>
            </p:txBody>
          </p:sp>
          <p:sp>
            <p:nvSpPr>
              <p:cNvPr id="24" name="Rectangle 38"/>
              <p:cNvSpPr>
                <a:spLocks noChangeArrowheads="1"/>
              </p:cNvSpPr>
              <p:nvPr/>
            </p:nvSpPr>
            <p:spPr bwMode="auto">
              <a:xfrm>
                <a:off x="3966" y="1659"/>
                <a:ext cx="272"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800" dirty="0"/>
                  <a:t>7</a:t>
                </a:r>
              </a:p>
            </p:txBody>
          </p:sp>
          <p:sp>
            <p:nvSpPr>
              <p:cNvPr id="25" name="Rectangle 39"/>
              <p:cNvSpPr>
                <a:spLocks noChangeArrowheads="1"/>
              </p:cNvSpPr>
              <p:nvPr/>
            </p:nvSpPr>
            <p:spPr bwMode="auto">
              <a:xfrm>
                <a:off x="5145" y="1659"/>
                <a:ext cx="272"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90488" tIns="44450" rIns="90488" bIns="44450">
                <a:spAutoFit/>
              </a:bodyPr>
              <a:lstStyle/>
              <a:p>
                <a:pPr algn="ctr"/>
                <a:r>
                  <a:rPr lang="en-US" sz="2800" dirty="0"/>
                  <a:t>8</a:t>
                </a:r>
              </a:p>
            </p:txBody>
          </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66"/>
                </a:solidFill>
                <a:latin typeface="Arial" charset="0"/>
              </a:rPr>
              <a:t>The 8 queens problem: Recombination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54</a:t>
            </a:fld>
            <a:endParaRPr lang="en-US"/>
          </a:p>
        </p:txBody>
      </p:sp>
      <p:sp>
        <p:nvSpPr>
          <p:cNvPr id="5" name="Rectangle 4"/>
          <p:cNvSpPr/>
          <p:nvPr/>
        </p:nvSpPr>
        <p:spPr>
          <a:xfrm>
            <a:off x="611450" y="1268700"/>
            <a:ext cx="6984970" cy="2246769"/>
          </a:xfrm>
          <a:prstGeom prst="rect">
            <a:avLst/>
          </a:prstGeom>
        </p:spPr>
        <p:txBody>
          <a:bodyPr wrap="square">
            <a:spAutoFit/>
          </a:bodyPr>
          <a:lstStyle/>
          <a:p>
            <a:r>
              <a:rPr lang="en-US" sz="2000" dirty="0"/>
              <a:t>Combining  two permutations into two new permutations:</a:t>
            </a:r>
          </a:p>
          <a:p>
            <a:pPr>
              <a:buFontTx/>
              <a:buChar char="•"/>
            </a:pPr>
            <a:r>
              <a:rPr lang="en-US" sz="2000" dirty="0"/>
              <a:t> choose random crossover point</a:t>
            </a:r>
          </a:p>
          <a:p>
            <a:pPr>
              <a:buFontTx/>
              <a:buChar char="•"/>
            </a:pPr>
            <a:r>
              <a:rPr lang="en-US" sz="2000" dirty="0"/>
              <a:t> copy first parts into children</a:t>
            </a:r>
          </a:p>
          <a:p>
            <a:pPr>
              <a:buFontTx/>
              <a:buChar char="•"/>
            </a:pPr>
            <a:r>
              <a:rPr lang="en-US" sz="2000" dirty="0"/>
              <a:t> create second part by inserting values from other parent:</a:t>
            </a:r>
          </a:p>
          <a:p>
            <a:pPr lvl="1">
              <a:buFontTx/>
              <a:buChar char="•"/>
            </a:pPr>
            <a:r>
              <a:rPr lang="en-US" sz="2000" dirty="0"/>
              <a:t> in the order they appear there </a:t>
            </a:r>
          </a:p>
          <a:p>
            <a:pPr lvl="1">
              <a:buFontTx/>
              <a:buChar char="•"/>
            </a:pPr>
            <a:r>
              <a:rPr lang="en-US" sz="2000" dirty="0"/>
              <a:t> beginning after crossover point</a:t>
            </a:r>
          </a:p>
          <a:p>
            <a:pPr lvl="1">
              <a:buFontTx/>
              <a:buChar char="•"/>
            </a:pPr>
            <a:r>
              <a:rPr lang="en-US" sz="2000" dirty="0"/>
              <a:t> skipping values already in child</a:t>
            </a:r>
          </a:p>
        </p:txBody>
      </p:sp>
      <p:grpSp>
        <p:nvGrpSpPr>
          <p:cNvPr id="6" name="Group 4"/>
          <p:cNvGrpSpPr>
            <a:grpSpLocks/>
          </p:cNvGrpSpPr>
          <p:nvPr/>
        </p:nvGrpSpPr>
        <p:grpSpPr bwMode="auto">
          <a:xfrm>
            <a:off x="899490" y="4077090"/>
            <a:ext cx="6913563" cy="1352550"/>
            <a:chOff x="1082" y="3264"/>
            <a:chExt cx="4355" cy="852"/>
          </a:xfrm>
        </p:grpSpPr>
        <p:sp>
          <p:nvSpPr>
            <p:cNvPr id="7" name="Line 5"/>
            <p:cNvSpPr>
              <a:spLocks noChangeShapeType="1"/>
            </p:cNvSpPr>
            <p:nvPr/>
          </p:nvSpPr>
          <p:spPr bwMode="auto">
            <a:xfrm>
              <a:off x="3024" y="3696"/>
              <a:ext cx="508" cy="0"/>
            </a:xfrm>
            <a:prstGeom prst="line">
              <a:avLst/>
            </a:prstGeom>
            <a:ln w="50800">
              <a:solidFill>
                <a:schemeClr val="tx2"/>
              </a:solidFill>
              <a:round/>
              <a:headEnd/>
              <a:tailEnd type="triangle" w="med" len="med"/>
            </a:ln>
          </p:spPr>
          <p:style>
            <a:lnRef idx="0">
              <a:scrgbClr r="0" g="0" b="0"/>
            </a:lnRef>
            <a:fillRef idx="1001">
              <a:schemeClr val="lt1"/>
            </a:fillRef>
            <a:effectRef idx="0">
              <a:scrgbClr r="0" g="0" b="0"/>
            </a:effectRef>
            <a:fontRef idx="major"/>
          </p:style>
          <p:txBody>
            <a:bodyPr wrap="none" anchor="ctr"/>
            <a:lstStyle/>
            <a:p>
              <a:endParaRPr lang="en-US"/>
            </a:p>
          </p:txBody>
        </p:sp>
        <p:grpSp>
          <p:nvGrpSpPr>
            <p:cNvPr id="8" name="Group 6"/>
            <p:cNvGrpSpPr>
              <a:grpSpLocks/>
            </p:cNvGrpSpPr>
            <p:nvPr/>
          </p:nvGrpSpPr>
          <p:grpSpPr bwMode="auto">
            <a:xfrm>
              <a:off x="3647" y="3655"/>
              <a:ext cx="1789" cy="335"/>
              <a:chOff x="3364" y="3743"/>
              <a:chExt cx="1741" cy="554"/>
            </a:xfrm>
          </p:grpSpPr>
          <p:grpSp>
            <p:nvGrpSpPr>
              <p:cNvPr id="43" name="Group 7"/>
              <p:cNvGrpSpPr>
                <a:grpSpLocks/>
              </p:cNvGrpSpPr>
              <p:nvPr/>
            </p:nvGrpSpPr>
            <p:grpSpPr bwMode="auto">
              <a:xfrm>
                <a:off x="3364" y="3744"/>
                <a:ext cx="657" cy="553"/>
                <a:chOff x="3396" y="2880"/>
                <a:chExt cx="733" cy="553"/>
              </a:xfrm>
            </p:grpSpPr>
            <p:sp>
              <p:nvSpPr>
                <p:cNvPr id="50" name="Rectangle 8"/>
                <p:cNvSpPr>
                  <a:spLocks noChangeArrowheads="1"/>
                </p:cNvSpPr>
                <p:nvPr/>
              </p:nvSpPr>
              <p:spPr bwMode="auto">
                <a:xfrm>
                  <a:off x="3396" y="2882"/>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8</a:t>
                  </a:r>
                </a:p>
              </p:txBody>
            </p:sp>
            <p:sp>
              <p:nvSpPr>
                <p:cNvPr id="51" name="Rectangle 9"/>
                <p:cNvSpPr>
                  <a:spLocks noChangeArrowheads="1"/>
                </p:cNvSpPr>
                <p:nvPr/>
              </p:nvSpPr>
              <p:spPr bwMode="auto">
                <a:xfrm>
                  <a:off x="3636" y="2882"/>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7</a:t>
                  </a:r>
                </a:p>
              </p:txBody>
            </p:sp>
            <p:sp>
              <p:nvSpPr>
                <p:cNvPr id="52" name="Rectangle 10"/>
                <p:cNvSpPr>
                  <a:spLocks noChangeArrowheads="1"/>
                </p:cNvSpPr>
                <p:nvPr/>
              </p:nvSpPr>
              <p:spPr bwMode="auto">
                <a:xfrm>
                  <a:off x="3875" y="2880"/>
                  <a:ext cx="254"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6</a:t>
                  </a:r>
                </a:p>
              </p:txBody>
            </p:sp>
          </p:grpSp>
          <p:grpSp>
            <p:nvGrpSpPr>
              <p:cNvPr id="44" name="Group 11"/>
              <p:cNvGrpSpPr>
                <a:grpSpLocks/>
              </p:cNvGrpSpPr>
              <p:nvPr/>
            </p:nvGrpSpPr>
            <p:grpSpPr bwMode="auto">
              <a:xfrm>
                <a:off x="3998" y="3743"/>
                <a:ext cx="1107" cy="553"/>
                <a:chOff x="4104" y="2879"/>
                <a:chExt cx="1236" cy="553"/>
              </a:xfrm>
            </p:grpSpPr>
            <p:sp>
              <p:nvSpPr>
                <p:cNvPr id="45" name="Rectangle 12"/>
                <p:cNvSpPr>
                  <a:spLocks noChangeArrowheads="1"/>
                </p:cNvSpPr>
                <p:nvPr/>
              </p:nvSpPr>
              <p:spPr bwMode="auto">
                <a:xfrm>
                  <a:off x="4333" y="2880"/>
                  <a:ext cx="254" cy="5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4</a:t>
                  </a:r>
                </a:p>
              </p:txBody>
            </p:sp>
            <p:sp>
              <p:nvSpPr>
                <p:cNvPr id="46" name="Rectangle 13"/>
                <p:cNvSpPr>
                  <a:spLocks noChangeArrowheads="1"/>
                </p:cNvSpPr>
                <p:nvPr/>
              </p:nvSpPr>
              <p:spPr bwMode="auto">
                <a:xfrm>
                  <a:off x="4104" y="2880"/>
                  <a:ext cx="253" cy="5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2</a:t>
                  </a:r>
                </a:p>
              </p:txBody>
            </p:sp>
            <p:sp>
              <p:nvSpPr>
                <p:cNvPr id="47" name="Rectangle 14"/>
                <p:cNvSpPr>
                  <a:spLocks noChangeArrowheads="1"/>
                </p:cNvSpPr>
                <p:nvPr/>
              </p:nvSpPr>
              <p:spPr bwMode="auto">
                <a:xfrm>
                  <a:off x="5085" y="2880"/>
                  <a:ext cx="255" cy="5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5</a:t>
                  </a:r>
                </a:p>
              </p:txBody>
            </p:sp>
            <p:sp>
              <p:nvSpPr>
                <p:cNvPr id="48" name="Rectangle 15"/>
                <p:cNvSpPr>
                  <a:spLocks noChangeArrowheads="1"/>
                </p:cNvSpPr>
                <p:nvPr/>
              </p:nvSpPr>
              <p:spPr bwMode="auto">
                <a:xfrm>
                  <a:off x="4825" y="2880"/>
                  <a:ext cx="254" cy="5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3</a:t>
                  </a:r>
                </a:p>
              </p:txBody>
            </p:sp>
            <p:sp>
              <p:nvSpPr>
                <p:cNvPr id="49" name="Rectangle 16"/>
                <p:cNvSpPr>
                  <a:spLocks noChangeArrowheads="1"/>
                </p:cNvSpPr>
                <p:nvPr/>
              </p:nvSpPr>
              <p:spPr bwMode="auto">
                <a:xfrm>
                  <a:off x="4584" y="2879"/>
                  <a:ext cx="253"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1</a:t>
                  </a:r>
                </a:p>
              </p:txBody>
            </p:sp>
          </p:grpSp>
        </p:grpSp>
        <p:grpSp>
          <p:nvGrpSpPr>
            <p:cNvPr id="9" name="Group 17"/>
            <p:cNvGrpSpPr>
              <a:grpSpLocks/>
            </p:cNvGrpSpPr>
            <p:nvPr/>
          </p:nvGrpSpPr>
          <p:grpSpPr bwMode="auto">
            <a:xfrm>
              <a:off x="3647" y="3366"/>
              <a:ext cx="1790" cy="334"/>
              <a:chOff x="3364" y="3840"/>
              <a:chExt cx="1742" cy="553"/>
            </a:xfrm>
          </p:grpSpPr>
          <p:grpSp>
            <p:nvGrpSpPr>
              <p:cNvPr id="33" name="Group 18"/>
              <p:cNvGrpSpPr>
                <a:grpSpLocks/>
              </p:cNvGrpSpPr>
              <p:nvPr/>
            </p:nvGrpSpPr>
            <p:grpSpPr bwMode="auto">
              <a:xfrm>
                <a:off x="3364" y="3842"/>
                <a:ext cx="657" cy="551"/>
                <a:chOff x="3396" y="2882"/>
                <a:chExt cx="733" cy="551"/>
              </a:xfrm>
            </p:grpSpPr>
            <p:sp>
              <p:nvSpPr>
                <p:cNvPr id="40" name="Rectangle 19"/>
                <p:cNvSpPr>
                  <a:spLocks noChangeArrowheads="1"/>
                </p:cNvSpPr>
                <p:nvPr/>
              </p:nvSpPr>
              <p:spPr bwMode="auto">
                <a:xfrm>
                  <a:off x="3396"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1</a:t>
                  </a:r>
                </a:p>
              </p:txBody>
            </p:sp>
            <p:sp>
              <p:nvSpPr>
                <p:cNvPr id="41" name="Rectangle 20"/>
                <p:cNvSpPr>
                  <a:spLocks noChangeArrowheads="1"/>
                </p:cNvSpPr>
                <p:nvPr/>
              </p:nvSpPr>
              <p:spPr bwMode="auto">
                <a:xfrm>
                  <a:off x="3636"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3</a:t>
                  </a:r>
                </a:p>
              </p:txBody>
            </p:sp>
            <p:sp>
              <p:nvSpPr>
                <p:cNvPr id="42" name="Rectangle 21"/>
                <p:cNvSpPr>
                  <a:spLocks noChangeArrowheads="1"/>
                </p:cNvSpPr>
                <p:nvPr/>
              </p:nvSpPr>
              <p:spPr bwMode="auto">
                <a:xfrm>
                  <a:off x="3875"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5</a:t>
                  </a:r>
                </a:p>
              </p:txBody>
            </p:sp>
          </p:grpSp>
          <p:grpSp>
            <p:nvGrpSpPr>
              <p:cNvPr id="34" name="Group 22"/>
              <p:cNvGrpSpPr>
                <a:grpSpLocks/>
              </p:cNvGrpSpPr>
              <p:nvPr/>
            </p:nvGrpSpPr>
            <p:grpSpPr bwMode="auto">
              <a:xfrm>
                <a:off x="3998" y="3840"/>
                <a:ext cx="1108" cy="553"/>
                <a:chOff x="4104" y="2880"/>
                <a:chExt cx="1237" cy="553"/>
              </a:xfrm>
            </p:grpSpPr>
            <p:sp>
              <p:nvSpPr>
                <p:cNvPr id="35" name="Rectangle 23"/>
                <p:cNvSpPr>
                  <a:spLocks noChangeArrowheads="1"/>
                </p:cNvSpPr>
                <p:nvPr/>
              </p:nvSpPr>
              <p:spPr bwMode="auto">
                <a:xfrm>
                  <a:off x="4333" y="2882"/>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2</a:t>
                  </a:r>
                </a:p>
              </p:txBody>
            </p:sp>
            <p:sp>
              <p:nvSpPr>
                <p:cNvPr id="36" name="Rectangle 24"/>
                <p:cNvSpPr>
                  <a:spLocks noChangeArrowheads="1"/>
                </p:cNvSpPr>
                <p:nvPr/>
              </p:nvSpPr>
              <p:spPr bwMode="auto">
                <a:xfrm>
                  <a:off x="4104" y="2882"/>
                  <a:ext cx="253"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4</a:t>
                  </a:r>
                </a:p>
              </p:txBody>
            </p:sp>
            <p:sp>
              <p:nvSpPr>
                <p:cNvPr id="37" name="Rectangle 25"/>
                <p:cNvSpPr>
                  <a:spLocks noChangeArrowheads="1"/>
                </p:cNvSpPr>
                <p:nvPr/>
              </p:nvSpPr>
              <p:spPr bwMode="auto">
                <a:xfrm>
                  <a:off x="5086" y="2882"/>
                  <a:ext cx="255"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6</a:t>
                  </a:r>
                </a:p>
              </p:txBody>
            </p:sp>
            <p:sp>
              <p:nvSpPr>
                <p:cNvPr id="38" name="Rectangle 26"/>
                <p:cNvSpPr>
                  <a:spLocks noChangeArrowheads="1"/>
                </p:cNvSpPr>
                <p:nvPr/>
              </p:nvSpPr>
              <p:spPr bwMode="auto">
                <a:xfrm>
                  <a:off x="4825" y="2882"/>
                  <a:ext cx="255"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7</a:t>
                  </a:r>
                </a:p>
              </p:txBody>
            </p:sp>
            <p:sp>
              <p:nvSpPr>
                <p:cNvPr id="39" name="Rectangle 27"/>
                <p:cNvSpPr>
                  <a:spLocks noChangeArrowheads="1"/>
                </p:cNvSpPr>
                <p:nvPr/>
              </p:nvSpPr>
              <p:spPr bwMode="auto">
                <a:xfrm>
                  <a:off x="4584" y="2880"/>
                  <a:ext cx="253"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8</a:t>
                  </a:r>
                </a:p>
              </p:txBody>
            </p:sp>
          </p:grpSp>
        </p:grpSp>
        <p:grpSp>
          <p:nvGrpSpPr>
            <p:cNvPr id="10" name="Group 28"/>
            <p:cNvGrpSpPr>
              <a:grpSpLocks/>
            </p:cNvGrpSpPr>
            <p:nvPr/>
          </p:nvGrpSpPr>
          <p:grpSpPr bwMode="auto">
            <a:xfrm>
              <a:off x="1082" y="3655"/>
              <a:ext cx="1790" cy="335"/>
              <a:chOff x="3364" y="3743"/>
              <a:chExt cx="1742" cy="554"/>
            </a:xfrm>
          </p:grpSpPr>
          <p:grpSp>
            <p:nvGrpSpPr>
              <p:cNvPr id="23" name="Group 29"/>
              <p:cNvGrpSpPr>
                <a:grpSpLocks/>
              </p:cNvGrpSpPr>
              <p:nvPr/>
            </p:nvGrpSpPr>
            <p:grpSpPr bwMode="auto">
              <a:xfrm>
                <a:off x="3364" y="3744"/>
                <a:ext cx="657" cy="553"/>
                <a:chOff x="3396" y="2880"/>
                <a:chExt cx="733" cy="553"/>
              </a:xfrm>
            </p:grpSpPr>
            <p:sp>
              <p:nvSpPr>
                <p:cNvPr id="30" name="Rectangle 30"/>
                <p:cNvSpPr>
                  <a:spLocks noChangeArrowheads="1"/>
                </p:cNvSpPr>
                <p:nvPr/>
              </p:nvSpPr>
              <p:spPr bwMode="auto">
                <a:xfrm>
                  <a:off x="3396" y="2882"/>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8</a:t>
                  </a:r>
                </a:p>
              </p:txBody>
            </p:sp>
            <p:sp>
              <p:nvSpPr>
                <p:cNvPr id="31" name="Rectangle 31"/>
                <p:cNvSpPr>
                  <a:spLocks noChangeArrowheads="1"/>
                </p:cNvSpPr>
                <p:nvPr/>
              </p:nvSpPr>
              <p:spPr bwMode="auto">
                <a:xfrm>
                  <a:off x="3636" y="2882"/>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7</a:t>
                  </a:r>
                </a:p>
              </p:txBody>
            </p:sp>
            <p:sp>
              <p:nvSpPr>
                <p:cNvPr id="32" name="Rectangle 32"/>
                <p:cNvSpPr>
                  <a:spLocks noChangeArrowheads="1"/>
                </p:cNvSpPr>
                <p:nvPr/>
              </p:nvSpPr>
              <p:spPr bwMode="auto">
                <a:xfrm>
                  <a:off x="3875" y="2880"/>
                  <a:ext cx="254"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6</a:t>
                  </a:r>
                </a:p>
              </p:txBody>
            </p:sp>
          </p:grpSp>
          <p:grpSp>
            <p:nvGrpSpPr>
              <p:cNvPr id="24" name="Group 33"/>
              <p:cNvGrpSpPr>
                <a:grpSpLocks/>
              </p:cNvGrpSpPr>
              <p:nvPr/>
            </p:nvGrpSpPr>
            <p:grpSpPr bwMode="auto">
              <a:xfrm>
                <a:off x="3998" y="3743"/>
                <a:ext cx="1108" cy="553"/>
                <a:chOff x="4104" y="2879"/>
                <a:chExt cx="1237" cy="553"/>
              </a:xfrm>
            </p:grpSpPr>
            <p:sp>
              <p:nvSpPr>
                <p:cNvPr id="25" name="Rectangle 34"/>
                <p:cNvSpPr>
                  <a:spLocks noChangeArrowheads="1"/>
                </p:cNvSpPr>
                <p:nvPr/>
              </p:nvSpPr>
              <p:spPr bwMode="auto">
                <a:xfrm>
                  <a:off x="4333" y="2880"/>
                  <a:ext cx="254"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4</a:t>
                  </a:r>
                </a:p>
              </p:txBody>
            </p:sp>
            <p:sp>
              <p:nvSpPr>
                <p:cNvPr id="26" name="Rectangle 35"/>
                <p:cNvSpPr>
                  <a:spLocks noChangeArrowheads="1"/>
                </p:cNvSpPr>
                <p:nvPr/>
              </p:nvSpPr>
              <p:spPr bwMode="auto">
                <a:xfrm>
                  <a:off x="4104" y="2880"/>
                  <a:ext cx="253"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5</a:t>
                  </a:r>
                </a:p>
              </p:txBody>
            </p:sp>
            <p:sp>
              <p:nvSpPr>
                <p:cNvPr id="27" name="Rectangle 36"/>
                <p:cNvSpPr>
                  <a:spLocks noChangeArrowheads="1"/>
                </p:cNvSpPr>
                <p:nvPr/>
              </p:nvSpPr>
              <p:spPr bwMode="auto">
                <a:xfrm>
                  <a:off x="5086" y="2880"/>
                  <a:ext cx="255"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1</a:t>
                  </a:r>
                </a:p>
              </p:txBody>
            </p:sp>
            <p:sp>
              <p:nvSpPr>
                <p:cNvPr id="28" name="Rectangle 37"/>
                <p:cNvSpPr>
                  <a:spLocks noChangeArrowheads="1"/>
                </p:cNvSpPr>
                <p:nvPr/>
              </p:nvSpPr>
              <p:spPr bwMode="auto">
                <a:xfrm>
                  <a:off x="4825" y="2879"/>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2</a:t>
                  </a:r>
                </a:p>
              </p:txBody>
            </p:sp>
            <p:sp>
              <p:nvSpPr>
                <p:cNvPr id="29" name="Rectangle 38"/>
                <p:cNvSpPr>
                  <a:spLocks noChangeArrowheads="1"/>
                </p:cNvSpPr>
                <p:nvPr/>
              </p:nvSpPr>
              <p:spPr bwMode="auto">
                <a:xfrm>
                  <a:off x="4584" y="2880"/>
                  <a:ext cx="253"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3</a:t>
                  </a:r>
                </a:p>
              </p:txBody>
            </p:sp>
          </p:grpSp>
        </p:grpSp>
        <p:grpSp>
          <p:nvGrpSpPr>
            <p:cNvPr id="11" name="Group 39"/>
            <p:cNvGrpSpPr>
              <a:grpSpLocks/>
            </p:cNvGrpSpPr>
            <p:nvPr/>
          </p:nvGrpSpPr>
          <p:grpSpPr bwMode="auto">
            <a:xfrm>
              <a:off x="1082" y="3366"/>
              <a:ext cx="1790" cy="334"/>
              <a:chOff x="3364" y="3840"/>
              <a:chExt cx="1742" cy="553"/>
            </a:xfrm>
          </p:grpSpPr>
          <p:grpSp>
            <p:nvGrpSpPr>
              <p:cNvPr id="13" name="Group 40"/>
              <p:cNvGrpSpPr>
                <a:grpSpLocks/>
              </p:cNvGrpSpPr>
              <p:nvPr/>
            </p:nvGrpSpPr>
            <p:grpSpPr bwMode="auto">
              <a:xfrm>
                <a:off x="3364" y="3842"/>
                <a:ext cx="657" cy="551"/>
                <a:chOff x="3396" y="2882"/>
                <a:chExt cx="733" cy="551"/>
              </a:xfrm>
            </p:grpSpPr>
            <p:sp>
              <p:nvSpPr>
                <p:cNvPr id="20" name="Rectangle 41"/>
                <p:cNvSpPr>
                  <a:spLocks noChangeArrowheads="1"/>
                </p:cNvSpPr>
                <p:nvPr/>
              </p:nvSpPr>
              <p:spPr bwMode="auto">
                <a:xfrm>
                  <a:off x="3396"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1</a:t>
                  </a:r>
                </a:p>
              </p:txBody>
            </p:sp>
            <p:sp>
              <p:nvSpPr>
                <p:cNvPr id="21" name="Rectangle 42"/>
                <p:cNvSpPr>
                  <a:spLocks noChangeArrowheads="1"/>
                </p:cNvSpPr>
                <p:nvPr/>
              </p:nvSpPr>
              <p:spPr bwMode="auto">
                <a:xfrm>
                  <a:off x="3636"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3</a:t>
                  </a:r>
                </a:p>
              </p:txBody>
            </p:sp>
            <p:sp>
              <p:nvSpPr>
                <p:cNvPr id="22" name="Rectangle 43"/>
                <p:cNvSpPr>
                  <a:spLocks noChangeArrowheads="1"/>
                </p:cNvSpPr>
                <p:nvPr/>
              </p:nvSpPr>
              <p:spPr bwMode="auto">
                <a:xfrm>
                  <a:off x="3875"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5</a:t>
                  </a:r>
                </a:p>
              </p:txBody>
            </p:sp>
          </p:grpSp>
          <p:grpSp>
            <p:nvGrpSpPr>
              <p:cNvPr id="14" name="Group 44"/>
              <p:cNvGrpSpPr>
                <a:grpSpLocks/>
              </p:cNvGrpSpPr>
              <p:nvPr/>
            </p:nvGrpSpPr>
            <p:grpSpPr bwMode="auto">
              <a:xfrm>
                <a:off x="3998" y="3840"/>
                <a:ext cx="1108" cy="553"/>
                <a:chOff x="4104" y="2880"/>
                <a:chExt cx="1237" cy="553"/>
              </a:xfrm>
            </p:grpSpPr>
            <p:sp>
              <p:nvSpPr>
                <p:cNvPr id="15" name="Rectangle 45"/>
                <p:cNvSpPr>
                  <a:spLocks noChangeArrowheads="1"/>
                </p:cNvSpPr>
                <p:nvPr/>
              </p:nvSpPr>
              <p:spPr bwMode="auto">
                <a:xfrm>
                  <a:off x="4333"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6</a:t>
                  </a:r>
                </a:p>
              </p:txBody>
            </p:sp>
            <p:sp>
              <p:nvSpPr>
                <p:cNvPr id="16" name="Rectangle 46"/>
                <p:cNvSpPr>
                  <a:spLocks noChangeArrowheads="1"/>
                </p:cNvSpPr>
                <p:nvPr/>
              </p:nvSpPr>
              <p:spPr bwMode="auto">
                <a:xfrm>
                  <a:off x="4104" y="2882"/>
                  <a:ext cx="253"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2</a:t>
                  </a:r>
                </a:p>
              </p:txBody>
            </p:sp>
            <p:sp>
              <p:nvSpPr>
                <p:cNvPr id="17" name="Rectangle 47"/>
                <p:cNvSpPr>
                  <a:spLocks noChangeArrowheads="1"/>
                </p:cNvSpPr>
                <p:nvPr/>
              </p:nvSpPr>
              <p:spPr bwMode="auto">
                <a:xfrm>
                  <a:off x="5086" y="2882"/>
                  <a:ext cx="255"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8</a:t>
                  </a:r>
                </a:p>
              </p:txBody>
            </p:sp>
            <p:sp>
              <p:nvSpPr>
                <p:cNvPr id="18" name="Rectangle 48"/>
                <p:cNvSpPr>
                  <a:spLocks noChangeArrowheads="1"/>
                </p:cNvSpPr>
                <p:nvPr/>
              </p:nvSpPr>
              <p:spPr bwMode="auto">
                <a:xfrm>
                  <a:off x="4825"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7</a:t>
                  </a:r>
                </a:p>
              </p:txBody>
            </p:sp>
            <p:sp>
              <p:nvSpPr>
                <p:cNvPr id="19" name="Rectangle 49"/>
                <p:cNvSpPr>
                  <a:spLocks noChangeArrowheads="1"/>
                </p:cNvSpPr>
                <p:nvPr/>
              </p:nvSpPr>
              <p:spPr bwMode="auto">
                <a:xfrm>
                  <a:off x="4584" y="2880"/>
                  <a:ext cx="253" cy="5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4</a:t>
                  </a:r>
                </a:p>
              </p:txBody>
            </p:sp>
          </p:grpSp>
        </p:grpSp>
        <p:sp>
          <p:nvSpPr>
            <p:cNvPr id="12" name="Line 50"/>
            <p:cNvSpPr>
              <a:spLocks noChangeShapeType="1"/>
            </p:cNvSpPr>
            <p:nvPr/>
          </p:nvSpPr>
          <p:spPr bwMode="auto">
            <a:xfrm>
              <a:off x="1728" y="3264"/>
              <a:ext cx="0" cy="852"/>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66"/>
                </a:solidFill>
                <a:latin typeface="Arial" charset="0"/>
              </a:rPr>
              <a:t>The 8 queens problem: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55</a:t>
            </a:fld>
            <a:endParaRPr lang="en-US"/>
          </a:p>
        </p:txBody>
      </p:sp>
      <p:sp>
        <p:nvSpPr>
          <p:cNvPr id="5" name="Rectangle 4"/>
          <p:cNvSpPr/>
          <p:nvPr/>
        </p:nvSpPr>
        <p:spPr>
          <a:xfrm>
            <a:off x="467430" y="1196690"/>
            <a:ext cx="7993110" cy="3170099"/>
          </a:xfrm>
          <a:prstGeom prst="rect">
            <a:avLst/>
          </a:prstGeom>
        </p:spPr>
        <p:txBody>
          <a:bodyPr wrap="square">
            <a:spAutoFit/>
          </a:bodyPr>
          <a:lstStyle/>
          <a:p>
            <a:pPr>
              <a:buClr>
                <a:schemeClr val="accent1">
                  <a:lumMod val="75000"/>
                </a:schemeClr>
              </a:buClr>
              <a:buFont typeface="Wingdings" pitchFamily="2" charset="2"/>
              <a:buChar char="v"/>
            </a:pPr>
            <a:r>
              <a:rPr lang="en-US" sz="2000" dirty="0"/>
              <a:t> Parent selection:</a:t>
            </a:r>
          </a:p>
          <a:p>
            <a:pPr lvl="1">
              <a:buClr>
                <a:srgbClr val="C00000"/>
              </a:buClr>
              <a:buFont typeface="Wingdings" pitchFamily="2" charset="2"/>
              <a:buChar char="§"/>
            </a:pPr>
            <a:r>
              <a:rPr lang="en-US" sz="2000" dirty="0"/>
              <a:t>  Pick 5 parents and take best two to undergo crossover</a:t>
            </a:r>
          </a:p>
          <a:p>
            <a:pPr lvl="1">
              <a:buClr>
                <a:srgbClr val="C00000"/>
              </a:buClr>
              <a:buFont typeface="Wingdings" pitchFamily="2" charset="2"/>
              <a:buChar char="§"/>
            </a:pPr>
            <a:endParaRPr lang="en-US" sz="2000" dirty="0"/>
          </a:p>
          <a:p>
            <a:pPr lvl="1">
              <a:buClr>
                <a:srgbClr val="C00000"/>
              </a:buClr>
            </a:pPr>
            <a:endParaRPr lang="en-US" sz="2000" dirty="0"/>
          </a:p>
          <a:p>
            <a:pPr>
              <a:buClr>
                <a:schemeClr val="accent1">
                  <a:lumMod val="75000"/>
                </a:schemeClr>
              </a:buClr>
              <a:buFont typeface="Wingdings" pitchFamily="2" charset="2"/>
              <a:buChar char="v"/>
            </a:pPr>
            <a:r>
              <a:rPr lang="en-US" sz="2000" dirty="0"/>
              <a:t>  Survivor selection (replacement)</a:t>
            </a:r>
          </a:p>
          <a:p>
            <a:pPr lvl="1">
              <a:buClr>
                <a:srgbClr val="C00000"/>
              </a:buClr>
              <a:buFont typeface="Wingdings" pitchFamily="2" charset="2"/>
              <a:buChar char="§"/>
            </a:pPr>
            <a:r>
              <a:rPr lang="en-GB" sz="2000" dirty="0"/>
              <a:t>   When inserting a new child into the population, choose an    existing member to replace by:</a:t>
            </a:r>
          </a:p>
          <a:p>
            <a:pPr lvl="1">
              <a:buClr>
                <a:srgbClr val="C00000"/>
              </a:buClr>
              <a:buFont typeface="Wingdings" pitchFamily="2" charset="2"/>
              <a:buChar char="§"/>
            </a:pPr>
            <a:r>
              <a:rPr lang="en-GB" sz="2000" dirty="0"/>
              <a:t>  sorting the whole population by decreasing fitness</a:t>
            </a:r>
          </a:p>
          <a:p>
            <a:pPr lvl="1">
              <a:buClr>
                <a:srgbClr val="C00000"/>
              </a:buClr>
              <a:buFont typeface="Wingdings" pitchFamily="2" charset="2"/>
              <a:buChar char="§"/>
            </a:pPr>
            <a:r>
              <a:rPr lang="en-GB" sz="2000" dirty="0"/>
              <a:t>  enumerating this list from high to low</a:t>
            </a:r>
          </a:p>
          <a:p>
            <a:pPr lvl="1">
              <a:buClr>
                <a:srgbClr val="C00000"/>
              </a:buClr>
              <a:buFont typeface="Wingdings" pitchFamily="2" charset="2"/>
              <a:buChar char="§"/>
            </a:pPr>
            <a:r>
              <a:rPr lang="en-GB" sz="2000" dirty="0"/>
              <a:t>replacing the first with a fitness lower than the given child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cstate="print"/>
          <a:srcRect/>
          <a:stretch>
            <a:fillRect/>
          </a:stretch>
        </p:blipFill>
        <p:spPr bwMode="auto">
          <a:xfrm>
            <a:off x="2051650" y="1152978"/>
            <a:ext cx="4968690" cy="461898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Genetic Algorithm</a:t>
            </a:r>
          </a:p>
        </p:txBody>
      </p:sp>
      <p:sp>
        <p:nvSpPr>
          <p:cNvPr id="4" name="Slide Number Placeholder 3"/>
          <p:cNvSpPr>
            <a:spLocks noGrp="1"/>
          </p:cNvSpPr>
          <p:nvPr>
            <p:ph type="sldNum" sz="quarter" idx="11"/>
          </p:nvPr>
        </p:nvSpPr>
        <p:spPr/>
        <p:txBody>
          <a:bodyPr/>
          <a:lstStyle/>
          <a:p>
            <a:fld id="{05F902D2-9C2C-4DBB-8DAD-BC9F69CAD2CA}" type="slidenum">
              <a:rPr lang="en-US" smtClean="0"/>
              <a:pPr/>
              <a:t>56</a:t>
            </a:fld>
            <a:endParaRPr lang="en-US"/>
          </a:p>
        </p:txBody>
      </p:sp>
      <p:sp>
        <p:nvSpPr>
          <p:cNvPr id="7" name="Rectangle 6"/>
          <p:cNvSpPr/>
          <p:nvPr/>
        </p:nvSpPr>
        <p:spPr bwMode="auto">
          <a:xfrm>
            <a:off x="3131800" y="5733320"/>
            <a:ext cx="2376330" cy="43206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p:cNvSpPr/>
          <p:nvPr/>
        </p:nvSpPr>
        <p:spPr bwMode="auto">
          <a:xfrm>
            <a:off x="3491850" y="5661310"/>
            <a:ext cx="288040" cy="3600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p:nvSpPr>
        <p:spPr>
          <a:xfrm rot="21276212">
            <a:off x="2468246" y="2401123"/>
            <a:ext cx="4249881" cy="1938992"/>
          </a:xfrm>
          <a:prstGeom prst="rect">
            <a:avLst/>
          </a:prstGeom>
        </p:spPr>
        <p:txBody>
          <a:bodyPr wrap="none">
            <a:spAutoFit/>
          </a:bodyPr>
          <a:lstStyle/>
          <a:p>
            <a:pPr algn="ctr"/>
            <a:r>
              <a:rPr lang="en-GB" sz="6000" b="1" dirty="0">
                <a:solidFill>
                  <a:schemeClr val="bg2">
                    <a:lumMod val="90000"/>
                  </a:schemeClr>
                </a:solidFill>
              </a:rPr>
              <a:t>Genetic </a:t>
            </a:r>
          </a:p>
          <a:p>
            <a:pPr algn="ctr"/>
            <a:r>
              <a:rPr lang="en-GB" sz="5800" b="1" dirty="0">
                <a:solidFill>
                  <a:schemeClr val="bg2">
                    <a:lumMod val="90000"/>
                  </a:schemeClr>
                </a:solidFill>
              </a:rPr>
              <a:t>Algorithm</a:t>
            </a:r>
            <a:endParaRPr lang="en-US" sz="5800" b="1" dirty="0">
              <a:solidFill>
                <a:schemeClr val="bg2">
                  <a:lumMod val="90000"/>
                </a:schemeClr>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 Quick Overview</a:t>
            </a:r>
          </a:p>
        </p:txBody>
      </p:sp>
      <p:sp>
        <p:nvSpPr>
          <p:cNvPr id="4" name="Slide Number Placeholder 3"/>
          <p:cNvSpPr>
            <a:spLocks noGrp="1"/>
          </p:cNvSpPr>
          <p:nvPr>
            <p:ph type="sldNum" sz="quarter" idx="11"/>
          </p:nvPr>
        </p:nvSpPr>
        <p:spPr/>
        <p:txBody>
          <a:bodyPr/>
          <a:lstStyle/>
          <a:p>
            <a:fld id="{05F902D2-9C2C-4DBB-8DAD-BC9F69CAD2CA}" type="slidenum">
              <a:rPr lang="en-US" smtClean="0"/>
              <a:pPr/>
              <a:t>57</a:t>
            </a:fld>
            <a:endParaRPr lang="en-US"/>
          </a:p>
        </p:txBody>
      </p:sp>
      <p:sp>
        <p:nvSpPr>
          <p:cNvPr id="5" name="Rectangle 4"/>
          <p:cNvSpPr/>
          <p:nvPr/>
        </p:nvSpPr>
        <p:spPr>
          <a:xfrm>
            <a:off x="323410" y="1412720"/>
            <a:ext cx="9505320" cy="3970318"/>
          </a:xfrm>
          <a:prstGeom prst="rect">
            <a:avLst/>
          </a:prstGeom>
        </p:spPr>
        <p:txBody>
          <a:bodyPr wrap="square">
            <a:spAutoFit/>
          </a:bodyPr>
          <a:lstStyle/>
          <a:p>
            <a:pPr>
              <a:lnSpc>
                <a:spcPct val="90000"/>
              </a:lnSpc>
              <a:buClr>
                <a:schemeClr val="accent1">
                  <a:lumMod val="75000"/>
                </a:schemeClr>
              </a:buClr>
              <a:buFont typeface="Wingdings" pitchFamily="2" charset="2"/>
              <a:buChar char="v"/>
            </a:pPr>
            <a:r>
              <a:rPr lang="en-US" sz="2000" dirty="0"/>
              <a:t>  Developed: USA in the 1970’s</a:t>
            </a:r>
          </a:p>
          <a:p>
            <a:pPr>
              <a:lnSpc>
                <a:spcPct val="90000"/>
              </a:lnSpc>
              <a:buClr>
                <a:schemeClr val="accent1">
                  <a:lumMod val="75000"/>
                </a:schemeClr>
              </a:buClr>
              <a:buFont typeface="Wingdings" pitchFamily="2" charset="2"/>
              <a:buChar char="v"/>
            </a:pPr>
            <a:endParaRPr lang="en-US" sz="2000" dirty="0"/>
          </a:p>
          <a:p>
            <a:pPr>
              <a:lnSpc>
                <a:spcPct val="90000"/>
              </a:lnSpc>
              <a:buClr>
                <a:schemeClr val="accent1">
                  <a:lumMod val="75000"/>
                </a:schemeClr>
              </a:buClr>
              <a:buFont typeface="Wingdings" pitchFamily="2" charset="2"/>
              <a:buChar char="v"/>
            </a:pPr>
            <a:r>
              <a:rPr lang="en-US" sz="2000" dirty="0"/>
              <a:t>  Early names: J. Holland, K. </a:t>
            </a:r>
            <a:r>
              <a:rPr lang="en-US" sz="2000" dirty="0" err="1"/>
              <a:t>DeJong</a:t>
            </a:r>
            <a:r>
              <a:rPr lang="en-US" sz="2000" dirty="0"/>
              <a:t>, D. Goldberg</a:t>
            </a:r>
          </a:p>
          <a:p>
            <a:pPr>
              <a:lnSpc>
                <a:spcPct val="90000"/>
              </a:lnSpc>
              <a:buClr>
                <a:schemeClr val="accent1">
                  <a:lumMod val="75000"/>
                </a:schemeClr>
              </a:buClr>
              <a:buFont typeface="Wingdings" pitchFamily="2" charset="2"/>
              <a:buChar char="v"/>
            </a:pPr>
            <a:endParaRPr lang="en-US" sz="2000" dirty="0"/>
          </a:p>
          <a:p>
            <a:pPr>
              <a:lnSpc>
                <a:spcPct val="90000"/>
              </a:lnSpc>
              <a:buClr>
                <a:schemeClr val="accent1">
                  <a:lumMod val="75000"/>
                </a:schemeClr>
              </a:buClr>
              <a:buFont typeface="Wingdings" pitchFamily="2" charset="2"/>
              <a:buChar char="v"/>
            </a:pPr>
            <a:r>
              <a:rPr lang="en-US" sz="2000" dirty="0"/>
              <a:t>  Typically applied to:</a:t>
            </a:r>
          </a:p>
          <a:p>
            <a:pPr>
              <a:lnSpc>
                <a:spcPct val="90000"/>
              </a:lnSpc>
              <a:buClr>
                <a:schemeClr val="accent1">
                  <a:lumMod val="75000"/>
                </a:schemeClr>
              </a:buClr>
            </a:pPr>
            <a:r>
              <a:rPr lang="en-US" sz="2000" dirty="0"/>
              <a:t>		discrete optimization</a:t>
            </a:r>
          </a:p>
          <a:p>
            <a:pPr>
              <a:lnSpc>
                <a:spcPct val="90000"/>
              </a:lnSpc>
              <a:buClr>
                <a:schemeClr val="accent1">
                  <a:lumMod val="75000"/>
                </a:schemeClr>
              </a:buClr>
              <a:buFont typeface="Wingdings" pitchFamily="2" charset="2"/>
              <a:buChar char="v"/>
            </a:pPr>
            <a:endParaRPr lang="en-US" sz="2000" dirty="0"/>
          </a:p>
          <a:p>
            <a:pPr>
              <a:lnSpc>
                <a:spcPct val="90000"/>
              </a:lnSpc>
              <a:buClr>
                <a:schemeClr val="accent1">
                  <a:lumMod val="75000"/>
                </a:schemeClr>
              </a:buClr>
              <a:buFont typeface="Wingdings" pitchFamily="2" charset="2"/>
              <a:buChar char="v"/>
            </a:pPr>
            <a:r>
              <a:rPr lang="en-US" sz="2000" dirty="0"/>
              <a:t>  Attributed features:</a:t>
            </a:r>
          </a:p>
          <a:p>
            <a:pPr>
              <a:lnSpc>
                <a:spcPct val="90000"/>
              </a:lnSpc>
              <a:buClr>
                <a:schemeClr val="accent1">
                  <a:lumMod val="75000"/>
                </a:schemeClr>
              </a:buClr>
              <a:buFont typeface="Wingdings" pitchFamily="2" charset="2"/>
              <a:buChar char="v"/>
            </a:pPr>
            <a:endParaRPr lang="en-US" sz="2000" dirty="0"/>
          </a:p>
          <a:p>
            <a:pPr>
              <a:lnSpc>
                <a:spcPct val="90000"/>
              </a:lnSpc>
              <a:buClr>
                <a:schemeClr val="accent1">
                  <a:lumMod val="75000"/>
                </a:schemeClr>
              </a:buClr>
              <a:buFont typeface="Wingdings" pitchFamily="2" charset="2"/>
              <a:buChar char="v"/>
            </a:pPr>
            <a:endParaRPr lang="en-US" sz="2000" dirty="0"/>
          </a:p>
          <a:p>
            <a:pPr>
              <a:lnSpc>
                <a:spcPct val="90000"/>
              </a:lnSpc>
            </a:pPr>
            <a:endParaRPr lang="en-US" sz="2000" dirty="0"/>
          </a:p>
          <a:p>
            <a:pPr>
              <a:lnSpc>
                <a:spcPct val="90000"/>
              </a:lnSpc>
            </a:pPr>
            <a:endParaRPr lang="en-US" sz="2000" dirty="0"/>
          </a:p>
          <a:p>
            <a:pPr>
              <a:lnSpc>
                <a:spcPct val="90000"/>
              </a:lnSpc>
              <a:buClr>
                <a:schemeClr val="accent1">
                  <a:lumMod val="75000"/>
                </a:schemeClr>
              </a:buClr>
              <a:buFont typeface="Wingdings" pitchFamily="2" charset="2"/>
              <a:buChar char="v"/>
            </a:pPr>
            <a:r>
              <a:rPr lang="en-US" sz="2000" dirty="0"/>
              <a:t>  Special Features:</a:t>
            </a:r>
          </a:p>
          <a:p>
            <a:pPr>
              <a:lnSpc>
                <a:spcPct val="90000"/>
              </a:lnSpc>
              <a:buClr>
                <a:schemeClr val="accent1">
                  <a:lumMod val="75000"/>
                </a:schemeClr>
              </a:buClr>
              <a:buFont typeface="Wingdings" pitchFamily="2" charset="2"/>
              <a:buChar char="v"/>
            </a:pPr>
            <a:endParaRPr lang="en-US" sz="2000" dirty="0"/>
          </a:p>
        </p:txBody>
      </p:sp>
      <p:graphicFrame>
        <p:nvGraphicFramePr>
          <p:cNvPr id="6" name="Diagram 5"/>
          <p:cNvGraphicFramePr/>
          <p:nvPr/>
        </p:nvGraphicFramePr>
        <p:xfrm>
          <a:off x="3491850" y="3284980"/>
          <a:ext cx="2975990" cy="1599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nvGraphicFramePr>
        <p:xfrm>
          <a:off x="2220520" y="3645030"/>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Genetic algorithms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58</a:t>
            </a:fld>
            <a:endParaRPr lang="en-US"/>
          </a:p>
        </p:txBody>
      </p:sp>
      <p:sp>
        <p:nvSpPr>
          <p:cNvPr id="5" name="Rectangle 4"/>
          <p:cNvSpPr/>
          <p:nvPr/>
        </p:nvSpPr>
        <p:spPr>
          <a:xfrm>
            <a:off x="251400" y="1268700"/>
            <a:ext cx="8569190" cy="2616101"/>
          </a:xfrm>
          <a:prstGeom prst="rect">
            <a:avLst/>
          </a:prstGeom>
        </p:spPr>
        <p:txBody>
          <a:bodyPr wrap="square">
            <a:spAutoFit/>
          </a:bodyPr>
          <a:lstStyle/>
          <a:p>
            <a:r>
              <a:rPr lang="en-GB" sz="2000" dirty="0"/>
              <a:t>Holland’s original GA is now known as the simple genetic algorithm (SGA)</a:t>
            </a:r>
          </a:p>
          <a:p>
            <a:endParaRPr lang="en-GB" dirty="0"/>
          </a:p>
          <a:p>
            <a:endParaRPr lang="en-GB" dirty="0"/>
          </a:p>
          <a:p>
            <a:endParaRPr lang="en-GB" dirty="0"/>
          </a:p>
          <a:p>
            <a:r>
              <a:rPr lang="en-GB" dirty="0"/>
              <a:t>Other GAs use different:</a:t>
            </a:r>
          </a:p>
          <a:p>
            <a:pPr lvl="1"/>
            <a:r>
              <a:rPr lang="en-GB" dirty="0"/>
              <a:t>Representations</a:t>
            </a:r>
          </a:p>
          <a:p>
            <a:pPr lvl="1"/>
            <a:r>
              <a:rPr lang="en-GB" dirty="0"/>
              <a:t>Mutations</a:t>
            </a:r>
          </a:p>
          <a:p>
            <a:pPr lvl="1"/>
            <a:r>
              <a:rPr lang="en-GB" dirty="0"/>
              <a:t>Crossovers</a:t>
            </a:r>
          </a:p>
          <a:p>
            <a:pPr lvl="1"/>
            <a:r>
              <a:rPr lang="en-GB" dirty="0"/>
              <a:t>Selection mechanisms</a:t>
            </a:r>
          </a:p>
        </p:txBody>
      </p:sp>
      <p:sp>
        <p:nvSpPr>
          <p:cNvPr id="6" name="Freeform 3"/>
          <p:cNvSpPr>
            <a:spLocks noEditPoints="1"/>
          </p:cNvSpPr>
          <p:nvPr/>
        </p:nvSpPr>
        <p:spPr bwMode="gray">
          <a:xfrm>
            <a:off x="4248590" y="2286000"/>
            <a:ext cx="4572000" cy="35052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rgbClr val="FBA869"/>
              </a:gs>
              <a:gs pos="100000">
                <a:srgbClr val="F86E06"/>
              </a:gs>
            </a:gsLst>
            <a:lin ang="5400000" scaled="1"/>
          </a:gradFill>
          <a:ln w="0">
            <a:noFill/>
            <a:prstDash val="solid"/>
            <a:round/>
            <a:headEnd/>
            <a:tailEnd/>
          </a:ln>
          <a:effectLst>
            <a:outerShdw dist="206741" dir="8249373" algn="ctr" rotWithShape="0">
              <a:srgbClr val="C1D1D3">
                <a:alpha val="50000"/>
              </a:srgbClr>
            </a:outerShdw>
          </a:effectLst>
        </p:spPr>
        <p:txBody>
          <a:bodyPr/>
          <a:lstStyle/>
          <a:p>
            <a:endParaRPr lang="fa-IR"/>
          </a:p>
        </p:txBody>
      </p:sp>
      <p:grpSp>
        <p:nvGrpSpPr>
          <p:cNvPr id="7" name="Group 41"/>
          <p:cNvGrpSpPr>
            <a:grpSpLocks/>
          </p:cNvGrpSpPr>
          <p:nvPr/>
        </p:nvGrpSpPr>
        <p:grpSpPr bwMode="auto">
          <a:xfrm>
            <a:off x="5052810" y="4005080"/>
            <a:ext cx="1103410" cy="1142433"/>
            <a:chOff x="732" y="2112"/>
            <a:chExt cx="842" cy="860"/>
          </a:xfrm>
        </p:grpSpPr>
        <p:sp>
          <p:nvSpPr>
            <p:cNvPr id="8"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9"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10"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11"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12" name="Text Box 46"/>
            <p:cNvSpPr txBox="1">
              <a:spLocks noChangeArrowheads="1"/>
            </p:cNvSpPr>
            <p:nvPr/>
          </p:nvSpPr>
          <p:spPr bwMode="gray">
            <a:xfrm>
              <a:off x="801" y="2387"/>
              <a:ext cx="673" cy="278"/>
            </a:xfrm>
            <a:prstGeom prst="rect">
              <a:avLst/>
            </a:prstGeom>
            <a:noFill/>
            <a:ln w="9525" algn="ctr">
              <a:noFill/>
              <a:miter lim="800000"/>
              <a:headEnd/>
              <a:tailEnd/>
            </a:ln>
            <a:effectLst/>
          </p:spPr>
          <p:txBody>
            <a:bodyPr wrap="none">
              <a:spAutoFit/>
            </a:bodyPr>
            <a:lstStyle/>
            <a:p>
              <a:pPr algn="ctr"/>
              <a:r>
                <a:rPr lang="en-US" dirty="0">
                  <a:solidFill>
                    <a:srgbClr val="000000"/>
                  </a:solidFill>
                  <a:latin typeface="Georgia" pitchFamily="18" charset="0"/>
                </a:rPr>
                <a:t>X-over</a:t>
              </a:r>
              <a:endParaRPr lang="en-US" sz="1400" dirty="0">
                <a:latin typeface="Georgia" pitchFamily="18" charset="0"/>
              </a:endParaRPr>
            </a:p>
          </p:txBody>
        </p:sp>
      </p:grpSp>
      <p:sp>
        <p:nvSpPr>
          <p:cNvPr id="15" name="Oval 57"/>
          <p:cNvSpPr>
            <a:spLocks noChangeArrowheads="1"/>
          </p:cNvSpPr>
          <p:nvPr/>
        </p:nvSpPr>
        <p:spPr bwMode="gray">
          <a:xfrm>
            <a:off x="5842441" y="2002154"/>
            <a:ext cx="453369" cy="398845"/>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17" name="TextBox 16"/>
          <p:cNvSpPr txBox="1"/>
          <p:nvPr/>
        </p:nvSpPr>
        <p:spPr>
          <a:xfrm>
            <a:off x="6839391" y="4800600"/>
            <a:ext cx="914399" cy="369332"/>
          </a:xfrm>
          <a:prstGeom prst="rect">
            <a:avLst/>
          </a:prstGeom>
          <a:noFill/>
        </p:spPr>
        <p:txBody>
          <a:bodyPr wrap="square" rtlCol="0">
            <a:spAutoFit/>
          </a:bodyPr>
          <a:lstStyle/>
          <a:p>
            <a:r>
              <a:rPr lang="en-US" dirty="0">
                <a:latin typeface="Georgia" pitchFamily="18" charset="0"/>
              </a:rPr>
              <a:t>2002</a:t>
            </a:r>
          </a:p>
        </p:txBody>
      </p:sp>
      <p:grpSp>
        <p:nvGrpSpPr>
          <p:cNvPr id="27" name="Group 41"/>
          <p:cNvGrpSpPr>
            <a:grpSpLocks/>
          </p:cNvGrpSpPr>
          <p:nvPr/>
        </p:nvGrpSpPr>
        <p:grpSpPr bwMode="auto">
          <a:xfrm>
            <a:off x="4620751" y="1988800"/>
            <a:ext cx="1031400" cy="1008140"/>
            <a:chOff x="732" y="2112"/>
            <a:chExt cx="842" cy="860"/>
          </a:xfrm>
        </p:grpSpPr>
        <p:sp>
          <p:nvSpPr>
            <p:cNvPr id="28"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29"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30"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31"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32" name="Text Box 46"/>
            <p:cNvSpPr txBox="1">
              <a:spLocks noChangeArrowheads="1"/>
            </p:cNvSpPr>
            <p:nvPr/>
          </p:nvSpPr>
          <p:spPr bwMode="gray">
            <a:xfrm>
              <a:off x="734" y="2387"/>
              <a:ext cx="806" cy="289"/>
            </a:xfrm>
            <a:prstGeom prst="rect">
              <a:avLst/>
            </a:prstGeom>
            <a:noFill/>
            <a:ln w="9525" algn="ctr">
              <a:noFill/>
              <a:miter lim="800000"/>
              <a:headEnd/>
              <a:tailEnd/>
            </a:ln>
            <a:effectLst/>
          </p:spPr>
          <p:txBody>
            <a:bodyPr wrap="none">
              <a:spAutoFit/>
            </a:bodyPr>
            <a:lstStyle/>
            <a:p>
              <a:pPr algn="ctr"/>
              <a:r>
                <a:rPr lang="en-US" sz="1600" dirty="0">
                  <a:solidFill>
                    <a:srgbClr val="000000"/>
                  </a:solidFill>
                  <a:latin typeface="Georgia" pitchFamily="18" charset="0"/>
                </a:rPr>
                <a:t>selection</a:t>
              </a:r>
              <a:endParaRPr lang="en-US" sz="1200" dirty="0">
                <a:latin typeface="Georgia" pitchFamily="18" charset="0"/>
              </a:endParaRPr>
            </a:p>
          </p:txBody>
        </p:sp>
      </p:grpSp>
      <p:grpSp>
        <p:nvGrpSpPr>
          <p:cNvPr id="33" name="Group 41"/>
          <p:cNvGrpSpPr>
            <a:grpSpLocks/>
          </p:cNvGrpSpPr>
          <p:nvPr/>
        </p:nvGrpSpPr>
        <p:grpSpPr bwMode="auto">
          <a:xfrm>
            <a:off x="4107179" y="2996940"/>
            <a:ext cx="1136172" cy="1142433"/>
            <a:chOff x="707" y="2112"/>
            <a:chExt cx="867" cy="860"/>
          </a:xfrm>
        </p:grpSpPr>
        <p:sp>
          <p:nvSpPr>
            <p:cNvPr id="34"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35"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36"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37"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38" name="Text Box 46"/>
            <p:cNvSpPr txBox="1">
              <a:spLocks noChangeArrowheads="1"/>
            </p:cNvSpPr>
            <p:nvPr/>
          </p:nvSpPr>
          <p:spPr bwMode="gray">
            <a:xfrm>
              <a:off x="707" y="2387"/>
              <a:ext cx="860" cy="278"/>
            </a:xfrm>
            <a:prstGeom prst="rect">
              <a:avLst/>
            </a:prstGeom>
            <a:noFill/>
            <a:ln w="9525" algn="ctr">
              <a:noFill/>
              <a:miter lim="800000"/>
              <a:headEnd/>
              <a:tailEnd/>
            </a:ln>
            <a:effectLst/>
          </p:spPr>
          <p:txBody>
            <a:bodyPr wrap="none">
              <a:spAutoFit/>
            </a:bodyPr>
            <a:lstStyle/>
            <a:p>
              <a:pPr algn="ctr"/>
              <a:r>
                <a:rPr lang="en-US" dirty="0">
                  <a:solidFill>
                    <a:srgbClr val="000000"/>
                  </a:solidFill>
                  <a:latin typeface="Georgia" pitchFamily="18" charset="0"/>
                </a:rPr>
                <a:t>mutation</a:t>
              </a:r>
              <a:endParaRPr lang="en-US" sz="1400" dirty="0">
                <a:latin typeface="Georgia" pitchFamily="18" charset="0"/>
              </a:endParaRPr>
            </a:p>
          </p:txBody>
        </p:sp>
      </p:grpSp>
      <p:grpSp>
        <p:nvGrpSpPr>
          <p:cNvPr id="39" name="Group 41"/>
          <p:cNvGrpSpPr>
            <a:grpSpLocks/>
          </p:cNvGrpSpPr>
          <p:nvPr/>
        </p:nvGrpSpPr>
        <p:grpSpPr bwMode="auto">
          <a:xfrm>
            <a:off x="6475842" y="4374857"/>
            <a:ext cx="1399574" cy="1142433"/>
            <a:chOff x="603" y="2112"/>
            <a:chExt cx="1068" cy="860"/>
          </a:xfrm>
        </p:grpSpPr>
        <p:sp>
          <p:nvSpPr>
            <p:cNvPr id="40"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41"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42"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43"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44" name="Text Box 46"/>
            <p:cNvSpPr txBox="1">
              <a:spLocks noChangeArrowheads="1"/>
            </p:cNvSpPr>
            <p:nvPr/>
          </p:nvSpPr>
          <p:spPr bwMode="gray">
            <a:xfrm>
              <a:off x="603" y="2387"/>
              <a:ext cx="1068" cy="232"/>
            </a:xfrm>
            <a:prstGeom prst="rect">
              <a:avLst/>
            </a:prstGeom>
            <a:noFill/>
            <a:ln w="9525" algn="ctr">
              <a:noFill/>
              <a:miter lim="800000"/>
              <a:headEnd/>
              <a:tailEnd/>
            </a:ln>
            <a:effectLst/>
          </p:spPr>
          <p:txBody>
            <a:bodyPr wrap="none">
              <a:spAutoFit/>
            </a:bodyPr>
            <a:lstStyle/>
            <a:p>
              <a:pPr algn="ctr"/>
              <a:r>
                <a:rPr lang="en-US" sz="1400" dirty="0">
                  <a:solidFill>
                    <a:srgbClr val="000000"/>
                  </a:solidFill>
                  <a:latin typeface="Georgia" pitchFamily="18" charset="0"/>
                </a:rPr>
                <a:t>Representation</a:t>
              </a:r>
              <a:endParaRPr lang="en-US" sz="1100" dirty="0">
                <a:latin typeface="Georgia" pitchFamily="18" charset="0"/>
              </a:endParaRPr>
            </a:p>
          </p:txBody>
        </p:sp>
      </p:grpSp>
      <p:pic>
        <p:nvPicPr>
          <p:cNvPr id="45" name="Picture 2" descr="G:\Thesis\Presentation\pics\pics_for_seminar\pics_for_seminar\16338-Orange-Person-Standing-On-A-Green-Puzzle-Piece-Teeing-Off-And-Aiming-For-A-Hole-On-Another-Piece-Symbolizing-Goals-Clipart-Illustration-Graphic.jpg"/>
          <p:cNvPicPr>
            <a:picLocks noChangeAspect="1" noChangeArrowheads="1"/>
          </p:cNvPicPr>
          <p:nvPr/>
        </p:nvPicPr>
        <p:blipFill>
          <a:blip r:embed="rId2" cstate="print"/>
          <a:srcRect/>
          <a:stretch>
            <a:fillRect/>
          </a:stretch>
        </p:blipFill>
        <p:spPr bwMode="auto">
          <a:xfrm>
            <a:off x="6444260" y="2204830"/>
            <a:ext cx="1752600" cy="1752600"/>
          </a:xfrm>
          <a:prstGeom prst="rect">
            <a:avLst/>
          </a:prstGeom>
          <a:noFill/>
        </p:spPr>
      </p:pic>
      <p:pic>
        <p:nvPicPr>
          <p:cNvPr id="6146" name="Picture 2" descr="E:\dr.hamzeh\slide evolutionary\themplate\pic\stick_figure_red_tape_md_wm.gif"/>
          <p:cNvPicPr>
            <a:picLocks noChangeAspect="1" noChangeArrowheads="1" noCrop="1"/>
          </p:cNvPicPr>
          <p:nvPr/>
        </p:nvPicPr>
        <p:blipFill>
          <a:blip r:embed="rId3" cstate="print"/>
          <a:srcRect/>
          <a:stretch>
            <a:fillRect/>
          </a:stretch>
        </p:blipFill>
        <p:spPr bwMode="auto">
          <a:xfrm>
            <a:off x="971500" y="3997870"/>
            <a:ext cx="2095500" cy="2095500"/>
          </a:xfrm>
          <a:prstGeom prst="rect">
            <a:avLst/>
          </a:prstGeom>
          <a:noFill/>
        </p:spPr>
      </p:pic>
      <p:sp>
        <p:nvSpPr>
          <p:cNvPr id="47" name="Rectangle 46"/>
          <p:cNvSpPr/>
          <p:nvPr/>
        </p:nvSpPr>
        <p:spPr bwMode="auto">
          <a:xfrm>
            <a:off x="1115520" y="5733320"/>
            <a:ext cx="2160300" cy="5040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Hints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59</a:t>
            </a:fld>
            <a:endParaRPr lang="en-US"/>
          </a:p>
        </p:txBody>
      </p:sp>
      <p:sp>
        <p:nvSpPr>
          <p:cNvPr id="4" name="TextBox 3"/>
          <p:cNvSpPr txBox="1"/>
          <p:nvPr/>
        </p:nvSpPr>
        <p:spPr>
          <a:xfrm>
            <a:off x="285720" y="1428736"/>
            <a:ext cx="8993168" cy="4524315"/>
          </a:xfrm>
          <a:prstGeom prst="rect">
            <a:avLst/>
          </a:prstGeom>
          <a:noFill/>
        </p:spPr>
        <p:txBody>
          <a:bodyPr wrap="none" rtlCol="0">
            <a:spAutoFit/>
          </a:bodyPr>
          <a:lstStyle/>
          <a:p>
            <a:pPr>
              <a:buFont typeface="Wingdings" pitchFamily="2" charset="2"/>
              <a:buChar char="q"/>
            </a:pPr>
            <a:r>
              <a:rPr lang="en-US" dirty="0"/>
              <a:t>  GA (and its related category such as SGA) depend severely on the X-Over operator. </a:t>
            </a:r>
          </a:p>
          <a:p>
            <a:endParaRPr lang="en-US" dirty="0"/>
          </a:p>
          <a:p>
            <a:pPr>
              <a:buFont typeface="Wingdings" pitchFamily="2" charset="2"/>
              <a:buChar char="q"/>
            </a:pPr>
            <a:r>
              <a:rPr lang="en-US" dirty="0"/>
              <a:t>   In the case that the X-Over operator become inactive, the performance of the</a:t>
            </a:r>
          </a:p>
          <a:p>
            <a:r>
              <a:rPr lang="en-US" dirty="0"/>
              <a:t> GA will decrease severely</a:t>
            </a:r>
          </a:p>
          <a:p>
            <a:endParaRPr lang="en-US" dirty="0"/>
          </a:p>
          <a:p>
            <a:endParaRPr lang="en-US" dirty="0"/>
          </a:p>
          <a:p>
            <a:pPr lvl="0">
              <a:buFont typeface="Wingdings" pitchFamily="2" charset="2"/>
              <a:buChar char="q"/>
            </a:pPr>
            <a:r>
              <a:rPr lang="en-US" dirty="0"/>
              <a:t>  Since the SGA is represented by 0-1 we should translate the phenotype</a:t>
            </a:r>
          </a:p>
          <a:p>
            <a:pPr lvl="0"/>
            <a:r>
              <a:rPr lang="en-US" dirty="0"/>
              <a:t> into binary genotype (0-1) </a:t>
            </a:r>
          </a:p>
          <a:p>
            <a:pPr lvl="0"/>
            <a:endParaRPr lang="en-US" dirty="0"/>
          </a:p>
          <a:p>
            <a:pPr lvl="0"/>
            <a:endParaRPr lang="en-US" dirty="0"/>
          </a:p>
          <a:p>
            <a:pPr lvl="0">
              <a:buFont typeface="Wingdings" pitchFamily="2" charset="2"/>
              <a:buChar char="q"/>
            </a:pPr>
            <a:r>
              <a:rPr lang="en-US" dirty="0"/>
              <a:t>  Some problems that we can solve them by 0-1 representation are:</a:t>
            </a:r>
          </a:p>
          <a:p>
            <a:pPr lvl="0"/>
            <a:endParaRPr lang="en-US" dirty="0"/>
          </a:p>
          <a:p>
            <a:pPr lvl="4"/>
            <a:r>
              <a:rPr lang="en-US" dirty="0"/>
              <a:t>	1- classification</a:t>
            </a:r>
          </a:p>
          <a:p>
            <a:pPr lvl="4"/>
            <a:r>
              <a:rPr lang="en-US" dirty="0"/>
              <a:t>	2-clustering</a:t>
            </a:r>
          </a:p>
          <a:p>
            <a:pPr lvl="4"/>
            <a:r>
              <a:rPr lang="en-US" dirty="0"/>
              <a:t>	3-feature selection</a:t>
            </a:r>
            <a:endParaRPr lang="en-GB" dirty="0"/>
          </a:p>
          <a:p>
            <a:pPr lvl="4"/>
            <a:endParaRPr lang="en-US" dirty="0"/>
          </a:p>
        </p:txBody>
      </p:sp>
      <p:sp>
        <p:nvSpPr>
          <p:cNvPr id="5" name="Left Brace 4"/>
          <p:cNvSpPr/>
          <p:nvPr/>
        </p:nvSpPr>
        <p:spPr bwMode="auto">
          <a:xfrm>
            <a:off x="2714612" y="4643446"/>
            <a:ext cx="357190" cy="1214446"/>
          </a:xfrm>
          <a:prstGeom prst="leftBrac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Intelligent agent</a:t>
            </a:r>
          </a:p>
        </p:txBody>
      </p:sp>
      <p:sp>
        <p:nvSpPr>
          <p:cNvPr id="4" name="Slide Number Placeholder 3"/>
          <p:cNvSpPr>
            <a:spLocks noGrp="1"/>
          </p:cNvSpPr>
          <p:nvPr>
            <p:ph type="sldNum" sz="quarter" idx="11"/>
          </p:nvPr>
        </p:nvSpPr>
        <p:spPr/>
        <p:txBody>
          <a:bodyPr/>
          <a:lstStyle/>
          <a:p>
            <a:fld id="{05F902D2-9C2C-4DBB-8DAD-BC9F69CAD2CA}" type="slidenum">
              <a:rPr lang="en-US" smtClean="0"/>
              <a:pPr/>
              <a:t>6</a:t>
            </a:fld>
            <a:endParaRPr lang="en-US"/>
          </a:p>
        </p:txBody>
      </p:sp>
      <p:sp>
        <p:nvSpPr>
          <p:cNvPr id="5" name="Rectangle 4"/>
          <p:cNvSpPr/>
          <p:nvPr/>
        </p:nvSpPr>
        <p:spPr>
          <a:xfrm>
            <a:off x="1214414" y="1928802"/>
            <a:ext cx="4919937" cy="523220"/>
          </a:xfrm>
          <a:prstGeom prst="rect">
            <a:avLst/>
          </a:prstGeom>
        </p:spPr>
        <p:txBody>
          <a:bodyPr wrap="none">
            <a:spAutoFit/>
          </a:bodyPr>
          <a:lstStyle/>
          <a:p>
            <a:r>
              <a:rPr lang="en-GB" sz="2800" b="1" dirty="0">
                <a:effectLst>
                  <a:outerShdw blurRad="38100" dist="38100" dir="2700000" algn="tl">
                    <a:srgbClr val="000000">
                      <a:alpha val="43137"/>
                    </a:srgbClr>
                  </a:outerShdw>
                </a:effectLst>
              </a:rPr>
              <a:t>What is Intelligent agent?</a:t>
            </a:r>
          </a:p>
        </p:txBody>
      </p:sp>
      <p:pic>
        <p:nvPicPr>
          <p:cNvPr id="6" name="Picture 2"/>
          <p:cNvPicPr>
            <a:picLocks noChangeAspect="1" noChangeArrowheads="1"/>
          </p:cNvPicPr>
          <p:nvPr/>
        </p:nvPicPr>
        <p:blipFill>
          <a:blip r:embed="rId2" cstate="print"/>
          <a:srcRect/>
          <a:stretch>
            <a:fillRect/>
          </a:stretch>
        </p:blipFill>
        <p:spPr bwMode="auto">
          <a:xfrm>
            <a:off x="5143504" y="3071810"/>
            <a:ext cx="1872260" cy="233334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SGA</a:t>
            </a:r>
          </a:p>
        </p:txBody>
      </p:sp>
      <p:sp>
        <p:nvSpPr>
          <p:cNvPr id="4" name="Slide Number Placeholder 3"/>
          <p:cNvSpPr>
            <a:spLocks noGrp="1"/>
          </p:cNvSpPr>
          <p:nvPr>
            <p:ph type="sldNum" sz="quarter" idx="11"/>
          </p:nvPr>
        </p:nvSpPr>
        <p:spPr/>
        <p:txBody>
          <a:bodyPr/>
          <a:lstStyle/>
          <a:p>
            <a:fld id="{05F902D2-9C2C-4DBB-8DAD-BC9F69CAD2CA}" type="slidenum">
              <a:rPr lang="en-US" smtClean="0"/>
              <a:pPr/>
              <a:t>60</a:t>
            </a:fld>
            <a:endParaRPr lang="en-US"/>
          </a:p>
        </p:txBody>
      </p:sp>
      <p:pic>
        <p:nvPicPr>
          <p:cNvPr id="221186" name="Picture 2"/>
          <p:cNvPicPr>
            <a:picLocks noChangeAspect="1" noChangeArrowheads="1"/>
          </p:cNvPicPr>
          <p:nvPr/>
        </p:nvPicPr>
        <p:blipFill>
          <a:blip r:embed="rId2" cstate="print"/>
          <a:srcRect/>
          <a:stretch>
            <a:fillRect/>
          </a:stretch>
        </p:blipFill>
        <p:spPr bwMode="auto">
          <a:xfrm>
            <a:off x="2090738" y="1119188"/>
            <a:ext cx="4962525" cy="4619625"/>
          </a:xfrm>
          <a:prstGeom prst="rect">
            <a:avLst/>
          </a:prstGeom>
          <a:noFill/>
          <a:ln w="9525">
            <a:noFill/>
            <a:miter lim="800000"/>
            <a:headEnd/>
            <a:tailEnd/>
          </a:ln>
        </p:spPr>
      </p:pic>
      <p:sp>
        <p:nvSpPr>
          <p:cNvPr id="6" name="Rectangle 5"/>
          <p:cNvSpPr/>
          <p:nvPr/>
        </p:nvSpPr>
        <p:spPr>
          <a:xfrm rot="21271184">
            <a:off x="1772680" y="2204830"/>
            <a:ext cx="5256730" cy="1569660"/>
          </a:xfrm>
          <a:prstGeom prst="rect">
            <a:avLst/>
          </a:prstGeom>
        </p:spPr>
        <p:txBody>
          <a:bodyPr wrap="square">
            <a:spAutoFit/>
          </a:bodyPr>
          <a:lstStyle/>
          <a:p>
            <a:pPr lvl="1" algn="ctr"/>
            <a:r>
              <a:rPr lang="en-GB" sz="4800" b="1" dirty="0">
                <a:solidFill>
                  <a:srgbClr val="CC0099"/>
                </a:solidFill>
                <a:latin typeface="Cooper Black" pitchFamily="18" charset="0"/>
              </a:rPr>
              <a:t>Simple </a:t>
            </a:r>
          </a:p>
          <a:p>
            <a:pPr lvl="1" algn="ctr"/>
            <a:r>
              <a:rPr lang="en-GB" sz="4800" b="1" dirty="0">
                <a:solidFill>
                  <a:srgbClr val="CC0099"/>
                </a:solidFill>
                <a:latin typeface="Cooper Black" pitchFamily="18" charset="0"/>
              </a:rPr>
              <a:t>GA</a:t>
            </a:r>
            <a:r>
              <a:rPr lang="en-GB" sz="2000" b="1" dirty="0">
                <a:solidFill>
                  <a:srgbClr val="CC0099"/>
                </a:solidFill>
              </a:rPr>
              <a:t>`</a:t>
            </a:r>
          </a:p>
        </p:txBody>
      </p:sp>
      <p:pic>
        <p:nvPicPr>
          <p:cNvPr id="7" name="Picture 4" descr="E:\dr.hamzeh\slide evolutionary\themplate\pic\stick_figure_sitting_confused_md_wm.gif"/>
          <p:cNvPicPr>
            <a:picLocks noChangeAspect="1" noChangeArrowheads="1" noCrop="1"/>
          </p:cNvPicPr>
          <p:nvPr/>
        </p:nvPicPr>
        <p:blipFill>
          <a:blip r:embed="rId3" cstate="print"/>
          <a:srcRect/>
          <a:stretch>
            <a:fillRect/>
          </a:stretch>
        </p:blipFill>
        <p:spPr bwMode="auto">
          <a:xfrm>
            <a:off x="467430" y="3717040"/>
            <a:ext cx="2095500" cy="2095500"/>
          </a:xfrm>
          <a:prstGeom prst="rect">
            <a:avLst/>
          </a:prstGeom>
          <a:noFill/>
        </p:spPr>
      </p:pic>
      <p:sp>
        <p:nvSpPr>
          <p:cNvPr id="8" name="Rectangle 7"/>
          <p:cNvSpPr/>
          <p:nvPr/>
        </p:nvSpPr>
        <p:spPr bwMode="auto">
          <a:xfrm>
            <a:off x="611450" y="5517290"/>
            <a:ext cx="2088290" cy="576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p:cNvSpPr/>
          <p:nvPr/>
        </p:nvSpPr>
        <p:spPr bwMode="auto">
          <a:xfrm>
            <a:off x="1763610" y="5373270"/>
            <a:ext cx="504070" cy="3600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p:nvSpPr>
        <p:spPr bwMode="auto">
          <a:xfrm>
            <a:off x="683460" y="5373270"/>
            <a:ext cx="288040" cy="3600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SGA reproduction cycle</a:t>
            </a:r>
          </a:p>
        </p:txBody>
      </p:sp>
      <p:sp>
        <p:nvSpPr>
          <p:cNvPr id="4" name="Slide Number Placeholder 3"/>
          <p:cNvSpPr>
            <a:spLocks noGrp="1"/>
          </p:cNvSpPr>
          <p:nvPr>
            <p:ph type="sldNum" sz="quarter" idx="11"/>
          </p:nvPr>
        </p:nvSpPr>
        <p:spPr/>
        <p:txBody>
          <a:bodyPr/>
          <a:lstStyle/>
          <a:p>
            <a:fld id="{05F902D2-9C2C-4DBB-8DAD-BC9F69CAD2CA}" type="slidenum">
              <a:rPr lang="en-US" smtClean="0"/>
              <a:pPr/>
              <a:t>61</a:t>
            </a:fld>
            <a:endParaRPr lang="en-US"/>
          </a:p>
        </p:txBody>
      </p:sp>
      <p:sp>
        <p:nvSpPr>
          <p:cNvPr id="5" name="Text Box 3"/>
          <p:cNvSpPr txBox="1">
            <a:spLocks noChangeArrowheads="1"/>
          </p:cNvSpPr>
          <p:nvPr/>
        </p:nvSpPr>
        <p:spPr bwMode="auto">
          <a:xfrm>
            <a:off x="500034" y="1285860"/>
            <a:ext cx="8286808" cy="3416320"/>
          </a:xfrm>
          <a:prstGeom prst="rect">
            <a:avLst/>
          </a:prstGeom>
          <a:noFill/>
          <a:ln w="9525">
            <a:solidFill>
              <a:schemeClr val="tx1"/>
            </a:solidFill>
            <a:miter lim="800000"/>
            <a:headEnd/>
            <a:tailEnd/>
          </a:ln>
        </p:spPr>
        <p:txBody>
          <a:bodyPr wrap="square">
            <a:spAutoFit/>
          </a:bodyPr>
          <a:lstStyle/>
          <a:p>
            <a:pPr marL="457200" indent="-457200" eaLnBrk="0" hangingPunct="0">
              <a:spcBef>
                <a:spcPct val="20000"/>
              </a:spcBef>
              <a:buFontTx/>
              <a:buAutoNum type="arabicPeriod"/>
            </a:pPr>
            <a:r>
              <a:rPr lang="en-GB" sz="2400" dirty="0">
                <a:latin typeface="Arial" pitchFamily="34" charset="0"/>
              </a:rPr>
              <a:t>Select parents for the mating pool </a:t>
            </a:r>
          </a:p>
          <a:p>
            <a:pPr marL="457200" indent="-457200" eaLnBrk="0" hangingPunct="0">
              <a:spcBef>
                <a:spcPct val="20000"/>
              </a:spcBef>
            </a:pPr>
            <a:r>
              <a:rPr lang="en-GB" sz="2400" dirty="0">
                <a:latin typeface="Arial" pitchFamily="34" charset="0"/>
              </a:rPr>
              <a:t>	(size of mating pool = population size)</a:t>
            </a:r>
          </a:p>
          <a:p>
            <a:pPr marL="457200" indent="-457200" eaLnBrk="0" hangingPunct="0">
              <a:spcBef>
                <a:spcPct val="20000"/>
              </a:spcBef>
              <a:buFontTx/>
              <a:buAutoNum type="arabicPeriod" startAt="2"/>
            </a:pPr>
            <a:r>
              <a:rPr lang="en-GB" sz="2400" dirty="0">
                <a:latin typeface="Arial" pitchFamily="34" charset="0"/>
              </a:rPr>
              <a:t>Shuffle the mating pool</a:t>
            </a:r>
          </a:p>
          <a:p>
            <a:pPr marL="457200" indent="-457200" eaLnBrk="0" hangingPunct="0">
              <a:spcBef>
                <a:spcPct val="20000"/>
              </a:spcBef>
              <a:buFontTx/>
              <a:buAutoNum type="arabicPeriod" startAt="2"/>
            </a:pPr>
            <a:r>
              <a:rPr lang="en-GB" sz="2400" dirty="0">
                <a:latin typeface="Arial" pitchFamily="34" charset="0"/>
              </a:rPr>
              <a:t>For each consecutive pair apply crossover with probability p</a:t>
            </a:r>
            <a:r>
              <a:rPr lang="en-GB" sz="2400" baseline="-25000" dirty="0">
                <a:latin typeface="Arial" pitchFamily="34" charset="0"/>
              </a:rPr>
              <a:t>c</a:t>
            </a:r>
            <a:r>
              <a:rPr lang="en-GB" sz="2400" dirty="0">
                <a:latin typeface="Arial" pitchFamily="34" charset="0"/>
              </a:rPr>
              <a:t> , otherwise copy parents</a:t>
            </a:r>
          </a:p>
          <a:p>
            <a:pPr marL="457200" indent="-457200" eaLnBrk="0" hangingPunct="0">
              <a:spcBef>
                <a:spcPct val="20000"/>
              </a:spcBef>
              <a:buFontTx/>
              <a:buAutoNum type="arabicPeriod" startAt="2"/>
            </a:pPr>
            <a:r>
              <a:rPr lang="en-GB" sz="2400" dirty="0">
                <a:latin typeface="Arial" pitchFamily="34" charset="0"/>
              </a:rPr>
              <a:t>For each offspring apply mutation (bit-flip with probability p</a:t>
            </a:r>
            <a:r>
              <a:rPr lang="en-GB" sz="2400" baseline="-25000" dirty="0">
                <a:latin typeface="Arial" pitchFamily="34" charset="0"/>
              </a:rPr>
              <a:t>m</a:t>
            </a:r>
            <a:r>
              <a:rPr lang="en-US" sz="2400" dirty="0">
                <a:latin typeface="Arial" pitchFamily="34" charset="0"/>
              </a:rPr>
              <a:t> independently for each bit)</a:t>
            </a:r>
            <a:endParaRPr lang="en-GB" sz="2400" dirty="0">
              <a:latin typeface="Arial" pitchFamily="34" charset="0"/>
            </a:endParaRPr>
          </a:p>
          <a:p>
            <a:pPr marL="457200" indent="-457200" eaLnBrk="0" hangingPunct="0">
              <a:spcBef>
                <a:spcPct val="20000"/>
              </a:spcBef>
              <a:buFontTx/>
              <a:buAutoNum type="arabicPeriod" startAt="2"/>
            </a:pPr>
            <a:r>
              <a:rPr lang="en-GB" sz="2400" dirty="0">
                <a:latin typeface="Arial" pitchFamily="34" charset="0"/>
              </a:rPr>
              <a:t>Replace the whole population with the resulting offspring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Book\Slides\Illustrations\03-GA\GA-1pt-xover.jpg"/>
          <p:cNvPicPr>
            <a:picLocks noChangeAspect="1" noChangeArrowheads="1"/>
          </p:cNvPicPr>
          <p:nvPr/>
        </p:nvPicPr>
        <p:blipFill>
          <a:blip r:embed="rId2" cstate="print"/>
          <a:srcRect/>
          <a:stretch>
            <a:fillRect/>
          </a:stretch>
        </p:blipFill>
        <p:spPr bwMode="auto">
          <a:xfrm>
            <a:off x="4139940" y="2204830"/>
            <a:ext cx="4608640" cy="2662238"/>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fld id="{05F902D2-9C2C-4DBB-8DAD-BC9F69CAD2CA}" type="slidenum">
              <a:rPr lang="en-US" smtClean="0"/>
              <a:pPr/>
              <a:t>62</a:t>
            </a:fld>
            <a:endParaRPr lang="en-US"/>
          </a:p>
        </p:txBody>
      </p:sp>
      <p:sp>
        <p:nvSpPr>
          <p:cNvPr id="5" name="Rectangle 2"/>
          <p:cNvSpPr>
            <a:spLocks noGrp="1" noChangeArrowheads="1"/>
          </p:cNvSpPr>
          <p:nvPr>
            <p:ph type="title"/>
          </p:nvPr>
        </p:nvSpPr>
        <p:spPr/>
        <p:txBody>
          <a:bodyPr/>
          <a:lstStyle/>
          <a:p>
            <a:pPr eaLnBrk="1" hangingPunct="1"/>
            <a:r>
              <a:rPr lang="en-US" dirty="0"/>
              <a:t>SGA operators: 1-point crossover</a:t>
            </a:r>
          </a:p>
        </p:txBody>
      </p:sp>
      <p:graphicFrame>
        <p:nvGraphicFramePr>
          <p:cNvPr id="8" name="Diagram 7"/>
          <p:cNvGraphicFramePr/>
          <p:nvPr/>
        </p:nvGraphicFramePr>
        <p:xfrm>
          <a:off x="-612720" y="155674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SGA Operators: Mutation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63</a:t>
            </a:fld>
            <a:endParaRPr lang="en-US"/>
          </a:p>
        </p:txBody>
      </p:sp>
      <p:sp>
        <p:nvSpPr>
          <p:cNvPr id="6" name="Rectangle 5"/>
          <p:cNvSpPr/>
          <p:nvPr/>
        </p:nvSpPr>
        <p:spPr>
          <a:xfrm>
            <a:off x="323410" y="1340710"/>
            <a:ext cx="8281150" cy="1920526"/>
          </a:xfrm>
          <a:prstGeom prst="rect">
            <a:avLst/>
          </a:prstGeom>
        </p:spPr>
        <p:txBody>
          <a:bodyPr wrap="square">
            <a:spAutoFit/>
          </a:bodyPr>
          <a:lstStyle/>
          <a:p>
            <a:pPr>
              <a:lnSpc>
                <a:spcPct val="90000"/>
              </a:lnSpc>
            </a:pPr>
            <a:r>
              <a:rPr lang="en-GB" sz="2000" dirty="0"/>
              <a:t>Alter each gene independently with a probability </a:t>
            </a:r>
            <a:r>
              <a:rPr lang="en-GB" sz="2400" i="1" dirty="0"/>
              <a:t>p</a:t>
            </a:r>
            <a:r>
              <a:rPr lang="en-GB" sz="2400" i="1" baseline="-25000" dirty="0"/>
              <a:t>m </a:t>
            </a:r>
          </a:p>
          <a:p>
            <a:pPr>
              <a:lnSpc>
                <a:spcPct val="90000"/>
              </a:lnSpc>
            </a:pPr>
            <a:endParaRPr lang="en-GB" sz="2400" i="1" dirty="0"/>
          </a:p>
          <a:p>
            <a:pPr>
              <a:lnSpc>
                <a:spcPct val="90000"/>
              </a:lnSpc>
            </a:pPr>
            <a:r>
              <a:rPr lang="en-GB" sz="2400" i="1" dirty="0"/>
              <a:t>p</a:t>
            </a:r>
            <a:r>
              <a:rPr lang="en-GB" sz="2400" i="1" baseline="-25000" dirty="0"/>
              <a:t>m 		</a:t>
            </a:r>
            <a:r>
              <a:rPr lang="en-GB" sz="2000" dirty="0"/>
              <a:t>the mutation rate :  </a:t>
            </a:r>
          </a:p>
          <a:p>
            <a:pPr>
              <a:lnSpc>
                <a:spcPct val="90000"/>
              </a:lnSpc>
            </a:pPr>
            <a:endParaRPr lang="en-GB" sz="2000" dirty="0"/>
          </a:p>
          <a:p>
            <a:pPr>
              <a:lnSpc>
                <a:spcPct val="90000"/>
              </a:lnSpc>
            </a:pPr>
            <a:endParaRPr lang="en-GB" sz="2000" dirty="0"/>
          </a:p>
          <a:p>
            <a:pPr>
              <a:lnSpc>
                <a:spcPct val="90000"/>
              </a:lnSpc>
            </a:pPr>
            <a:endParaRPr lang="en-GB" sz="2000" dirty="0"/>
          </a:p>
        </p:txBody>
      </p:sp>
      <p:cxnSp>
        <p:nvCxnSpPr>
          <p:cNvPr id="22" name="Straight Arrow Connector 21"/>
          <p:cNvCxnSpPr/>
          <p:nvPr/>
        </p:nvCxnSpPr>
        <p:spPr bwMode="auto">
          <a:xfrm>
            <a:off x="899490" y="2276840"/>
            <a:ext cx="129618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71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79640" y="2674235"/>
            <a:ext cx="5499002" cy="754765"/>
          </a:xfrm>
          <a:prstGeom prst="rect">
            <a:avLst/>
          </a:prstGeom>
          <a:noFill/>
        </p:spPr>
      </p:pic>
      <p:sp>
        <p:nvSpPr>
          <p:cNvPr id="7171" name="Rectangle 3"/>
          <p:cNvSpPr>
            <a:spLocks noChangeArrowheads="1"/>
          </p:cNvSpPr>
          <p:nvPr/>
        </p:nvSpPr>
        <p:spPr bwMode="auto">
          <a:xfrm>
            <a:off x="0" y="9239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30" name="Picture 4" descr="C:\Book\Slides\Illustrations\03-GA\GA-mutation.jpg"/>
          <p:cNvPicPr>
            <a:picLocks noChangeAspect="1" noChangeArrowheads="1"/>
          </p:cNvPicPr>
          <p:nvPr/>
        </p:nvPicPr>
        <p:blipFill>
          <a:blip r:embed="rId3" cstate="print"/>
          <a:srcRect/>
          <a:stretch>
            <a:fillRect/>
          </a:stretch>
        </p:blipFill>
        <p:spPr bwMode="auto">
          <a:xfrm>
            <a:off x="1066800" y="3962400"/>
            <a:ext cx="6972300" cy="2008188"/>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7" name="Picture 3" descr="E:\dr.hamzeh\slide evolutionary\themplate\pic\stickman_building_blocks_anim_md_wm.gif"/>
          <p:cNvPicPr>
            <a:picLocks noChangeAspect="1" noChangeArrowheads="1" noCrop="1"/>
          </p:cNvPicPr>
          <p:nvPr/>
        </p:nvPicPr>
        <p:blipFill>
          <a:blip r:embed="rId2" cstate="print"/>
          <a:srcRect/>
          <a:stretch>
            <a:fillRect/>
          </a:stretch>
        </p:blipFill>
        <p:spPr bwMode="auto">
          <a:xfrm>
            <a:off x="6948330" y="3933070"/>
            <a:ext cx="2023490" cy="2023490"/>
          </a:xfrm>
          <a:prstGeom prst="rect">
            <a:avLst/>
          </a:prstGeom>
          <a:noFill/>
        </p:spPr>
      </p:pic>
      <p:sp>
        <p:nvSpPr>
          <p:cNvPr id="2" name="Title 1"/>
          <p:cNvSpPr>
            <a:spLocks noGrp="1"/>
          </p:cNvSpPr>
          <p:nvPr>
            <p:ph type="title"/>
          </p:nvPr>
        </p:nvSpPr>
        <p:spPr/>
        <p:txBody>
          <a:bodyPr/>
          <a:lstStyle/>
          <a:p>
            <a:r>
              <a:rPr lang="en-US" dirty="0"/>
              <a:t>SGA operators: Selection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64</a:t>
            </a:fld>
            <a:endParaRPr lang="en-US"/>
          </a:p>
        </p:txBody>
      </p:sp>
      <p:sp>
        <p:nvSpPr>
          <p:cNvPr id="5" name="Rectangle 4"/>
          <p:cNvSpPr/>
          <p:nvPr/>
        </p:nvSpPr>
        <p:spPr>
          <a:xfrm>
            <a:off x="827480" y="1412720"/>
            <a:ext cx="8569190" cy="2197525"/>
          </a:xfrm>
          <a:prstGeom prst="rect">
            <a:avLst/>
          </a:prstGeom>
        </p:spPr>
        <p:txBody>
          <a:bodyPr wrap="square">
            <a:spAutoFit/>
          </a:bodyPr>
          <a:lstStyle/>
          <a:p>
            <a:pPr>
              <a:lnSpc>
                <a:spcPct val="90000"/>
              </a:lnSpc>
            </a:pPr>
            <a:r>
              <a:rPr lang="en-US" sz="2000" b="1" dirty="0"/>
              <a:t>Main</a:t>
            </a:r>
            <a:r>
              <a:rPr lang="en-GB" sz="2000" b="1" dirty="0"/>
              <a:t> idea: </a:t>
            </a:r>
            <a:r>
              <a:rPr lang="en-US" sz="2000" b="1" dirty="0"/>
              <a:t>better individuals get higher chance</a:t>
            </a:r>
          </a:p>
          <a:p>
            <a:pPr>
              <a:lnSpc>
                <a:spcPct val="90000"/>
              </a:lnSpc>
            </a:pPr>
            <a:endParaRPr lang="en-US" sz="2000" dirty="0"/>
          </a:p>
          <a:p>
            <a:pPr lvl="1">
              <a:lnSpc>
                <a:spcPct val="90000"/>
              </a:lnSpc>
            </a:pPr>
            <a:r>
              <a:rPr lang="en-US" dirty="0"/>
              <a:t>Chances </a:t>
            </a:r>
            <a:r>
              <a:rPr lang="en-GB" dirty="0"/>
              <a:t>proportional </a:t>
            </a:r>
            <a:r>
              <a:rPr lang="en-US" dirty="0"/>
              <a:t>to fitness</a:t>
            </a:r>
          </a:p>
          <a:p>
            <a:pPr lvl="1">
              <a:lnSpc>
                <a:spcPct val="90000"/>
              </a:lnSpc>
            </a:pPr>
            <a:r>
              <a:rPr lang="en-GB" dirty="0"/>
              <a:t>Implementation: roulette wheel technique</a:t>
            </a:r>
          </a:p>
          <a:p>
            <a:pPr lvl="1">
              <a:lnSpc>
                <a:spcPct val="90000"/>
              </a:lnSpc>
            </a:pPr>
            <a:endParaRPr lang="en-GB" dirty="0"/>
          </a:p>
          <a:p>
            <a:pPr lvl="1">
              <a:lnSpc>
                <a:spcPct val="90000"/>
              </a:lnSpc>
            </a:pPr>
            <a:endParaRPr lang="en-GB" dirty="0"/>
          </a:p>
          <a:p>
            <a:pPr lvl="4">
              <a:lnSpc>
                <a:spcPct val="90000"/>
              </a:lnSpc>
            </a:pPr>
            <a:r>
              <a:rPr lang="en-GB" sz="2000" dirty="0"/>
              <a:t>Assign to each individual a part of the roulette wheel</a:t>
            </a:r>
          </a:p>
          <a:p>
            <a:pPr lvl="4">
              <a:lnSpc>
                <a:spcPct val="90000"/>
              </a:lnSpc>
            </a:pPr>
            <a:r>
              <a:rPr lang="en-GB" sz="2000" dirty="0"/>
              <a:t> Spin the wheel n times to select n individuals</a:t>
            </a:r>
          </a:p>
        </p:txBody>
      </p:sp>
      <p:grpSp>
        <p:nvGrpSpPr>
          <p:cNvPr id="6" name="Group 19"/>
          <p:cNvGrpSpPr>
            <a:grpSpLocks/>
          </p:cNvGrpSpPr>
          <p:nvPr/>
        </p:nvGrpSpPr>
        <p:grpSpPr bwMode="auto">
          <a:xfrm>
            <a:off x="5148080" y="4221110"/>
            <a:ext cx="2001838" cy="1492250"/>
            <a:chOff x="3883" y="2736"/>
            <a:chExt cx="1261" cy="940"/>
          </a:xfrm>
        </p:grpSpPr>
        <p:sp>
          <p:nvSpPr>
            <p:cNvPr id="7" name="Rectangle 5"/>
            <p:cNvSpPr>
              <a:spLocks noChangeArrowheads="1"/>
            </p:cNvSpPr>
            <p:nvPr/>
          </p:nvSpPr>
          <p:spPr bwMode="auto">
            <a:xfrm>
              <a:off x="3888" y="2736"/>
              <a:ext cx="1250" cy="286"/>
            </a:xfrm>
            <a:prstGeom prst="rect">
              <a:avLst/>
            </a:prstGeom>
            <a:noFill/>
            <a:ln w="12700">
              <a:noFill/>
              <a:miter lim="800000"/>
              <a:headEnd/>
              <a:tailEnd/>
            </a:ln>
          </p:spPr>
          <p:txBody>
            <a:bodyPr wrap="none" lIns="90488" tIns="44450" rIns="90488" bIns="44450">
              <a:spAutoFit/>
            </a:bodyPr>
            <a:lstStyle/>
            <a:p>
              <a:pPr algn="ctr"/>
              <a:r>
                <a:rPr lang="en-US" sz="2400">
                  <a:latin typeface="Arial" pitchFamily="34" charset="0"/>
                </a:rPr>
                <a:t>fitness(A) = 3</a:t>
              </a:r>
              <a:endParaRPr lang="en-US" sz="2400"/>
            </a:p>
          </p:txBody>
        </p:sp>
        <p:sp>
          <p:nvSpPr>
            <p:cNvPr id="8" name="Rectangle 6"/>
            <p:cNvSpPr>
              <a:spLocks noChangeArrowheads="1"/>
            </p:cNvSpPr>
            <p:nvPr/>
          </p:nvSpPr>
          <p:spPr bwMode="auto">
            <a:xfrm>
              <a:off x="3888" y="3063"/>
              <a:ext cx="1250" cy="286"/>
            </a:xfrm>
            <a:prstGeom prst="rect">
              <a:avLst/>
            </a:prstGeom>
            <a:noFill/>
            <a:ln w="12700">
              <a:noFill/>
              <a:miter lim="800000"/>
              <a:headEnd/>
              <a:tailEnd/>
            </a:ln>
          </p:spPr>
          <p:txBody>
            <a:bodyPr wrap="none" lIns="90488" tIns="44450" rIns="90488" bIns="44450">
              <a:spAutoFit/>
            </a:bodyPr>
            <a:lstStyle/>
            <a:p>
              <a:pPr algn="ctr"/>
              <a:r>
                <a:rPr lang="en-US" sz="2400">
                  <a:latin typeface="Arial" pitchFamily="34" charset="0"/>
                </a:rPr>
                <a:t>fitness(B) = 1</a:t>
              </a:r>
              <a:endParaRPr lang="en-US" sz="2400"/>
            </a:p>
          </p:txBody>
        </p:sp>
        <p:sp>
          <p:nvSpPr>
            <p:cNvPr id="9" name="Rectangle 7"/>
            <p:cNvSpPr>
              <a:spLocks noChangeArrowheads="1"/>
            </p:cNvSpPr>
            <p:nvPr/>
          </p:nvSpPr>
          <p:spPr bwMode="auto">
            <a:xfrm>
              <a:off x="3883" y="3390"/>
              <a:ext cx="1261" cy="286"/>
            </a:xfrm>
            <a:prstGeom prst="rect">
              <a:avLst/>
            </a:prstGeom>
            <a:noFill/>
            <a:ln w="12700">
              <a:noFill/>
              <a:miter lim="800000"/>
              <a:headEnd/>
              <a:tailEnd/>
            </a:ln>
          </p:spPr>
          <p:txBody>
            <a:bodyPr wrap="none" lIns="90488" tIns="44450" rIns="90488" bIns="44450">
              <a:spAutoFit/>
            </a:bodyPr>
            <a:lstStyle/>
            <a:p>
              <a:pPr algn="ctr"/>
              <a:r>
                <a:rPr lang="en-US" sz="2400" dirty="0">
                  <a:latin typeface="Arial" pitchFamily="34" charset="0"/>
                </a:rPr>
                <a:t>fitness(C) = 2</a:t>
              </a:r>
              <a:endParaRPr lang="en-US" sz="2400" dirty="0"/>
            </a:p>
          </p:txBody>
        </p:sp>
      </p:grpSp>
      <p:sp>
        <p:nvSpPr>
          <p:cNvPr id="10" name="Line 8"/>
          <p:cNvSpPr>
            <a:spLocks noChangeShapeType="1"/>
          </p:cNvSpPr>
          <p:nvPr/>
        </p:nvSpPr>
        <p:spPr bwMode="auto">
          <a:xfrm rot="10785853">
            <a:off x="3419835" y="4938188"/>
            <a:ext cx="1468343" cy="1073"/>
          </a:xfrm>
          <a:prstGeom prst="line">
            <a:avLst/>
          </a:prstGeom>
          <a:noFill/>
          <a:ln w="146050">
            <a:solidFill>
              <a:schemeClr val="accent2">
                <a:lumMod val="75000"/>
              </a:schemeClr>
            </a:solidFill>
            <a:round/>
            <a:headEnd/>
            <a:tailEnd type="triangle" w="med" len="med"/>
          </a:ln>
        </p:spPr>
        <p:txBody>
          <a:bodyPr wrap="none" anchor="ctr"/>
          <a:lstStyle/>
          <a:p>
            <a:endParaRPr lang="en-US"/>
          </a:p>
        </p:txBody>
      </p:sp>
      <p:pic>
        <p:nvPicPr>
          <p:cNvPr id="23" name="Picture 2"/>
          <p:cNvPicPr>
            <a:picLocks noChangeAspect="1" noChangeArrowheads="1"/>
          </p:cNvPicPr>
          <p:nvPr/>
        </p:nvPicPr>
        <p:blipFill>
          <a:blip r:embed="rId3" cstate="print"/>
          <a:srcRect/>
          <a:stretch>
            <a:fillRect/>
          </a:stretch>
        </p:blipFill>
        <p:spPr bwMode="auto">
          <a:xfrm>
            <a:off x="323410" y="3789050"/>
            <a:ext cx="2681677" cy="2694238"/>
          </a:xfrm>
          <a:prstGeom prst="rect">
            <a:avLst/>
          </a:prstGeom>
          <a:noFill/>
          <a:ln w="9525">
            <a:noFill/>
            <a:miter lim="800000"/>
            <a:headEnd/>
            <a:tailEnd/>
          </a:ln>
        </p:spPr>
      </p:pic>
      <p:sp>
        <p:nvSpPr>
          <p:cNvPr id="24" name="Rectangle 11"/>
          <p:cNvSpPr>
            <a:spLocks noChangeArrowheads="1"/>
          </p:cNvSpPr>
          <p:nvPr/>
        </p:nvSpPr>
        <p:spPr bwMode="auto">
          <a:xfrm>
            <a:off x="773707" y="4509150"/>
            <a:ext cx="485833" cy="639180"/>
          </a:xfrm>
          <a:prstGeom prst="rect">
            <a:avLst/>
          </a:prstGeom>
          <a:noFill/>
          <a:ln w="12700">
            <a:noFill/>
            <a:miter lim="800000"/>
            <a:headEnd/>
            <a:tailEnd/>
          </a:ln>
        </p:spPr>
        <p:txBody>
          <a:bodyPr wrap="none" lIns="90488" tIns="44450" rIns="90488" bIns="44450">
            <a:spAutoFit/>
          </a:bodyPr>
          <a:lstStyle/>
          <a:p>
            <a:pPr algn="ctr"/>
            <a:r>
              <a:rPr lang="en-US" sz="3600" dirty="0">
                <a:latin typeface="Arial" pitchFamily="34" charset="0"/>
              </a:rPr>
              <a:t>A</a:t>
            </a:r>
          </a:p>
        </p:txBody>
      </p:sp>
      <p:sp>
        <p:nvSpPr>
          <p:cNvPr id="25" name="Rectangle 11"/>
          <p:cNvSpPr>
            <a:spLocks noChangeArrowheads="1"/>
          </p:cNvSpPr>
          <p:nvPr/>
        </p:nvSpPr>
        <p:spPr bwMode="auto">
          <a:xfrm>
            <a:off x="1709837" y="5382180"/>
            <a:ext cx="485833" cy="639180"/>
          </a:xfrm>
          <a:prstGeom prst="rect">
            <a:avLst/>
          </a:prstGeom>
          <a:noFill/>
          <a:ln w="12700">
            <a:noFill/>
            <a:miter lim="800000"/>
            <a:headEnd/>
            <a:tailEnd/>
          </a:ln>
        </p:spPr>
        <p:txBody>
          <a:bodyPr wrap="none" lIns="90488" tIns="44450" rIns="90488" bIns="44450">
            <a:spAutoFit/>
          </a:bodyPr>
          <a:lstStyle/>
          <a:p>
            <a:pPr algn="ctr"/>
            <a:r>
              <a:rPr lang="en-US" sz="3600" dirty="0">
                <a:latin typeface="Arial" pitchFamily="34" charset="0"/>
              </a:rPr>
              <a:t>B</a:t>
            </a:r>
          </a:p>
        </p:txBody>
      </p:sp>
      <p:sp>
        <p:nvSpPr>
          <p:cNvPr id="26" name="Rectangle 11"/>
          <p:cNvSpPr>
            <a:spLocks noChangeArrowheads="1"/>
          </p:cNvSpPr>
          <p:nvPr/>
        </p:nvSpPr>
        <p:spPr bwMode="auto">
          <a:xfrm>
            <a:off x="1748443" y="4293120"/>
            <a:ext cx="516168" cy="643766"/>
          </a:xfrm>
          <a:prstGeom prst="rect">
            <a:avLst/>
          </a:prstGeom>
          <a:noFill/>
          <a:ln w="12700">
            <a:noFill/>
            <a:miter lim="800000"/>
            <a:headEnd/>
            <a:tailEnd/>
          </a:ln>
        </p:spPr>
        <p:txBody>
          <a:bodyPr wrap="none" lIns="90488" tIns="44450" rIns="90488" bIns="44450">
            <a:spAutoFit/>
          </a:bodyPr>
          <a:lstStyle/>
          <a:p>
            <a:pPr algn="ctr"/>
            <a:r>
              <a:rPr lang="en-US" sz="3600" dirty="0">
                <a:latin typeface="Arial" pitchFamily="34" charset="0"/>
              </a:rPr>
              <a:t>C</a:t>
            </a:r>
          </a:p>
        </p:txBody>
      </p:sp>
      <p:sp>
        <p:nvSpPr>
          <p:cNvPr id="27" name="Rectangle 14"/>
          <p:cNvSpPr>
            <a:spLocks noChangeArrowheads="1"/>
          </p:cNvSpPr>
          <p:nvPr/>
        </p:nvSpPr>
        <p:spPr bwMode="auto">
          <a:xfrm>
            <a:off x="463699" y="5229250"/>
            <a:ext cx="1227901" cy="366767"/>
          </a:xfrm>
          <a:prstGeom prst="rect">
            <a:avLst/>
          </a:prstGeom>
          <a:noFill/>
          <a:ln w="12700">
            <a:noFill/>
            <a:miter lim="800000"/>
            <a:headEnd/>
            <a:tailEnd/>
          </a:ln>
        </p:spPr>
        <p:txBody>
          <a:bodyPr wrap="square" lIns="90488" tIns="44450" rIns="90488" bIns="44450">
            <a:spAutoFit/>
          </a:bodyPr>
          <a:lstStyle/>
          <a:p>
            <a:pPr algn="ctr"/>
            <a:r>
              <a:rPr lang="en-US" dirty="0">
                <a:latin typeface="Arial" pitchFamily="34" charset="0"/>
              </a:rPr>
              <a:t>3/6 = 50%</a:t>
            </a:r>
          </a:p>
        </p:txBody>
      </p:sp>
      <p:sp>
        <p:nvSpPr>
          <p:cNvPr id="28" name="Rectangle 16"/>
          <p:cNvSpPr>
            <a:spLocks noChangeArrowheads="1"/>
          </p:cNvSpPr>
          <p:nvPr/>
        </p:nvSpPr>
        <p:spPr bwMode="auto">
          <a:xfrm>
            <a:off x="1619590" y="4797190"/>
            <a:ext cx="1216054" cy="363819"/>
          </a:xfrm>
          <a:prstGeom prst="rect">
            <a:avLst/>
          </a:prstGeom>
          <a:noFill/>
          <a:ln w="12700">
            <a:noFill/>
            <a:miter lim="800000"/>
            <a:headEnd/>
            <a:tailEnd/>
          </a:ln>
        </p:spPr>
        <p:txBody>
          <a:bodyPr wrap="none" lIns="90488" tIns="44450" rIns="90488" bIns="44450">
            <a:spAutoFit/>
          </a:bodyPr>
          <a:lstStyle/>
          <a:p>
            <a:pPr algn="ctr"/>
            <a:r>
              <a:rPr lang="en-US" sz="1800" dirty="0">
                <a:latin typeface="Arial" pitchFamily="34" charset="0"/>
              </a:rPr>
              <a:t>2/6 = 33%</a:t>
            </a:r>
          </a:p>
        </p:txBody>
      </p:sp>
      <p:sp>
        <p:nvSpPr>
          <p:cNvPr id="29" name="Rectangle 14"/>
          <p:cNvSpPr>
            <a:spLocks noChangeArrowheads="1"/>
          </p:cNvSpPr>
          <p:nvPr/>
        </p:nvSpPr>
        <p:spPr bwMode="auto">
          <a:xfrm>
            <a:off x="1543849" y="5870623"/>
            <a:ext cx="1227901" cy="366767"/>
          </a:xfrm>
          <a:prstGeom prst="rect">
            <a:avLst/>
          </a:prstGeom>
          <a:noFill/>
          <a:ln w="12700">
            <a:noFill/>
            <a:miter lim="800000"/>
            <a:headEnd/>
            <a:tailEnd/>
          </a:ln>
        </p:spPr>
        <p:txBody>
          <a:bodyPr wrap="square" lIns="90488" tIns="44450" rIns="90488" bIns="44450">
            <a:spAutoFit/>
          </a:bodyPr>
          <a:lstStyle/>
          <a:p>
            <a:pPr algn="ctr"/>
            <a:r>
              <a:rPr lang="en-US" dirty="0">
                <a:latin typeface="Arial" pitchFamily="34" charset="0"/>
              </a:rPr>
              <a:t>1/6 = 17%</a:t>
            </a:r>
          </a:p>
        </p:txBody>
      </p:sp>
      <p:sp>
        <p:nvSpPr>
          <p:cNvPr id="18" name="Rectangle 17"/>
          <p:cNvSpPr/>
          <p:nvPr/>
        </p:nvSpPr>
        <p:spPr bwMode="auto">
          <a:xfrm>
            <a:off x="7236370" y="5589300"/>
            <a:ext cx="1440200" cy="288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after Goldberg ‘89 (1)</a:t>
            </a:r>
          </a:p>
        </p:txBody>
      </p:sp>
      <p:sp>
        <p:nvSpPr>
          <p:cNvPr id="4" name="Slide Number Placeholder 3"/>
          <p:cNvSpPr>
            <a:spLocks noGrp="1"/>
          </p:cNvSpPr>
          <p:nvPr>
            <p:ph type="sldNum" sz="quarter" idx="11"/>
          </p:nvPr>
        </p:nvSpPr>
        <p:spPr/>
        <p:txBody>
          <a:bodyPr/>
          <a:lstStyle/>
          <a:p>
            <a:fld id="{05F902D2-9C2C-4DBB-8DAD-BC9F69CAD2CA}" type="slidenum">
              <a:rPr lang="en-US" smtClean="0"/>
              <a:pPr/>
              <a:t>65</a:t>
            </a:fld>
            <a:endParaRPr lang="en-US"/>
          </a:p>
        </p:txBody>
      </p:sp>
      <p:sp>
        <p:nvSpPr>
          <p:cNvPr id="9" name="Rectangle 8"/>
          <p:cNvSpPr/>
          <p:nvPr/>
        </p:nvSpPr>
        <p:spPr>
          <a:xfrm>
            <a:off x="1843023" y="1268700"/>
            <a:ext cx="6617517" cy="461665"/>
          </a:xfrm>
          <a:prstGeom prst="rect">
            <a:avLst/>
          </a:prstGeom>
        </p:spPr>
        <p:txBody>
          <a:bodyPr wrap="none">
            <a:spAutoFit/>
          </a:bodyPr>
          <a:lstStyle/>
          <a:p>
            <a:r>
              <a:rPr lang="en-US" sz="2400" dirty="0"/>
              <a:t>Simple problem:     max         x</a:t>
            </a:r>
            <a:r>
              <a:rPr lang="en-US" sz="2400" baseline="30000" dirty="0"/>
              <a:t>2</a:t>
            </a:r>
            <a:r>
              <a:rPr lang="en-US" sz="2400" dirty="0"/>
              <a:t> over {0,1,…,31}</a:t>
            </a:r>
          </a:p>
        </p:txBody>
      </p:sp>
      <p:pic>
        <p:nvPicPr>
          <p:cNvPr id="89093" name="Picture 5" descr="E:\dr.hamzeh\slide evolutionary\themplate\pic\sign_face_question_mark_pc_md_wm.jpg"/>
          <p:cNvPicPr>
            <a:picLocks noChangeAspect="1" noChangeArrowheads="1"/>
          </p:cNvPicPr>
          <p:nvPr/>
        </p:nvPicPr>
        <p:blipFill>
          <a:blip r:embed="rId2" cstate="print"/>
          <a:srcRect/>
          <a:stretch>
            <a:fillRect/>
          </a:stretch>
        </p:blipFill>
        <p:spPr bwMode="auto">
          <a:xfrm>
            <a:off x="395420" y="1196690"/>
            <a:ext cx="1387840" cy="1387840"/>
          </a:xfrm>
          <a:prstGeom prst="rect">
            <a:avLst/>
          </a:prstGeom>
          <a:noFill/>
        </p:spPr>
      </p:pic>
      <p:sp>
        <p:nvSpPr>
          <p:cNvPr id="11" name="Rectangle 10"/>
          <p:cNvSpPr/>
          <p:nvPr/>
        </p:nvSpPr>
        <p:spPr>
          <a:xfrm>
            <a:off x="107380" y="3975475"/>
            <a:ext cx="2244525" cy="461665"/>
          </a:xfrm>
          <a:prstGeom prst="rect">
            <a:avLst/>
          </a:prstGeom>
        </p:spPr>
        <p:txBody>
          <a:bodyPr wrap="none">
            <a:spAutoFit/>
          </a:bodyPr>
          <a:lstStyle/>
          <a:p>
            <a:r>
              <a:rPr lang="en-US" sz="2400" b="1" dirty="0"/>
              <a:t>GA approach</a:t>
            </a:r>
          </a:p>
        </p:txBody>
      </p:sp>
      <p:graphicFrame>
        <p:nvGraphicFramePr>
          <p:cNvPr id="12" name="Diagram 11"/>
          <p:cNvGraphicFramePr/>
          <p:nvPr/>
        </p:nvGraphicFramePr>
        <p:xfrm>
          <a:off x="2555720" y="2245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Left Brace 12"/>
          <p:cNvSpPr/>
          <p:nvPr/>
        </p:nvSpPr>
        <p:spPr bwMode="auto">
          <a:xfrm>
            <a:off x="2195670" y="2060810"/>
            <a:ext cx="360050" cy="4320600"/>
          </a:xfrm>
          <a:prstGeom prst="leftBrace">
            <a:avLst/>
          </a:prstGeom>
          <a:solidFill>
            <a:schemeClr val="bg1"/>
          </a:solidFill>
          <a:ln w="539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the example</a:t>
            </a:r>
          </a:p>
        </p:txBody>
      </p:sp>
      <p:sp>
        <p:nvSpPr>
          <p:cNvPr id="3" name="Slide Number Placeholder 2"/>
          <p:cNvSpPr>
            <a:spLocks noGrp="1"/>
          </p:cNvSpPr>
          <p:nvPr>
            <p:ph type="sldNum" sz="quarter" idx="11"/>
          </p:nvPr>
        </p:nvSpPr>
        <p:spPr/>
        <p:txBody>
          <a:bodyPr/>
          <a:lstStyle/>
          <a:p>
            <a:fld id="{05F902D2-9C2C-4DBB-8DAD-BC9F69CAD2CA}" type="slidenum">
              <a:rPr lang="en-US" smtClean="0"/>
              <a:pPr/>
              <a:t>66</a:t>
            </a:fld>
            <a:endParaRPr lang="en-US"/>
          </a:p>
        </p:txBody>
      </p:sp>
      <p:sp>
        <p:nvSpPr>
          <p:cNvPr id="4" name="TextBox 3"/>
          <p:cNvSpPr txBox="1"/>
          <p:nvPr/>
        </p:nvSpPr>
        <p:spPr>
          <a:xfrm>
            <a:off x="214282" y="1000108"/>
            <a:ext cx="8882560" cy="6647974"/>
          </a:xfrm>
          <a:prstGeom prst="rect">
            <a:avLst/>
          </a:prstGeom>
          <a:noFill/>
        </p:spPr>
        <p:txBody>
          <a:bodyPr wrap="none" rtlCol="0">
            <a:spAutoFit/>
          </a:bodyPr>
          <a:lstStyle/>
          <a:p>
            <a:r>
              <a:rPr lang="en-US" dirty="0"/>
              <a:t>1- First we initialize a random population:</a:t>
            </a:r>
          </a:p>
          <a:p>
            <a:endParaRPr lang="en-US" sz="1100" dirty="0"/>
          </a:p>
          <a:p>
            <a:r>
              <a:rPr lang="en-US" dirty="0"/>
              <a:t>  For example  these numbers are generate randomly =&gt; (13, 24, 8, 19)</a:t>
            </a:r>
          </a:p>
          <a:p>
            <a:r>
              <a:rPr lang="en-US" dirty="0"/>
              <a:t>  These numbers are in phenotype space, we should transfer them to genotype space</a:t>
            </a:r>
          </a:p>
          <a:p>
            <a:r>
              <a:rPr lang="en-US" dirty="0"/>
              <a:t>   	13-&gt; 01101                   8-&gt;01000</a:t>
            </a:r>
          </a:p>
          <a:p>
            <a:r>
              <a:rPr lang="en-US" dirty="0"/>
              <a:t>  	  24-&gt;11000                 19-&gt;10011</a:t>
            </a:r>
          </a:p>
          <a:p>
            <a:endParaRPr lang="en-US" sz="1000" dirty="0"/>
          </a:p>
          <a:p>
            <a:r>
              <a:rPr lang="en-US" dirty="0"/>
              <a:t>2- Then we should compute the fitness of these chromosomes by the f(x)= x</a:t>
            </a:r>
            <a:r>
              <a:rPr lang="en-US" baseline="30000" dirty="0"/>
              <a:t>2</a:t>
            </a:r>
            <a:r>
              <a:rPr lang="en-US" dirty="0"/>
              <a:t> function</a:t>
            </a:r>
          </a:p>
          <a:p>
            <a:endParaRPr lang="en-US" dirty="0"/>
          </a:p>
          <a:p>
            <a:r>
              <a:rPr lang="en-US" dirty="0"/>
              <a:t>3- the probability of roulette wheel portions are then computed</a:t>
            </a:r>
          </a:p>
          <a:p>
            <a:endParaRPr lang="en-US" dirty="0"/>
          </a:p>
          <a:p>
            <a:endParaRPr lang="en-US" dirty="0"/>
          </a:p>
          <a:p>
            <a:endParaRPr lang="en-US" dirty="0"/>
          </a:p>
          <a:p>
            <a:endParaRPr lang="en-US" dirty="0"/>
          </a:p>
          <a:p>
            <a:r>
              <a:rPr lang="en-US" dirty="0"/>
              <a:t>4-for obtaining the Expected values we have to find E(x)=n × p(x). here n=4 so:</a:t>
            </a:r>
          </a:p>
          <a:p>
            <a:endParaRPr lang="en-US" dirty="0"/>
          </a:p>
          <a:p>
            <a:endParaRPr lang="en-US" dirty="0"/>
          </a:p>
          <a:p>
            <a:endParaRPr lang="en-US" sz="900" dirty="0"/>
          </a:p>
          <a:p>
            <a:r>
              <a:rPr lang="en-US" dirty="0"/>
              <a:t>5-then </a:t>
            </a:r>
            <a:r>
              <a:rPr lang="en-GB" dirty="0"/>
              <a:t>Spin the roulette wheel and pick chromosomes</a:t>
            </a:r>
          </a:p>
          <a:p>
            <a:endParaRPr lang="en-GB" sz="900" dirty="0"/>
          </a:p>
          <a:p>
            <a:r>
              <a:rPr lang="en-GB" dirty="0"/>
              <a:t>6-then apply the x-Over</a:t>
            </a:r>
          </a:p>
          <a:p>
            <a:r>
              <a:rPr lang="en-GB" dirty="0"/>
              <a:t> </a:t>
            </a:r>
            <a:endParaRPr lang="en-US" dirty="0"/>
          </a:p>
          <a:p>
            <a:endParaRPr lang="en-US" dirty="0"/>
          </a:p>
          <a:p>
            <a:endParaRPr lang="en-US" dirty="0"/>
          </a:p>
          <a:p>
            <a:r>
              <a:rPr lang="en-US" dirty="0"/>
              <a:t>  </a:t>
            </a:r>
          </a:p>
        </p:txBody>
      </p:sp>
      <p:cxnSp>
        <p:nvCxnSpPr>
          <p:cNvPr id="6" name="Straight Connector 5"/>
          <p:cNvCxnSpPr/>
          <p:nvPr/>
        </p:nvCxnSpPr>
        <p:spPr bwMode="auto">
          <a:xfrm>
            <a:off x="714348" y="4084084"/>
            <a:ext cx="2714644" cy="1588"/>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7" name="TextBox 6"/>
          <p:cNvSpPr txBox="1"/>
          <p:nvPr/>
        </p:nvSpPr>
        <p:spPr>
          <a:xfrm>
            <a:off x="571472" y="3726894"/>
            <a:ext cx="2949846" cy="369332"/>
          </a:xfrm>
          <a:prstGeom prst="rect">
            <a:avLst/>
          </a:prstGeom>
          <a:noFill/>
        </p:spPr>
        <p:txBody>
          <a:bodyPr wrap="none" rtlCol="0">
            <a:spAutoFit/>
          </a:bodyPr>
          <a:lstStyle/>
          <a:p>
            <a:r>
              <a:rPr lang="en-US" dirty="0"/>
              <a:t>Each chromosomes’ fitness</a:t>
            </a:r>
          </a:p>
        </p:txBody>
      </p:sp>
      <p:sp>
        <p:nvSpPr>
          <p:cNvPr id="10" name="TextBox 9"/>
          <p:cNvSpPr txBox="1"/>
          <p:nvPr/>
        </p:nvSpPr>
        <p:spPr>
          <a:xfrm>
            <a:off x="1292916" y="4084084"/>
            <a:ext cx="1207382" cy="369332"/>
          </a:xfrm>
          <a:prstGeom prst="rect">
            <a:avLst/>
          </a:prstGeom>
          <a:noFill/>
        </p:spPr>
        <p:txBody>
          <a:bodyPr wrap="none" rtlCol="0">
            <a:spAutoFit/>
          </a:bodyPr>
          <a:lstStyle/>
          <a:p>
            <a:r>
              <a:rPr lang="en-US" dirty="0"/>
              <a:t>Total sum</a:t>
            </a:r>
          </a:p>
        </p:txBody>
      </p:sp>
      <p:sp>
        <p:nvSpPr>
          <p:cNvPr id="11" name="TextBox 10"/>
          <p:cNvSpPr txBox="1"/>
          <p:nvPr/>
        </p:nvSpPr>
        <p:spPr>
          <a:xfrm>
            <a:off x="3500430" y="3726894"/>
            <a:ext cx="335348" cy="584775"/>
          </a:xfrm>
          <a:prstGeom prst="rect">
            <a:avLst/>
          </a:prstGeom>
          <a:noFill/>
        </p:spPr>
        <p:txBody>
          <a:bodyPr wrap="none" rtlCol="0">
            <a:spAutoFit/>
          </a:bodyPr>
          <a:lstStyle/>
          <a:p>
            <a:r>
              <a:rPr lang="en-US" sz="3200" b="1" dirty="0"/>
              <a:t>:</a:t>
            </a:r>
            <a:endParaRPr lang="en-US" b="1" dirty="0"/>
          </a:p>
        </p:txBody>
      </p:sp>
      <p:cxnSp>
        <p:nvCxnSpPr>
          <p:cNvPr id="13" name="Straight Connector 12"/>
          <p:cNvCxnSpPr/>
          <p:nvPr/>
        </p:nvCxnSpPr>
        <p:spPr bwMode="auto">
          <a:xfrm>
            <a:off x="3929058" y="4084084"/>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4714876" y="4084084"/>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5500694" y="4084084"/>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6215074" y="4084084"/>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TextBox 16"/>
          <p:cNvSpPr txBox="1"/>
          <p:nvPr/>
        </p:nvSpPr>
        <p:spPr>
          <a:xfrm>
            <a:off x="3929058" y="3714752"/>
            <a:ext cx="543739" cy="369332"/>
          </a:xfrm>
          <a:prstGeom prst="rect">
            <a:avLst/>
          </a:prstGeom>
          <a:noFill/>
        </p:spPr>
        <p:txBody>
          <a:bodyPr wrap="none" rtlCol="0">
            <a:spAutoFit/>
          </a:bodyPr>
          <a:lstStyle/>
          <a:p>
            <a:r>
              <a:rPr lang="en-US" dirty="0"/>
              <a:t>169</a:t>
            </a:r>
          </a:p>
        </p:txBody>
      </p:sp>
      <p:sp>
        <p:nvSpPr>
          <p:cNvPr id="18" name="TextBox 17"/>
          <p:cNvSpPr txBox="1"/>
          <p:nvPr/>
        </p:nvSpPr>
        <p:spPr>
          <a:xfrm>
            <a:off x="3929058" y="4084084"/>
            <a:ext cx="639919" cy="369332"/>
          </a:xfrm>
          <a:prstGeom prst="rect">
            <a:avLst/>
          </a:prstGeom>
          <a:noFill/>
        </p:spPr>
        <p:txBody>
          <a:bodyPr wrap="none" rtlCol="0">
            <a:spAutoFit/>
          </a:bodyPr>
          <a:lstStyle/>
          <a:p>
            <a:r>
              <a:rPr lang="en-US" dirty="0"/>
              <a:t>1170</a:t>
            </a:r>
          </a:p>
        </p:txBody>
      </p:sp>
      <p:sp>
        <p:nvSpPr>
          <p:cNvPr id="19" name="TextBox 18"/>
          <p:cNvSpPr txBox="1"/>
          <p:nvPr/>
        </p:nvSpPr>
        <p:spPr>
          <a:xfrm>
            <a:off x="4742641" y="3714752"/>
            <a:ext cx="551754" cy="369332"/>
          </a:xfrm>
          <a:prstGeom prst="rect">
            <a:avLst/>
          </a:prstGeom>
          <a:noFill/>
        </p:spPr>
        <p:txBody>
          <a:bodyPr wrap="none" rtlCol="0">
            <a:spAutoFit/>
          </a:bodyPr>
          <a:lstStyle/>
          <a:p>
            <a:r>
              <a:rPr lang="en-US" dirty="0"/>
              <a:t>576</a:t>
            </a:r>
          </a:p>
        </p:txBody>
      </p:sp>
      <p:sp>
        <p:nvSpPr>
          <p:cNvPr id="20" name="TextBox 19"/>
          <p:cNvSpPr txBox="1"/>
          <p:nvPr/>
        </p:nvSpPr>
        <p:spPr>
          <a:xfrm>
            <a:off x="4786314" y="4071942"/>
            <a:ext cx="639919" cy="369332"/>
          </a:xfrm>
          <a:prstGeom prst="rect">
            <a:avLst/>
          </a:prstGeom>
          <a:noFill/>
        </p:spPr>
        <p:txBody>
          <a:bodyPr wrap="none" rtlCol="0">
            <a:spAutoFit/>
          </a:bodyPr>
          <a:lstStyle/>
          <a:p>
            <a:r>
              <a:rPr lang="en-US" dirty="0"/>
              <a:t>1170</a:t>
            </a:r>
          </a:p>
        </p:txBody>
      </p:sp>
      <p:sp>
        <p:nvSpPr>
          <p:cNvPr id="21" name="TextBox 20"/>
          <p:cNvSpPr txBox="1"/>
          <p:nvPr/>
        </p:nvSpPr>
        <p:spPr>
          <a:xfrm>
            <a:off x="5457021" y="3726894"/>
            <a:ext cx="444352" cy="369332"/>
          </a:xfrm>
          <a:prstGeom prst="rect">
            <a:avLst/>
          </a:prstGeom>
          <a:noFill/>
        </p:spPr>
        <p:txBody>
          <a:bodyPr wrap="none" rtlCol="0">
            <a:spAutoFit/>
          </a:bodyPr>
          <a:lstStyle/>
          <a:p>
            <a:r>
              <a:rPr lang="en-US" dirty="0"/>
              <a:t>64</a:t>
            </a:r>
          </a:p>
        </p:txBody>
      </p:sp>
      <p:sp>
        <p:nvSpPr>
          <p:cNvPr id="22" name="TextBox 21"/>
          <p:cNvSpPr txBox="1"/>
          <p:nvPr/>
        </p:nvSpPr>
        <p:spPr>
          <a:xfrm>
            <a:off x="5528459" y="4071942"/>
            <a:ext cx="639919" cy="369332"/>
          </a:xfrm>
          <a:prstGeom prst="rect">
            <a:avLst/>
          </a:prstGeom>
          <a:noFill/>
        </p:spPr>
        <p:txBody>
          <a:bodyPr wrap="none" rtlCol="0">
            <a:spAutoFit/>
          </a:bodyPr>
          <a:lstStyle/>
          <a:p>
            <a:r>
              <a:rPr lang="en-US" dirty="0"/>
              <a:t>1170</a:t>
            </a:r>
          </a:p>
        </p:txBody>
      </p:sp>
      <p:sp>
        <p:nvSpPr>
          <p:cNvPr id="23" name="TextBox 22"/>
          <p:cNvSpPr txBox="1"/>
          <p:nvPr/>
        </p:nvSpPr>
        <p:spPr>
          <a:xfrm>
            <a:off x="6215074" y="3726894"/>
            <a:ext cx="540533" cy="369332"/>
          </a:xfrm>
          <a:prstGeom prst="rect">
            <a:avLst/>
          </a:prstGeom>
          <a:noFill/>
        </p:spPr>
        <p:txBody>
          <a:bodyPr wrap="none" rtlCol="0">
            <a:spAutoFit/>
          </a:bodyPr>
          <a:lstStyle/>
          <a:p>
            <a:r>
              <a:rPr lang="en-US" dirty="0"/>
              <a:t>361</a:t>
            </a:r>
          </a:p>
        </p:txBody>
      </p:sp>
      <p:sp>
        <p:nvSpPr>
          <p:cNvPr id="24" name="TextBox 23"/>
          <p:cNvSpPr txBox="1"/>
          <p:nvPr/>
        </p:nvSpPr>
        <p:spPr>
          <a:xfrm>
            <a:off x="6242839" y="4084084"/>
            <a:ext cx="639919" cy="369332"/>
          </a:xfrm>
          <a:prstGeom prst="rect">
            <a:avLst/>
          </a:prstGeom>
          <a:noFill/>
        </p:spPr>
        <p:txBody>
          <a:bodyPr wrap="none" rtlCol="0">
            <a:spAutoFit/>
          </a:bodyPr>
          <a:lstStyle/>
          <a:p>
            <a:r>
              <a:rPr lang="en-US" dirty="0"/>
              <a:t>1170</a:t>
            </a:r>
          </a:p>
        </p:txBody>
      </p:sp>
      <p:cxnSp>
        <p:nvCxnSpPr>
          <p:cNvPr id="25" name="Straight Connector 24"/>
          <p:cNvCxnSpPr/>
          <p:nvPr/>
        </p:nvCxnSpPr>
        <p:spPr bwMode="auto">
          <a:xfrm>
            <a:off x="1505280" y="5214950"/>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TextBox 25"/>
          <p:cNvSpPr txBox="1"/>
          <p:nvPr/>
        </p:nvSpPr>
        <p:spPr>
          <a:xfrm>
            <a:off x="1505280" y="4857760"/>
            <a:ext cx="413896" cy="369332"/>
          </a:xfrm>
          <a:prstGeom prst="rect">
            <a:avLst/>
          </a:prstGeom>
          <a:noFill/>
        </p:spPr>
        <p:txBody>
          <a:bodyPr wrap="none" rtlCol="0">
            <a:spAutoFit/>
          </a:bodyPr>
          <a:lstStyle/>
          <a:p>
            <a:r>
              <a:rPr lang="en-US" dirty="0"/>
              <a:t>14</a:t>
            </a:r>
          </a:p>
        </p:txBody>
      </p:sp>
      <p:sp>
        <p:nvSpPr>
          <p:cNvPr id="27" name="TextBox 26"/>
          <p:cNvSpPr txBox="1"/>
          <p:nvPr/>
        </p:nvSpPr>
        <p:spPr>
          <a:xfrm>
            <a:off x="1505280" y="5214950"/>
            <a:ext cx="566181" cy="369332"/>
          </a:xfrm>
          <a:prstGeom prst="rect">
            <a:avLst/>
          </a:prstGeom>
          <a:noFill/>
        </p:spPr>
        <p:txBody>
          <a:bodyPr wrap="none" rtlCol="0">
            <a:spAutoFit/>
          </a:bodyPr>
          <a:lstStyle/>
          <a:p>
            <a:r>
              <a:rPr lang="en-US" dirty="0"/>
              <a:t>100</a:t>
            </a:r>
          </a:p>
        </p:txBody>
      </p:sp>
      <p:sp>
        <p:nvSpPr>
          <p:cNvPr id="28" name="TextBox 27"/>
          <p:cNvSpPr txBox="1"/>
          <p:nvPr/>
        </p:nvSpPr>
        <p:spPr>
          <a:xfrm>
            <a:off x="1081766" y="4929198"/>
            <a:ext cx="463588" cy="369332"/>
          </a:xfrm>
          <a:prstGeom prst="rect">
            <a:avLst/>
          </a:prstGeom>
          <a:noFill/>
        </p:spPr>
        <p:txBody>
          <a:bodyPr wrap="none" rtlCol="0">
            <a:spAutoFit/>
          </a:bodyPr>
          <a:lstStyle/>
          <a:p>
            <a:r>
              <a:rPr lang="en-US" dirty="0"/>
              <a:t>4×</a:t>
            </a:r>
          </a:p>
        </p:txBody>
      </p:sp>
      <p:cxnSp>
        <p:nvCxnSpPr>
          <p:cNvPr id="29" name="Straight Connector 28"/>
          <p:cNvCxnSpPr/>
          <p:nvPr/>
        </p:nvCxnSpPr>
        <p:spPr bwMode="auto">
          <a:xfrm>
            <a:off x="3076916" y="5214950"/>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0" name="TextBox 29"/>
          <p:cNvSpPr txBox="1"/>
          <p:nvPr/>
        </p:nvSpPr>
        <p:spPr>
          <a:xfrm>
            <a:off x="3076916" y="4857760"/>
            <a:ext cx="444352" cy="369332"/>
          </a:xfrm>
          <a:prstGeom prst="rect">
            <a:avLst/>
          </a:prstGeom>
          <a:noFill/>
        </p:spPr>
        <p:txBody>
          <a:bodyPr wrap="none" rtlCol="0">
            <a:spAutoFit/>
          </a:bodyPr>
          <a:lstStyle/>
          <a:p>
            <a:r>
              <a:rPr lang="en-US" dirty="0"/>
              <a:t>49</a:t>
            </a:r>
          </a:p>
        </p:txBody>
      </p:sp>
      <p:sp>
        <p:nvSpPr>
          <p:cNvPr id="31" name="TextBox 30"/>
          <p:cNvSpPr txBox="1"/>
          <p:nvPr/>
        </p:nvSpPr>
        <p:spPr>
          <a:xfrm>
            <a:off x="3076916" y="5214950"/>
            <a:ext cx="566181" cy="369332"/>
          </a:xfrm>
          <a:prstGeom prst="rect">
            <a:avLst/>
          </a:prstGeom>
          <a:noFill/>
        </p:spPr>
        <p:txBody>
          <a:bodyPr wrap="none" rtlCol="0">
            <a:spAutoFit/>
          </a:bodyPr>
          <a:lstStyle/>
          <a:p>
            <a:r>
              <a:rPr lang="en-US" dirty="0"/>
              <a:t>100</a:t>
            </a:r>
          </a:p>
        </p:txBody>
      </p:sp>
      <p:sp>
        <p:nvSpPr>
          <p:cNvPr id="32" name="TextBox 31"/>
          <p:cNvSpPr txBox="1"/>
          <p:nvPr/>
        </p:nvSpPr>
        <p:spPr>
          <a:xfrm>
            <a:off x="2653402" y="4929198"/>
            <a:ext cx="519694" cy="369332"/>
          </a:xfrm>
          <a:prstGeom prst="rect">
            <a:avLst/>
          </a:prstGeom>
          <a:noFill/>
        </p:spPr>
        <p:txBody>
          <a:bodyPr wrap="none" rtlCol="0">
            <a:spAutoFit/>
          </a:bodyPr>
          <a:lstStyle/>
          <a:p>
            <a:r>
              <a:rPr lang="en-US" dirty="0"/>
              <a:t>4 ×</a:t>
            </a:r>
          </a:p>
        </p:txBody>
      </p:sp>
      <p:cxnSp>
        <p:nvCxnSpPr>
          <p:cNvPr id="33" name="Straight Connector 32"/>
          <p:cNvCxnSpPr/>
          <p:nvPr/>
        </p:nvCxnSpPr>
        <p:spPr bwMode="auto">
          <a:xfrm>
            <a:off x="4577114" y="5214950"/>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4686118" y="4857760"/>
            <a:ext cx="314510" cy="369332"/>
          </a:xfrm>
          <a:prstGeom prst="rect">
            <a:avLst/>
          </a:prstGeom>
          <a:noFill/>
        </p:spPr>
        <p:txBody>
          <a:bodyPr wrap="none" rtlCol="0">
            <a:spAutoFit/>
          </a:bodyPr>
          <a:lstStyle/>
          <a:p>
            <a:r>
              <a:rPr lang="en-US" dirty="0"/>
              <a:t>6</a:t>
            </a:r>
          </a:p>
        </p:txBody>
      </p:sp>
      <p:sp>
        <p:nvSpPr>
          <p:cNvPr id="35" name="TextBox 34"/>
          <p:cNvSpPr txBox="1"/>
          <p:nvPr/>
        </p:nvSpPr>
        <p:spPr>
          <a:xfrm>
            <a:off x="4577114" y="5214950"/>
            <a:ext cx="566181" cy="369332"/>
          </a:xfrm>
          <a:prstGeom prst="rect">
            <a:avLst/>
          </a:prstGeom>
          <a:noFill/>
        </p:spPr>
        <p:txBody>
          <a:bodyPr wrap="none" rtlCol="0">
            <a:spAutoFit/>
          </a:bodyPr>
          <a:lstStyle/>
          <a:p>
            <a:r>
              <a:rPr lang="en-US" dirty="0"/>
              <a:t>100</a:t>
            </a:r>
          </a:p>
        </p:txBody>
      </p:sp>
      <p:sp>
        <p:nvSpPr>
          <p:cNvPr id="36" name="TextBox 35"/>
          <p:cNvSpPr txBox="1"/>
          <p:nvPr/>
        </p:nvSpPr>
        <p:spPr>
          <a:xfrm>
            <a:off x="4153600" y="4929198"/>
            <a:ext cx="519694" cy="369332"/>
          </a:xfrm>
          <a:prstGeom prst="rect">
            <a:avLst/>
          </a:prstGeom>
          <a:noFill/>
        </p:spPr>
        <p:txBody>
          <a:bodyPr wrap="none" rtlCol="0">
            <a:spAutoFit/>
          </a:bodyPr>
          <a:lstStyle/>
          <a:p>
            <a:r>
              <a:rPr lang="en-US" dirty="0"/>
              <a:t>4 ×</a:t>
            </a:r>
          </a:p>
        </p:txBody>
      </p:sp>
      <p:cxnSp>
        <p:nvCxnSpPr>
          <p:cNvPr id="37" name="Straight Connector 36"/>
          <p:cNvCxnSpPr/>
          <p:nvPr/>
        </p:nvCxnSpPr>
        <p:spPr bwMode="auto">
          <a:xfrm>
            <a:off x="6000760" y="5214950"/>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8" name="TextBox 37"/>
          <p:cNvSpPr txBox="1"/>
          <p:nvPr/>
        </p:nvSpPr>
        <p:spPr>
          <a:xfrm>
            <a:off x="6000760" y="4857760"/>
            <a:ext cx="410690" cy="369332"/>
          </a:xfrm>
          <a:prstGeom prst="rect">
            <a:avLst/>
          </a:prstGeom>
          <a:noFill/>
        </p:spPr>
        <p:txBody>
          <a:bodyPr wrap="none" rtlCol="0">
            <a:spAutoFit/>
          </a:bodyPr>
          <a:lstStyle/>
          <a:p>
            <a:r>
              <a:rPr lang="en-US" dirty="0"/>
              <a:t>31</a:t>
            </a:r>
          </a:p>
        </p:txBody>
      </p:sp>
      <p:sp>
        <p:nvSpPr>
          <p:cNvPr id="39" name="TextBox 38"/>
          <p:cNvSpPr txBox="1"/>
          <p:nvPr/>
        </p:nvSpPr>
        <p:spPr>
          <a:xfrm>
            <a:off x="6000760" y="5214950"/>
            <a:ext cx="566181" cy="369332"/>
          </a:xfrm>
          <a:prstGeom prst="rect">
            <a:avLst/>
          </a:prstGeom>
          <a:noFill/>
        </p:spPr>
        <p:txBody>
          <a:bodyPr wrap="none" rtlCol="0">
            <a:spAutoFit/>
          </a:bodyPr>
          <a:lstStyle/>
          <a:p>
            <a:r>
              <a:rPr lang="en-US" dirty="0"/>
              <a:t>100</a:t>
            </a:r>
          </a:p>
        </p:txBody>
      </p:sp>
      <p:sp>
        <p:nvSpPr>
          <p:cNvPr id="40" name="TextBox 39"/>
          <p:cNvSpPr txBox="1"/>
          <p:nvPr/>
        </p:nvSpPr>
        <p:spPr>
          <a:xfrm>
            <a:off x="5577246" y="4929198"/>
            <a:ext cx="519694" cy="369332"/>
          </a:xfrm>
          <a:prstGeom prst="rect">
            <a:avLst/>
          </a:prstGeom>
          <a:noFill/>
        </p:spPr>
        <p:txBody>
          <a:bodyPr wrap="none" rtlCol="0">
            <a:spAutoFit/>
          </a:bodyPr>
          <a:lstStyle/>
          <a:p>
            <a:r>
              <a:rPr lang="en-US" dirty="0"/>
              <a:t>4 ×</a:t>
            </a:r>
          </a:p>
        </p:txBody>
      </p:sp>
      <p:sp>
        <p:nvSpPr>
          <p:cNvPr id="41" name="TextBox 40"/>
          <p:cNvSpPr txBox="1"/>
          <p:nvPr/>
        </p:nvSpPr>
        <p:spPr>
          <a:xfrm>
            <a:off x="4500562" y="3857628"/>
            <a:ext cx="247184" cy="369332"/>
          </a:xfrm>
          <a:prstGeom prst="rect">
            <a:avLst/>
          </a:prstGeom>
          <a:noFill/>
        </p:spPr>
        <p:txBody>
          <a:bodyPr wrap="none" rtlCol="0">
            <a:spAutoFit/>
          </a:bodyPr>
          <a:lstStyle/>
          <a:p>
            <a:r>
              <a:rPr lang="en-US" dirty="0"/>
              <a:t>,</a:t>
            </a:r>
          </a:p>
        </p:txBody>
      </p:sp>
      <p:sp>
        <p:nvSpPr>
          <p:cNvPr id="42" name="TextBox 41"/>
          <p:cNvSpPr txBox="1"/>
          <p:nvPr/>
        </p:nvSpPr>
        <p:spPr>
          <a:xfrm>
            <a:off x="5286380" y="3845486"/>
            <a:ext cx="247184" cy="369332"/>
          </a:xfrm>
          <a:prstGeom prst="rect">
            <a:avLst/>
          </a:prstGeom>
          <a:noFill/>
        </p:spPr>
        <p:txBody>
          <a:bodyPr wrap="none" rtlCol="0">
            <a:spAutoFit/>
          </a:bodyPr>
          <a:lstStyle/>
          <a:p>
            <a:r>
              <a:rPr lang="en-US" dirty="0"/>
              <a:t>,</a:t>
            </a:r>
          </a:p>
        </p:txBody>
      </p:sp>
      <p:sp>
        <p:nvSpPr>
          <p:cNvPr id="43" name="TextBox 42"/>
          <p:cNvSpPr txBox="1"/>
          <p:nvPr/>
        </p:nvSpPr>
        <p:spPr>
          <a:xfrm>
            <a:off x="6000760" y="3845486"/>
            <a:ext cx="247184" cy="369332"/>
          </a:xfrm>
          <a:prstGeom prst="rect">
            <a:avLst/>
          </a:prstGeom>
          <a:noFill/>
        </p:spPr>
        <p:txBody>
          <a:bodyPr wrap="none" rtlCol="0">
            <a:spAutoFit/>
          </a:bodyPr>
          <a:lstStyle/>
          <a:p>
            <a:r>
              <a:rPr lang="en-US" dirty="0"/>
              <a:t>,</a:t>
            </a:r>
          </a:p>
        </p:txBody>
      </p:sp>
      <p:sp>
        <p:nvSpPr>
          <p:cNvPr id="44" name="TextBox 43"/>
          <p:cNvSpPr txBox="1"/>
          <p:nvPr/>
        </p:nvSpPr>
        <p:spPr>
          <a:xfrm>
            <a:off x="5253510" y="4988494"/>
            <a:ext cx="247184" cy="369332"/>
          </a:xfrm>
          <a:prstGeom prst="rect">
            <a:avLst/>
          </a:prstGeom>
          <a:noFill/>
        </p:spPr>
        <p:txBody>
          <a:bodyPr wrap="none" rtlCol="0">
            <a:spAutoFit/>
          </a:bodyPr>
          <a:lstStyle/>
          <a:p>
            <a:r>
              <a:rPr lang="en-US" dirty="0"/>
              <a:t>,</a:t>
            </a:r>
          </a:p>
        </p:txBody>
      </p:sp>
      <p:sp>
        <p:nvSpPr>
          <p:cNvPr id="45" name="TextBox 44"/>
          <p:cNvSpPr txBox="1"/>
          <p:nvPr/>
        </p:nvSpPr>
        <p:spPr>
          <a:xfrm>
            <a:off x="2253114" y="5000636"/>
            <a:ext cx="247184" cy="369332"/>
          </a:xfrm>
          <a:prstGeom prst="rect">
            <a:avLst/>
          </a:prstGeom>
          <a:noFill/>
        </p:spPr>
        <p:txBody>
          <a:bodyPr wrap="none" rtlCol="0">
            <a:spAutoFit/>
          </a:bodyPr>
          <a:lstStyle/>
          <a:p>
            <a:r>
              <a:rPr lang="en-US" dirty="0"/>
              <a:t>,</a:t>
            </a:r>
          </a:p>
        </p:txBody>
      </p:sp>
      <p:sp>
        <p:nvSpPr>
          <p:cNvPr id="46" name="TextBox 45"/>
          <p:cNvSpPr txBox="1"/>
          <p:nvPr/>
        </p:nvSpPr>
        <p:spPr>
          <a:xfrm>
            <a:off x="3753312" y="5000636"/>
            <a:ext cx="247184" cy="369332"/>
          </a:xfrm>
          <a:prstGeom prst="rect">
            <a:avLst/>
          </a:prstGeom>
          <a:noFill/>
        </p:spPr>
        <p:txBody>
          <a:bodyPr wrap="none" rtlCol="0">
            <a:spAutoFit/>
          </a:bodyPr>
          <a:lstStyle/>
          <a:p>
            <a:r>
              <a:rPr lang="en-US" dirty="0"/>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t>
            </a:r>
            <a:r>
              <a:rPr lang="en-US" baseline="30000" dirty="0"/>
              <a:t>2</a:t>
            </a:r>
            <a:r>
              <a:rPr lang="en-US" dirty="0"/>
              <a:t> example: selection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67</a:t>
            </a:fld>
            <a:endParaRPr lang="en-US"/>
          </a:p>
        </p:txBody>
      </p:sp>
      <p:pic>
        <p:nvPicPr>
          <p:cNvPr id="6" name="Picture 9"/>
          <p:cNvPicPr>
            <a:picLocks noChangeAspect="1" noChangeArrowheads="1"/>
          </p:cNvPicPr>
          <p:nvPr/>
        </p:nvPicPr>
        <p:blipFill>
          <a:blip r:embed="rId2" cstate="print"/>
          <a:srcRect/>
          <a:stretch>
            <a:fillRect/>
          </a:stretch>
        </p:blipFill>
        <p:spPr bwMode="auto">
          <a:xfrm>
            <a:off x="395420" y="1700760"/>
            <a:ext cx="8382000" cy="3333750"/>
          </a:xfrm>
          <a:prstGeom prst="rect">
            <a:avLst/>
          </a:prstGeom>
          <a:noFill/>
          <a:ln w="9525">
            <a:noFill/>
            <a:miter lim="800000"/>
            <a:headEnd/>
            <a:tailEnd/>
          </a:ln>
        </p:spPr>
      </p:pic>
      <p:sp>
        <p:nvSpPr>
          <p:cNvPr id="8" name="Rectangle 7"/>
          <p:cNvSpPr>
            <a:spLocks noChangeArrowheads="1"/>
          </p:cNvSpPr>
          <p:nvPr/>
        </p:nvSpPr>
        <p:spPr bwMode="auto">
          <a:xfrm>
            <a:off x="4369320" y="3933070"/>
            <a:ext cx="1066800" cy="1066800"/>
          </a:xfrm>
          <a:prstGeom prst="rect">
            <a:avLst/>
          </a:prstGeom>
          <a:noFill/>
          <a:ln w="76200">
            <a:solidFill>
              <a:schemeClr val="accent1"/>
            </a:solidFill>
            <a:miter lim="800000"/>
            <a:headEnd/>
            <a:tailEnd/>
          </a:ln>
        </p:spPr>
        <p:txBody>
          <a:bodyPr wrap="none" anchor="ct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t>
            </a:r>
            <a:r>
              <a:rPr lang="en-US" baseline="30000" dirty="0"/>
              <a:t>2</a:t>
            </a:r>
            <a:r>
              <a:rPr lang="en-US" dirty="0"/>
              <a:t> example: crossover</a:t>
            </a:r>
          </a:p>
        </p:txBody>
      </p:sp>
      <p:sp>
        <p:nvSpPr>
          <p:cNvPr id="4" name="Slide Number Placeholder 3"/>
          <p:cNvSpPr>
            <a:spLocks noGrp="1"/>
          </p:cNvSpPr>
          <p:nvPr>
            <p:ph type="sldNum" sz="quarter" idx="11"/>
          </p:nvPr>
        </p:nvSpPr>
        <p:spPr/>
        <p:txBody>
          <a:bodyPr/>
          <a:lstStyle/>
          <a:p>
            <a:fld id="{05F902D2-9C2C-4DBB-8DAD-BC9F69CAD2CA}" type="slidenum">
              <a:rPr lang="en-US" smtClean="0"/>
              <a:pPr/>
              <a:t>68</a:t>
            </a:fld>
            <a:endParaRPr lang="en-US"/>
          </a:p>
        </p:txBody>
      </p:sp>
      <p:pic>
        <p:nvPicPr>
          <p:cNvPr id="5" name="Picture 9"/>
          <p:cNvPicPr>
            <a:picLocks noChangeAspect="1" noChangeArrowheads="1"/>
          </p:cNvPicPr>
          <p:nvPr/>
        </p:nvPicPr>
        <p:blipFill>
          <a:blip r:embed="rId2" cstate="print"/>
          <a:srcRect/>
          <a:stretch>
            <a:fillRect/>
          </a:stretch>
        </p:blipFill>
        <p:spPr bwMode="auto">
          <a:xfrm>
            <a:off x="467430" y="1071546"/>
            <a:ext cx="8239125" cy="3419475"/>
          </a:xfrm>
          <a:prstGeom prst="rect">
            <a:avLst/>
          </a:prstGeom>
          <a:noFill/>
          <a:ln w="9525">
            <a:noFill/>
            <a:miter lim="800000"/>
            <a:headEnd/>
            <a:tailEnd/>
          </a:ln>
        </p:spPr>
      </p:pic>
      <p:sp>
        <p:nvSpPr>
          <p:cNvPr id="6" name="Rectangle 8"/>
          <p:cNvSpPr>
            <a:spLocks noChangeArrowheads="1"/>
          </p:cNvSpPr>
          <p:nvPr/>
        </p:nvSpPr>
        <p:spPr bwMode="auto">
          <a:xfrm>
            <a:off x="7249230" y="3281346"/>
            <a:ext cx="1295400" cy="1219200"/>
          </a:xfrm>
          <a:prstGeom prst="rect">
            <a:avLst/>
          </a:prstGeom>
          <a:noFill/>
          <a:ln w="76200">
            <a:solidFill>
              <a:schemeClr val="accent1"/>
            </a:solidFill>
            <a:miter lim="800000"/>
            <a:headEnd/>
            <a:tailEnd/>
          </a:ln>
        </p:spPr>
        <p:txBody>
          <a:bodyPr wrap="none" anchor="ctr"/>
          <a:lstStyle/>
          <a:p>
            <a:endParaRPr lang="en-US"/>
          </a:p>
        </p:txBody>
      </p:sp>
      <p:sp>
        <p:nvSpPr>
          <p:cNvPr id="7" name="Rectangle 6"/>
          <p:cNvSpPr/>
          <p:nvPr/>
        </p:nvSpPr>
        <p:spPr>
          <a:xfrm>
            <a:off x="428596" y="4500570"/>
            <a:ext cx="8215370" cy="646331"/>
          </a:xfrm>
          <a:prstGeom prst="rect">
            <a:avLst/>
          </a:prstGeom>
        </p:spPr>
        <p:txBody>
          <a:bodyPr wrap="square">
            <a:spAutoFit/>
          </a:bodyPr>
          <a:lstStyle/>
          <a:p>
            <a:r>
              <a:rPr lang="en-US" dirty="0"/>
              <a:t>In this example we can see that the generated offspring of two good</a:t>
            </a:r>
          </a:p>
          <a:p>
            <a:r>
              <a:rPr lang="en-US" dirty="0"/>
              <a:t> parents will  not always be  better than them and in some cases it will be worst. </a:t>
            </a:r>
          </a:p>
        </p:txBody>
      </p:sp>
      <p:sp>
        <p:nvSpPr>
          <p:cNvPr id="8" name="Rectangle 7"/>
          <p:cNvSpPr/>
          <p:nvPr/>
        </p:nvSpPr>
        <p:spPr>
          <a:xfrm>
            <a:off x="500034" y="5143512"/>
            <a:ext cx="8072494" cy="646331"/>
          </a:xfrm>
          <a:prstGeom prst="rect">
            <a:avLst/>
          </a:prstGeom>
        </p:spPr>
        <p:txBody>
          <a:bodyPr wrap="square">
            <a:spAutoFit/>
          </a:bodyPr>
          <a:lstStyle/>
          <a:p>
            <a:r>
              <a:rPr lang="en-US" dirty="0"/>
              <a:t>Here by applying the x-over operator  the average of the  fitness values changed from 293 to 439</a:t>
            </a:r>
          </a:p>
        </p:txBody>
      </p:sp>
      <p:sp>
        <p:nvSpPr>
          <p:cNvPr id="9" name="Rectangle 8"/>
          <p:cNvSpPr/>
          <p:nvPr/>
        </p:nvSpPr>
        <p:spPr>
          <a:xfrm>
            <a:off x="428596" y="5786454"/>
            <a:ext cx="7072362" cy="369332"/>
          </a:xfrm>
          <a:prstGeom prst="rect">
            <a:avLst/>
          </a:prstGeom>
        </p:spPr>
        <p:txBody>
          <a:bodyPr wrap="square">
            <a:spAutoFit/>
          </a:bodyPr>
          <a:lstStyle/>
          <a:p>
            <a:r>
              <a:rPr lang="en-US" dirty="0"/>
              <a:t>X-over will not always lead to gain better results</a:t>
            </a:r>
          </a:p>
        </p:txBody>
      </p:sp>
      <p:sp>
        <p:nvSpPr>
          <p:cNvPr id="10" name="Rectangle 9"/>
          <p:cNvSpPr/>
          <p:nvPr/>
        </p:nvSpPr>
        <p:spPr>
          <a:xfrm>
            <a:off x="2571736" y="6143644"/>
            <a:ext cx="3861955" cy="369332"/>
          </a:xfrm>
          <a:prstGeom prst="rect">
            <a:avLst/>
          </a:prstGeom>
        </p:spPr>
        <p:txBody>
          <a:bodyPr wrap="none">
            <a:spAutoFit/>
          </a:bodyPr>
          <a:lstStyle/>
          <a:p>
            <a:r>
              <a:rPr lang="en-US" i="1" dirty="0"/>
              <a:t>Now we should apply the mutation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1" nodeType="clickEffect">
                                  <p:stCondLst>
                                    <p:cond delay="0"/>
                                  </p:stCondLst>
                                  <p:childTnLst>
                                    <p:animEffect transition="out" filter="blinds(horizontal)">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9" grpId="0"/>
      <p:bldP spid="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cstate="print"/>
          <a:srcRect/>
          <a:stretch>
            <a:fillRect/>
          </a:stretch>
        </p:blipFill>
        <p:spPr bwMode="auto">
          <a:xfrm>
            <a:off x="7286644" y="4643446"/>
            <a:ext cx="1643074" cy="1700294"/>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X</a:t>
            </a:r>
            <a:r>
              <a:rPr lang="en-GB" baseline="30000" dirty="0"/>
              <a:t>2</a:t>
            </a:r>
            <a:r>
              <a:rPr lang="en-GB" dirty="0"/>
              <a:t> example: mutation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69</a:t>
            </a:fld>
            <a:endParaRPr lang="en-US"/>
          </a:p>
        </p:txBody>
      </p:sp>
      <p:pic>
        <p:nvPicPr>
          <p:cNvPr id="5" name="Picture 7"/>
          <p:cNvPicPr>
            <a:picLocks noChangeAspect="1" noChangeArrowheads="1"/>
          </p:cNvPicPr>
          <p:nvPr/>
        </p:nvPicPr>
        <p:blipFill>
          <a:blip r:embed="rId3" cstate="print"/>
          <a:srcRect/>
          <a:stretch>
            <a:fillRect/>
          </a:stretch>
        </p:blipFill>
        <p:spPr bwMode="auto">
          <a:xfrm>
            <a:off x="971500" y="1071546"/>
            <a:ext cx="7400925" cy="3400425"/>
          </a:xfrm>
          <a:prstGeom prst="rect">
            <a:avLst/>
          </a:prstGeom>
          <a:noFill/>
          <a:ln w="9525">
            <a:noFill/>
            <a:miter lim="800000"/>
            <a:headEnd/>
            <a:tailEnd/>
          </a:ln>
        </p:spPr>
      </p:pic>
      <p:sp>
        <p:nvSpPr>
          <p:cNvPr id="6" name="Rectangle 6"/>
          <p:cNvSpPr>
            <a:spLocks noChangeArrowheads="1"/>
          </p:cNvSpPr>
          <p:nvPr/>
        </p:nvSpPr>
        <p:spPr bwMode="auto">
          <a:xfrm>
            <a:off x="6991300" y="3281346"/>
            <a:ext cx="1219200" cy="1143000"/>
          </a:xfrm>
          <a:prstGeom prst="rect">
            <a:avLst/>
          </a:prstGeom>
          <a:noFill/>
          <a:ln w="76200">
            <a:solidFill>
              <a:schemeClr val="accent1"/>
            </a:solidFill>
            <a:miter lim="800000"/>
            <a:headEnd/>
            <a:tailEnd/>
          </a:ln>
        </p:spPr>
        <p:txBody>
          <a:bodyPr wrap="none" anchor="ctr"/>
          <a:lstStyle/>
          <a:p>
            <a:endParaRPr lang="en-US"/>
          </a:p>
        </p:txBody>
      </p:sp>
      <p:sp>
        <p:nvSpPr>
          <p:cNvPr id="7" name="Rectangle 9"/>
          <p:cNvSpPr>
            <a:spLocks noChangeArrowheads="1"/>
          </p:cNvSpPr>
          <p:nvPr/>
        </p:nvSpPr>
        <p:spPr bwMode="auto">
          <a:xfrm>
            <a:off x="4095700" y="1833546"/>
            <a:ext cx="304800" cy="381000"/>
          </a:xfrm>
          <a:prstGeom prst="rect">
            <a:avLst/>
          </a:prstGeom>
          <a:noFill/>
          <a:ln w="38100">
            <a:solidFill>
              <a:schemeClr val="accent3"/>
            </a:solidFill>
            <a:miter lim="800000"/>
            <a:headEnd/>
            <a:tailEnd/>
          </a:ln>
        </p:spPr>
        <p:txBody>
          <a:bodyPr wrap="none" anchor="ctr"/>
          <a:lstStyle/>
          <a:p>
            <a:endParaRPr lang="en-US"/>
          </a:p>
        </p:txBody>
      </p:sp>
      <p:sp>
        <p:nvSpPr>
          <p:cNvPr id="8" name="Rectangle 10"/>
          <p:cNvSpPr>
            <a:spLocks noChangeArrowheads="1"/>
          </p:cNvSpPr>
          <p:nvPr/>
        </p:nvSpPr>
        <p:spPr bwMode="auto">
          <a:xfrm>
            <a:off x="4629100" y="2900346"/>
            <a:ext cx="304800" cy="381000"/>
          </a:xfrm>
          <a:prstGeom prst="rect">
            <a:avLst/>
          </a:prstGeom>
          <a:noFill/>
          <a:ln w="38100">
            <a:solidFill>
              <a:schemeClr val="accent3"/>
            </a:solidFill>
            <a:miter lim="800000"/>
            <a:headEnd/>
            <a:tailEnd/>
          </a:ln>
        </p:spPr>
        <p:txBody>
          <a:bodyPr wrap="none" anchor="ctr"/>
          <a:lstStyle/>
          <a:p>
            <a:endParaRPr lang="en-US"/>
          </a:p>
        </p:txBody>
      </p:sp>
      <p:sp>
        <p:nvSpPr>
          <p:cNvPr id="9" name="Rectangle 8"/>
          <p:cNvSpPr/>
          <p:nvPr/>
        </p:nvSpPr>
        <p:spPr>
          <a:xfrm>
            <a:off x="500034" y="4643446"/>
            <a:ext cx="8358246" cy="646331"/>
          </a:xfrm>
          <a:prstGeom prst="rect">
            <a:avLst/>
          </a:prstGeom>
        </p:spPr>
        <p:txBody>
          <a:bodyPr wrap="square">
            <a:spAutoFit/>
          </a:bodyPr>
          <a:lstStyle/>
          <a:p>
            <a:r>
              <a:rPr lang="en-US" dirty="0"/>
              <a:t>In this example we can see that the generated offspring of two good</a:t>
            </a:r>
          </a:p>
          <a:p>
            <a:r>
              <a:rPr lang="en-US" dirty="0"/>
              <a:t> parents will  not always be  better than them and in some cases it will be worst. </a:t>
            </a:r>
          </a:p>
        </p:txBody>
      </p:sp>
      <p:sp>
        <p:nvSpPr>
          <p:cNvPr id="10" name="Rectangle 9"/>
          <p:cNvSpPr/>
          <p:nvPr/>
        </p:nvSpPr>
        <p:spPr>
          <a:xfrm>
            <a:off x="571472" y="4929198"/>
            <a:ext cx="8143932" cy="923330"/>
          </a:xfrm>
          <a:prstGeom prst="rect">
            <a:avLst/>
          </a:prstGeom>
        </p:spPr>
        <p:txBody>
          <a:bodyPr wrap="square">
            <a:spAutoFit/>
          </a:bodyPr>
          <a:lstStyle/>
          <a:p>
            <a:r>
              <a:rPr lang="en-US" dirty="0"/>
              <a:t>For this example the mutation is selected smartly but you know that</a:t>
            </a:r>
          </a:p>
          <a:p>
            <a:r>
              <a:rPr lang="en-US" dirty="0"/>
              <a:t> the mutation is a blind operator and sometimes may lead to destroy</a:t>
            </a:r>
          </a:p>
          <a:p>
            <a:r>
              <a:rPr lang="en-US" dirty="0"/>
              <a:t> the achievements.</a:t>
            </a:r>
          </a:p>
        </p:txBody>
      </p:sp>
      <p:sp>
        <p:nvSpPr>
          <p:cNvPr id="11" name="Rectangle 10"/>
          <p:cNvSpPr/>
          <p:nvPr/>
        </p:nvSpPr>
        <p:spPr>
          <a:xfrm>
            <a:off x="500034" y="5500702"/>
            <a:ext cx="8215370" cy="646331"/>
          </a:xfrm>
          <a:prstGeom prst="rect">
            <a:avLst/>
          </a:prstGeom>
        </p:spPr>
        <p:txBody>
          <a:bodyPr wrap="square">
            <a:spAutoFit/>
          </a:bodyPr>
          <a:lstStyle/>
          <a:p>
            <a:r>
              <a:rPr lang="en-US" dirty="0"/>
              <a:t>In this example by applying the mutation operator the</a:t>
            </a:r>
          </a:p>
          <a:p>
            <a:r>
              <a:rPr lang="en-US" dirty="0"/>
              <a:t> maximum value  is not changed but the average Is changed from 439 to 588.5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effectLst>
                  <a:outerShdw blurRad="38100" dist="38100" dir="2700000" algn="tl">
                    <a:srgbClr val="000000">
                      <a:alpha val="43137"/>
                    </a:srgbClr>
                  </a:outerShdw>
                </a:effectLst>
              </a:rPr>
              <a:t>Intelligent agent</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a:t>
            </a:fld>
            <a:endParaRPr lang="en-US"/>
          </a:p>
        </p:txBody>
      </p:sp>
      <p:graphicFrame>
        <p:nvGraphicFramePr>
          <p:cNvPr id="4" name="Diagram 3"/>
          <p:cNvGraphicFramePr/>
          <p:nvPr/>
        </p:nvGraphicFramePr>
        <p:xfrm>
          <a:off x="357158" y="1357298"/>
          <a:ext cx="850112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a:blip r:embed="rId7" cstate="print"/>
          <a:srcRect/>
          <a:stretch>
            <a:fillRect/>
          </a:stretch>
        </p:blipFill>
        <p:spPr bwMode="auto">
          <a:xfrm>
            <a:off x="6500826" y="4643446"/>
            <a:ext cx="2284855" cy="1901955"/>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individuals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70</a:t>
            </a:fld>
            <a:endParaRPr lang="en-US"/>
          </a:p>
        </p:txBody>
      </p:sp>
      <p:sp>
        <p:nvSpPr>
          <p:cNvPr id="5" name="TextBox 4"/>
          <p:cNvSpPr txBox="1"/>
          <p:nvPr/>
        </p:nvSpPr>
        <p:spPr>
          <a:xfrm>
            <a:off x="428596" y="1357298"/>
            <a:ext cx="6072230" cy="646331"/>
          </a:xfrm>
          <a:prstGeom prst="rect">
            <a:avLst/>
          </a:prstGeom>
          <a:noFill/>
        </p:spPr>
        <p:txBody>
          <a:bodyPr wrap="square" rtlCol="0">
            <a:spAutoFit/>
          </a:bodyPr>
          <a:lstStyle/>
          <a:p>
            <a:pPr>
              <a:buBlip>
                <a:blip r:embed="rId2"/>
              </a:buBlip>
            </a:pPr>
            <a:r>
              <a:rPr lang="en-US" dirty="0"/>
              <a:t>  Depends on the problem</a:t>
            </a:r>
          </a:p>
          <a:p>
            <a:r>
              <a:rPr lang="en-US" dirty="0"/>
              <a:t>         </a:t>
            </a:r>
          </a:p>
        </p:txBody>
      </p:sp>
      <p:sp>
        <p:nvSpPr>
          <p:cNvPr id="8" name="Rectangle 7"/>
          <p:cNvSpPr/>
          <p:nvPr/>
        </p:nvSpPr>
        <p:spPr>
          <a:xfrm>
            <a:off x="785786" y="1928802"/>
            <a:ext cx="2831224" cy="369332"/>
          </a:xfrm>
          <a:prstGeom prst="rect">
            <a:avLst/>
          </a:prstGeom>
        </p:spPr>
        <p:txBody>
          <a:bodyPr wrap="none">
            <a:spAutoFit/>
          </a:bodyPr>
          <a:lstStyle/>
          <a:p>
            <a:r>
              <a:rPr lang="en-US" dirty="0"/>
              <a:t>The most used encodings:</a:t>
            </a:r>
          </a:p>
        </p:txBody>
      </p:sp>
      <p:pic>
        <p:nvPicPr>
          <p:cNvPr id="9" name="Picture 2" descr="D:\Clipart\pic\puzzle_pieces_connected_pc_md_wm.jpg"/>
          <p:cNvPicPr>
            <a:picLocks noChangeAspect="1" noChangeArrowheads="1"/>
          </p:cNvPicPr>
          <p:nvPr/>
        </p:nvPicPr>
        <p:blipFill>
          <a:blip r:embed="rId3" cstate="print"/>
          <a:srcRect/>
          <a:stretch>
            <a:fillRect/>
          </a:stretch>
        </p:blipFill>
        <p:spPr bwMode="auto">
          <a:xfrm>
            <a:off x="6215074" y="1000108"/>
            <a:ext cx="2689168" cy="2689168"/>
          </a:xfrm>
          <a:prstGeom prst="rect">
            <a:avLst/>
          </a:prstGeom>
          <a:noFill/>
        </p:spPr>
      </p:pic>
      <p:graphicFrame>
        <p:nvGraphicFramePr>
          <p:cNvPr id="10" name="Diagram 9"/>
          <p:cNvGraphicFramePr/>
          <p:nvPr/>
        </p:nvGraphicFramePr>
        <p:xfrm>
          <a:off x="404826" y="2643182"/>
          <a:ext cx="6024562" cy="3286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#6</a:t>
            </a:r>
          </a:p>
        </p:txBody>
      </p:sp>
      <p:sp>
        <p:nvSpPr>
          <p:cNvPr id="3" name="Slide Number Placeholder 2"/>
          <p:cNvSpPr>
            <a:spLocks noGrp="1"/>
          </p:cNvSpPr>
          <p:nvPr>
            <p:ph type="sldNum" sz="quarter" idx="11"/>
          </p:nvPr>
        </p:nvSpPr>
        <p:spPr/>
        <p:txBody>
          <a:bodyPr/>
          <a:lstStyle/>
          <a:p>
            <a:fld id="{05F902D2-9C2C-4DBB-8DAD-BC9F69CAD2CA}" type="slidenum">
              <a:rPr lang="en-US" smtClean="0"/>
              <a:pPr/>
              <a:t>71</a:t>
            </a:fld>
            <a:endParaRPr lang="en-US"/>
          </a:p>
        </p:txBody>
      </p:sp>
    </p:spTree>
    <p:extLst>
      <p:ext uri="{BB962C8B-B14F-4D97-AF65-F5344CB8AC3E}">
        <p14:creationId xmlns:p14="http://schemas.microsoft.com/office/powerpoint/2010/main" val="39654940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Representations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72</a:t>
            </a:fld>
            <a:endParaRPr lang="en-US"/>
          </a:p>
        </p:txBody>
      </p:sp>
      <p:sp>
        <p:nvSpPr>
          <p:cNvPr id="4" name="Rectangle 3"/>
          <p:cNvSpPr/>
          <p:nvPr/>
        </p:nvSpPr>
        <p:spPr>
          <a:xfrm>
            <a:off x="642910" y="1142984"/>
            <a:ext cx="7072362" cy="1477328"/>
          </a:xfrm>
          <a:prstGeom prst="rect">
            <a:avLst/>
          </a:prstGeom>
        </p:spPr>
        <p:txBody>
          <a:bodyPr wrap="square">
            <a:spAutoFit/>
          </a:bodyPr>
          <a:lstStyle/>
          <a:p>
            <a:pPr>
              <a:buBlip>
                <a:blip r:embed="rId2"/>
              </a:buBlip>
            </a:pPr>
            <a:r>
              <a:rPr lang="en-US" dirty="0"/>
              <a:t>     simplest and most common</a:t>
            </a:r>
          </a:p>
          <a:p>
            <a:pPr>
              <a:buBlip>
                <a:blip r:embed="rId2"/>
              </a:buBlip>
            </a:pPr>
            <a:r>
              <a:rPr lang="en-US" dirty="0"/>
              <a:t> chromosome: string of bits</a:t>
            </a:r>
          </a:p>
          <a:p>
            <a:r>
              <a:rPr lang="en-US" dirty="0"/>
              <a:t>	– genes: 0 / 1</a:t>
            </a:r>
          </a:p>
          <a:p>
            <a:endParaRPr lang="en-US" dirty="0"/>
          </a:p>
          <a:p>
            <a:r>
              <a:rPr lang="en-US" dirty="0"/>
              <a:t> Example: binary representation of an integer</a:t>
            </a:r>
          </a:p>
        </p:txBody>
      </p:sp>
      <p:sp>
        <p:nvSpPr>
          <p:cNvPr id="5" name="Rectangle 30"/>
          <p:cNvSpPr>
            <a:spLocks noChangeArrowheads="1"/>
          </p:cNvSpPr>
          <p:nvPr/>
        </p:nvSpPr>
        <p:spPr bwMode="auto">
          <a:xfrm>
            <a:off x="1857356" y="2788938"/>
            <a:ext cx="402355" cy="520655"/>
          </a:xfrm>
          <a:prstGeom prst="rect">
            <a:avLst/>
          </a:prstGeom>
          <a:ln w="41275">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6" name="Rectangle 31"/>
          <p:cNvSpPr>
            <a:spLocks noChangeArrowheads="1"/>
          </p:cNvSpPr>
          <p:nvPr/>
        </p:nvSpPr>
        <p:spPr bwMode="auto">
          <a:xfrm>
            <a:off x="2208263" y="2788938"/>
            <a:ext cx="402355" cy="520655"/>
          </a:xfrm>
          <a:prstGeom prst="rect">
            <a:avLst/>
          </a:prstGeom>
          <a:ln w="41275">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7" name="Rectangle 32"/>
          <p:cNvSpPr>
            <a:spLocks noChangeArrowheads="1"/>
          </p:cNvSpPr>
          <p:nvPr/>
        </p:nvSpPr>
        <p:spPr bwMode="auto">
          <a:xfrm>
            <a:off x="2557707" y="2787018"/>
            <a:ext cx="402355" cy="520655"/>
          </a:xfrm>
          <a:prstGeom prst="rect">
            <a:avLst/>
          </a:prstGeom>
          <a:ln w="41275">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0</a:t>
            </a:r>
          </a:p>
        </p:txBody>
      </p:sp>
      <p:sp>
        <p:nvSpPr>
          <p:cNvPr id="8" name="Rectangle 34"/>
          <p:cNvSpPr>
            <a:spLocks noChangeArrowheads="1"/>
          </p:cNvSpPr>
          <p:nvPr/>
        </p:nvSpPr>
        <p:spPr bwMode="auto">
          <a:xfrm>
            <a:off x="3226163" y="2787018"/>
            <a:ext cx="336632" cy="520655"/>
          </a:xfrm>
          <a:prstGeom prst="rect">
            <a:avLst/>
          </a:prstGeom>
          <a:ln w="41275">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9" name="Rectangle 35"/>
          <p:cNvSpPr>
            <a:spLocks noChangeArrowheads="1"/>
          </p:cNvSpPr>
          <p:nvPr/>
        </p:nvSpPr>
        <p:spPr bwMode="auto">
          <a:xfrm>
            <a:off x="2891564" y="2787018"/>
            <a:ext cx="336632" cy="520655"/>
          </a:xfrm>
          <a:prstGeom prst="rect">
            <a:avLst/>
          </a:prstGeom>
          <a:ln w="41275">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1</a:t>
            </a:r>
          </a:p>
        </p:txBody>
      </p:sp>
      <p:sp>
        <p:nvSpPr>
          <p:cNvPr id="13" name="Rectangle 30"/>
          <p:cNvSpPr>
            <a:spLocks noChangeArrowheads="1"/>
          </p:cNvSpPr>
          <p:nvPr/>
        </p:nvSpPr>
        <p:spPr bwMode="auto">
          <a:xfrm>
            <a:off x="1857356" y="3694163"/>
            <a:ext cx="402355" cy="520655"/>
          </a:xfrm>
          <a:prstGeom prst="rect">
            <a:avLst/>
          </a:prstGeom>
          <a:ln w="31750">
            <a:headEnd/>
            <a:tailEnd/>
          </a:ln>
        </p:spPr>
        <p:style>
          <a:lnRef idx="2">
            <a:schemeClr val="accent1"/>
          </a:lnRef>
          <a:fillRef idx="1">
            <a:schemeClr val="lt1"/>
          </a:fillRef>
          <a:effectRef idx="0">
            <a:schemeClr val="accent1"/>
          </a:effectRef>
          <a:fontRef idx="minor">
            <a:schemeClr val="dk1"/>
          </a:fontRef>
        </p:style>
        <p:txBody>
          <a:bodyPr wrap="none" lIns="90488" tIns="44450" rIns="90488" bIns="44450">
            <a:spAutoFit/>
          </a:bodyPr>
          <a:lstStyle/>
          <a:p>
            <a:pPr algn="ctr"/>
            <a:r>
              <a:rPr lang="en-US" sz="2800" dirty="0"/>
              <a:t>0</a:t>
            </a:r>
          </a:p>
        </p:txBody>
      </p:sp>
      <p:sp>
        <p:nvSpPr>
          <p:cNvPr id="14" name="Rectangle 31"/>
          <p:cNvSpPr>
            <a:spLocks noChangeArrowheads="1"/>
          </p:cNvSpPr>
          <p:nvPr/>
        </p:nvSpPr>
        <p:spPr bwMode="auto">
          <a:xfrm>
            <a:off x="2208263" y="3694163"/>
            <a:ext cx="336632" cy="520655"/>
          </a:xfrm>
          <a:prstGeom prst="rect">
            <a:avLst/>
          </a:prstGeom>
          <a:ln w="31750">
            <a:headEnd/>
            <a:tailEnd/>
          </a:ln>
        </p:spPr>
        <p:style>
          <a:lnRef idx="2">
            <a:schemeClr val="accent1"/>
          </a:lnRef>
          <a:fillRef idx="1">
            <a:schemeClr val="lt1"/>
          </a:fillRef>
          <a:effectRef idx="0">
            <a:schemeClr val="accent1"/>
          </a:effectRef>
          <a:fontRef idx="minor">
            <a:schemeClr val="dk1"/>
          </a:fontRef>
        </p:style>
        <p:txBody>
          <a:bodyPr wrap="none" lIns="90488" tIns="44450" rIns="90488" bIns="44450">
            <a:spAutoFit/>
          </a:bodyPr>
          <a:lstStyle/>
          <a:p>
            <a:pPr algn="ctr"/>
            <a:r>
              <a:rPr lang="en-US" sz="2800" dirty="0"/>
              <a:t>1</a:t>
            </a:r>
          </a:p>
        </p:txBody>
      </p:sp>
      <p:sp>
        <p:nvSpPr>
          <p:cNvPr id="15" name="Rectangle 32"/>
          <p:cNvSpPr>
            <a:spLocks noChangeArrowheads="1"/>
          </p:cNvSpPr>
          <p:nvPr/>
        </p:nvSpPr>
        <p:spPr bwMode="auto">
          <a:xfrm>
            <a:off x="2557707" y="3692243"/>
            <a:ext cx="336632" cy="520655"/>
          </a:xfrm>
          <a:prstGeom prst="rect">
            <a:avLst/>
          </a:prstGeom>
          <a:ln w="31750">
            <a:headEnd/>
            <a:tailEnd/>
          </a:ln>
        </p:spPr>
        <p:style>
          <a:lnRef idx="2">
            <a:schemeClr val="accent1"/>
          </a:lnRef>
          <a:fillRef idx="1">
            <a:schemeClr val="lt1"/>
          </a:fillRef>
          <a:effectRef idx="0">
            <a:schemeClr val="accent1"/>
          </a:effectRef>
          <a:fontRef idx="minor">
            <a:schemeClr val="dk1"/>
          </a:fontRef>
        </p:style>
        <p:txBody>
          <a:bodyPr wrap="none" lIns="90488" tIns="44450" rIns="90488" bIns="44450">
            <a:spAutoFit/>
          </a:bodyPr>
          <a:lstStyle/>
          <a:p>
            <a:pPr algn="ctr"/>
            <a:r>
              <a:rPr lang="en-US" sz="2800" dirty="0"/>
              <a:t>1</a:t>
            </a:r>
          </a:p>
        </p:txBody>
      </p:sp>
      <p:sp>
        <p:nvSpPr>
          <p:cNvPr id="16" name="Rectangle 34"/>
          <p:cNvSpPr>
            <a:spLocks noChangeArrowheads="1"/>
          </p:cNvSpPr>
          <p:nvPr/>
        </p:nvSpPr>
        <p:spPr bwMode="auto">
          <a:xfrm>
            <a:off x="3226163" y="3692243"/>
            <a:ext cx="336632" cy="520655"/>
          </a:xfrm>
          <a:prstGeom prst="rect">
            <a:avLst/>
          </a:prstGeom>
          <a:ln w="31750">
            <a:headEnd/>
            <a:tailEnd/>
          </a:ln>
        </p:spPr>
        <p:style>
          <a:lnRef idx="2">
            <a:schemeClr val="accent1"/>
          </a:lnRef>
          <a:fillRef idx="1">
            <a:schemeClr val="lt1"/>
          </a:fillRef>
          <a:effectRef idx="0">
            <a:schemeClr val="accent1"/>
          </a:effectRef>
          <a:fontRef idx="minor">
            <a:schemeClr val="dk1"/>
          </a:fontRef>
        </p:style>
        <p:txBody>
          <a:bodyPr wrap="none" lIns="90488" tIns="44450" rIns="90488" bIns="44450">
            <a:spAutoFit/>
          </a:bodyPr>
          <a:lstStyle/>
          <a:p>
            <a:pPr algn="ctr"/>
            <a:r>
              <a:rPr lang="en-US" sz="2800" dirty="0"/>
              <a:t>1</a:t>
            </a:r>
          </a:p>
        </p:txBody>
      </p:sp>
      <p:sp>
        <p:nvSpPr>
          <p:cNvPr id="17" name="Rectangle 35"/>
          <p:cNvSpPr>
            <a:spLocks noChangeArrowheads="1"/>
          </p:cNvSpPr>
          <p:nvPr/>
        </p:nvSpPr>
        <p:spPr bwMode="auto">
          <a:xfrm>
            <a:off x="2891564" y="3692243"/>
            <a:ext cx="336632" cy="520655"/>
          </a:xfrm>
          <a:prstGeom prst="rect">
            <a:avLst/>
          </a:prstGeom>
          <a:ln w="31750">
            <a:headEnd/>
            <a:tailEnd/>
          </a:ln>
        </p:spPr>
        <p:style>
          <a:lnRef idx="2">
            <a:schemeClr val="accent1"/>
          </a:lnRef>
          <a:fillRef idx="1">
            <a:schemeClr val="lt1"/>
          </a:fillRef>
          <a:effectRef idx="0">
            <a:schemeClr val="accent1"/>
          </a:effectRef>
          <a:fontRef idx="minor">
            <a:schemeClr val="dk1"/>
          </a:fontRef>
        </p:style>
        <p:txBody>
          <a:bodyPr wrap="none" lIns="90488" tIns="44450" rIns="90488" bIns="44450">
            <a:spAutoFit/>
          </a:bodyPr>
          <a:lstStyle/>
          <a:p>
            <a:pPr algn="ctr"/>
            <a:r>
              <a:rPr lang="en-US" sz="2800" dirty="0"/>
              <a:t>1</a:t>
            </a:r>
          </a:p>
        </p:txBody>
      </p:sp>
      <p:sp>
        <p:nvSpPr>
          <p:cNvPr id="18" name="Rectangle 30"/>
          <p:cNvSpPr>
            <a:spLocks noChangeArrowheads="1"/>
          </p:cNvSpPr>
          <p:nvPr/>
        </p:nvSpPr>
        <p:spPr bwMode="auto">
          <a:xfrm>
            <a:off x="2157896" y="4694295"/>
            <a:ext cx="402355"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a:t>0</a:t>
            </a:r>
          </a:p>
        </p:txBody>
      </p:sp>
      <p:sp>
        <p:nvSpPr>
          <p:cNvPr id="19" name="Rectangle 31"/>
          <p:cNvSpPr>
            <a:spLocks noChangeArrowheads="1"/>
          </p:cNvSpPr>
          <p:nvPr/>
        </p:nvSpPr>
        <p:spPr bwMode="auto">
          <a:xfrm>
            <a:off x="2508803" y="4694295"/>
            <a:ext cx="402355"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a:t>0</a:t>
            </a:r>
          </a:p>
        </p:txBody>
      </p:sp>
      <p:sp>
        <p:nvSpPr>
          <p:cNvPr id="20" name="Rectangle 32"/>
          <p:cNvSpPr>
            <a:spLocks noChangeArrowheads="1"/>
          </p:cNvSpPr>
          <p:nvPr/>
        </p:nvSpPr>
        <p:spPr bwMode="auto">
          <a:xfrm>
            <a:off x="2858247" y="4692375"/>
            <a:ext cx="402355"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a:t>0</a:t>
            </a:r>
          </a:p>
        </p:txBody>
      </p:sp>
      <p:sp>
        <p:nvSpPr>
          <p:cNvPr id="21" name="Rectangle 34"/>
          <p:cNvSpPr>
            <a:spLocks noChangeArrowheads="1"/>
          </p:cNvSpPr>
          <p:nvPr/>
        </p:nvSpPr>
        <p:spPr bwMode="auto">
          <a:xfrm>
            <a:off x="3526703" y="4692375"/>
            <a:ext cx="402355"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a:t>0</a:t>
            </a:r>
          </a:p>
        </p:txBody>
      </p:sp>
      <p:sp>
        <p:nvSpPr>
          <p:cNvPr id="22" name="Rectangle 35"/>
          <p:cNvSpPr>
            <a:spLocks noChangeArrowheads="1"/>
          </p:cNvSpPr>
          <p:nvPr/>
        </p:nvSpPr>
        <p:spPr bwMode="auto">
          <a:xfrm>
            <a:off x="3192104" y="4692375"/>
            <a:ext cx="402355"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a:t>0</a:t>
            </a:r>
          </a:p>
        </p:txBody>
      </p:sp>
      <p:sp>
        <p:nvSpPr>
          <p:cNvPr id="23" name="Rectangle 30"/>
          <p:cNvSpPr>
            <a:spLocks noChangeArrowheads="1"/>
          </p:cNvSpPr>
          <p:nvPr/>
        </p:nvSpPr>
        <p:spPr bwMode="auto">
          <a:xfrm>
            <a:off x="1821264" y="4694295"/>
            <a:ext cx="336632"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a:t>1</a:t>
            </a:r>
          </a:p>
        </p:txBody>
      </p:sp>
      <p:sp>
        <p:nvSpPr>
          <p:cNvPr id="24" name="TextBox 23"/>
          <p:cNvSpPr txBox="1"/>
          <p:nvPr/>
        </p:nvSpPr>
        <p:spPr>
          <a:xfrm>
            <a:off x="1357290" y="3786190"/>
            <a:ext cx="478016" cy="369332"/>
          </a:xfrm>
          <a:prstGeom prst="rect">
            <a:avLst/>
          </a:prstGeom>
          <a:noFill/>
        </p:spPr>
        <p:txBody>
          <a:bodyPr wrap="none" rtlCol="0">
            <a:spAutoFit/>
          </a:bodyPr>
          <a:lstStyle/>
          <a:p>
            <a:r>
              <a:rPr lang="en-US" dirty="0"/>
              <a:t>15:</a:t>
            </a:r>
          </a:p>
        </p:txBody>
      </p:sp>
      <p:sp>
        <p:nvSpPr>
          <p:cNvPr id="25" name="TextBox 24"/>
          <p:cNvSpPr txBox="1"/>
          <p:nvPr/>
        </p:nvSpPr>
        <p:spPr>
          <a:xfrm>
            <a:off x="1357290" y="4786322"/>
            <a:ext cx="486030" cy="369332"/>
          </a:xfrm>
          <a:prstGeom prst="rect">
            <a:avLst/>
          </a:prstGeom>
          <a:noFill/>
        </p:spPr>
        <p:txBody>
          <a:bodyPr wrap="none" rtlCol="0">
            <a:spAutoFit/>
          </a:bodyPr>
          <a:lstStyle/>
          <a:p>
            <a:r>
              <a:rPr lang="en-US" dirty="0"/>
              <a:t>16:</a:t>
            </a:r>
          </a:p>
        </p:txBody>
      </p:sp>
      <p:sp>
        <p:nvSpPr>
          <p:cNvPr id="26" name="Rectangle 25"/>
          <p:cNvSpPr/>
          <p:nvPr/>
        </p:nvSpPr>
        <p:spPr>
          <a:xfrm>
            <a:off x="1357290" y="2857496"/>
            <a:ext cx="383438" cy="369332"/>
          </a:xfrm>
          <a:prstGeom prst="rect">
            <a:avLst/>
          </a:prstGeom>
        </p:spPr>
        <p:txBody>
          <a:bodyPr wrap="none">
            <a:spAutoFit/>
          </a:bodyPr>
          <a:lstStyle/>
          <a:p>
            <a:r>
              <a:rPr lang="en-US" dirty="0"/>
              <a:t>3:</a:t>
            </a:r>
          </a:p>
        </p:txBody>
      </p:sp>
      <p:pic>
        <p:nvPicPr>
          <p:cNvPr id="1026" name="Picture 2" descr="H:\Computer Eng\PH.D thesis\Evo slides\pic\business_line_PA_md_wm.gif"/>
          <p:cNvPicPr>
            <a:picLocks noChangeAspect="1" noChangeArrowheads="1" noCrop="1"/>
          </p:cNvPicPr>
          <p:nvPr/>
        </p:nvPicPr>
        <p:blipFill>
          <a:blip r:embed="rId3" cstate="print"/>
          <a:srcRect/>
          <a:stretch>
            <a:fillRect/>
          </a:stretch>
        </p:blipFill>
        <p:spPr bwMode="auto">
          <a:xfrm>
            <a:off x="5357818" y="2643182"/>
            <a:ext cx="3000396" cy="3000396"/>
          </a:xfrm>
          <a:prstGeom prst="rect">
            <a:avLst/>
          </a:prstGeom>
          <a:noFill/>
        </p:spPr>
      </p:pic>
      <p:sp>
        <p:nvSpPr>
          <p:cNvPr id="28" name="Rectangle 27"/>
          <p:cNvSpPr/>
          <p:nvPr/>
        </p:nvSpPr>
        <p:spPr bwMode="auto">
          <a:xfrm>
            <a:off x="5715008" y="5214950"/>
            <a:ext cx="2357454" cy="5715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encoding problem</a:t>
            </a:r>
          </a:p>
        </p:txBody>
      </p:sp>
      <p:sp>
        <p:nvSpPr>
          <p:cNvPr id="3" name="Slide Number Placeholder 2"/>
          <p:cNvSpPr>
            <a:spLocks noGrp="1"/>
          </p:cNvSpPr>
          <p:nvPr>
            <p:ph type="sldNum" sz="quarter" idx="11"/>
          </p:nvPr>
        </p:nvSpPr>
        <p:spPr/>
        <p:txBody>
          <a:bodyPr/>
          <a:lstStyle/>
          <a:p>
            <a:fld id="{05F902D2-9C2C-4DBB-8DAD-BC9F69CAD2CA}" type="slidenum">
              <a:rPr lang="en-US" smtClean="0"/>
              <a:pPr/>
              <a:t>73</a:t>
            </a:fld>
            <a:endParaRPr lang="en-US"/>
          </a:p>
        </p:txBody>
      </p:sp>
      <p:sp>
        <p:nvSpPr>
          <p:cNvPr id="4" name="Rectangle 3"/>
          <p:cNvSpPr/>
          <p:nvPr/>
        </p:nvSpPr>
        <p:spPr>
          <a:xfrm>
            <a:off x="1000100" y="1785926"/>
            <a:ext cx="7500990"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dirty="0"/>
              <a:t>small changes in genotype should  cause small changes in phenotype</a:t>
            </a:r>
          </a:p>
        </p:txBody>
      </p:sp>
      <p:sp>
        <p:nvSpPr>
          <p:cNvPr id="5" name="Rectangle 4"/>
          <p:cNvSpPr/>
          <p:nvPr/>
        </p:nvSpPr>
        <p:spPr>
          <a:xfrm>
            <a:off x="500034" y="1285860"/>
            <a:ext cx="1585690" cy="369332"/>
          </a:xfrm>
          <a:prstGeom prst="rect">
            <a:avLst/>
          </a:prstGeom>
        </p:spPr>
        <p:txBody>
          <a:bodyPr wrap="none">
            <a:spAutoFit/>
          </a:bodyPr>
          <a:lstStyle/>
          <a:p>
            <a:r>
              <a:rPr lang="en-US" b="1" dirty="0"/>
              <a:t>Remember:</a:t>
            </a:r>
          </a:p>
        </p:txBody>
      </p:sp>
      <p:sp>
        <p:nvSpPr>
          <p:cNvPr id="6" name="Rectangle 5"/>
          <p:cNvSpPr/>
          <p:nvPr/>
        </p:nvSpPr>
        <p:spPr>
          <a:xfrm>
            <a:off x="2357422" y="2571744"/>
            <a:ext cx="4254691" cy="461665"/>
          </a:xfrm>
          <a:prstGeom prst="rect">
            <a:avLst/>
          </a:prstGeom>
        </p:spPr>
        <p:txBody>
          <a:bodyPr wrap="none">
            <a:spAutoFit/>
          </a:bodyPr>
          <a:lstStyle/>
          <a:p>
            <a:r>
              <a:rPr lang="en-US" sz="2400" b="1" dirty="0">
                <a:solidFill>
                  <a:srgbClr val="C00000"/>
                </a:solidFill>
              </a:rPr>
              <a:t>Gray coding</a:t>
            </a:r>
            <a:r>
              <a:rPr lang="en-US" dirty="0"/>
              <a:t> </a:t>
            </a:r>
            <a:r>
              <a:rPr lang="en-US" sz="2400" dirty="0"/>
              <a:t>solves problem</a:t>
            </a:r>
            <a:r>
              <a:rPr lang="en-US" dirty="0"/>
              <a:t>.</a:t>
            </a:r>
          </a:p>
        </p:txBody>
      </p:sp>
      <p:pic>
        <p:nvPicPr>
          <p:cNvPr id="5122" name="Picture 2" descr="H:\Computer Eng\PH.D thesis\Evo slides\pic\Stick_Figure_celebrating_PA_md_wm.gif"/>
          <p:cNvPicPr>
            <a:picLocks noChangeAspect="1" noChangeArrowheads="1" noCrop="1"/>
          </p:cNvPicPr>
          <p:nvPr/>
        </p:nvPicPr>
        <p:blipFill>
          <a:blip r:embed="rId2" cstate="print"/>
          <a:srcRect/>
          <a:stretch>
            <a:fillRect/>
          </a:stretch>
        </p:blipFill>
        <p:spPr bwMode="auto">
          <a:xfrm>
            <a:off x="3286116" y="3429000"/>
            <a:ext cx="2095500" cy="2095500"/>
          </a:xfrm>
          <a:prstGeom prst="rect">
            <a:avLst/>
          </a:prstGeom>
          <a:noFill/>
        </p:spPr>
      </p:pic>
      <p:sp>
        <p:nvSpPr>
          <p:cNvPr id="9" name="Oval 8"/>
          <p:cNvSpPr/>
          <p:nvPr/>
        </p:nvSpPr>
        <p:spPr bwMode="auto">
          <a:xfrm>
            <a:off x="3286116" y="5929330"/>
            <a:ext cx="1643074" cy="285752"/>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3000364" y="5715016"/>
            <a:ext cx="776294" cy="223838"/>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Gray coding</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74</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428596" y="2285992"/>
            <a:ext cx="2114550" cy="3448050"/>
          </a:xfrm>
          <a:prstGeom prst="rect">
            <a:avLst/>
          </a:prstGeom>
          <a:noFill/>
          <a:ln w="9525">
            <a:noFill/>
            <a:miter lim="800000"/>
            <a:headEnd/>
            <a:tailEnd/>
          </a:ln>
          <a:effectLst/>
        </p:spPr>
      </p:pic>
      <p:sp>
        <p:nvSpPr>
          <p:cNvPr id="5" name="Rectangle 4"/>
          <p:cNvSpPr/>
          <p:nvPr/>
        </p:nvSpPr>
        <p:spPr>
          <a:xfrm>
            <a:off x="714348" y="1714488"/>
            <a:ext cx="2387192" cy="369332"/>
          </a:xfrm>
          <a:prstGeom prst="rect">
            <a:avLst/>
          </a:prstGeom>
        </p:spPr>
        <p:txBody>
          <a:bodyPr wrap="none">
            <a:spAutoFit/>
          </a:bodyPr>
          <a:lstStyle/>
          <a:p>
            <a:r>
              <a:rPr lang="en-US" dirty="0"/>
              <a:t>Binary coding of 0-7 :</a:t>
            </a:r>
          </a:p>
        </p:txBody>
      </p:sp>
      <p:sp>
        <p:nvSpPr>
          <p:cNvPr id="6" name="Rectangle 5"/>
          <p:cNvSpPr/>
          <p:nvPr/>
        </p:nvSpPr>
        <p:spPr>
          <a:xfrm>
            <a:off x="2928926" y="2643182"/>
            <a:ext cx="2815194" cy="369332"/>
          </a:xfrm>
          <a:prstGeom prst="rect">
            <a:avLst/>
          </a:prstGeom>
        </p:spPr>
        <p:txBody>
          <a:bodyPr wrap="none">
            <a:spAutoFit/>
          </a:bodyPr>
          <a:lstStyle/>
          <a:p>
            <a:r>
              <a:rPr lang="en-US" dirty="0"/>
              <a:t>• Hamming distance, e.g.:</a:t>
            </a:r>
          </a:p>
        </p:txBody>
      </p:sp>
      <p:sp>
        <p:nvSpPr>
          <p:cNvPr id="7" name="Rectangle 6"/>
          <p:cNvSpPr/>
          <p:nvPr/>
        </p:nvSpPr>
        <p:spPr>
          <a:xfrm>
            <a:off x="2928926" y="3000372"/>
            <a:ext cx="4786314" cy="1200329"/>
          </a:xfrm>
          <a:prstGeom prst="rect">
            <a:avLst/>
          </a:prstGeom>
        </p:spPr>
        <p:txBody>
          <a:bodyPr wrap="square">
            <a:spAutoFit/>
          </a:bodyPr>
          <a:lstStyle/>
          <a:p>
            <a:r>
              <a:rPr lang="en-US" dirty="0"/>
              <a:t>	– 000 (0) and 001 (1)</a:t>
            </a:r>
          </a:p>
          <a:p>
            <a:r>
              <a:rPr lang="en-US" dirty="0"/>
              <a:t>• Distance = 1 (optimal)</a:t>
            </a:r>
          </a:p>
          <a:p>
            <a:r>
              <a:rPr lang="en-US" dirty="0"/>
              <a:t>	– 011 (3) and 100 (4)</a:t>
            </a:r>
          </a:p>
          <a:p>
            <a:r>
              <a:rPr lang="en-US" dirty="0"/>
              <a:t>• Distance = 3 (max possible)</a:t>
            </a:r>
          </a:p>
        </p:txBody>
      </p:sp>
      <p:pic>
        <p:nvPicPr>
          <p:cNvPr id="10" name="Picture 2"/>
          <p:cNvPicPr>
            <a:picLocks noChangeAspect="1" noChangeArrowheads="1"/>
          </p:cNvPicPr>
          <p:nvPr/>
        </p:nvPicPr>
        <p:blipFill>
          <a:blip r:embed="rId3" cstate="print"/>
          <a:srcRect/>
          <a:stretch>
            <a:fillRect/>
          </a:stretch>
        </p:blipFill>
        <p:spPr bwMode="auto">
          <a:xfrm>
            <a:off x="6500826" y="2643182"/>
            <a:ext cx="2357454" cy="1295142"/>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E:\dr.hamzeh\slide evolutionary\themplate\pic\shiny_white_conversation_bubble_md_wm.jpg"/>
          <p:cNvPicPr>
            <a:picLocks noChangeAspect="1" noChangeArrowheads="1"/>
          </p:cNvPicPr>
          <p:nvPr/>
        </p:nvPicPr>
        <p:blipFill>
          <a:blip r:embed="rId2" cstate="print"/>
          <a:srcRect/>
          <a:stretch>
            <a:fillRect/>
          </a:stretch>
        </p:blipFill>
        <p:spPr bwMode="auto">
          <a:xfrm>
            <a:off x="6143636" y="785794"/>
            <a:ext cx="2731829" cy="1982326"/>
          </a:xfrm>
          <a:prstGeom prst="rect">
            <a:avLst/>
          </a:prstGeom>
          <a:noFill/>
        </p:spPr>
      </p:pic>
      <p:sp>
        <p:nvSpPr>
          <p:cNvPr id="2" name="Title 1"/>
          <p:cNvSpPr>
            <a:spLocks noGrp="1"/>
          </p:cNvSpPr>
          <p:nvPr>
            <p:ph type="title"/>
          </p:nvPr>
        </p:nvSpPr>
        <p:spPr/>
        <p:txBody>
          <a:bodyPr/>
          <a:lstStyle/>
          <a:p>
            <a:r>
              <a:rPr lang="en-GB" dirty="0"/>
              <a:t>Gray coding</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75</a:t>
            </a:fld>
            <a:endParaRPr lang="en-US"/>
          </a:p>
        </p:txBody>
      </p:sp>
      <p:pic>
        <p:nvPicPr>
          <p:cNvPr id="7170" name="Picture 2"/>
          <p:cNvPicPr>
            <a:picLocks noChangeAspect="1" noChangeArrowheads="1"/>
          </p:cNvPicPr>
          <p:nvPr/>
        </p:nvPicPr>
        <p:blipFill>
          <a:blip r:embed="rId3" cstate="print"/>
          <a:srcRect/>
          <a:stretch>
            <a:fillRect/>
          </a:stretch>
        </p:blipFill>
        <p:spPr bwMode="auto">
          <a:xfrm>
            <a:off x="6286512" y="2824182"/>
            <a:ext cx="2171700" cy="3390900"/>
          </a:xfrm>
          <a:prstGeom prst="rect">
            <a:avLst/>
          </a:prstGeom>
          <a:noFill/>
          <a:ln w="9525">
            <a:noFill/>
            <a:miter lim="800000"/>
            <a:headEnd/>
            <a:tailEnd/>
          </a:ln>
          <a:effectLst/>
        </p:spPr>
      </p:pic>
      <p:sp>
        <p:nvSpPr>
          <p:cNvPr id="5" name="Rectangle 4"/>
          <p:cNvSpPr/>
          <p:nvPr/>
        </p:nvSpPr>
        <p:spPr>
          <a:xfrm>
            <a:off x="714348" y="1857364"/>
            <a:ext cx="5286412" cy="923330"/>
          </a:xfrm>
          <a:prstGeom prst="rect">
            <a:avLst/>
          </a:prstGeom>
        </p:spPr>
        <p:txBody>
          <a:bodyPr wrap="square">
            <a:spAutoFit/>
          </a:bodyPr>
          <a:lstStyle/>
          <a:p>
            <a:r>
              <a:rPr lang="en-US" dirty="0"/>
              <a:t>Gray coding is a representation  that ensures that consecutive  integers always have Hamming </a:t>
            </a:r>
          </a:p>
          <a:p>
            <a:r>
              <a:rPr lang="en-US" dirty="0"/>
              <a:t>distance one</a:t>
            </a:r>
          </a:p>
        </p:txBody>
      </p:sp>
      <p:sp>
        <p:nvSpPr>
          <p:cNvPr id="6" name="Rectangle 5"/>
          <p:cNvSpPr/>
          <p:nvPr/>
        </p:nvSpPr>
        <p:spPr>
          <a:xfrm>
            <a:off x="357158" y="1357298"/>
            <a:ext cx="2225289" cy="369332"/>
          </a:xfrm>
          <a:prstGeom prst="rect">
            <a:avLst/>
          </a:prstGeom>
        </p:spPr>
        <p:txBody>
          <a:bodyPr wrap="none">
            <a:spAutoFit/>
          </a:bodyPr>
          <a:lstStyle/>
          <a:p>
            <a:r>
              <a:rPr lang="en-US" b="1" dirty="0"/>
              <a:t>Gray</a:t>
            </a:r>
            <a:r>
              <a:rPr lang="en-US" dirty="0"/>
              <a:t> coding of 0-7:</a:t>
            </a:r>
          </a:p>
        </p:txBody>
      </p:sp>
      <p:sp>
        <p:nvSpPr>
          <p:cNvPr id="7" name="Rectangle 6"/>
          <p:cNvSpPr/>
          <p:nvPr/>
        </p:nvSpPr>
        <p:spPr>
          <a:xfrm>
            <a:off x="714348" y="3429000"/>
            <a:ext cx="5357850" cy="923330"/>
          </a:xfrm>
          <a:prstGeom prst="rect">
            <a:avLst/>
          </a:prstGeom>
        </p:spPr>
        <p:txBody>
          <a:bodyPr wrap="square">
            <a:spAutoFit/>
          </a:bodyPr>
          <a:lstStyle/>
          <a:p>
            <a:r>
              <a:rPr lang="en-US" dirty="0"/>
              <a:t>Gray coding is a mapping that  means that small changes in the  genotype cause small changes in </a:t>
            </a:r>
          </a:p>
          <a:p>
            <a:r>
              <a:rPr lang="en-US" dirty="0"/>
              <a:t>the phenotype (unlike binary  coding).</a:t>
            </a:r>
          </a:p>
        </p:txBody>
      </p:sp>
      <p:sp>
        <p:nvSpPr>
          <p:cNvPr id="10" name="Rectangle 9"/>
          <p:cNvSpPr/>
          <p:nvPr/>
        </p:nvSpPr>
        <p:spPr>
          <a:xfrm>
            <a:off x="6715140" y="1214422"/>
            <a:ext cx="1826141" cy="461665"/>
          </a:xfrm>
          <a:prstGeom prst="rect">
            <a:avLst/>
          </a:prstGeom>
        </p:spPr>
        <p:txBody>
          <a:bodyPr wrap="none">
            <a:spAutoFit/>
          </a:bodyPr>
          <a:lstStyle/>
          <a:p>
            <a:r>
              <a:rPr lang="en-GB" sz="2400" dirty="0">
                <a:effectLst>
                  <a:outerShdw blurRad="38100" dist="38100" dir="2700000" algn="tl">
                    <a:srgbClr val="000000">
                      <a:alpha val="43137"/>
                    </a:srgbClr>
                  </a:outerShdw>
                </a:effectLst>
              </a:rPr>
              <a:t>Gray coding</a:t>
            </a:r>
            <a:endParaRPr lang="en-US" sz="2400" dirty="0">
              <a:effectLst>
                <a:outerShdw blurRad="38100" dist="38100" dir="2700000" algn="tl">
                  <a:srgbClr val="000000">
                    <a:alpha val="43137"/>
                  </a:srgbClr>
                </a:outerShdw>
              </a:effectLs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hints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76</a:t>
            </a:fld>
            <a:endParaRPr lang="en-US"/>
          </a:p>
        </p:txBody>
      </p:sp>
      <p:sp>
        <p:nvSpPr>
          <p:cNvPr id="4" name="TextBox 3"/>
          <p:cNvSpPr txBox="1"/>
          <p:nvPr/>
        </p:nvSpPr>
        <p:spPr>
          <a:xfrm>
            <a:off x="133232" y="1357298"/>
            <a:ext cx="9010800" cy="3739485"/>
          </a:xfrm>
          <a:prstGeom prst="rect">
            <a:avLst/>
          </a:prstGeom>
          <a:noFill/>
        </p:spPr>
        <p:txBody>
          <a:bodyPr wrap="none" rtlCol="0">
            <a:spAutoFit/>
          </a:bodyPr>
          <a:lstStyle/>
          <a:p>
            <a:endParaRPr lang="en-US" sz="1600" b="1" u="sng" dirty="0"/>
          </a:p>
          <a:p>
            <a:r>
              <a:rPr lang="en-US" sz="1700" b="1" u="sng" dirty="0"/>
              <a:t>Changes in genotype should provide the same amount of distance in phenotype</a:t>
            </a:r>
          </a:p>
          <a:p>
            <a:pPr algn="ctr"/>
            <a:endParaRPr lang="en-US" sz="4800" b="1" dirty="0"/>
          </a:p>
          <a:p>
            <a:pPr algn="ctr"/>
            <a:r>
              <a:rPr lang="en-US" sz="4800" b="1" dirty="0"/>
              <a:t>why??</a:t>
            </a:r>
            <a:endParaRPr lang="en-US" b="1" dirty="0"/>
          </a:p>
          <a:p>
            <a:endParaRPr lang="en-US" dirty="0"/>
          </a:p>
          <a:p>
            <a:endParaRPr lang="en-GB" dirty="0"/>
          </a:p>
          <a:p>
            <a:endParaRPr lang="en-GB" dirty="0"/>
          </a:p>
          <a:p>
            <a:endParaRPr lang="en-GB" dirty="0"/>
          </a:p>
          <a:p>
            <a:endParaRPr lang="en-GB" dirty="0"/>
          </a:p>
          <a:p>
            <a:pPr algn="ctr"/>
            <a:r>
              <a:rPr lang="en-GB" dirty="0"/>
              <a:t>Smoother” genotype-phenotype mapping is better for the GA</a:t>
            </a:r>
            <a:endParaRPr lang="en-US" dirty="0"/>
          </a:p>
        </p:txBody>
      </p:sp>
      <p:pic>
        <p:nvPicPr>
          <p:cNvPr id="5" name="Picture 2" descr="E:\dr.hamzeh\slide evolutionary\themplate\pic\stick_figure_question_mark_md_wm.jpg"/>
          <p:cNvPicPr>
            <a:picLocks noChangeAspect="1" noChangeArrowheads="1"/>
          </p:cNvPicPr>
          <p:nvPr/>
        </p:nvPicPr>
        <p:blipFill>
          <a:blip r:embed="rId2" cstate="print"/>
          <a:srcRect/>
          <a:stretch>
            <a:fillRect/>
          </a:stretch>
        </p:blipFill>
        <p:spPr bwMode="auto">
          <a:xfrm>
            <a:off x="1500166" y="2214554"/>
            <a:ext cx="2043938" cy="2043938"/>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E:\dr.hamzeh\slide evolutionary\themplate\pic\stick_figure_tight_quarters_md_wm.jpg"/>
          <p:cNvPicPr>
            <a:picLocks noChangeAspect="1" noChangeArrowheads="1"/>
          </p:cNvPicPr>
          <p:nvPr/>
        </p:nvPicPr>
        <p:blipFill>
          <a:blip r:embed="rId2" cstate="print"/>
          <a:srcRect/>
          <a:stretch>
            <a:fillRect/>
          </a:stretch>
        </p:blipFill>
        <p:spPr bwMode="auto">
          <a:xfrm>
            <a:off x="6572264" y="4535198"/>
            <a:ext cx="2179950" cy="2037074"/>
          </a:xfrm>
          <a:prstGeom prst="rect">
            <a:avLst/>
          </a:prstGeom>
          <a:noFill/>
        </p:spPr>
      </p:pic>
      <p:sp>
        <p:nvSpPr>
          <p:cNvPr id="2" name="Title 1"/>
          <p:cNvSpPr>
            <a:spLocks noGrp="1"/>
          </p:cNvSpPr>
          <p:nvPr>
            <p:ph type="title"/>
          </p:nvPr>
        </p:nvSpPr>
        <p:spPr/>
        <p:txBody>
          <a:bodyPr/>
          <a:lstStyle/>
          <a:p>
            <a:r>
              <a:rPr lang="en-GB" dirty="0"/>
              <a:t>Permutation Representations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77</a:t>
            </a:fld>
            <a:endParaRPr lang="en-US"/>
          </a:p>
        </p:txBody>
      </p:sp>
      <p:sp>
        <p:nvSpPr>
          <p:cNvPr id="5" name="Rectangle 3"/>
          <p:cNvSpPr txBox="1">
            <a:spLocks noChangeArrowheads="1"/>
          </p:cNvSpPr>
          <p:nvPr/>
        </p:nvSpPr>
        <p:spPr bwMode="auto">
          <a:xfrm>
            <a:off x="179390" y="1124680"/>
            <a:ext cx="82296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7200" marR="0" lvl="0" indent="-4572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0" i="0" u="none" strike="noStrike" kern="1200" cap="none" spc="0" normalizeH="0" baseline="0" noProof="0" dirty="0">
                <a:ln>
                  <a:noFill/>
                </a:ln>
                <a:solidFill>
                  <a:schemeClr val="tx1"/>
                </a:solidFill>
                <a:uLnTx/>
                <a:uFillTx/>
                <a:latin typeface="+mn-lt"/>
                <a:ea typeface="+mn-ea"/>
                <a:cs typeface="+mn-cs"/>
              </a:rPr>
              <a:t>Ordering/sequencing problems form a special type</a:t>
            </a:r>
          </a:p>
          <a:p>
            <a:pPr marL="457200" marR="0" lvl="0" indent="-457200" algn="l" defTabSz="914400" rtl="0" eaLnBrk="1" fontAlgn="base" latinLnBrk="0" hangingPunct="1">
              <a:lnSpc>
                <a:spcPct val="100000"/>
              </a:lnSpc>
              <a:spcBef>
                <a:spcPct val="20000"/>
              </a:spcBef>
              <a:spcAft>
                <a:spcPct val="0"/>
              </a:spcAft>
              <a:buClr>
                <a:srgbClr val="682A00"/>
              </a:buClr>
              <a:buSzTx/>
              <a:tabLst/>
              <a:defRPr/>
            </a:pPr>
            <a:endParaRPr kumimoji="0" lang="en-GB" b="0" i="0" u="none" strike="noStrike" kern="1200" cap="none" spc="0" normalizeH="0" baseline="0" noProof="0" dirty="0">
              <a:ln>
                <a:noFill/>
              </a:ln>
              <a:solidFill>
                <a:schemeClr val="tx1"/>
              </a:solidFill>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0" i="0" u="none" strike="noStrike" kern="1200" cap="none" spc="0" normalizeH="0" baseline="0" noProof="0" dirty="0">
                <a:ln>
                  <a:noFill/>
                </a:ln>
                <a:solidFill>
                  <a:schemeClr val="tx1"/>
                </a:solidFill>
                <a:uLnTx/>
                <a:uFillTx/>
                <a:latin typeface="+mn-lt"/>
                <a:ea typeface="+mn-ea"/>
                <a:cs typeface="+mn-cs"/>
              </a:rPr>
              <a:t>Task is (or can be solved by) arranging some object</a:t>
            </a:r>
            <a:r>
              <a:rPr kumimoji="0" lang="en-US" b="0" i="0" u="none" strike="noStrike" kern="1200" cap="none" spc="0" normalizeH="0" baseline="0" noProof="0" dirty="0">
                <a:ln>
                  <a:noFill/>
                </a:ln>
                <a:solidFill>
                  <a:schemeClr val="tx1"/>
                </a:solidFill>
                <a:uLnTx/>
                <a:uFillTx/>
                <a:latin typeface="+mn-lt"/>
                <a:ea typeface="+mn-ea"/>
                <a:cs typeface="+mn-cs"/>
              </a:rPr>
              <a:t>s </a:t>
            </a:r>
            <a:r>
              <a:rPr kumimoji="0" lang="en-GB" b="0" i="0" u="none" strike="noStrike" kern="1200" cap="none" spc="0" normalizeH="0" baseline="0" noProof="0" dirty="0">
                <a:ln>
                  <a:noFill/>
                </a:ln>
                <a:solidFill>
                  <a:schemeClr val="tx1"/>
                </a:solidFill>
                <a:uLnTx/>
                <a:uFillTx/>
                <a:latin typeface="+mn-lt"/>
                <a:ea typeface="+mn-ea"/>
                <a:cs typeface="+mn-cs"/>
              </a:rPr>
              <a:t>in a certain order </a:t>
            </a:r>
          </a:p>
          <a:p>
            <a:pPr marL="457200" marR="0" lvl="0" indent="-4572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b="0" i="0" u="none" strike="noStrike" kern="1200" cap="none" spc="0" normalizeH="0" baseline="0" noProof="0" dirty="0">
              <a:ln>
                <a:noFill/>
              </a:ln>
              <a:solidFill>
                <a:schemeClr val="tx1"/>
              </a:solidFill>
              <a:uLnTx/>
              <a:uFillTx/>
              <a:latin typeface="+mn-lt"/>
              <a:ea typeface="+mn-ea"/>
              <a:cs typeface="+mn-cs"/>
            </a:endParaRPr>
          </a:p>
          <a:p>
            <a:pPr marL="838200" marR="0" lvl="1" indent="-38100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solidFill>
                  <a:schemeClr val="tx2"/>
                </a:solidFill>
                <a:effectLst/>
                <a:uLnTx/>
                <a:uFillTx/>
                <a:latin typeface="+mn-lt"/>
              </a:rPr>
              <a:t>Example: sort algorithm: important thing is which elements occur before others (</a:t>
            </a:r>
            <a:r>
              <a:rPr kumimoji="0" lang="en-GB" b="0" i="0" u="sng" strike="noStrike" kern="0" cap="none" spc="0" normalizeH="0" baseline="0" noProof="0" dirty="0">
                <a:ln>
                  <a:noFill/>
                </a:ln>
                <a:solidFill>
                  <a:schemeClr val="tx2"/>
                </a:solidFill>
                <a:effectLst/>
                <a:uLnTx/>
                <a:uFillTx/>
                <a:latin typeface="+mn-lt"/>
              </a:rPr>
              <a:t>order</a:t>
            </a:r>
            <a:r>
              <a:rPr kumimoji="0" lang="en-GB" b="0" i="0" u="none" strike="noStrike" kern="0" cap="none" spc="0" normalizeH="0" baseline="0" noProof="0" dirty="0">
                <a:ln>
                  <a:noFill/>
                </a:ln>
                <a:solidFill>
                  <a:schemeClr val="tx2"/>
                </a:solidFill>
                <a:effectLst/>
                <a:uLnTx/>
                <a:uFillTx/>
                <a:latin typeface="+mn-lt"/>
              </a:rPr>
              <a:t>)</a:t>
            </a:r>
          </a:p>
          <a:p>
            <a:pPr marL="838200" marR="0" lvl="1" indent="-38100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a:ln>
                  <a:noFill/>
                </a:ln>
                <a:solidFill>
                  <a:schemeClr val="tx2"/>
                </a:solidFill>
                <a:effectLst/>
                <a:uLnTx/>
                <a:uFillTx/>
                <a:latin typeface="+mn-lt"/>
              </a:rPr>
              <a:t>Example: Travelling Salesman Problem (TSP) : important thing is which elements occur next to each other (</a:t>
            </a:r>
            <a:r>
              <a:rPr kumimoji="0" lang="en-GB" b="0" i="0" u="sng" strike="noStrike" kern="0" cap="none" spc="0" normalizeH="0" baseline="0" noProof="0" dirty="0">
                <a:ln>
                  <a:noFill/>
                </a:ln>
                <a:solidFill>
                  <a:schemeClr val="tx2"/>
                </a:solidFill>
                <a:effectLst/>
                <a:uLnTx/>
                <a:uFillTx/>
                <a:latin typeface="+mn-lt"/>
              </a:rPr>
              <a:t>adjacenc</a:t>
            </a:r>
            <a:r>
              <a:rPr kumimoji="0" lang="en-GB" b="0" i="0" u="none" strike="noStrike" kern="0" cap="none" spc="0" normalizeH="0" baseline="0" noProof="0" dirty="0">
                <a:ln>
                  <a:noFill/>
                </a:ln>
                <a:solidFill>
                  <a:schemeClr val="tx2"/>
                </a:solidFill>
                <a:effectLst/>
                <a:uLnTx/>
                <a:uFillTx/>
                <a:latin typeface="+mn-lt"/>
              </a:rPr>
              <a:t>y)</a:t>
            </a:r>
          </a:p>
          <a:p>
            <a:pPr marL="838200" marR="0" lvl="1" indent="-381000" algn="l" defTabSz="914400" rtl="0" eaLnBrk="1" fontAlgn="base" latinLnBrk="0" hangingPunct="1">
              <a:lnSpc>
                <a:spcPct val="100000"/>
              </a:lnSpc>
              <a:spcBef>
                <a:spcPct val="20000"/>
              </a:spcBef>
              <a:spcAft>
                <a:spcPct val="0"/>
              </a:spcAft>
              <a:buClr>
                <a:srgbClr val="B04700"/>
              </a:buClr>
              <a:buSzTx/>
              <a:tabLst/>
              <a:defRPr/>
            </a:pPr>
            <a:endParaRPr kumimoji="0" lang="en-GB" b="0" i="0" u="none" strike="noStrike" kern="0" cap="none" spc="0" normalizeH="0" baseline="0" noProof="0" dirty="0">
              <a:ln>
                <a:noFill/>
              </a:ln>
              <a:solidFill>
                <a:schemeClr val="tx2"/>
              </a:solidFill>
              <a:effectLst/>
              <a:uLnTx/>
              <a:uFillTx/>
              <a:latin typeface="+mn-lt"/>
            </a:endParaRPr>
          </a:p>
          <a:p>
            <a:pPr marL="457200" marR="0" lvl="0" indent="-4572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US" b="0" i="0" u="none" strike="noStrike" kern="1200" cap="none" spc="0" normalizeH="0" baseline="0" noProof="0" dirty="0">
                <a:ln>
                  <a:noFill/>
                </a:ln>
                <a:solidFill>
                  <a:schemeClr val="tx1"/>
                </a:solidFill>
                <a:uLnTx/>
                <a:uFillTx/>
                <a:latin typeface="+mn-lt"/>
                <a:ea typeface="+mn-ea"/>
                <a:cs typeface="+mn-cs"/>
              </a:rPr>
              <a:t>These problems are generally expressed as a permutation:</a:t>
            </a:r>
          </a:p>
          <a:p>
            <a:pPr marL="838200" marR="0" lvl="1" indent="-38100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dirty="0">
                <a:ln>
                  <a:noFill/>
                </a:ln>
                <a:solidFill>
                  <a:schemeClr val="tx2"/>
                </a:solidFill>
                <a:effectLst/>
                <a:uLnTx/>
                <a:uFillTx/>
                <a:latin typeface="+mn-lt"/>
              </a:rPr>
              <a:t>if there are </a:t>
            </a:r>
            <a:r>
              <a:rPr kumimoji="0" lang="en-US" b="0" i="1" u="none" strike="noStrike" kern="0" cap="none" spc="0" normalizeH="0" baseline="0" noProof="0" dirty="0">
                <a:ln>
                  <a:noFill/>
                </a:ln>
                <a:solidFill>
                  <a:schemeClr val="tx2"/>
                </a:solidFill>
                <a:effectLst/>
                <a:uLnTx/>
                <a:uFillTx/>
                <a:latin typeface="+mn-lt"/>
              </a:rPr>
              <a:t>n </a:t>
            </a:r>
            <a:r>
              <a:rPr kumimoji="0" lang="en-US" b="0" i="0" u="none" strike="noStrike" kern="0" cap="none" spc="0" normalizeH="0" baseline="0" noProof="0" dirty="0">
                <a:ln>
                  <a:noFill/>
                </a:ln>
                <a:solidFill>
                  <a:schemeClr val="tx2"/>
                </a:solidFill>
                <a:effectLst/>
                <a:uLnTx/>
                <a:uFillTx/>
                <a:latin typeface="+mn-lt"/>
              </a:rPr>
              <a:t>variables then the representation is as a list of </a:t>
            </a:r>
            <a:r>
              <a:rPr kumimoji="0" lang="en-US" b="0" i="1" u="none" strike="noStrike" kern="0" cap="none" spc="0" normalizeH="0" baseline="0" noProof="0" dirty="0">
                <a:ln>
                  <a:noFill/>
                </a:ln>
                <a:solidFill>
                  <a:schemeClr val="tx2"/>
                </a:solidFill>
                <a:effectLst/>
                <a:uLnTx/>
                <a:uFillTx/>
                <a:latin typeface="+mn-lt"/>
              </a:rPr>
              <a:t>n</a:t>
            </a:r>
            <a:r>
              <a:rPr kumimoji="0" lang="en-US" b="0" i="0" u="none" strike="noStrike" kern="0" cap="none" spc="0" normalizeH="0" baseline="0" noProof="0" dirty="0">
                <a:ln>
                  <a:noFill/>
                </a:ln>
                <a:solidFill>
                  <a:schemeClr val="tx2"/>
                </a:solidFill>
                <a:effectLst/>
                <a:uLnTx/>
                <a:uFillTx/>
                <a:latin typeface="+mn-lt"/>
              </a:rPr>
              <a:t> integers, each of which occurs exactly once</a:t>
            </a:r>
            <a:endParaRPr kumimoji="0" lang="en-GB" b="0" i="0" u="none" strike="noStrike" kern="0" cap="none" spc="0" normalizeH="0" baseline="0" noProof="0" dirty="0">
              <a:ln>
                <a:noFill/>
              </a:ln>
              <a:solidFill>
                <a:schemeClr val="tx2"/>
              </a:solidFill>
              <a:effectLst/>
              <a:uLnTx/>
              <a:uFillTx/>
              <a:latin typeface="+mn-l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Permutation Representation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78</a:t>
            </a:fld>
            <a:endParaRPr lang="en-US"/>
          </a:p>
        </p:txBody>
      </p:sp>
      <p:sp>
        <p:nvSpPr>
          <p:cNvPr id="4" name="Rectangle 3"/>
          <p:cNvSpPr/>
          <p:nvPr/>
        </p:nvSpPr>
        <p:spPr>
          <a:xfrm>
            <a:off x="428596" y="1214422"/>
            <a:ext cx="8715404" cy="4001095"/>
          </a:xfrm>
          <a:prstGeom prst="rect">
            <a:avLst/>
          </a:prstGeom>
        </p:spPr>
        <p:txBody>
          <a:bodyPr wrap="square">
            <a:spAutoFit/>
          </a:bodyPr>
          <a:lstStyle/>
          <a:p>
            <a:pPr>
              <a:buBlip>
                <a:blip r:embed="rId2"/>
              </a:buBlip>
            </a:pPr>
            <a:r>
              <a:rPr lang="en-US" dirty="0"/>
              <a:t>    </a:t>
            </a:r>
            <a:r>
              <a:rPr lang="en-US" sz="2000" dirty="0"/>
              <a:t>Two classes of problems</a:t>
            </a:r>
            <a:endParaRPr lang="en-US" dirty="0"/>
          </a:p>
          <a:p>
            <a:endParaRPr lang="en-US" dirty="0"/>
          </a:p>
          <a:p>
            <a:pPr lvl="1">
              <a:buBlip>
                <a:blip r:embed="rId3"/>
              </a:buBlip>
            </a:pPr>
            <a:r>
              <a:rPr lang="en-US" dirty="0"/>
              <a:t> based on order of events</a:t>
            </a:r>
          </a:p>
          <a:p>
            <a:pPr lvl="3">
              <a:buFont typeface="Wingdings" pitchFamily="2" charset="2"/>
              <a:buChar char="q"/>
            </a:pPr>
            <a:r>
              <a:rPr lang="en-US" dirty="0"/>
              <a:t> e.g. scheduling of jobs</a:t>
            </a:r>
          </a:p>
          <a:p>
            <a:r>
              <a:rPr lang="en-US" dirty="0"/>
              <a:t>		– Job-Shop Scheduling Problem</a:t>
            </a:r>
          </a:p>
          <a:p>
            <a:endParaRPr lang="en-US" dirty="0"/>
          </a:p>
          <a:p>
            <a:endParaRPr lang="en-US" dirty="0"/>
          </a:p>
          <a:p>
            <a:endParaRPr lang="en-US" dirty="0"/>
          </a:p>
          <a:p>
            <a:endParaRPr lang="en-US" dirty="0"/>
          </a:p>
          <a:p>
            <a:endParaRPr lang="en-US" dirty="0"/>
          </a:p>
          <a:p>
            <a:pPr lvl="1">
              <a:buBlip>
                <a:blip r:embed="rId3"/>
              </a:buBlip>
            </a:pPr>
            <a:r>
              <a:rPr lang="en-US" dirty="0"/>
              <a:t> based on adjacencies</a:t>
            </a:r>
          </a:p>
          <a:p>
            <a:pPr lvl="3">
              <a:buFont typeface="Wingdings" pitchFamily="2" charset="2"/>
              <a:buChar char="q"/>
            </a:pPr>
            <a:r>
              <a:rPr lang="en-US" dirty="0"/>
              <a:t>e.g. Travelling Salesperson Problem (TSP)</a:t>
            </a:r>
          </a:p>
          <a:p>
            <a:r>
              <a:rPr lang="en-US" dirty="0"/>
              <a:t>		– finding a complete tour of minimal length between n cities, 			    visiting each city only once</a:t>
            </a:r>
          </a:p>
        </p:txBody>
      </p:sp>
      <p:pic>
        <p:nvPicPr>
          <p:cNvPr id="10242" name="Picture 2" descr="H:\Computer Eng\PH.D thesis\Evo slides\pic\stick_figure_drawing_one_check_mark_md_wm.gif"/>
          <p:cNvPicPr>
            <a:picLocks noChangeAspect="1" noChangeArrowheads="1" noCrop="1"/>
          </p:cNvPicPr>
          <p:nvPr/>
        </p:nvPicPr>
        <p:blipFill>
          <a:blip r:embed="rId4" cstate="print"/>
          <a:srcRect/>
          <a:stretch>
            <a:fillRect/>
          </a:stretch>
        </p:blipFill>
        <p:spPr bwMode="auto">
          <a:xfrm>
            <a:off x="285720" y="2285992"/>
            <a:ext cx="1476378" cy="1476378"/>
          </a:xfrm>
          <a:prstGeom prst="rect">
            <a:avLst/>
          </a:prstGeom>
          <a:noFill/>
        </p:spPr>
      </p:pic>
      <p:pic>
        <p:nvPicPr>
          <p:cNvPr id="10243" name="Picture 3" descr="H:\Computer Eng\PH.D thesis\Evo slides\pic\stick_figure_drawing_two_check_marks_md_wm.gif"/>
          <p:cNvPicPr>
            <a:picLocks noChangeAspect="1" noChangeArrowheads="1" noCrop="1"/>
          </p:cNvPicPr>
          <p:nvPr/>
        </p:nvPicPr>
        <p:blipFill>
          <a:blip r:embed="rId5" cstate="print"/>
          <a:srcRect/>
          <a:stretch>
            <a:fillRect/>
          </a:stretch>
        </p:blipFill>
        <p:spPr bwMode="auto">
          <a:xfrm>
            <a:off x="214282" y="4572008"/>
            <a:ext cx="1881186" cy="1881186"/>
          </a:xfrm>
          <a:prstGeom prst="rect">
            <a:avLst/>
          </a:prstGeom>
          <a:noFill/>
        </p:spPr>
      </p:pic>
      <p:pic>
        <p:nvPicPr>
          <p:cNvPr id="10244" name="Picture 4" descr="H:\Computer Eng\PH.D thesis\Evo slides\pic\stick_figure_holding_exclamation_mark_md_wm.jpg"/>
          <p:cNvPicPr>
            <a:picLocks noChangeAspect="1" noChangeArrowheads="1"/>
          </p:cNvPicPr>
          <p:nvPr/>
        </p:nvPicPr>
        <p:blipFill>
          <a:blip r:embed="rId6" cstate="print"/>
          <a:srcRect/>
          <a:stretch>
            <a:fillRect/>
          </a:stretch>
        </p:blipFill>
        <p:spPr bwMode="auto">
          <a:xfrm>
            <a:off x="6000760" y="1285860"/>
            <a:ext cx="2897190" cy="2897190"/>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Permutation Representation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79</a:t>
            </a:fld>
            <a:endParaRPr lang="en-US"/>
          </a:p>
        </p:txBody>
      </p:sp>
      <p:sp>
        <p:nvSpPr>
          <p:cNvPr id="5" name="Rectangle 4"/>
          <p:cNvSpPr/>
          <p:nvPr/>
        </p:nvSpPr>
        <p:spPr>
          <a:xfrm>
            <a:off x="357158" y="1571612"/>
            <a:ext cx="8286808" cy="2746906"/>
          </a:xfrm>
          <a:prstGeom prst="rect">
            <a:avLst/>
          </a:prstGeom>
        </p:spPr>
        <p:txBody>
          <a:bodyPr wrap="square">
            <a:spAutoFit/>
          </a:bodyPr>
          <a:lstStyle/>
          <a:p>
            <a:r>
              <a:rPr lang="en-US" dirty="0"/>
              <a:t>Two ways to encode a permutation:</a:t>
            </a:r>
          </a:p>
          <a:p>
            <a:endParaRPr lang="en-US" dirty="0"/>
          </a:p>
          <a:p>
            <a:pPr>
              <a:buFont typeface="Wingdings" pitchFamily="2" charset="2"/>
              <a:buChar char="Ø"/>
            </a:pPr>
            <a:r>
              <a:rPr lang="en-US" dirty="0"/>
              <a:t>– </a:t>
            </a:r>
            <a:r>
              <a:rPr lang="en-US" dirty="0" err="1"/>
              <a:t>i</a:t>
            </a:r>
            <a:r>
              <a:rPr lang="en-US" dirty="0"/>
              <a:t> </a:t>
            </a:r>
            <a:r>
              <a:rPr lang="en-US" dirty="0" err="1"/>
              <a:t>th</a:t>
            </a:r>
            <a:r>
              <a:rPr lang="en-US" dirty="0"/>
              <a:t> element represents event that happens in that  location in a sequence</a:t>
            </a:r>
          </a:p>
          <a:p>
            <a:endParaRPr lang="en-US" sz="1050" dirty="0"/>
          </a:p>
          <a:p>
            <a:pPr>
              <a:buFont typeface="Wingdings" pitchFamily="2" charset="2"/>
              <a:buChar char="Ø"/>
            </a:pPr>
            <a:r>
              <a:rPr lang="en-US" dirty="0"/>
              <a:t>– value of </a:t>
            </a:r>
            <a:r>
              <a:rPr lang="en-US" dirty="0" err="1"/>
              <a:t>i</a:t>
            </a:r>
            <a:r>
              <a:rPr lang="en-US" dirty="0"/>
              <a:t> </a:t>
            </a:r>
            <a:r>
              <a:rPr lang="en-US" dirty="0" err="1"/>
              <a:t>th</a:t>
            </a:r>
            <a:r>
              <a:rPr lang="en-US" dirty="0"/>
              <a:t> element denotes position in sequence  in which </a:t>
            </a:r>
            <a:r>
              <a:rPr lang="en-US" dirty="0" err="1"/>
              <a:t>i</a:t>
            </a:r>
            <a:r>
              <a:rPr lang="en-US" dirty="0"/>
              <a:t> </a:t>
            </a:r>
            <a:r>
              <a:rPr lang="en-US" dirty="0" err="1"/>
              <a:t>th</a:t>
            </a:r>
            <a:r>
              <a:rPr lang="en-US" dirty="0"/>
              <a:t> event occurs</a:t>
            </a:r>
          </a:p>
          <a:p>
            <a:endParaRPr lang="en-US" dirty="0"/>
          </a:p>
          <a:p>
            <a:endParaRPr lang="en-US" dirty="0"/>
          </a:p>
          <a:p>
            <a:r>
              <a:rPr lang="en-US" dirty="0"/>
              <a:t> Example (TSP): 4 cities A,B,C,D and permutation [3,1, 2,4] denotes the tours:</a:t>
            </a:r>
          </a:p>
          <a:p>
            <a:r>
              <a:rPr lang="en-US" dirty="0"/>
              <a:t>– first encoding type: [C→A→ B→ D]</a:t>
            </a:r>
          </a:p>
          <a:p>
            <a:r>
              <a:rPr lang="en-US" dirty="0"/>
              <a:t>– second encoding type: [B→C→ A→ D]</a:t>
            </a:r>
          </a:p>
        </p:txBody>
      </p:sp>
      <p:pic>
        <p:nvPicPr>
          <p:cNvPr id="11267" name="Picture 3" descr="H:\Computer Eng\PH.D thesis\Evo slides\pic\teamwork_rotate_earth_pa_md_wm.gif"/>
          <p:cNvPicPr>
            <a:picLocks noChangeAspect="1" noChangeArrowheads="1" noCrop="1"/>
          </p:cNvPicPr>
          <p:nvPr/>
        </p:nvPicPr>
        <p:blipFill>
          <a:blip r:embed="rId2" cstate="print"/>
          <a:srcRect/>
          <a:stretch>
            <a:fillRect/>
          </a:stretch>
        </p:blipFill>
        <p:spPr bwMode="auto">
          <a:xfrm>
            <a:off x="5572132" y="4214818"/>
            <a:ext cx="2095500" cy="20955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Intelligence</a:t>
            </a:r>
          </a:p>
        </p:txBody>
      </p:sp>
      <p:sp>
        <p:nvSpPr>
          <p:cNvPr id="4" name="Slide Number Placeholder 3"/>
          <p:cNvSpPr>
            <a:spLocks noGrp="1"/>
          </p:cNvSpPr>
          <p:nvPr>
            <p:ph type="sldNum" sz="quarter" idx="11"/>
          </p:nvPr>
        </p:nvSpPr>
        <p:spPr/>
        <p:txBody>
          <a:bodyPr/>
          <a:lstStyle/>
          <a:p>
            <a:fld id="{05F902D2-9C2C-4DBB-8DAD-BC9F69CAD2CA}" type="slidenum">
              <a:rPr lang="en-US" smtClean="0"/>
              <a:pPr/>
              <a:t>8</a:t>
            </a:fld>
            <a:endParaRPr lang="en-US"/>
          </a:p>
        </p:txBody>
      </p:sp>
      <p:sp>
        <p:nvSpPr>
          <p:cNvPr id="5" name="Rectangle 4"/>
          <p:cNvSpPr/>
          <p:nvPr/>
        </p:nvSpPr>
        <p:spPr>
          <a:xfrm>
            <a:off x="1043510" y="2492870"/>
            <a:ext cx="7417415" cy="646331"/>
          </a:xfrm>
          <a:prstGeom prst="rect">
            <a:avLst/>
          </a:prstGeom>
        </p:spPr>
        <p:txBody>
          <a:bodyPr wrap="none">
            <a:spAutoFit/>
          </a:bodyPr>
          <a:lstStyle/>
          <a:p>
            <a:r>
              <a:rPr lang="en-GB" sz="3600" b="1" dirty="0">
                <a:effectLst>
                  <a:outerShdw blurRad="38100" dist="38100" dir="2700000" algn="tl">
                    <a:srgbClr val="000000">
                      <a:alpha val="43137"/>
                    </a:srgbClr>
                  </a:outerShdw>
                </a:effectLst>
              </a:rPr>
              <a:t>What is Artificial Intelligence?</a:t>
            </a:r>
          </a:p>
        </p:txBody>
      </p:sp>
      <p:sp>
        <p:nvSpPr>
          <p:cNvPr id="7" name="Rectangle 6"/>
          <p:cNvSpPr/>
          <p:nvPr/>
        </p:nvSpPr>
        <p:spPr bwMode="auto">
          <a:xfrm>
            <a:off x="2357422" y="5857892"/>
            <a:ext cx="1928826" cy="50006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p:cNvSpPr/>
          <p:nvPr/>
        </p:nvSpPr>
        <p:spPr bwMode="auto">
          <a:xfrm>
            <a:off x="5214942" y="5857892"/>
            <a:ext cx="1928826" cy="50006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522241" name="Picture 1" descr="H:\Computer Eng\PH.D thesis\Evo slides\pic\head_gear_md_wm.gif"/>
          <p:cNvPicPr>
            <a:picLocks noChangeAspect="1" noChangeArrowheads="1" noCrop="1"/>
          </p:cNvPicPr>
          <p:nvPr/>
        </p:nvPicPr>
        <p:blipFill>
          <a:blip r:embed="rId2" cstate="print"/>
          <a:srcRect/>
          <a:stretch>
            <a:fillRect/>
          </a:stretch>
        </p:blipFill>
        <p:spPr bwMode="auto">
          <a:xfrm>
            <a:off x="3214678" y="3500438"/>
            <a:ext cx="2095500" cy="2095500"/>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t>
            </a:r>
          </a:p>
        </p:txBody>
      </p:sp>
      <p:sp>
        <p:nvSpPr>
          <p:cNvPr id="3" name="Slide Number Placeholder 2"/>
          <p:cNvSpPr>
            <a:spLocks noGrp="1"/>
          </p:cNvSpPr>
          <p:nvPr>
            <p:ph type="sldNum" sz="quarter" idx="11"/>
          </p:nvPr>
        </p:nvSpPr>
        <p:spPr/>
        <p:txBody>
          <a:bodyPr/>
          <a:lstStyle/>
          <a:p>
            <a:fld id="{05F902D2-9C2C-4DBB-8DAD-BC9F69CAD2CA}" type="slidenum">
              <a:rPr lang="en-US" smtClean="0"/>
              <a:pPr/>
              <a:t>80</a:t>
            </a:fld>
            <a:endParaRPr lang="en-US"/>
          </a:p>
        </p:txBody>
      </p:sp>
      <p:sp>
        <p:nvSpPr>
          <p:cNvPr id="4" name="TextBox 3"/>
          <p:cNvSpPr txBox="1"/>
          <p:nvPr/>
        </p:nvSpPr>
        <p:spPr>
          <a:xfrm>
            <a:off x="928662" y="1571612"/>
            <a:ext cx="6901248" cy="369332"/>
          </a:xfrm>
          <a:prstGeom prst="rect">
            <a:avLst/>
          </a:prstGeom>
          <a:noFill/>
        </p:spPr>
        <p:txBody>
          <a:bodyPr wrap="none" rtlCol="0">
            <a:spAutoFit/>
          </a:bodyPr>
          <a:lstStyle/>
          <a:p>
            <a:r>
              <a:rPr lang="en-US" b="1" dirty="0"/>
              <a:t>What is the different between </a:t>
            </a:r>
            <a:r>
              <a:rPr lang="en-US" b="1" dirty="0" err="1"/>
              <a:t>np</a:t>
            </a:r>
            <a:r>
              <a:rPr lang="en-US" b="1" dirty="0"/>
              <a:t>-hard and </a:t>
            </a:r>
            <a:r>
              <a:rPr lang="en-US" b="1" dirty="0" err="1"/>
              <a:t>np</a:t>
            </a:r>
            <a:r>
              <a:rPr lang="en-US" b="1" dirty="0"/>
              <a:t>-complete?</a:t>
            </a:r>
          </a:p>
        </p:txBody>
      </p:sp>
      <p:pic>
        <p:nvPicPr>
          <p:cNvPr id="196610" name="Picture 2" descr="H:\Computer Eng\PH.D thesis\Evo slides\pic\carrying_question_pa_md_wm.gif"/>
          <p:cNvPicPr>
            <a:picLocks noChangeAspect="1" noChangeArrowheads="1" noCrop="1"/>
          </p:cNvPicPr>
          <p:nvPr/>
        </p:nvPicPr>
        <p:blipFill>
          <a:blip r:embed="rId2" cstate="print"/>
          <a:srcRect/>
          <a:stretch>
            <a:fillRect/>
          </a:stretch>
        </p:blipFill>
        <p:spPr bwMode="auto">
          <a:xfrm>
            <a:off x="3214678" y="2000240"/>
            <a:ext cx="2357454" cy="2286016"/>
          </a:xfrm>
          <a:prstGeom prst="rect">
            <a:avLst/>
          </a:prstGeom>
          <a:noFill/>
        </p:spPr>
      </p:pic>
      <p:sp>
        <p:nvSpPr>
          <p:cNvPr id="7" name="Rectangle 6"/>
          <p:cNvSpPr/>
          <p:nvPr/>
        </p:nvSpPr>
        <p:spPr bwMode="auto">
          <a:xfrm>
            <a:off x="3214678" y="5572140"/>
            <a:ext cx="3071834" cy="5715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p:cNvSpPr/>
          <p:nvPr/>
        </p:nvSpPr>
        <p:spPr bwMode="auto">
          <a:xfrm>
            <a:off x="3428992" y="3929066"/>
            <a:ext cx="2071702"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p:cNvSpPr/>
          <p:nvPr/>
        </p:nvSpPr>
        <p:spPr>
          <a:xfrm>
            <a:off x="571472" y="4214818"/>
            <a:ext cx="8143932" cy="2308324"/>
          </a:xfrm>
          <a:prstGeom prst="rect">
            <a:avLst/>
          </a:prstGeom>
        </p:spPr>
        <p:txBody>
          <a:bodyPr wrap="square">
            <a:spAutoFit/>
          </a:bodyPr>
          <a:lstStyle/>
          <a:p>
            <a:r>
              <a:rPr lang="en-US" b="1" dirty="0"/>
              <a:t>NP-hard</a:t>
            </a:r>
            <a:r>
              <a:rPr lang="en-US" dirty="0"/>
              <a:t> (</a:t>
            </a:r>
            <a:r>
              <a:rPr lang="en-US" b="1" dirty="0">
                <a:hlinkClick r:id="rId3" tooltip="NP (complexity)"/>
              </a:rPr>
              <a:t>N</a:t>
            </a:r>
            <a:r>
              <a:rPr lang="en-US" dirty="0">
                <a:hlinkClick r:id="rId3" tooltip="NP (complexity)"/>
              </a:rPr>
              <a:t>on-deterministic </a:t>
            </a:r>
            <a:r>
              <a:rPr lang="en-US" b="1" dirty="0">
                <a:hlinkClick r:id="rId3" tooltip="NP (complexity)"/>
              </a:rPr>
              <a:t>P</a:t>
            </a:r>
            <a:r>
              <a:rPr lang="en-US" dirty="0">
                <a:hlinkClick r:id="rId3" tooltip="NP (complexity)"/>
              </a:rPr>
              <a:t>olynomial-time</a:t>
            </a:r>
            <a:r>
              <a:rPr lang="en-US" dirty="0"/>
              <a:t> hard), in </a:t>
            </a:r>
            <a:r>
              <a:rPr lang="en-US" dirty="0">
                <a:hlinkClick r:id="rId4" tooltip="Computational complexity theory"/>
              </a:rPr>
              <a:t>computational complexity theory</a:t>
            </a:r>
            <a:r>
              <a:rPr lang="en-US" dirty="0"/>
              <a:t>, is a class of problems that it has never been proven that no polynomial-time solver is exist for NP-hard problems.</a:t>
            </a:r>
          </a:p>
          <a:p>
            <a:endParaRPr lang="en-US" dirty="0"/>
          </a:p>
          <a:p>
            <a:r>
              <a:rPr lang="en-US" b="1" dirty="0"/>
              <a:t>NP-complete</a:t>
            </a:r>
            <a:r>
              <a:rPr lang="en-US" dirty="0"/>
              <a:t> (</a:t>
            </a:r>
            <a:r>
              <a:rPr lang="en-US" b="1" dirty="0">
                <a:hlinkClick r:id="rId3" tooltip="NP (complexity)"/>
              </a:rPr>
              <a:t>N</a:t>
            </a:r>
            <a:r>
              <a:rPr lang="en-US" dirty="0">
                <a:hlinkClick r:id="rId3" tooltip="NP (complexity)"/>
              </a:rPr>
              <a:t>on-deterministic </a:t>
            </a:r>
            <a:r>
              <a:rPr lang="en-US" b="1" dirty="0">
                <a:hlinkClick r:id="rId3" tooltip="NP (complexity)"/>
              </a:rPr>
              <a:t>P</a:t>
            </a:r>
            <a:r>
              <a:rPr lang="en-US" dirty="0">
                <a:hlinkClick r:id="rId3" tooltip="NP (complexity)"/>
              </a:rPr>
              <a:t>olynomial-time</a:t>
            </a:r>
            <a:r>
              <a:rPr lang="en-US" dirty="0"/>
              <a:t> complete), in </a:t>
            </a:r>
            <a:r>
              <a:rPr lang="en-US" dirty="0">
                <a:hlinkClick r:id="rId4" tooltip="Computational complexity theory"/>
              </a:rPr>
              <a:t>computational complexity theory</a:t>
            </a:r>
            <a:r>
              <a:rPr lang="en-US" dirty="0"/>
              <a:t>, is a class of problems that it is proved that no polynomial-time solver is exist for solving these kind of problems.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851900" y="3501010"/>
            <a:ext cx="3312460" cy="79211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9810" name="Picture 2" descr="D:\Clipart\pic\coach_with_whiteboard_md_wm.jpg"/>
          <p:cNvPicPr>
            <a:picLocks noChangeAspect="1" noChangeArrowheads="1"/>
          </p:cNvPicPr>
          <p:nvPr/>
        </p:nvPicPr>
        <p:blipFill>
          <a:blip r:embed="rId2" cstate="print"/>
          <a:srcRect/>
          <a:stretch>
            <a:fillRect/>
          </a:stretch>
        </p:blipFill>
        <p:spPr bwMode="auto">
          <a:xfrm>
            <a:off x="2571736" y="1063644"/>
            <a:ext cx="5080000" cy="5080000"/>
          </a:xfrm>
          <a:prstGeom prst="rect">
            <a:avLst/>
          </a:prstGeom>
          <a:noFill/>
        </p:spPr>
      </p:pic>
      <p:sp>
        <p:nvSpPr>
          <p:cNvPr id="2" name="Title 1"/>
          <p:cNvSpPr>
            <a:spLocks noGrp="1"/>
          </p:cNvSpPr>
          <p:nvPr>
            <p:ph type="title"/>
          </p:nvPr>
        </p:nvSpPr>
        <p:spPr/>
        <p:txBody>
          <a:bodyPr/>
          <a:lstStyle/>
          <a:p>
            <a:r>
              <a:rPr lang="en-US" dirty="0"/>
              <a:t>Recombination</a:t>
            </a:r>
          </a:p>
        </p:txBody>
      </p:sp>
      <p:sp>
        <p:nvSpPr>
          <p:cNvPr id="4" name="Slide Number Placeholder 3"/>
          <p:cNvSpPr>
            <a:spLocks noGrp="1"/>
          </p:cNvSpPr>
          <p:nvPr>
            <p:ph type="sldNum" sz="quarter" idx="11"/>
          </p:nvPr>
        </p:nvSpPr>
        <p:spPr/>
        <p:txBody>
          <a:bodyPr/>
          <a:lstStyle/>
          <a:p>
            <a:fld id="{05F902D2-9C2C-4DBB-8DAD-BC9F69CAD2CA}" type="slidenum">
              <a:rPr lang="en-US" smtClean="0"/>
              <a:pPr/>
              <a:t>81</a:t>
            </a:fld>
            <a:endParaRPr lang="en-US"/>
          </a:p>
        </p:txBody>
      </p:sp>
      <p:sp>
        <p:nvSpPr>
          <p:cNvPr id="7" name="Rectangle 6"/>
          <p:cNvSpPr/>
          <p:nvPr/>
        </p:nvSpPr>
        <p:spPr bwMode="auto">
          <a:xfrm>
            <a:off x="467430" y="5733320"/>
            <a:ext cx="1872260" cy="6480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p:nvSpPr>
        <p:spPr bwMode="auto">
          <a:xfrm>
            <a:off x="2555720" y="3356990"/>
            <a:ext cx="2664370" cy="6480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 name="TextBox 4"/>
          <p:cNvSpPr txBox="1"/>
          <p:nvPr/>
        </p:nvSpPr>
        <p:spPr>
          <a:xfrm>
            <a:off x="2500298" y="2563842"/>
            <a:ext cx="3456480" cy="1138773"/>
          </a:xfrm>
          <a:prstGeom prst="rect">
            <a:avLst/>
          </a:prstGeom>
          <a:noFill/>
        </p:spPr>
        <p:txBody>
          <a:bodyPr wrap="square" rtlCol="0">
            <a:spAutoFit/>
          </a:bodyPr>
          <a:lstStyle/>
          <a:p>
            <a:pPr algn="ctr"/>
            <a:r>
              <a:rPr lang="en-US" sz="3200" b="1" dirty="0">
                <a:solidFill>
                  <a:srgbClr val="495AD9"/>
                </a:solidFill>
              </a:rPr>
              <a:t>Recombination </a:t>
            </a:r>
            <a:r>
              <a:rPr lang="en-US" sz="3600" b="1" dirty="0">
                <a:solidFill>
                  <a:srgbClr val="495AD9"/>
                </a:solidFill>
              </a:rPr>
              <a:t>operator</a:t>
            </a:r>
          </a:p>
        </p:txBody>
      </p:sp>
      <p:pic>
        <p:nvPicPr>
          <p:cNvPr id="11" name="Picture 10" descr="C:\WINDOWS\Desktop\533\meiosis1.gif"/>
          <p:cNvPicPr>
            <a:picLocks noChangeAspect="1" noChangeArrowheads="1"/>
          </p:cNvPicPr>
          <p:nvPr/>
        </p:nvPicPr>
        <p:blipFill>
          <a:blip r:embed="rId3" cstate="print"/>
          <a:srcRect/>
          <a:stretch>
            <a:fillRect/>
          </a:stretch>
        </p:blipFill>
        <p:spPr bwMode="auto">
          <a:xfrm>
            <a:off x="642910" y="3643314"/>
            <a:ext cx="2232706" cy="1766829"/>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Recombination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82</a:t>
            </a:fld>
            <a:endParaRPr lang="en-US"/>
          </a:p>
        </p:txBody>
      </p:sp>
      <p:sp>
        <p:nvSpPr>
          <p:cNvPr id="5" name="Rectangle 4"/>
          <p:cNvSpPr/>
          <p:nvPr/>
        </p:nvSpPr>
        <p:spPr>
          <a:xfrm>
            <a:off x="428596" y="1214422"/>
            <a:ext cx="8143932" cy="2585323"/>
          </a:xfrm>
          <a:prstGeom prst="rect">
            <a:avLst/>
          </a:prstGeom>
        </p:spPr>
        <p:txBody>
          <a:bodyPr wrap="square">
            <a:spAutoFit/>
          </a:bodyPr>
          <a:lstStyle/>
          <a:p>
            <a:pPr>
              <a:buBlip>
                <a:blip r:embed="rId2"/>
              </a:buBlip>
            </a:pPr>
            <a:r>
              <a:rPr lang="en-US" dirty="0"/>
              <a:t>  Two parents selected randomly</a:t>
            </a:r>
          </a:p>
          <a:p>
            <a:pPr>
              <a:buBlip>
                <a:blip r:embed="rId2"/>
              </a:buBlip>
            </a:pPr>
            <a:endParaRPr lang="en-US" dirty="0"/>
          </a:p>
          <a:p>
            <a:pPr>
              <a:buBlip>
                <a:blip r:embed="rId2"/>
              </a:buBlip>
            </a:pPr>
            <a:r>
              <a:rPr lang="en-US" dirty="0"/>
              <a:t>  a random variable drawn from [0,1)</a:t>
            </a:r>
          </a:p>
          <a:p>
            <a:pPr>
              <a:buBlip>
                <a:blip r:embed="rId2"/>
              </a:buBlip>
            </a:pPr>
            <a:endParaRPr lang="en-US" dirty="0"/>
          </a:p>
          <a:p>
            <a:pPr>
              <a:buBlip>
                <a:blip r:embed="rId2"/>
              </a:buBlip>
            </a:pPr>
            <a:r>
              <a:rPr lang="en-US" dirty="0"/>
              <a:t> If value &lt; pc</a:t>
            </a:r>
          </a:p>
          <a:p>
            <a:r>
              <a:rPr lang="en-US" dirty="0"/>
              <a:t>	– two offspring created through recombination	</a:t>
            </a:r>
          </a:p>
          <a:p>
            <a:pPr>
              <a:buBlip>
                <a:blip r:embed="rId2"/>
              </a:buBlip>
            </a:pPr>
            <a:endParaRPr lang="en-US" dirty="0"/>
          </a:p>
          <a:p>
            <a:pPr>
              <a:buBlip>
                <a:blip r:embed="rId2"/>
              </a:buBlip>
            </a:pPr>
            <a:r>
              <a:rPr lang="en-US" dirty="0"/>
              <a:t> Else </a:t>
            </a:r>
          </a:p>
          <a:p>
            <a:r>
              <a:rPr lang="en-US" dirty="0"/>
              <a:t>	– two offspring created asexually (copy of parents)</a:t>
            </a:r>
          </a:p>
        </p:txBody>
      </p:sp>
      <p:sp>
        <p:nvSpPr>
          <p:cNvPr id="6" name="Rectangle 5"/>
          <p:cNvSpPr/>
          <p:nvPr/>
        </p:nvSpPr>
        <p:spPr bwMode="auto">
          <a:xfrm>
            <a:off x="2214546" y="4143380"/>
            <a:ext cx="4143404" cy="428628"/>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dirty="0"/>
              <a:t> Two parents selected randomly</a:t>
            </a:r>
            <a:endParaRPr kumimoji="0" lang="en-US" sz="1800" b="0" i="0" u="none" strike="noStrike" cap="none" normalizeH="0" baseline="0" dirty="0">
              <a:ln>
                <a:noFill/>
              </a:ln>
              <a:solidFill>
                <a:schemeClr val="tx1"/>
              </a:solidFill>
              <a:effectLst/>
              <a:latin typeface="Arial" charset="0"/>
            </a:endParaRPr>
          </a:p>
        </p:txBody>
      </p:sp>
      <p:sp>
        <p:nvSpPr>
          <p:cNvPr id="7" name="Rectangle 6"/>
          <p:cNvSpPr/>
          <p:nvPr/>
        </p:nvSpPr>
        <p:spPr bwMode="auto">
          <a:xfrm>
            <a:off x="2214546" y="4643446"/>
            <a:ext cx="4143404" cy="428628"/>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dirty="0"/>
              <a:t> a random variable drawn from [0,1)</a:t>
            </a:r>
            <a:endParaRPr kumimoji="0" lang="en-US" sz="1800" b="0" i="0" u="none" strike="noStrike" cap="none" normalizeH="0" baseline="0" dirty="0">
              <a:ln>
                <a:noFill/>
              </a:ln>
              <a:solidFill>
                <a:schemeClr val="tx1"/>
              </a:solidFill>
              <a:effectLst/>
              <a:latin typeface="Arial" charset="0"/>
            </a:endParaRPr>
          </a:p>
        </p:txBody>
      </p:sp>
      <p:sp>
        <p:nvSpPr>
          <p:cNvPr id="8" name="Flowchart: Decision 7"/>
          <p:cNvSpPr/>
          <p:nvPr/>
        </p:nvSpPr>
        <p:spPr bwMode="auto">
          <a:xfrm>
            <a:off x="3214678" y="5214950"/>
            <a:ext cx="2214578" cy="928694"/>
          </a:xfrm>
          <a:prstGeom prst="flowChartDecision">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1600" dirty="0"/>
              <a:t>value &lt; pc</a:t>
            </a:r>
            <a:endParaRPr kumimoji="0" lang="en-US" sz="1600" b="0" i="0" u="none" strike="noStrike" cap="none" normalizeH="0" baseline="0" dirty="0">
              <a:ln>
                <a:noFill/>
              </a:ln>
              <a:solidFill>
                <a:schemeClr val="tx1"/>
              </a:solidFill>
              <a:effectLst/>
              <a:latin typeface="Arial" charset="0"/>
            </a:endParaRPr>
          </a:p>
        </p:txBody>
      </p:sp>
      <p:sp>
        <p:nvSpPr>
          <p:cNvPr id="9" name="Rectangle 8"/>
          <p:cNvSpPr/>
          <p:nvPr/>
        </p:nvSpPr>
        <p:spPr bwMode="auto">
          <a:xfrm>
            <a:off x="428596" y="5857892"/>
            <a:ext cx="2643206" cy="571504"/>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400" dirty="0"/>
              <a:t>two offspring created through recombination	</a:t>
            </a:r>
          </a:p>
        </p:txBody>
      </p:sp>
      <p:sp>
        <p:nvSpPr>
          <p:cNvPr id="10" name="Rectangle 9"/>
          <p:cNvSpPr/>
          <p:nvPr/>
        </p:nvSpPr>
        <p:spPr bwMode="auto">
          <a:xfrm>
            <a:off x="6072198" y="5857892"/>
            <a:ext cx="2786082" cy="571504"/>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1600" dirty="0"/>
              <a:t>– two offspring created asexually (copy of parents)</a:t>
            </a:r>
            <a:endParaRPr kumimoji="0" lang="en-US" sz="1600" b="0" i="0" u="none" strike="noStrike" cap="none" normalizeH="0" baseline="0" dirty="0">
              <a:ln>
                <a:noFill/>
              </a:ln>
              <a:solidFill>
                <a:schemeClr val="tx1"/>
              </a:solidFill>
              <a:effectLst/>
              <a:latin typeface="Arial" charset="0"/>
            </a:endParaRPr>
          </a:p>
        </p:txBody>
      </p:sp>
      <p:cxnSp>
        <p:nvCxnSpPr>
          <p:cNvPr id="12" name="Shape 11"/>
          <p:cNvCxnSpPr>
            <a:stCxn id="8" idx="1"/>
            <a:endCxn id="9" idx="0"/>
          </p:cNvCxnSpPr>
          <p:nvPr/>
        </p:nvCxnSpPr>
        <p:spPr bwMode="auto">
          <a:xfrm rot="10800000" flipV="1">
            <a:off x="1750200" y="5679296"/>
            <a:ext cx="1464479" cy="178595"/>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14" name="Shape 13"/>
          <p:cNvCxnSpPr>
            <a:stCxn id="8" idx="3"/>
            <a:endCxn id="10" idx="0"/>
          </p:cNvCxnSpPr>
          <p:nvPr/>
        </p:nvCxnSpPr>
        <p:spPr bwMode="auto">
          <a:xfrm>
            <a:off x="5429256" y="5679297"/>
            <a:ext cx="2035983" cy="178595"/>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7" idx="2"/>
            <a:endCxn id="8" idx="0"/>
          </p:cNvCxnSpPr>
          <p:nvPr/>
        </p:nvCxnSpPr>
        <p:spPr bwMode="auto">
          <a:xfrm rot="16200000" flipH="1">
            <a:off x="4232669" y="5125652"/>
            <a:ext cx="142876" cy="357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3314" name="Picture 2" descr="H:\Computer Eng\PH.D thesis\Evo slides\pic\three_way_hand_shake_PA_md_wm.gif"/>
          <p:cNvPicPr>
            <a:picLocks noChangeAspect="1" noChangeArrowheads="1" noCrop="1"/>
          </p:cNvPicPr>
          <p:nvPr/>
        </p:nvPicPr>
        <p:blipFill>
          <a:blip r:embed="rId3" cstate="print"/>
          <a:srcRect/>
          <a:stretch>
            <a:fillRect/>
          </a:stretch>
        </p:blipFill>
        <p:spPr bwMode="auto">
          <a:xfrm>
            <a:off x="6643702" y="1500174"/>
            <a:ext cx="2095500" cy="2095500"/>
          </a:xfrm>
          <a:prstGeom prst="rect">
            <a:avLst/>
          </a:prstGeom>
          <a:noFill/>
        </p:spPr>
      </p:pic>
      <p:sp>
        <p:nvSpPr>
          <p:cNvPr id="18" name="Rectangle 17"/>
          <p:cNvSpPr/>
          <p:nvPr/>
        </p:nvSpPr>
        <p:spPr bwMode="auto">
          <a:xfrm>
            <a:off x="6929454" y="3286124"/>
            <a:ext cx="1857388"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851900" y="3501010"/>
            <a:ext cx="3312460" cy="79211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X-over for binary rep.</a:t>
            </a:r>
          </a:p>
        </p:txBody>
      </p:sp>
      <p:sp>
        <p:nvSpPr>
          <p:cNvPr id="4" name="Slide Number Placeholder 3"/>
          <p:cNvSpPr>
            <a:spLocks noGrp="1"/>
          </p:cNvSpPr>
          <p:nvPr>
            <p:ph type="sldNum" sz="quarter" idx="11"/>
          </p:nvPr>
        </p:nvSpPr>
        <p:spPr/>
        <p:txBody>
          <a:bodyPr/>
          <a:lstStyle/>
          <a:p>
            <a:fld id="{05F902D2-9C2C-4DBB-8DAD-BC9F69CAD2CA}" type="slidenum">
              <a:rPr lang="en-US" smtClean="0"/>
              <a:pPr/>
              <a:t>83</a:t>
            </a:fld>
            <a:endParaRPr lang="en-US"/>
          </a:p>
        </p:txBody>
      </p:sp>
      <p:sp>
        <p:nvSpPr>
          <p:cNvPr id="7" name="Rectangle 6"/>
          <p:cNvSpPr/>
          <p:nvPr/>
        </p:nvSpPr>
        <p:spPr bwMode="auto">
          <a:xfrm>
            <a:off x="467430" y="5733320"/>
            <a:ext cx="1872260" cy="6480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p:nvSpPr>
        <p:spPr bwMode="auto">
          <a:xfrm>
            <a:off x="2555720" y="3356990"/>
            <a:ext cx="2664370" cy="6480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 name="TextBox 4"/>
          <p:cNvSpPr txBox="1"/>
          <p:nvPr/>
        </p:nvSpPr>
        <p:spPr>
          <a:xfrm>
            <a:off x="1928794" y="1714488"/>
            <a:ext cx="5643602" cy="1200329"/>
          </a:xfrm>
          <a:prstGeom prst="rect">
            <a:avLst/>
          </a:prstGeom>
          <a:noFill/>
        </p:spPr>
        <p:txBody>
          <a:bodyPr wrap="square" rtlCol="0">
            <a:spAutoFit/>
          </a:bodyPr>
          <a:lstStyle/>
          <a:p>
            <a:pPr algn="ctr"/>
            <a:r>
              <a:rPr lang="en-US" sz="3600" b="1" dirty="0">
                <a:solidFill>
                  <a:srgbClr val="495AD9"/>
                </a:solidFill>
              </a:rPr>
              <a:t>Recombination for Binary Representation</a:t>
            </a:r>
          </a:p>
        </p:txBody>
      </p:sp>
      <p:pic>
        <p:nvPicPr>
          <p:cNvPr id="11" name="Picture 10" descr="C:\WINDOWS\Desktop\533\meiosis1.gif"/>
          <p:cNvPicPr>
            <a:picLocks noChangeAspect="1" noChangeArrowheads="1"/>
          </p:cNvPicPr>
          <p:nvPr/>
        </p:nvPicPr>
        <p:blipFill>
          <a:blip r:embed="rId2" cstate="print"/>
          <a:srcRect/>
          <a:stretch>
            <a:fillRect/>
          </a:stretch>
        </p:blipFill>
        <p:spPr bwMode="auto">
          <a:xfrm>
            <a:off x="2571736" y="3071810"/>
            <a:ext cx="4071966" cy="3222309"/>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Point Crossover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84</a:t>
            </a:fld>
            <a:endParaRPr lang="en-US"/>
          </a:p>
        </p:txBody>
      </p:sp>
      <p:sp>
        <p:nvSpPr>
          <p:cNvPr id="4" name="Rectangle 3"/>
          <p:cNvSpPr/>
          <p:nvPr/>
        </p:nvSpPr>
        <p:spPr>
          <a:xfrm>
            <a:off x="500034" y="1285860"/>
            <a:ext cx="7215238" cy="2585323"/>
          </a:xfrm>
          <a:prstGeom prst="rect">
            <a:avLst/>
          </a:prstGeom>
        </p:spPr>
        <p:txBody>
          <a:bodyPr wrap="square">
            <a:spAutoFit/>
          </a:bodyPr>
          <a:lstStyle/>
          <a:p>
            <a:pPr>
              <a:buBlip>
                <a:blip r:embed="rId2"/>
              </a:buBlip>
            </a:pPr>
            <a:r>
              <a:rPr lang="en-US" dirty="0"/>
              <a:t>     Choose a random number in the range [0, l -1], </a:t>
            </a:r>
          </a:p>
          <a:p>
            <a:r>
              <a:rPr lang="en-US" dirty="0"/>
              <a:t>        with l the length of the encoding</a:t>
            </a:r>
          </a:p>
          <a:p>
            <a:endParaRPr lang="en-US" dirty="0"/>
          </a:p>
          <a:p>
            <a:pPr>
              <a:buBlip>
                <a:blip r:embed="rId2"/>
              </a:buBlip>
            </a:pPr>
            <a:r>
              <a:rPr lang="en-US" dirty="0"/>
              <a:t>      Split parents at this crossover point</a:t>
            </a:r>
          </a:p>
          <a:p>
            <a:pPr>
              <a:buBlip>
                <a:blip r:embed="rId2"/>
              </a:buBlip>
            </a:pPr>
            <a:endParaRPr lang="en-US" dirty="0"/>
          </a:p>
          <a:p>
            <a:pPr>
              <a:buBlip>
                <a:blip r:embed="rId2"/>
              </a:buBlip>
            </a:pPr>
            <a:endParaRPr lang="en-US" dirty="0"/>
          </a:p>
          <a:p>
            <a:pPr>
              <a:buBlip>
                <a:blip r:embed="rId2"/>
              </a:buBlip>
            </a:pPr>
            <a:r>
              <a:rPr lang="en-US" dirty="0"/>
              <a:t>      Create children by exchanging tails  </a:t>
            </a:r>
          </a:p>
          <a:p>
            <a:endParaRPr lang="en-US" dirty="0"/>
          </a:p>
          <a:p>
            <a:endParaRPr lang="en-US" dirty="0"/>
          </a:p>
        </p:txBody>
      </p:sp>
      <p:pic>
        <p:nvPicPr>
          <p:cNvPr id="14338" name="Picture 2"/>
          <p:cNvPicPr>
            <a:picLocks noChangeAspect="1" noChangeArrowheads="1"/>
          </p:cNvPicPr>
          <p:nvPr/>
        </p:nvPicPr>
        <p:blipFill>
          <a:blip r:embed="rId3" cstate="print">
            <a:lum contrast="30000"/>
          </a:blip>
          <a:srcRect/>
          <a:stretch>
            <a:fillRect/>
          </a:stretch>
        </p:blipFill>
        <p:spPr bwMode="auto">
          <a:xfrm>
            <a:off x="500034" y="3571876"/>
            <a:ext cx="7924800" cy="2676525"/>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E:\dr.hamzeh\slide evolutionary\themplate\pic\taking_pictures_PA_md_wm.gif"/>
          <p:cNvPicPr>
            <a:picLocks noChangeAspect="1" noChangeArrowheads="1" noCrop="1"/>
          </p:cNvPicPr>
          <p:nvPr/>
        </p:nvPicPr>
        <p:blipFill>
          <a:blip r:embed="rId2" cstate="print"/>
          <a:srcRect/>
          <a:stretch>
            <a:fillRect/>
          </a:stretch>
        </p:blipFill>
        <p:spPr bwMode="auto">
          <a:xfrm>
            <a:off x="251400" y="4501940"/>
            <a:ext cx="2095500" cy="2095500"/>
          </a:xfrm>
          <a:prstGeom prst="rect">
            <a:avLst/>
          </a:prstGeom>
          <a:noFill/>
        </p:spPr>
      </p:pic>
      <p:sp>
        <p:nvSpPr>
          <p:cNvPr id="2" name="Title 1"/>
          <p:cNvSpPr>
            <a:spLocks noGrp="1"/>
          </p:cNvSpPr>
          <p:nvPr>
            <p:ph type="title"/>
          </p:nvPr>
        </p:nvSpPr>
        <p:spPr>
          <a:xfrm>
            <a:off x="428596" y="285728"/>
            <a:ext cx="8229600" cy="563562"/>
          </a:xfrm>
        </p:spPr>
        <p:txBody>
          <a:bodyPr/>
          <a:lstStyle/>
          <a:p>
            <a:r>
              <a:rPr lang="en-GB" dirty="0"/>
              <a:t>1 Point Crossover </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85</a:t>
            </a:fld>
            <a:endParaRPr lang="en-US"/>
          </a:p>
        </p:txBody>
      </p:sp>
      <p:sp>
        <p:nvSpPr>
          <p:cNvPr id="5" name="Rectangle 4"/>
          <p:cNvSpPr/>
          <p:nvPr/>
        </p:nvSpPr>
        <p:spPr>
          <a:xfrm>
            <a:off x="500034" y="1214422"/>
            <a:ext cx="7633060" cy="701731"/>
          </a:xfrm>
          <a:prstGeom prst="rect">
            <a:avLst/>
          </a:prstGeom>
        </p:spPr>
        <p:txBody>
          <a:bodyPr wrap="square">
            <a:spAutoFit/>
          </a:bodyPr>
          <a:lstStyle/>
          <a:p>
            <a:pPr>
              <a:lnSpc>
                <a:spcPct val="110000"/>
              </a:lnSpc>
            </a:pPr>
            <a:r>
              <a:rPr lang="en-GB" dirty="0"/>
              <a:t>Performance with 1 Point Crossover depends on the order that variables occur in the representation</a:t>
            </a:r>
          </a:p>
        </p:txBody>
      </p:sp>
      <p:graphicFrame>
        <p:nvGraphicFramePr>
          <p:cNvPr id="7" name="Diagram 6"/>
          <p:cNvGraphicFramePr/>
          <p:nvPr/>
        </p:nvGraphicFramePr>
        <p:xfrm>
          <a:off x="179390" y="2060810"/>
          <a:ext cx="87852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bwMode="auto">
          <a:xfrm>
            <a:off x="395420" y="6309400"/>
            <a:ext cx="1728240" cy="288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Computer Eng\PH.D thesis\Evo slides\pic\check_mark_green_md_wm.jpg"/>
          <p:cNvPicPr>
            <a:picLocks noChangeAspect="1" noChangeArrowheads="1"/>
          </p:cNvPicPr>
          <p:nvPr/>
        </p:nvPicPr>
        <p:blipFill>
          <a:blip r:embed="rId2" cstate="print"/>
          <a:srcRect/>
          <a:stretch>
            <a:fillRect/>
          </a:stretch>
        </p:blipFill>
        <p:spPr bwMode="auto">
          <a:xfrm>
            <a:off x="285720" y="1857364"/>
            <a:ext cx="1897058" cy="1897058"/>
          </a:xfrm>
          <a:prstGeom prst="rect">
            <a:avLst/>
          </a:prstGeom>
          <a:noFill/>
        </p:spPr>
      </p:pic>
      <p:sp>
        <p:nvSpPr>
          <p:cNvPr id="13" name="Rectangle 12"/>
          <p:cNvSpPr/>
          <p:nvPr/>
        </p:nvSpPr>
        <p:spPr bwMode="auto">
          <a:xfrm>
            <a:off x="1945892" y="3071810"/>
            <a:ext cx="6840950" cy="3600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p:cNvSpPr/>
          <p:nvPr/>
        </p:nvSpPr>
        <p:spPr bwMode="auto">
          <a:xfrm>
            <a:off x="1928794" y="2571744"/>
            <a:ext cx="6840950" cy="3600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Positional bias</a:t>
            </a:r>
          </a:p>
        </p:txBody>
      </p:sp>
      <p:sp>
        <p:nvSpPr>
          <p:cNvPr id="4" name="Slide Number Placeholder 3"/>
          <p:cNvSpPr>
            <a:spLocks noGrp="1"/>
          </p:cNvSpPr>
          <p:nvPr>
            <p:ph type="sldNum" sz="quarter" idx="11"/>
          </p:nvPr>
        </p:nvSpPr>
        <p:spPr/>
        <p:txBody>
          <a:bodyPr/>
          <a:lstStyle/>
          <a:p>
            <a:fld id="{05F902D2-9C2C-4DBB-8DAD-BC9F69CAD2CA}" type="slidenum">
              <a:rPr lang="en-US" smtClean="0"/>
              <a:pPr/>
              <a:t>86</a:t>
            </a:fld>
            <a:endParaRPr lang="en-US"/>
          </a:p>
        </p:txBody>
      </p:sp>
      <p:sp>
        <p:nvSpPr>
          <p:cNvPr id="5" name="TextBox 4"/>
          <p:cNvSpPr txBox="1"/>
          <p:nvPr/>
        </p:nvSpPr>
        <p:spPr>
          <a:xfrm>
            <a:off x="285720" y="1142984"/>
            <a:ext cx="7245894" cy="369332"/>
          </a:xfrm>
          <a:prstGeom prst="rect">
            <a:avLst/>
          </a:prstGeom>
          <a:noFill/>
        </p:spPr>
        <p:txBody>
          <a:bodyPr wrap="none" rtlCol="0">
            <a:spAutoFit/>
          </a:bodyPr>
          <a:lstStyle/>
          <a:p>
            <a:pPr>
              <a:buFont typeface="Wingdings" pitchFamily="2" charset="2"/>
              <a:buChar char="v"/>
            </a:pPr>
            <a:r>
              <a:rPr lang="en-US" dirty="0"/>
              <a:t>   The main problem of cross-over in SGA is relate to positional bias</a:t>
            </a:r>
          </a:p>
        </p:txBody>
      </p:sp>
      <p:sp>
        <p:nvSpPr>
          <p:cNvPr id="6" name="Rectangle 5"/>
          <p:cNvSpPr/>
          <p:nvPr/>
        </p:nvSpPr>
        <p:spPr>
          <a:xfrm>
            <a:off x="714348" y="1571612"/>
            <a:ext cx="6984970" cy="1200329"/>
          </a:xfrm>
          <a:prstGeom prst="rect">
            <a:avLst/>
          </a:prstGeom>
        </p:spPr>
        <p:txBody>
          <a:bodyPr wrap="square">
            <a:spAutoFit/>
          </a:bodyPr>
          <a:lstStyle/>
          <a:p>
            <a:r>
              <a:rPr lang="en-US" dirty="0"/>
              <a:t>Example of a Positional bias :</a:t>
            </a:r>
          </a:p>
          <a:p>
            <a:r>
              <a:rPr lang="en-US" dirty="0"/>
              <a:t>	</a:t>
            </a:r>
          </a:p>
          <a:p>
            <a:r>
              <a:rPr lang="en-US" dirty="0"/>
              <a:t>	if we have 2 proper parents and</a:t>
            </a:r>
          </a:p>
          <a:p>
            <a:endParaRPr lang="en-US" dirty="0"/>
          </a:p>
        </p:txBody>
      </p:sp>
      <p:sp>
        <p:nvSpPr>
          <p:cNvPr id="9" name="TextBox 8"/>
          <p:cNvSpPr txBox="1"/>
          <p:nvPr/>
        </p:nvSpPr>
        <p:spPr>
          <a:xfrm>
            <a:off x="1981076" y="2559602"/>
            <a:ext cx="6877204" cy="369332"/>
          </a:xfrm>
          <a:prstGeom prst="rect">
            <a:avLst/>
          </a:prstGeom>
          <a:noFill/>
        </p:spPr>
        <p:txBody>
          <a:bodyPr wrap="none" rtlCol="0">
            <a:spAutoFit/>
          </a:bodyPr>
          <a:lstStyle/>
          <a:p>
            <a:r>
              <a:rPr lang="en-US" dirty="0"/>
              <a:t>The goodness of the first parent is regard to the first and last gene</a:t>
            </a:r>
          </a:p>
        </p:txBody>
      </p:sp>
      <p:sp>
        <p:nvSpPr>
          <p:cNvPr id="11" name="Rectangle 10"/>
          <p:cNvSpPr/>
          <p:nvPr/>
        </p:nvSpPr>
        <p:spPr>
          <a:xfrm>
            <a:off x="2017902" y="3071810"/>
            <a:ext cx="6768940" cy="369332"/>
          </a:xfrm>
          <a:prstGeom prst="rect">
            <a:avLst/>
          </a:prstGeom>
        </p:spPr>
        <p:txBody>
          <a:bodyPr wrap="square">
            <a:spAutoFit/>
          </a:bodyPr>
          <a:lstStyle/>
          <a:p>
            <a:r>
              <a:rPr lang="en-US" dirty="0"/>
              <a:t>The goodness of the second parent is regard to middle genes</a:t>
            </a:r>
          </a:p>
        </p:txBody>
      </p:sp>
      <p:sp>
        <p:nvSpPr>
          <p:cNvPr id="23" name="TextBox 22"/>
          <p:cNvSpPr txBox="1"/>
          <p:nvPr/>
        </p:nvSpPr>
        <p:spPr>
          <a:xfrm>
            <a:off x="285720" y="4786322"/>
            <a:ext cx="8541121" cy="1200329"/>
          </a:xfrm>
          <a:prstGeom prst="rect">
            <a:avLst/>
          </a:prstGeom>
          <a:noFill/>
        </p:spPr>
        <p:txBody>
          <a:bodyPr wrap="none" rtlCol="0">
            <a:spAutoFit/>
          </a:bodyPr>
          <a:lstStyle/>
          <a:p>
            <a:pPr>
              <a:buFont typeface="Wingdings" pitchFamily="2" charset="2"/>
              <a:buChar char="v"/>
            </a:pPr>
            <a:r>
              <a:rPr lang="en-US" dirty="0"/>
              <a:t>  For the positional bias issue, We should define the representation in a way that</a:t>
            </a:r>
          </a:p>
          <a:p>
            <a:r>
              <a:rPr lang="en-US" dirty="0"/>
              <a:t> the fittest genes  come beside each other .</a:t>
            </a:r>
          </a:p>
          <a:p>
            <a:r>
              <a:rPr lang="en-US" dirty="0"/>
              <a:t> since we don’t  have enough  knowledge about which combination of genes </a:t>
            </a:r>
          </a:p>
          <a:p>
            <a:r>
              <a:rPr lang="en-US" dirty="0"/>
              <a:t>are proper, this is a restrict point  e.g. feature selection</a:t>
            </a:r>
          </a:p>
        </p:txBody>
      </p:sp>
      <p:sp>
        <p:nvSpPr>
          <p:cNvPr id="24" name="TextBox 23"/>
          <p:cNvSpPr txBox="1"/>
          <p:nvPr/>
        </p:nvSpPr>
        <p:spPr>
          <a:xfrm>
            <a:off x="142210" y="3500438"/>
            <a:ext cx="9073260" cy="646331"/>
          </a:xfrm>
          <a:prstGeom prst="rect">
            <a:avLst/>
          </a:prstGeom>
          <a:noFill/>
        </p:spPr>
        <p:txBody>
          <a:bodyPr wrap="square" rtlCol="0">
            <a:spAutoFit/>
          </a:bodyPr>
          <a:lstStyle/>
          <a:p>
            <a:pPr algn="ctr"/>
            <a:r>
              <a:rPr lang="en-US" dirty="0"/>
              <a:t>By applying 1-point OR N-point cross-over the produced child can not contain the goodness of both parents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n-point crossover</a:t>
            </a:r>
          </a:p>
        </p:txBody>
      </p:sp>
      <p:sp>
        <p:nvSpPr>
          <p:cNvPr id="4" name="Slide Number Placeholder 3"/>
          <p:cNvSpPr>
            <a:spLocks noGrp="1"/>
          </p:cNvSpPr>
          <p:nvPr>
            <p:ph type="sldNum" sz="quarter" idx="11"/>
          </p:nvPr>
        </p:nvSpPr>
        <p:spPr/>
        <p:txBody>
          <a:bodyPr/>
          <a:lstStyle/>
          <a:p>
            <a:fld id="{05F902D2-9C2C-4DBB-8DAD-BC9F69CAD2CA}" type="slidenum">
              <a:rPr lang="en-US" smtClean="0"/>
              <a:pPr/>
              <a:t>87</a:t>
            </a:fld>
            <a:endParaRPr lang="en-US"/>
          </a:p>
        </p:txBody>
      </p:sp>
      <p:sp>
        <p:nvSpPr>
          <p:cNvPr id="5" name="Rectangle 4"/>
          <p:cNvSpPr/>
          <p:nvPr/>
        </p:nvSpPr>
        <p:spPr>
          <a:xfrm>
            <a:off x="467430" y="1268700"/>
            <a:ext cx="7993110" cy="1200329"/>
          </a:xfrm>
          <a:prstGeom prst="rect">
            <a:avLst/>
          </a:prstGeom>
        </p:spPr>
        <p:txBody>
          <a:bodyPr wrap="square">
            <a:spAutoFit/>
          </a:bodyPr>
          <a:lstStyle/>
          <a:p>
            <a:pPr>
              <a:buFont typeface="Wingdings" pitchFamily="2" charset="2"/>
              <a:buChar char="v"/>
            </a:pPr>
            <a:r>
              <a:rPr lang="en-GB" dirty="0"/>
              <a:t>   Choose n random crossover points</a:t>
            </a:r>
          </a:p>
          <a:p>
            <a:pPr>
              <a:buFont typeface="Wingdings" pitchFamily="2" charset="2"/>
              <a:buChar char="v"/>
            </a:pPr>
            <a:r>
              <a:rPr lang="en-GB" dirty="0"/>
              <a:t>   Split along those points</a:t>
            </a:r>
          </a:p>
          <a:p>
            <a:pPr>
              <a:buFont typeface="Wingdings" pitchFamily="2" charset="2"/>
              <a:buChar char="v"/>
            </a:pPr>
            <a:r>
              <a:rPr lang="en-GB" dirty="0"/>
              <a:t>   Glue parts, alternating between parents</a:t>
            </a:r>
          </a:p>
          <a:p>
            <a:pPr>
              <a:buFont typeface="Wingdings" pitchFamily="2" charset="2"/>
              <a:buChar char="v"/>
            </a:pPr>
            <a:r>
              <a:rPr lang="en-GB" dirty="0"/>
              <a:t>   Generalisation of 1 point (still some positional bias)</a:t>
            </a:r>
          </a:p>
        </p:txBody>
      </p:sp>
      <p:pic>
        <p:nvPicPr>
          <p:cNvPr id="6" name="Picture 4" descr="C:\Book\Slides\Illustrations\03-GA\GA-npt-xover.jpg"/>
          <p:cNvPicPr>
            <a:picLocks noChangeAspect="1" noChangeArrowheads="1"/>
          </p:cNvPicPr>
          <p:nvPr/>
        </p:nvPicPr>
        <p:blipFill>
          <a:blip r:embed="rId2" cstate="print"/>
          <a:srcRect/>
          <a:stretch>
            <a:fillRect/>
          </a:stretch>
        </p:blipFill>
        <p:spPr bwMode="auto">
          <a:xfrm>
            <a:off x="1475570" y="2996940"/>
            <a:ext cx="5549900" cy="2640013"/>
          </a:xfrm>
          <a:prstGeom prst="rect">
            <a:avLst/>
          </a:prstGeom>
          <a:noFill/>
          <a:ln w="9525">
            <a:noFill/>
            <a:miter lim="800000"/>
            <a:headEnd/>
            <a:tailEnd/>
          </a:ln>
        </p:spPr>
      </p:pic>
      <p:pic>
        <p:nvPicPr>
          <p:cNvPr id="95234" name="Picture 2" descr="E:\dr.hamzeh\slide evolutionary\themplate\pic\team_high_five_md_wm.jpg"/>
          <p:cNvPicPr>
            <a:picLocks noChangeAspect="1" noChangeArrowheads="1"/>
          </p:cNvPicPr>
          <p:nvPr/>
        </p:nvPicPr>
        <p:blipFill>
          <a:blip r:embed="rId3" cstate="print"/>
          <a:srcRect/>
          <a:stretch>
            <a:fillRect/>
          </a:stretch>
        </p:blipFill>
        <p:spPr bwMode="auto">
          <a:xfrm>
            <a:off x="6516270" y="1196690"/>
            <a:ext cx="1963920" cy="1963920"/>
          </a:xfrm>
          <a:prstGeom prst="rect">
            <a:avLst/>
          </a:prstGeom>
          <a:noFill/>
        </p:spPr>
      </p:pic>
      <p:sp>
        <p:nvSpPr>
          <p:cNvPr id="7" name="TextBox 6"/>
          <p:cNvSpPr txBox="1"/>
          <p:nvPr/>
        </p:nvSpPr>
        <p:spPr>
          <a:xfrm>
            <a:off x="539440" y="5877340"/>
            <a:ext cx="8021748" cy="369332"/>
          </a:xfrm>
          <a:prstGeom prst="rect">
            <a:avLst/>
          </a:prstGeom>
          <a:noFill/>
        </p:spPr>
        <p:txBody>
          <a:bodyPr wrap="none" rtlCol="0">
            <a:spAutoFit/>
          </a:bodyPr>
          <a:lstStyle/>
          <a:p>
            <a:r>
              <a:rPr lang="en-US" dirty="0"/>
              <a:t>This cross over has positional bias but in comparison with 1-point it is better.</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n-point crossover</a:t>
            </a:r>
          </a:p>
        </p:txBody>
      </p:sp>
      <p:sp>
        <p:nvSpPr>
          <p:cNvPr id="3" name="Slide Number Placeholder 2"/>
          <p:cNvSpPr>
            <a:spLocks noGrp="1"/>
          </p:cNvSpPr>
          <p:nvPr>
            <p:ph type="sldNum" sz="quarter" idx="11"/>
          </p:nvPr>
        </p:nvSpPr>
        <p:spPr/>
        <p:txBody>
          <a:bodyPr/>
          <a:lstStyle/>
          <a:p>
            <a:fld id="{05F902D2-9C2C-4DBB-8DAD-BC9F69CAD2CA}" type="slidenum">
              <a:rPr lang="en-US" smtClean="0"/>
              <a:pPr/>
              <a:t>88</a:t>
            </a:fld>
            <a:endParaRPr lang="en-US"/>
          </a:p>
        </p:txBody>
      </p:sp>
      <p:pic>
        <p:nvPicPr>
          <p:cNvPr id="15362" name="Picture 2"/>
          <p:cNvPicPr>
            <a:picLocks noChangeAspect="1" noChangeArrowheads="1"/>
          </p:cNvPicPr>
          <p:nvPr/>
        </p:nvPicPr>
        <p:blipFill>
          <a:blip r:embed="rId2" cstate="print"/>
          <a:srcRect/>
          <a:stretch>
            <a:fillRect/>
          </a:stretch>
        </p:blipFill>
        <p:spPr bwMode="auto">
          <a:xfrm>
            <a:off x="187546" y="1571612"/>
            <a:ext cx="8742172" cy="4000528"/>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crossover</a:t>
            </a:r>
          </a:p>
        </p:txBody>
      </p:sp>
      <p:sp>
        <p:nvSpPr>
          <p:cNvPr id="4" name="Slide Number Placeholder 3"/>
          <p:cNvSpPr>
            <a:spLocks noGrp="1"/>
          </p:cNvSpPr>
          <p:nvPr>
            <p:ph type="sldNum" sz="quarter" idx="11"/>
          </p:nvPr>
        </p:nvSpPr>
        <p:spPr/>
        <p:txBody>
          <a:bodyPr/>
          <a:lstStyle/>
          <a:p>
            <a:fld id="{05F902D2-9C2C-4DBB-8DAD-BC9F69CAD2CA}" type="slidenum">
              <a:rPr lang="en-US" smtClean="0"/>
              <a:pPr/>
              <a:t>89</a:t>
            </a:fld>
            <a:endParaRPr lang="en-US"/>
          </a:p>
        </p:txBody>
      </p:sp>
      <p:sp>
        <p:nvSpPr>
          <p:cNvPr id="6" name="Rectangle 5"/>
          <p:cNvSpPr/>
          <p:nvPr/>
        </p:nvSpPr>
        <p:spPr>
          <a:xfrm>
            <a:off x="683460" y="1196690"/>
            <a:ext cx="7345020" cy="1089529"/>
          </a:xfrm>
          <a:prstGeom prst="rect">
            <a:avLst/>
          </a:prstGeom>
        </p:spPr>
        <p:txBody>
          <a:bodyPr wrap="square">
            <a:spAutoFit/>
          </a:bodyPr>
          <a:lstStyle/>
          <a:p>
            <a:pPr>
              <a:lnSpc>
                <a:spcPct val="90000"/>
              </a:lnSpc>
              <a:buFont typeface="Wingdings" pitchFamily="2" charset="2"/>
              <a:buChar char="v"/>
            </a:pPr>
            <a:r>
              <a:rPr lang="en-GB" dirty="0"/>
              <a:t>    Assign 'heads' to one parent, 'tails' to the other</a:t>
            </a:r>
          </a:p>
          <a:p>
            <a:pPr>
              <a:lnSpc>
                <a:spcPct val="90000"/>
              </a:lnSpc>
              <a:buFont typeface="Wingdings" pitchFamily="2" charset="2"/>
              <a:buChar char="v"/>
            </a:pPr>
            <a:r>
              <a:rPr lang="en-GB" dirty="0"/>
              <a:t>    Flip a coin for each gene of the first child</a:t>
            </a:r>
          </a:p>
          <a:p>
            <a:pPr>
              <a:lnSpc>
                <a:spcPct val="90000"/>
              </a:lnSpc>
              <a:buFont typeface="Wingdings" pitchFamily="2" charset="2"/>
              <a:buChar char="v"/>
            </a:pPr>
            <a:r>
              <a:rPr lang="en-GB" dirty="0"/>
              <a:t>    Make an inverse copy of the gene for the second child</a:t>
            </a:r>
          </a:p>
          <a:p>
            <a:pPr>
              <a:lnSpc>
                <a:spcPct val="90000"/>
              </a:lnSpc>
              <a:buFont typeface="Wingdings" pitchFamily="2" charset="2"/>
              <a:buChar char="v"/>
            </a:pPr>
            <a:r>
              <a:rPr lang="en-GB" dirty="0"/>
              <a:t>    Inheritance is independent of position</a:t>
            </a:r>
          </a:p>
        </p:txBody>
      </p:sp>
      <p:pic>
        <p:nvPicPr>
          <p:cNvPr id="7" name="Picture 4" descr="C:\Book\Slides\Illustrations\03-GA\GA-unif-xover.jpg"/>
          <p:cNvPicPr>
            <a:picLocks noChangeAspect="1" noChangeArrowheads="1"/>
          </p:cNvPicPr>
          <p:nvPr/>
        </p:nvPicPr>
        <p:blipFill>
          <a:blip r:embed="rId2" cstate="print"/>
          <a:srcRect/>
          <a:stretch>
            <a:fillRect/>
          </a:stretch>
        </p:blipFill>
        <p:spPr bwMode="auto">
          <a:xfrm>
            <a:off x="1775760" y="2564880"/>
            <a:ext cx="6108700" cy="2865438"/>
          </a:xfrm>
          <a:prstGeom prst="rect">
            <a:avLst/>
          </a:prstGeom>
          <a:noFill/>
          <a:ln w="9525">
            <a:noFill/>
            <a:miter lim="800000"/>
            <a:headEnd/>
            <a:tailEnd/>
          </a:ln>
        </p:spPr>
      </p:pic>
      <p:sp>
        <p:nvSpPr>
          <p:cNvPr id="8" name="TextBox 7"/>
          <p:cNvSpPr txBox="1"/>
          <p:nvPr/>
        </p:nvSpPr>
        <p:spPr>
          <a:xfrm>
            <a:off x="1331550" y="5661310"/>
            <a:ext cx="3975768" cy="369332"/>
          </a:xfrm>
          <a:prstGeom prst="rect">
            <a:avLst/>
          </a:prstGeom>
          <a:noFill/>
        </p:spPr>
        <p:txBody>
          <a:bodyPr wrap="none" rtlCol="0">
            <a:spAutoFit/>
          </a:bodyPr>
          <a:lstStyle/>
          <a:p>
            <a:r>
              <a:rPr lang="en-US" dirty="0"/>
              <a:t>This cross over has no positional bias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Artificial intelligence?</a:t>
            </a:r>
          </a:p>
        </p:txBody>
      </p:sp>
      <p:sp>
        <p:nvSpPr>
          <p:cNvPr id="3" name="Content Placeholder 2"/>
          <p:cNvSpPr>
            <a:spLocks noGrp="1"/>
          </p:cNvSpPr>
          <p:nvPr>
            <p:ph idx="4294967295"/>
          </p:nvPr>
        </p:nvSpPr>
        <p:spPr>
          <a:xfrm>
            <a:off x="457200" y="1176338"/>
            <a:ext cx="8229600" cy="5105400"/>
          </a:xfrm>
        </p:spPr>
        <p:txBody>
          <a:bodyPr/>
          <a:lstStyle/>
          <a:p>
            <a:pPr algn="just"/>
            <a:r>
              <a:rPr lang="en-US" sz="2000" dirty="0">
                <a:solidFill>
                  <a:schemeClr val="tx1"/>
                </a:solidFill>
                <a:effectLst/>
              </a:rPr>
              <a:t>In Artificial intelligence we will learn optimization approaches</a:t>
            </a:r>
          </a:p>
          <a:p>
            <a:pPr algn="just"/>
            <a:endParaRPr lang="en-US" sz="2000" dirty="0">
              <a:effectLst/>
            </a:endParaRPr>
          </a:p>
          <a:p>
            <a:pPr algn="just">
              <a:buNone/>
            </a:pPr>
            <a:endParaRPr lang="en-US" sz="2000" dirty="0">
              <a:effectLst/>
            </a:endParaRPr>
          </a:p>
          <a:p>
            <a:pPr algn="just"/>
            <a:r>
              <a:rPr lang="en-US" sz="2000" dirty="0">
                <a:solidFill>
                  <a:schemeClr val="tx1"/>
                </a:solidFill>
                <a:effectLst/>
              </a:rPr>
              <a:t>Optimization approach   </a:t>
            </a:r>
            <a:endParaRPr lang="en-US" sz="2000" dirty="0">
              <a:solidFill>
                <a:schemeClr val="tx1"/>
              </a:solidFill>
              <a:effectLst>
                <a:outerShdw blurRad="38100" dist="38100" dir="2700000" algn="tl">
                  <a:srgbClr val="000000">
                    <a:alpha val="43137"/>
                  </a:srgbClr>
                </a:outerShdw>
              </a:effectLst>
            </a:endParaRPr>
          </a:p>
          <a:p>
            <a:endParaRPr lang="en-US" dirty="0"/>
          </a:p>
          <a:p>
            <a:endParaRPr lang="en-US" dirty="0"/>
          </a:p>
          <a:p>
            <a:r>
              <a:rPr lang="en-US" sz="2000" dirty="0">
                <a:solidFill>
                  <a:schemeClr val="tx1"/>
                </a:solidFill>
              </a:rPr>
              <a:t>Optimization approaches are classified to two category :</a:t>
            </a:r>
          </a:p>
          <a:p>
            <a:endParaRPr lang="en-US" sz="2000" dirty="0">
              <a:solidFill>
                <a:schemeClr val="tx1"/>
              </a:solidFill>
              <a:effectLst>
                <a:outerShdw blurRad="38100" dist="38100" dir="2700000" algn="tl">
                  <a:srgbClr val="000000">
                    <a:alpha val="43137"/>
                  </a:srgbClr>
                </a:outerShdw>
              </a:effectLst>
            </a:endParaRPr>
          </a:p>
          <a:p>
            <a:endParaRPr lang="en-US" sz="2000" dirty="0">
              <a:solidFill>
                <a:schemeClr val="tx1"/>
              </a:solidFill>
              <a:effectLst>
                <a:outerShdw blurRad="38100" dist="38100" dir="2700000" algn="tl">
                  <a:srgbClr val="000000">
                    <a:alpha val="43137"/>
                  </a:srgbClr>
                </a:outerShdw>
              </a:effectLst>
            </a:endParaRPr>
          </a:p>
          <a:p>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9</a:t>
            </a:fld>
            <a:endParaRPr lang="en-US"/>
          </a:p>
        </p:txBody>
      </p:sp>
      <p:cxnSp>
        <p:nvCxnSpPr>
          <p:cNvPr id="7" name="Straight Arrow Connector 6"/>
          <p:cNvCxnSpPr/>
          <p:nvPr/>
        </p:nvCxnSpPr>
        <p:spPr bwMode="auto">
          <a:xfrm flipV="1">
            <a:off x="3563860" y="2000240"/>
            <a:ext cx="720100" cy="432060"/>
          </a:xfrm>
          <a:prstGeom prst="straightConnector1">
            <a:avLst/>
          </a:prstGeom>
          <a:solidFill>
            <a:schemeClr val="accent1"/>
          </a:solidFill>
          <a:ln w="47625" cap="flat" cmpd="sng" algn="ctr">
            <a:solidFill>
              <a:schemeClr val="accent1">
                <a:lumMod val="75000"/>
              </a:schemeClr>
            </a:solidFill>
            <a:prstDash val="solid"/>
            <a:round/>
            <a:headEnd type="none" w="med" len="med"/>
            <a:tailEnd type="arrow"/>
          </a:ln>
          <a:effectLst/>
        </p:spPr>
      </p:cxnSp>
      <p:cxnSp>
        <p:nvCxnSpPr>
          <p:cNvPr id="9" name="Straight Arrow Connector 8"/>
          <p:cNvCxnSpPr/>
          <p:nvPr/>
        </p:nvCxnSpPr>
        <p:spPr bwMode="auto">
          <a:xfrm>
            <a:off x="3563860" y="2432300"/>
            <a:ext cx="720100" cy="432060"/>
          </a:xfrm>
          <a:prstGeom prst="straightConnector1">
            <a:avLst/>
          </a:prstGeom>
          <a:solidFill>
            <a:schemeClr val="accent1"/>
          </a:solidFill>
          <a:ln w="47625" cap="flat" cmpd="sng" algn="ctr">
            <a:solidFill>
              <a:schemeClr val="accent1">
                <a:lumMod val="75000"/>
              </a:schemeClr>
            </a:solidFill>
            <a:prstDash val="solid"/>
            <a:round/>
            <a:headEnd type="none" w="med" len="med"/>
            <a:tailEnd type="arrow"/>
          </a:ln>
          <a:effectLst/>
        </p:spPr>
      </p:cxnSp>
      <p:sp>
        <p:nvSpPr>
          <p:cNvPr id="10" name="TextBox 9"/>
          <p:cNvSpPr txBox="1"/>
          <p:nvPr/>
        </p:nvSpPr>
        <p:spPr>
          <a:xfrm>
            <a:off x="4355970" y="1844780"/>
            <a:ext cx="3982180" cy="369332"/>
          </a:xfrm>
          <a:prstGeom prst="rect">
            <a:avLst/>
          </a:prstGeom>
          <a:noFill/>
        </p:spPr>
        <p:txBody>
          <a:bodyPr wrap="none" rtlCol="0">
            <a:spAutoFit/>
          </a:bodyPr>
          <a:lstStyle/>
          <a:p>
            <a:r>
              <a:rPr lang="en-US" dirty="0"/>
              <a:t>Finding  the min/max of the function</a:t>
            </a:r>
          </a:p>
        </p:txBody>
      </p:sp>
      <p:sp>
        <p:nvSpPr>
          <p:cNvPr id="11" name="TextBox 10"/>
          <p:cNvSpPr txBox="1"/>
          <p:nvPr/>
        </p:nvSpPr>
        <p:spPr>
          <a:xfrm>
            <a:off x="4427980" y="2648330"/>
            <a:ext cx="3595856" cy="369332"/>
          </a:xfrm>
          <a:prstGeom prst="rect">
            <a:avLst/>
          </a:prstGeom>
          <a:noFill/>
        </p:spPr>
        <p:txBody>
          <a:bodyPr wrap="none" rtlCol="0">
            <a:spAutoFit/>
          </a:bodyPr>
          <a:lstStyle/>
          <a:p>
            <a:r>
              <a:rPr lang="en-US" dirty="0"/>
              <a:t>particular applications (k-means)</a:t>
            </a:r>
          </a:p>
        </p:txBody>
      </p:sp>
      <p:sp>
        <p:nvSpPr>
          <p:cNvPr id="13" name="Rounded Rectangle 12"/>
          <p:cNvSpPr/>
          <p:nvPr/>
        </p:nvSpPr>
        <p:spPr>
          <a:xfrm>
            <a:off x="1115520" y="5156096"/>
            <a:ext cx="2036450" cy="1008140"/>
          </a:xfrm>
          <a:prstGeom prst="roundRect">
            <a:avLst>
              <a:gd name="adj" fmla="val 34849"/>
            </a:avLst>
          </a:prstGeom>
          <a:solidFill>
            <a:srgbClr val="CC0099">
              <a:alpha val="84000"/>
            </a:srgbClr>
          </a:solidFill>
          <a:ln>
            <a:solidFill>
              <a:srgbClr val="FF66FF"/>
            </a:solidFill>
          </a:ln>
        </p:spPr>
        <p:style>
          <a:lnRef idx="0">
            <a:schemeClr val="accent6"/>
          </a:lnRef>
          <a:fillRef idx="3">
            <a:schemeClr val="accent6"/>
          </a:fillRef>
          <a:effectRef idx="3">
            <a:schemeClr val="accent6"/>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GB" sz="2400" b="1" dirty="0"/>
              <a:t>Human created </a:t>
            </a:r>
            <a:endParaRPr lang="en-US" sz="2400" b="1" dirty="0">
              <a:solidFill>
                <a:schemeClr val="bg1"/>
              </a:solidFill>
            </a:endParaRPr>
          </a:p>
        </p:txBody>
      </p:sp>
      <p:sp>
        <p:nvSpPr>
          <p:cNvPr id="14" name="Rounded Rectangle 13"/>
          <p:cNvSpPr/>
          <p:nvPr/>
        </p:nvSpPr>
        <p:spPr>
          <a:xfrm>
            <a:off x="5735805" y="4363986"/>
            <a:ext cx="2508705" cy="982984"/>
          </a:xfrm>
          <a:prstGeom prst="roundRect">
            <a:avLst>
              <a:gd name="adj" fmla="val 34849"/>
            </a:avLst>
          </a:prstGeom>
          <a:solidFill>
            <a:srgbClr val="CC0099">
              <a:alpha val="84000"/>
            </a:srgbClr>
          </a:solidFill>
          <a:ln>
            <a:solidFill>
              <a:srgbClr val="FF66FF"/>
            </a:solidFill>
          </a:ln>
        </p:spPr>
        <p:style>
          <a:lnRef idx="0">
            <a:schemeClr val="accent6"/>
          </a:lnRef>
          <a:fillRef idx="3">
            <a:schemeClr val="accent6"/>
          </a:fillRef>
          <a:effectRef idx="3">
            <a:schemeClr val="accent6"/>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GB" sz="2400" b="1" dirty="0"/>
              <a:t>Inspired by nature</a:t>
            </a:r>
            <a:endParaRPr lang="en-US" sz="2400" b="1" dirty="0">
              <a:solidFill>
                <a:schemeClr val="bg1"/>
              </a:solidFill>
            </a:endParaRPr>
          </a:p>
        </p:txBody>
      </p:sp>
      <p:sp>
        <p:nvSpPr>
          <p:cNvPr id="15" name="Freeform 14"/>
          <p:cNvSpPr>
            <a:spLocks/>
          </p:cNvSpPr>
          <p:nvPr/>
        </p:nvSpPr>
        <p:spPr bwMode="gray">
          <a:xfrm>
            <a:off x="3131800" y="4283278"/>
            <a:ext cx="1366201" cy="1592918"/>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accent2">
              <a:lumMod val="75000"/>
            </a:schemeClr>
          </a:solidFill>
          <a:ln>
            <a:headEnd/>
            <a:tailEnd/>
          </a:ln>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a:lstStyle/>
          <a:p>
            <a:endParaRPr lang="fa-IR"/>
          </a:p>
        </p:txBody>
      </p:sp>
      <p:sp>
        <p:nvSpPr>
          <p:cNvPr id="24" name="Freeform 23"/>
          <p:cNvSpPr>
            <a:spLocks/>
          </p:cNvSpPr>
          <p:nvPr/>
        </p:nvSpPr>
        <p:spPr bwMode="gray">
          <a:xfrm flipH="1">
            <a:off x="4872651" y="4283278"/>
            <a:ext cx="768357" cy="88265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accent2">
              <a:lumMod val="75000"/>
            </a:schemeClr>
          </a:solidFill>
          <a:ln>
            <a:solidFill>
              <a:schemeClr val="accent4">
                <a:lumMod val="75000"/>
              </a:schemeClr>
            </a:solidFill>
            <a:headEnd/>
            <a:tailEnd/>
          </a:ln>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a:lstStyle/>
          <a:p>
            <a:endParaRPr lang="fa-I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Positional  &amp; Distributional bias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90</a:t>
            </a:fld>
            <a:endParaRPr lang="en-US"/>
          </a:p>
        </p:txBody>
      </p:sp>
      <p:sp>
        <p:nvSpPr>
          <p:cNvPr id="4" name="Rectangle 3"/>
          <p:cNvSpPr/>
          <p:nvPr/>
        </p:nvSpPr>
        <p:spPr>
          <a:xfrm>
            <a:off x="285720" y="1285860"/>
            <a:ext cx="8643998" cy="2769989"/>
          </a:xfrm>
          <a:prstGeom prst="rect">
            <a:avLst/>
          </a:prstGeom>
        </p:spPr>
        <p:txBody>
          <a:bodyPr wrap="square">
            <a:spAutoFit/>
          </a:bodyPr>
          <a:lstStyle/>
          <a:p>
            <a:r>
              <a:rPr lang="en-US" sz="2400" b="1" dirty="0">
                <a:solidFill>
                  <a:srgbClr val="C00000"/>
                </a:solidFill>
              </a:rPr>
              <a:t>Positional bias:</a:t>
            </a:r>
          </a:p>
          <a:p>
            <a:r>
              <a:rPr lang="en-US" dirty="0"/>
              <a:t>– e.g. in 1-point crossover bias against keeping bits at  head and tail of string together</a:t>
            </a:r>
          </a:p>
          <a:p>
            <a:endParaRPr lang="en-US" dirty="0"/>
          </a:p>
          <a:p>
            <a:endParaRPr lang="en-US" dirty="0"/>
          </a:p>
          <a:p>
            <a:endParaRPr lang="en-US" dirty="0"/>
          </a:p>
          <a:p>
            <a:r>
              <a:rPr lang="en-US" sz="2400" b="1" dirty="0">
                <a:solidFill>
                  <a:srgbClr val="C00000"/>
                </a:solidFill>
              </a:rPr>
              <a:t>Distributional bias:</a:t>
            </a:r>
          </a:p>
          <a:p>
            <a:r>
              <a:rPr lang="en-US" dirty="0"/>
              <a:t>– in uniform crossover bias is towards transmitting  – in uniform crossover bias is towards transmitting  50% of genes from each parent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#7</a:t>
            </a:r>
          </a:p>
        </p:txBody>
      </p:sp>
      <p:sp>
        <p:nvSpPr>
          <p:cNvPr id="3" name="Slide Number Placeholder 2"/>
          <p:cNvSpPr>
            <a:spLocks noGrp="1"/>
          </p:cNvSpPr>
          <p:nvPr>
            <p:ph type="sldNum" sz="quarter" idx="11"/>
          </p:nvPr>
        </p:nvSpPr>
        <p:spPr/>
        <p:txBody>
          <a:bodyPr/>
          <a:lstStyle/>
          <a:p>
            <a:fld id="{05F902D2-9C2C-4DBB-8DAD-BC9F69CAD2CA}" type="slidenum">
              <a:rPr lang="en-US" smtClean="0"/>
              <a:pPr/>
              <a:t>91</a:t>
            </a:fld>
            <a:endParaRPr lang="en-US"/>
          </a:p>
        </p:txBody>
      </p:sp>
    </p:spTree>
    <p:extLst>
      <p:ext uri="{BB962C8B-B14F-4D97-AF65-F5344CB8AC3E}">
        <p14:creationId xmlns:p14="http://schemas.microsoft.com/office/powerpoint/2010/main" val="17556385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Recombination for Permutations Representation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92</a:t>
            </a:fld>
            <a:endParaRPr lang="en-US"/>
          </a:p>
        </p:txBody>
      </p:sp>
      <p:sp>
        <p:nvSpPr>
          <p:cNvPr id="4" name="Rectangle 3"/>
          <p:cNvSpPr/>
          <p:nvPr/>
        </p:nvSpPr>
        <p:spPr>
          <a:xfrm>
            <a:off x="500034" y="1357298"/>
            <a:ext cx="8001056" cy="3693319"/>
          </a:xfrm>
          <a:prstGeom prst="rect">
            <a:avLst/>
          </a:prstGeom>
        </p:spPr>
        <p:txBody>
          <a:bodyPr wrap="square">
            <a:spAutoFit/>
          </a:bodyPr>
          <a:lstStyle/>
          <a:p>
            <a:pPr marL="342900" indent="-342900">
              <a:buBlip>
                <a:blip r:embed="rId2"/>
              </a:buBlip>
            </a:pPr>
            <a:r>
              <a:rPr lang="en-US" dirty="0"/>
              <a:t> Normal” crossover operators will often lead to  inadmissible solutions</a:t>
            </a:r>
          </a:p>
          <a:p>
            <a:pPr marL="342900" indent="-342900">
              <a:buBlip>
                <a:blip r:embed="rId2"/>
              </a:buBlip>
            </a:pPr>
            <a:endParaRPr lang="en-US" dirty="0"/>
          </a:p>
          <a:p>
            <a:pPr marL="342900" indent="-342900">
              <a:buBlip>
                <a:blip r:embed="rId2"/>
              </a:buBlip>
            </a:pPr>
            <a:endParaRPr lang="en-US" dirty="0"/>
          </a:p>
          <a:p>
            <a:pPr marL="342900" indent="-342900">
              <a:buBlip>
                <a:blip r:embed="rId2"/>
              </a:buBlip>
            </a:pPr>
            <a:endParaRPr lang="en-US" dirty="0"/>
          </a:p>
          <a:p>
            <a:pPr marL="342900" indent="-342900">
              <a:buBlip>
                <a:blip r:embed="rId2"/>
              </a:buBlip>
            </a:pPr>
            <a:endParaRPr lang="en-US" dirty="0"/>
          </a:p>
          <a:p>
            <a:pPr marL="342900" indent="-342900">
              <a:buBlip>
                <a:blip r:embed="rId2"/>
              </a:buBlip>
            </a:pPr>
            <a:endParaRPr lang="en-US" dirty="0"/>
          </a:p>
          <a:p>
            <a:pPr marL="342900" indent="-342900">
              <a:buBlip>
                <a:blip r:embed="rId2"/>
              </a:buBlip>
            </a:pPr>
            <a:endParaRPr lang="en-US" dirty="0"/>
          </a:p>
          <a:p>
            <a:pPr marL="342900" indent="-342900">
              <a:buBlip>
                <a:blip r:embed="rId2"/>
              </a:buBlip>
            </a:pPr>
            <a:endParaRPr lang="en-US" dirty="0"/>
          </a:p>
          <a:p>
            <a:pPr marL="342900" indent="-342900">
              <a:buBlip>
                <a:blip r:embed="rId2"/>
              </a:buBlip>
            </a:pPr>
            <a:endParaRPr lang="en-US" dirty="0"/>
          </a:p>
          <a:p>
            <a:pPr marL="342900" indent="-342900">
              <a:buBlip>
                <a:blip r:embed="rId2"/>
              </a:buBlip>
            </a:pPr>
            <a:endParaRPr lang="en-US" dirty="0"/>
          </a:p>
          <a:p>
            <a:pPr marL="342900" indent="-342900">
              <a:buBlip>
                <a:blip r:embed="rId2"/>
              </a:buBlip>
            </a:pPr>
            <a:endParaRPr lang="en-US" dirty="0"/>
          </a:p>
          <a:p>
            <a:pPr marL="342900" indent="-342900">
              <a:buBlip>
                <a:blip r:embed="rId2"/>
              </a:buBlip>
            </a:pPr>
            <a:r>
              <a:rPr lang="en-US" dirty="0"/>
              <a:t>Many </a:t>
            </a:r>
            <a:r>
              <a:rPr lang="en-US" dirty="0" err="1"/>
              <a:t>specialised</a:t>
            </a:r>
            <a:r>
              <a:rPr lang="en-US" dirty="0"/>
              <a:t> operators have been devised  which focus on combining </a:t>
            </a:r>
            <a:r>
              <a:rPr lang="en-US" b="1" u="sng" dirty="0"/>
              <a:t>order</a:t>
            </a:r>
            <a:r>
              <a:rPr lang="en-US" dirty="0"/>
              <a:t> or </a:t>
            </a:r>
            <a:r>
              <a:rPr lang="en-US" b="1" u="sng" dirty="0"/>
              <a:t>adjacency</a:t>
            </a:r>
            <a:r>
              <a:rPr lang="en-US" dirty="0"/>
              <a:t> information from the two parents</a:t>
            </a:r>
          </a:p>
        </p:txBody>
      </p:sp>
      <p:pic>
        <p:nvPicPr>
          <p:cNvPr id="5122" name="Picture 2"/>
          <p:cNvPicPr>
            <a:picLocks noChangeAspect="1" noChangeArrowheads="1"/>
          </p:cNvPicPr>
          <p:nvPr/>
        </p:nvPicPr>
        <p:blipFill>
          <a:blip r:embed="rId3" cstate="print"/>
          <a:srcRect/>
          <a:stretch>
            <a:fillRect/>
          </a:stretch>
        </p:blipFill>
        <p:spPr bwMode="auto">
          <a:xfrm>
            <a:off x="1785918" y="2143116"/>
            <a:ext cx="5295900" cy="182880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Recombination for Permutations Representation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93</a:t>
            </a:fld>
            <a:endParaRPr lang="en-US"/>
          </a:p>
        </p:txBody>
      </p:sp>
      <p:sp>
        <p:nvSpPr>
          <p:cNvPr id="4" name="Rectangle 3"/>
          <p:cNvSpPr/>
          <p:nvPr/>
        </p:nvSpPr>
        <p:spPr>
          <a:xfrm>
            <a:off x="714348" y="1428736"/>
            <a:ext cx="8072494" cy="3693319"/>
          </a:xfrm>
          <a:prstGeom prst="rect">
            <a:avLst/>
          </a:prstGeom>
        </p:spPr>
        <p:txBody>
          <a:bodyPr wrap="square">
            <a:spAutoFit/>
          </a:bodyPr>
          <a:lstStyle/>
          <a:p>
            <a:pPr>
              <a:buBlip>
                <a:blip r:embed="rId2"/>
              </a:buBlip>
            </a:pPr>
            <a:r>
              <a:rPr lang="en-US" dirty="0"/>
              <a:t>    Most commonly used operators:</a:t>
            </a:r>
          </a:p>
          <a:p>
            <a:pPr lvl="2">
              <a:buBlip>
                <a:blip r:embed="rId3"/>
              </a:buBlip>
            </a:pPr>
            <a:r>
              <a:rPr lang="en-US" dirty="0"/>
              <a:t>For Adjacency-type Problems (e.g. TSP)</a:t>
            </a:r>
          </a:p>
          <a:p>
            <a:pPr lvl="3">
              <a:buBlip>
                <a:blip r:embed="rId4"/>
              </a:buBlip>
            </a:pPr>
            <a:r>
              <a:rPr lang="en-US" dirty="0"/>
              <a:t> Partially Mapped Crossover (PMX)</a:t>
            </a:r>
          </a:p>
          <a:p>
            <a:pPr lvl="3">
              <a:buBlip>
                <a:blip r:embed="rId4"/>
              </a:buBlip>
            </a:pPr>
            <a:r>
              <a:rPr lang="en-US" dirty="0"/>
              <a:t> Edge Crossover</a:t>
            </a:r>
          </a:p>
          <a:p>
            <a:endParaRPr/>
          </a:p>
          <a:p>
            <a:endParaRPr lang="en-US" dirty="0"/>
          </a:p>
          <a:p>
            <a:endParaRPr lang="en-US" dirty="0"/>
          </a:p>
          <a:p>
            <a:pPr lvl="2">
              <a:buBlip>
                <a:blip r:embed="rId3"/>
              </a:buBlip>
            </a:pPr>
            <a:r>
              <a:rPr lang="en-US" dirty="0"/>
              <a:t> For Order-type Problems (e.g. Job Shop  For Order-type Problems 	(e.g. Job Shop Scheduling)</a:t>
            </a:r>
          </a:p>
          <a:p>
            <a:pPr lvl="2"/>
            <a:endParaRPr lang="en-US" dirty="0"/>
          </a:p>
          <a:p>
            <a:pPr lvl="3">
              <a:buBlip>
                <a:blip r:embed="rId4"/>
              </a:buBlip>
            </a:pPr>
            <a:r>
              <a:rPr lang="en-US" dirty="0"/>
              <a:t> Order Crossover</a:t>
            </a:r>
          </a:p>
          <a:p>
            <a:pPr lvl="3">
              <a:buBlip>
                <a:blip r:embed="rId4"/>
              </a:buBlip>
            </a:pPr>
            <a:r>
              <a:rPr lang="en-US" dirty="0"/>
              <a:t>  Cycle Crossover</a:t>
            </a:r>
          </a:p>
          <a:p>
            <a:pPr lvl="3"/>
            <a:endParaRPr lang="en-US" dirty="0"/>
          </a:p>
        </p:txBody>
      </p:sp>
      <p:pic>
        <p:nvPicPr>
          <p:cNvPr id="6146" name="Picture 2" descr="H:\Computer Eng\PH.D thesis\Evo slides\pic\business_team_walking_md_wm.gif"/>
          <p:cNvPicPr>
            <a:picLocks noChangeAspect="1" noChangeArrowheads="1" noCrop="1"/>
          </p:cNvPicPr>
          <p:nvPr/>
        </p:nvPicPr>
        <p:blipFill>
          <a:blip r:embed="rId5" cstate="print"/>
          <a:srcRect/>
          <a:stretch>
            <a:fillRect/>
          </a:stretch>
        </p:blipFill>
        <p:spPr bwMode="auto">
          <a:xfrm>
            <a:off x="6072198" y="4214818"/>
            <a:ext cx="2095500" cy="2095500"/>
          </a:xfrm>
          <a:prstGeom prst="rect">
            <a:avLst/>
          </a:prstGeom>
          <a:noFill/>
        </p:spPr>
      </p:pic>
      <p:sp>
        <p:nvSpPr>
          <p:cNvPr id="6" name="Rectangle 5"/>
          <p:cNvSpPr/>
          <p:nvPr/>
        </p:nvSpPr>
        <p:spPr bwMode="auto">
          <a:xfrm>
            <a:off x="6143636" y="5929330"/>
            <a:ext cx="2000264"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1 crossover example</a:t>
            </a:r>
          </a:p>
        </p:txBody>
      </p:sp>
      <p:sp>
        <p:nvSpPr>
          <p:cNvPr id="4" name="Slide Number Placeholder 3"/>
          <p:cNvSpPr>
            <a:spLocks noGrp="1"/>
          </p:cNvSpPr>
          <p:nvPr>
            <p:ph type="sldNum" sz="quarter" idx="11"/>
          </p:nvPr>
        </p:nvSpPr>
        <p:spPr/>
        <p:txBody>
          <a:bodyPr/>
          <a:lstStyle/>
          <a:p>
            <a:fld id="{05F902D2-9C2C-4DBB-8DAD-BC9F69CAD2CA}" type="slidenum">
              <a:rPr lang="en-US" smtClean="0"/>
              <a:pPr/>
              <a:t>94</a:t>
            </a:fld>
            <a:endParaRPr lang="en-US"/>
          </a:p>
        </p:txBody>
      </p:sp>
      <p:sp>
        <p:nvSpPr>
          <p:cNvPr id="5" name="Rectangle 4"/>
          <p:cNvSpPr/>
          <p:nvPr/>
        </p:nvSpPr>
        <p:spPr>
          <a:xfrm>
            <a:off x="323410" y="1412720"/>
            <a:ext cx="8641200" cy="5139869"/>
          </a:xfrm>
          <a:prstGeom prst="rect">
            <a:avLst/>
          </a:prstGeom>
        </p:spPr>
        <p:txBody>
          <a:bodyPr wrap="square">
            <a:spAutoFit/>
          </a:bodyPr>
          <a:lstStyle/>
          <a:p>
            <a:pPr marL="457200" indent="-457200">
              <a:buFont typeface="Wingdings" pitchFamily="2" charset="2"/>
              <a:buChar char="v"/>
            </a:pPr>
            <a:r>
              <a:rPr lang="en-GB" sz="2000" dirty="0"/>
              <a:t>Copy randomly selected set from first parent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a:buFont typeface="Wingdings" pitchFamily="2" charset="2"/>
              <a:buChar char="v"/>
            </a:pPr>
            <a:r>
              <a:rPr lang="en-GB" sz="2000" dirty="0"/>
              <a:t>    Copy rest from second parent in order 1,9,3,8,2</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6" name="Picture 8"/>
          <p:cNvPicPr>
            <a:picLocks noChangeAspect="1" noChangeArrowheads="1"/>
          </p:cNvPicPr>
          <p:nvPr/>
        </p:nvPicPr>
        <p:blipFill>
          <a:blip r:embed="rId2" cstate="print"/>
          <a:srcRect/>
          <a:stretch>
            <a:fillRect/>
          </a:stretch>
        </p:blipFill>
        <p:spPr bwMode="auto">
          <a:xfrm>
            <a:off x="933450" y="1978155"/>
            <a:ext cx="7277100" cy="1666875"/>
          </a:xfrm>
          <a:prstGeom prst="rect">
            <a:avLst/>
          </a:prstGeom>
          <a:noFill/>
          <a:ln w="9525">
            <a:noFill/>
            <a:miter lim="800000"/>
            <a:headEnd/>
            <a:tailEnd/>
          </a:ln>
        </p:spPr>
      </p:pic>
      <p:pic>
        <p:nvPicPr>
          <p:cNvPr id="7" name="Picture 9"/>
          <p:cNvPicPr>
            <a:picLocks noChangeAspect="1" noChangeArrowheads="1"/>
          </p:cNvPicPr>
          <p:nvPr/>
        </p:nvPicPr>
        <p:blipFill>
          <a:blip r:embed="rId3" cstate="print"/>
          <a:srcRect/>
          <a:stretch>
            <a:fillRect/>
          </a:stretch>
        </p:blipFill>
        <p:spPr bwMode="auto">
          <a:xfrm>
            <a:off x="899490" y="4581160"/>
            <a:ext cx="7258050" cy="1562100"/>
          </a:xfrm>
          <a:prstGeom prst="rect">
            <a:avLst/>
          </a:prstGeom>
          <a:noFill/>
          <a:ln w="9525">
            <a:noFill/>
            <a:miter lim="800000"/>
            <a:headEnd/>
            <a:tailEnd/>
          </a:ln>
        </p:spPr>
      </p:pic>
      <p:pic>
        <p:nvPicPr>
          <p:cNvPr id="10" name="Picture 3" descr="E:\dr.hamzeh\slide evolutionary\themplate\pic\bored_students_md_wm.jpg"/>
          <p:cNvPicPr>
            <a:picLocks noChangeAspect="1" noChangeArrowheads="1"/>
          </p:cNvPicPr>
          <p:nvPr/>
        </p:nvPicPr>
        <p:blipFill>
          <a:blip r:embed="rId4" cstate="print"/>
          <a:srcRect/>
          <a:stretch>
            <a:fillRect/>
          </a:stretch>
        </p:blipFill>
        <p:spPr bwMode="auto">
          <a:xfrm>
            <a:off x="6372250" y="2924930"/>
            <a:ext cx="2088290" cy="2088290"/>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PMX  example</a:t>
            </a:r>
          </a:p>
        </p:txBody>
      </p:sp>
      <p:sp>
        <p:nvSpPr>
          <p:cNvPr id="4" name="Slide Number Placeholder 3"/>
          <p:cNvSpPr>
            <a:spLocks noGrp="1"/>
          </p:cNvSpPr>
          <p:nvPr>
            <p:ph type="sldNum" sz="quarter" idx="11"/>
          </p:nvPr>
        </p:nvSpPr>
        <p:spPr/>
        <p:txBody>
          <a:bodyPr/>
          <a:lstStyle/>
          <a:p>
            <a:fld id="{05F902D2-9C2C-4DBB-8DAD-BC9F69CAD2CA}" type="slidenum">
              <a:rPr lang="en-US" smtClean="0"/>
              <a:pPr/>
              <a:t>95</a:t>
            </a:fld>
            <a:endParaRPr lang="en-US"/>
          </a:p>
        </p:txBody>
      </p:sp>
      <p:sp>
        <p:nvSpPr>
          <p:cNvPr id="5" name="Rectangle 4"/>
          <p:cNvSpPr/>
          <p:nvPr/>
        </p:nvSpPr>
        <p:spPr>
          <a:xfrm>
            <a:off x="467430" y="1196690"/>
            <a:ext cx="8425170" cy="5262979"/>
          </a:xfrm>
          <a:prstGeom prst="rect">
            <a:avLst/>
          </a:prstGeom>
        </p:spPr>
        <p:txBody>
          <a:bodyPr wrap="square">
            <a:spAutoFit/>
          </a:bodyPr>
          <a:lstStyle/>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a:p>
            <a:endParaRPr lang="en-GB" sz="2400" b="1" dirty="0"/>
          </a:p>
        </p:txBody>
      </p:sp>
      <p:grpSp>
        <p:nvGrpSpPr>
          <p:cNvPr id="3" name="Group 27"/>
          <p:cNvGrpSpPr>
            <a:grpSpLocks/>
          </p:cNvGrpSpPr>
          <p:nvPr/>
        </p:nvGrpSpPr>
        <p:grpSpPr bwMode="auto">
          <a:xfrm>
            <a:off x="1907630" y="1340710"/>
            <a:ext cx="6524625" cy="4648200"/>
            <a:chOff x="1392" y="1296"/>
            <a:chExt cx="4110" cy="2928"/>
          </a:xfrm>
        </p:grpSpPr>
        <p:pic>
          <p:nvPicPr>
            <p:cNvPr id="7" name="Picture 11"/>
            <p:cNvPicPr>
              <a:picLocks noChangeAspect="1" noChangeArrowheads="1"/>
            </p:cNvPicPr>
            <p:nvPr/>
          </p:nvPicPr>
          <p:blipFill>
            <a:blip r:embed="rId2" cstate="print"/>
            <a:srcRect/>
            <a:stretch>
              <a:fillRect/>
            </a:stretch>
          </p:blipFill>
          <p:spPr bwMode="auto">
            <a:xfrm>
              <a:off x="1392" y="1296"/>
              <a:ext cx="4092" cy="978"/>
            </a:xfrm>
            <a:prstGeom prst="rect">
              <a:avLst/>
            </a:prstGeom>
            <a:noFill/>
            <a:ln w="9525">
              <a:noFill/>
              <a:miter lim="800000"/>
              <a:headEnd/>
              <a:tailEnd/>
            </a:ln>
          </p:spPr>
        </p:pic>
        <p:pic>
          <p:nvPicPr>
            <p:cNvPr id="8" name="Picture 12"/>
            <p:cNvPicPr>
              <a:picLocks noChangeAspect="1" noChangeArrowheads="1"/>
            </p:cNvPicPr>
            <p:nvPr/>
          </p:nvPicPr>
          <p:blipFill>
            <a:blip r:embed="rId3" cstate="print"/>
            <a:srcRect/>
            <a:stretch>
              <a:fillRect/>
            </a:stretch>
          </p:blipFill>
          <p:spPr bwMode="auto">
            <a:xfrm>
              <a:off x="1392" y="2256"/>
              <a:ext cx="4110" cy="918"/>
            </a:xfrm>
            <a:prstGeom prst="rect">
              <a:avLst/>
            </a:prstGeom>
            <a:noFill/>
            <a:ln w="9525">
              <a:noFill/>
              <a:miter lim="800000"/>
              <a:headEnd/>
              <a:tailEnd/>
            </a:ln>
          </p:spPr>
        </p:pic>
        <p:pic>
          <p:nvPicPr>
            <p:cNvPr id="9" name="Picture 13"/>
            <p:cNvPicPr>
              <a:picLocks noChangeAspect="1" noChangeArrowheads="1"/>
            </p:cNvPicPr>
            <p:nvPr/>
          </p:nvPicPr>
          <p:blipFill>
            <a:blip r:embed="rId4" cstate="print"/>
            <a:srcRect/>
            <a:stretch>
              <a:fillRect/>
            </a:stretch>
          </p:blipFill>
          <p:spPr bwMode="auto">
            <a:xfrm>
              <a:off x="1392" y="3360"/>
              <a:ext cx="4110" cy="864"/>
            </a:xfrm>
            <a:prstGeom prst="rect">
              <a:avLst/>
            </a:prstGeom>
            <a:noFill/>
            <a:ln w="9525">
              <a:noFill/>
              <a:miter lim="800000"/>
              <a:headEnd/>
              <a:tailEnd/>
            </a:ln>
          </p:spPr>
        </p:pic>
        <p:sp>
          <p:nvSpPr>
            <p:cNvPr id="10" name="Line 15"/>
            <p:cNvSpPr>
              <a:spLocks noChangeShapeType="1"/>
            </p:cNvSpPr>
            <p:nvPr/>
          </p:nvSpPr>
          <p:spPr bwMode="auto">
            <a:xfrm flipV="1">
              <a:off x="1968" y="2400"/>
              <a:ext cx="0" cy="528"/>
            </a:xfrm>
            <a:prstGeom prst="line">
              <a:avLst/>
            </a:prstGeom>
            <a:noFill/>
            <a:ln w="9525">
              <a:solidFill>
                <a:srgbClr val="FF3300"/>
              </a:solidFill>
              <a:prstDash val="sysDot"/>
              <a:miter lim="800000"/>
              <a:headEnd/>
              <a:tailEnd/>
            </a:ln>
          </p:spPr>
          <p:txBody>
            <a:bodyPr wrap="none"/>
            <a:lstStyle/>
            <a:p>
              <a:endParaRPr lang="en-US"/>
            </a:p>
          </p:txBody>
        </p:sp>
        <p:sp>
          <p:nvSpPr>
            <p:cNvPr id="11" name="Line 20"/>
            <p:cNvSpPr>
              <a:spLocks noChangeShapeType="1"/>
            </p:cNvSpPr>
            <p:nvPr/>
          </p:nvSpPr>
          <p:spPr bwMode="auto">
            <a:xfrm>
              <a:off x="1968" y="2400"/>
              <a:ext cx="768" cy="528"/>
            </a:xfrm>
            <a:prstGeom prst="line">
              <a:avLst/>
            </a:prstGeom>
            <a:noFill/>
            <a:ln w="9525">
              <a:solidFill>
                <a:srgbClr val="FF3300"/>
              </a:solidFill>
              <a:prstDash val="sysDot"/>
              <a:miter lim="800000"/>
              <a:headEnd/>
              <a:tailEnd type="arrow" w="med" len="med"/>
            </a:ln>
          </p:spPr>
          <p:txBody>
            <a:bodyPr wrap="none"/>
            <a:lstStyle/>
            <a:p>
              <a:endParaRPr lang="en-US"/>
            </a:p>
          </p:txBody>
        </p:sp>
        <p:sp>
          <p:nvSpPr>
            <p:cNvPr id="12" name="Line 21"/>
            <p:cNvSpPr>
              <a:spLocks noChangeShapeType="1"/>
            </p:cNvSpPr>
            <p:nvPr/>
          </p:nvSpPr>
          <p:spPr bwMode="auto">
            <a:xfrm flipV="1">
              <a:off x="2112" y="2400"/>
              <a:ext cx="0" cy="528"/>
            </a:xfrm>
            <a:prstGeom prst="line">
              <a:avLst/>
            </a:prstGeom>
            <a:noFill/>
            <a:ln w="9525">
              <a:solidFill>
                <a:schemeClr val="accent2"/>
              </a:solidFill>
              <a:prstDash val="dash"/>
              <a:miter lim="800000"/>
              <a:headEnd/>
              <a:tailEnd/>
            </a:ln>
          </p:spPr>
          <p:txBody>
            <a:bodyPr wrap="none"/>
            <a:lstStyle/>
            <a:p>
              <a:endParaRPr lang="en-US"/>
            </a:p>
          </p:txBody>
        </p:sp>
        <p:sp>
          <p:nvSpPr>
            <p:cNvPr id="13" name="Line 23"/>
            <p:cNvSpPr>
              <a:spLocks noChangeShapeType="1"/>
            </p:cNvSpPr>
            <p:nvPr/>
          </p:nvSpPr>
          <p:spPr bwMode="auto">
            <a:xfrm>
              <a:off x="2112" y="2400"/>
              <a:ext cx="288" cy="528"/>
            </a:xfrm>
            <a:prstGeom prst="line">
              <a:avLst/>
            </a:prstGeom>
            <a:noFill/>
            <a:ln w="9525">
              <a:solidFill>
                <a:schemeClr val="accent2"/>
              </a:solidFill>
              <a:prstDash val="dash"/>
              <a:miter lim="800000"/>
              <a:headEnd/>
              <a:tailEnd/>
            </a:ln>
          </p:spPr>
          <p:txBody>
            <a:bodyPr wrap="none"/>
            <a:lstStyle/>
            <a:p>
              <a:endParaRPr lang="en-US"/>
            </a:p>
          </p:txBody>
        </p:sp>
        <p:sp>
          <p:nvSpPr>
            <p:cNvPr id="14" name="Line 24"/>
            <p:cNvSpPr>
              <a:spLocks noChangeShapeType="1"/>
            </p:cNvSpPr>
            <p:nvPr/>
          </p:nvSpPr>
          <p:spPr bwMode="auto">
            <a:xfrm flipV="1">
              <a:off x="2400" y="2400"/>
              <a:ext cx="0" cy="528"/>
            </a:xfrm>
            <a:prstGeom prst="line">
              <a:avLst/>
            </a:prstGeom>
            <a:noFill/>
            <a:ln w="9525">
              <a:solidFill>
                <a:schemeClr val="accent2"/>
              </a:solidFill>
              <a:prstDash val="dash"/>
              <a:miter lim="800000"/>
              <a:headEnd/>
              <a:tailEnd/>
            </a:ln>
          </p:spPr>
          <p:txBody>
            <a:bodyPr wrap="none"/>
            <a:lstStyle/>
            <a:p>
              <a:endParaRPr lang="en-US"/>
            </a:p>
          </p:txBody>
        </p:sp>
        <p:sp>
          <p:nvSpPr>
            <p:cNvPr id="15" name="Line 26"/>
            <p:cNvSpPr>
              <a:spLocks noChangeShapeType="1"/>
            </p:cNvSpPr>
            <p:nvPr/>
          </p:nvSpPr>
          <p:spPr bwMode="auto">
            <a:xfrm flipH="1">
              <a:off x="1824" y="2400"/>
              <a:ext cx="576" cy="528"/>
            </a:xfrm>
            <a:prstGeom prst="line">
              <a:avLst/>
            </a:prstGeom>
            <a:noFill/>
            <a:ln w="9525">
              <a:solidFill>
                <a:schemeClr val="accent2"/>
              </a:solidFill>
              <a:prstDash val="dash"/>
              <a:miter lim="800000"/>
              <a:headEnd/>
              <a:tailEnd type="arrow" w="med" len="med"/>
            </a:ln>
          </p:spPr>
          <p:txBody>
            <a:bodyPr wrap="none"/>
            <a:lstStyle/>
            <a:p>
              <a:endParaRPr lang="en-US"/>
            </a:p>
          </p:txBody>
        </p:sp>
      </p:grpSp>
      <p:sp>
        <p:nvSpPr>
          <p:cNvPr id="16" name="Rectangle 15"/>
          <p:cNvSpPr/>
          <p:nvPr/>
        </p:nvSpPr>
        <p:spPr>
          <a:xfrm>
            <a:off x="539440" y="1772770"/>
            <a:ext cx="1114408" cy="461665"/>
          </a:xfrm>
          <a:prstGeom prst="rect">
            <a:avLst/>
          </a:prstGeom>
        </p:spPr>
        <p:txBody>
          <a:bodyPr wrap="none">
            <a:spAutoFit/>
          </a:bodyPr>
          <a:lstStyle/>
          <a:p>
            <a:r>
              <a:rPr lang="en-GB" sz="2400" b="1" dirty="0">
                <a:solidFill>
                  <a:srgbClr val="CC00CC"/>
                </a:solidFill>
              </a:rPr>
              <a:t>Step 1</a:t>
            </a:r>
          </a:p>
        </p:txBody>
      </p:sp>
      <p:sp>
        <p:nvSpPr>
          <p:cNvPr id="17" name="Rectangle 16"/>
          <p:cNvSpPr/>
          <p:nvPr/>
        </p:nvSpPr>
        <p:spPr>
          <a:xfrm>
            <a:off x="467430" y="3284980"/>
            <a:ext cx="1156086" cy="461665"/>
          </a:xfrm>
          <a:prstGeom prst="rect">
            <a:avLst/>
          </a:prstGeom>
        </p:spPr>
        <p:txBody>
          <a:bodyPr wrap="none">
            <a:spAutoFit/>
          </a:bodyPr>
          <a:lstStyle/>
          <a:p>
            <a:r>
              <a:rPr lang="en-GB" sz="2400" b="1" dirty="0">
                <a:solidFill>
                  <a:srgbClr val="00B050"/>
                </a:solidFill>
              </a:rPr>
              <a:t>Step 2</a:t>
            </a:r>
          </a:p>
        </p:txBody>
      </p:sp>
      <p:sp>
        <p:nvSpPr>
          <p:cNvPr id="18" name="Rectangle 17"/>
          <p:cNvSpPr/>
          <p:nvPr/>
        </p:nvSpPr>
        <p:spPr>
          <a:xfrm>
            <a:off x="539440" y="5013220"/>
            <a:ext cx="1156086" cy="461665"/>
          </a:xfrm>
          <a:prstGeom prst="rect">
            <a:avLst/>
          </a:prstGeom>
        </p:spPr>
        <p:txBody>
          <a:bodyPr wrap="none">
            <a:spAutoFit/>
          </a:bodyPr>
          <a:lstStyle/>
          <a:p>
            <a:r>
              <a:rPr lang="en-GB" sz="2400" b="1" dirty="0">
                <a:solidFill>
                  <a:srgbClr val="7030A0"/>
                </a:solidFill>
              </a:rPr>
              <a:t>Step 3</a:t>
            </a:r>
          </a:p>
        </p:txBody>
      </p:sp>
      <p:sp>
        <p:nvSpPr>
          <p:cNvPr id="19" name="Left Brace 18"/>
          <p:cNvSpPr/>
          <p:nvPr/>
        </p:nvSpPr>
        <p:spPr bwMode="auto">
          <a:xfrm>
            <a:off x="1691600" y="1340710"/>
            <a:ext cx="117729" cy="1368190"/>
          </a:xfrm>
          <a:prstGeom prst="leftBrace">
            <a:avLst/>
          </a:prstGeom>
          <a:solidFill>
            <a:schemeClr val="bg1"/>
          </a:solidFill>
          <a:ln w="2857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Left Brace 19"/>
          <p:cNvSpPr/>
          <p:nvPr/>
        </p:nvSpPr>
        <p:spPr bwMode="auto">
          <a:xfrm>
            <a:off x="1691600" y="2852920"/>
            <a:ext cx="117729" cy="1368190"/>
          </a:xfrm>
          <a:prstGeom prst="leftBrace">
            <a:avLst/>
          </a:prstGeom>
          <a:solidFill>
            <a:schemeClr val="bg1"/>
          </a:solid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1" name="Left Brace 20"/>
          <p:cNvSpPr/>
          <p:nvPr/>
        </p:nvSpPr>
        <p:spPr bwMode="auto">
          <a:xfrm>
            <a:off x="1691600" y="4581160"/>
            <a:ext cx="117729" cy="1368190"/>
          </a:xfrm>
          <a:prstGeom prst="leftBrace">
            <a:avLst/>
          </a:prstGeom>
          <a:solidFill>
            <a:schemeClr val="bg1"/>
          </a:solid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Cycle crossover example</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96</a:t>
            </a:fld>
            <a:endParaRPr lang="en-US"/>
          </a:p>
        </p:txBody>
      </p:sp>
      <p:sp>
        <p:nvSpPr>
          <p:cNvPr id="5" name="Rectangle 4"/>
          <p:cNvSpPr/>
          <p:nvPr/>
        </p:nvSpPr>
        <p:spPr>
          <a:xfrm>
            <a:off x="755470" y="1311105"/>
            <a:ext cx="3549370" cy="461665"/>
          </a:xfrm>
          <a:prstGeom prst="rect">
            <a:avLst/>
          </a:prstGeom>
        </p:spPr>
        <p:txBody>
          <a:bodyPr wrap="none">
            <a:spAutoFit/>
          </a:bodyPr>
          <a:lstStyle/>
          <a:p>
            <a:r>
              <a:rPr lang="en-GB" sz="2400" b="1" dirty="0">
                <a:solidFill>
                  <a:srgbClr val="C00000"/>
                </a:solidFill>
              </a:rPr>
              <a:t>Step 1: identify cycles</a:t>
            </a:r>
          </a:p>
        </p:txBody>
      </p:sp>
      <p:grpSp>
        <p:nvGrpSpPr>
          <p:cNvPr id="3" name="Group 17"/>
          <p:cNvGrpSpPr>
            <a:grpSpLocks/>
          </p:cNvGrpSpPr>
          <p:nvPr/>
        </p:nvGrpSpPr>
        <p:grpSpPr bwMode="auto">
          <a:xfrm>
            <a:off x="683460" y="1988800"/>
            <a:ext cx="6962775" cy="3509962"/>
            <a:chOff x="687" y="1737"/>
            <a:chExt cx="4386" cy="2211"/>
          </a:xfrm>
        </p:grpSpPr>
        <p:pic>
          <p:nvPicPr>
            <p:cNvPr id="7" name="Picture 8"/>
            <p:cNvPicPr>
              <a:picLocks noChangeAspect="1" noChangeArrowheads="1"/>
            </p:cNvPicPr>
            <p:nvPr/>
          </p:nvPicPr>
          <p:blipFill>
            <a:blip r:embed="rId2" cstate="print"/>
            <a:srcRect/>
            <a:stretch>
              <a:fillRect/>
            </a:stretch>
          </p:blipFill>
          <p:spPr bwMode="auto">
            <a:xfrm>
              <a:off x="687" y="1737"/>
              <a:ext cx="4386" cy="846"/>
            </a:xfrm>
            <a:prstGeom prst="rect">
              <a:avLst/>
            </a:prstGeom>
            <a:noFill/>
            <a:ln w="9525">
              <a:noFill/>
              <a:miter lim="800000"/>
              <a:headEnd/>
              <a:tailEnd/>
            </a:ln>
          </p:spPr>
        </p:pic>
        <p:pic>
          <p:nvPicPr>
            <p:cNvPr id="8" name="Picture 9"/>
            <p:cNvPicPr>
              <a:picLocks noChangeAspect="1" noChangeArrowheads="1"/>
            </p:cNvPicPr>
            <p:nvPr/>
          </p:nvPicPr>
          <p:blipFill>
            <a:blip r:embed="rId3" cstate="print"/>
            <a:srcRect/>
            <a:stretch>
              <a:fillRect/>
            </a:stretch>
          </p:blipFill>
          <p:spPr bwMode="auto">
            <a:xfrm>
              <a:off x="768" y="3120"/>
              <a:ext cx="4140" cy="828"/>
            </a:xfrm>
            <a:prstGeom prst="rect">
              <a:avLst/>
            </a:prstGeom>
            <a:noFill/>
            <a:ln w="9525">
              <a:noFill/>
              <a:miter lim="800000"/>
              <a:headEnd/>
              <a:tailEnd/>
            </a:ln>
          </p:spPr>
        </p:pic>
        <p:sp>
          <p:nvSpPr>
            <p:cNvPr id="9" name="Rectangle 11"/>
            <p:cNvSpPr>
              <a:spLocks noChangeArrowheads="1"/>
            </p:cNvSpPr>
            <p:nvPr/>
          </p:nvSpPr>
          <p:spPr bwMode="auto">
            <a:xfrm>
              <a:off x="4412" y="1762"/>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sp>
          <p:nvSpPr>
            <p:cNvPr id="10" name="Rectangle 12"/>
            <p:cNvSpPr>
              <a:spLocks noChangeArrowheads="1"/>
            </p:cNvSpPr>
            <p:nvPr/>
          </p:nvSpPr>
          <p:spPr bwMode="auto">
            <a:xfrm>
              <a:off x="4410" y="2378"/>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sp>
          <p:nvSpPr>
            <p:cNvPr id="11" name="Rectangle 13"/>
            <p:cNvSpPr>
              <a:spLocks noChangeArrowheads="1"/>
            </p:cNvSpPr>
            <p:nvPr/>
          </p:nvSpPr>
          <p:spPr bwMode="auto">
            <a:xfrm>
              <a:off x="1556" y="3146"/>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sp>
          <p:nvSpPr>
            <p:cNvPr id="12" name="Rectangle 14"/>
            <p:cNvSpPr>
              <a:spLocks noChangeArrowheads="1"/>
            </p:cNvSpPr>
            <p:nvPr/>
          </p:nvSpPr>
          <p:spPr bwMode="auto">
            <a:xfrm>
              <a:off x="4236" y="3142"/>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sp>
          <p:nvSpPr>
            <p:cNvPr id="13" name="Rectangle 15"/>
            <p:cNvSpPr>
              <a:spLocks noChangeArrowheads="1"/>
            </p:cNvSpPr>
            <p:nvPr/>
          </p:nvSpPr>
          <p:spPr bwMode="auto">
            <a:xfrm>
              <a:off x="1556" y="3770"/>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sp>
          <p:nvSpPr>
            <p:cNvPr id="14" name="Rectangle 16"/>
            <p:cNvSpPr>
              <a:spLocks noChangeArrowheads="1"/>
            </p:cNvSpPr>
            <p:nvPr/>
          </p:nvSpPr>
          <p:spPr bwMode="auto">
            <a:xfrm>
              <a:off x="4236" y="3770"/>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grpSp>
      <p:sp>
        <p:nvSpPr>
          <p:cNvPr id="15" name="Rectangle 14"/>
          <p:cNvSpPr/>
          <p:nvPr/>
        </p:nvSpPr>
        <p:spPr>
          <a:xfrm>
            <a:off x="755470" y="3573020"/>
            <a:ext cx="6867586" cy="461665"/>
          </a:xfrm>
          <a:prstGeom prst="rect">
            <a:avLst/>
          </a:prstGeom>
        </p:spPr>
        <p:txBody>
          <a:bodyPr wrap="none">
            <a:spAutoFit/>
          </a:bodyPr>
          <a:lstStyle/>
          <a:p>
            <a:r>
              <a:rPr lang="en-GB" sz="2400" b="1" dirty="0">
                <a:solidFill>
                  <a:srgbClr val="C00000"/>
                </a:solidFill>
              </a:rPr>
              <a:t>Step 2: copy alternate cycles into offspring</a:t>
            </a:r>
          </a:p>
        </p:txBody>
      </p:sp>
      <p:pic>
        <p:nvPicPr>
          <p:cNvPr id="219139" name="Picture 3" descr="E:\dr.hamzeh\slide evolutionary\themplate\pic\color_arrows_rotating_PA_md_wm.gif"/>
          <p:cNvPicPr>
            <a:picLocks noChangeAspect="1" noChangeArrowheads="1" noCrop="1"/>
          </p:cNvPicPr>
          <p:nvPr/>
        </p:nvPicPr>
        <p:blipFill>
          <a:blip r:embed="rId4" cstate="print"/>
          <a:srcRect/>
          <a:stretch>
            <a:fillRect/>
          </a:stretch>
        </p:blipFill>
        <p:spPr bwMode="auto">
          <a:xfrm>
            <a:off x="3203810" y="4869200"/>
            <a:ext cx="1656230" cy="1656230"/>
          </a:xfrm>
          <a:prstGeom prst="rect">
            <a:avLst/>
          </a:prstGeom>
          <a:noFill/>
        </p:spPr>
      </p:pic>
      <p:sp>
        <p:nvSpPr>
          <p:cNvPr id="16" name="Rectangle 15"/>
          <p:cNvSpPr/>
          <p:nvPr/>
        </p:nvSpPr>
        <p:spPr bwMode="auto">
          <a:xfrm>
            <a:off x="3275820" y="6237390"/>
            <a:ext cx="1512210" cy="21603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Edge Recombination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97</a:t>
            </a:fld>
            <a:endParaRPr lang="en-US"/>
          </a:p>
        </p:txBody>
      </p:sp>
      <p:sp>
        <p:nvSpPr>
          <p:cNvPr id="5" name="Rectangle 4"/>
          <p:cNvSpPr/>
          <p:nvPr/>
        </p:nvSpPr>
        <p:spPr>
          <a:xfrm>
            <a:off x="467430" y="1124680"/>
            <a:ext cx="8281150" cy="1846659"/>
          </a:xfrm>
          <a:prstGeom prst="rect">
            <a:avLst/>
          </a:prstGeom>
        </p:spPr>
        <p:txBody>
          <a:bodyPr wrap="square">
            <a:spAutoFit/>
          </a:bodyPr>
          <a:lstStyle/>
          <a:p>
            <a:r>
              <a:rPr lang="en-GB" dirty="0"/>
              <a:t>Works by constructing a table listing which edges are present in the two parents, if an edge is common to both, mark with a +</a:t>
            </a:r>
          </a:p>
          <a:p>
            <a:endParaRPr lang="en-GB" dirty="0"/>
          </a:p>
          <a:p>
            <a:r>
              <a:rPr lang="en-GB" sz="2400" dirty="0"/>
              <a:t>e.g. </a:t>
            </a:r>
            <a:r>
              <a:rPr lang="en-GB" sz="2400" b="1" dirty="0">
                <a:latin typeface="CMR10" charset="0"/>
              </a:rPr>
              <a:t>[1 2 3 4 5 6 7 8 9] and</a:t>
            </a:r>
            <a:r>
              <a:rPr lang="en-GB" sz="2400" b="1" dirty="0"/>
              <a:t> </a:t>
            </a:r>
            <a:r>
              <a:rPr lang="en-GB" sz="2400" b="1" dirty="0">
                <a:latin typeface="CMR10" charset="0"/>
              </a:rPr>
              <a:t>[</a:t>
            </a:r>
            <a:r>
              <a:rPr lang="en-GB" sz="2400" b="1" dirty="0">
                <a:latin typeface="CMTI10" charset="0"/>
              </a:rPr>
              <a:t>9 3 7 8 2 6 5 1 4</a:t>
            </a:r>
            <a:r>
              <a:rPr lang="en-GB" sz="2400" b="1" dirty="0">
                <a:latin typeface="CMR10" charset="0"/>
              </a:rPr>
              <a:t>]</a:t>
            </a:r>
          </a:p>
          <a:p>
            <a:endParaRPr lang="en-GB" dirty="0"/>
          </a:p>
          <a:p>
            <a:endParaRPr lang="en-GB" dirty="0"/>
          </a:p>
        </p:txBody>
      </p:sp>
      <p:pic>
        <p:nvPicPr>
          <p:cNvPr id="6" name="Picture 6"/>
          <p:cNvPicPr>
            <a:picLocks noChangeAspect="1" noChangeArrowheads="1"/>
          </p:cNvPicPr>
          <p:nvPr/>
        </p:nvPicPr>
        <p:blipFill>
          <a:blip r:embed="rId2" cstate="print"/>
          <a:srcRect/>
          <a:stretch>
            <a:fillRect/>
          </a:stretch>
        </p:blipFill>
        <p:spPr bwMode="auto">
          <a:xfrm>
            <a:off x="1331550" y="2564880"/>
            <a:ext cx="5400750" cy="3221147"/>
          </a:xfrm>
          <a:prstGeom prst="rect">
            <a:avLst/>
          </a:prstGeom>
          <a:noFill/>
          <a:ln w="9525">
            <a:noFill/>
            <a:miter lim="800000"/>
            <a:headEnd/>
            <a:tailEnd/>
          </a:ln>
        </p:spPr>
      </p:pic>
      <p:pic>
        <p:nvPicPr>
          <p:cNvPr id="7" name="Picture 5" descr="E:\dr.hamzeh\slide evolutionary\themplate\pic\cut_red_ribbon_pc_md_wm.jpg"/>
          <p:cNvPicPr>
            <a:picLocks noChangeAspect="1" noChangeArrowheads="1"/>
          </p:cNvPicPr>
          <p:nvPr/>
        </p:nvPicPr>
        <p:blipFill>
          <a:blip r:embed="rId3" cstate="print"/>
          <a:srcRect/>
          <a:stretch>
            <a:fillRect/>
          </a:stretch>
        </p:blipFill>
        <p:spPr bwMode="auto">
          <a:xfrm flipH="1">
            <a:off x="6735550" y="4299045"/>
            <a:ext cx="2120331" cy="2120331"/>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Cross over in details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98</a:t>
            </a:fld>
            <a:endParaRPr lang="en-US"/>
          </a:p>
        </p:txBody>
      </p:sp>
      <p:graphicFrame>
        <p:nvGraphicFramePr>
          <p:cNvPr id="5" name="Diagram 4"/>
          <p:cNvGraphicFramePr/>
          <p:nvPr/>
        </p:nvGraphicFramePr>
        <p:xfrm>
          <a:off x="467544" y="1052670"/>
          <a:ext cx="8981256" cy="4504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9330" name="Picture 2" descr="E:\dr.hamzeh\slide evolutionary\themplate\pic\explaining_something_PA_md_wm.gif"/>
          <p:cNvPicPr>
            <a:picLocks noChangeAspect="1" noChangeArrowheads="1" noCrop="1"/>
          </p:cNvPicPr>
          <p:nvPr/>
        </p:nvPicPr>
        <p:blipFill>
          <a:blip r:embed="rId7" cstate="print"/>
          <a:srcRect/>
          <a:stretch>
            <a:fillRect/>
          </a:stretch>
        </p:blipFill>
        <p:spPr bwMode="auto">
          <a:xfrm>
            <a:off x="5652150" y="4509150"/>
            <a:ext cx="2095500" cy="2095500"/>
          </a:xfrm>
          <a:prstGeom prst="rect">
            <a:avLst/>
          </a:prstGeom>
          <a:noFill/>
        </p:spPr>
      </p:pic>
      <p:sp>
        <p:nvSpPr>
          <p:cNvPr id="7" name="Rectangle 6"/>
          <p:cNvSpPr/>
          <p:nvPr/>
        </p:nvSpPr>
        <p:spPr>
          <a:xfrm>
            <a:off x="2843760" y="5517290"/>
            <a:ext cx="3456480" cy="812530"/>
          </a:xfrm>
          <a:prstGeom prst="rect">
            <a:avLst/>
          </a:prstGeom>
        </p:spPr>
        <p:txBody>
          <a:bodyPr wrap="square">
            <a:spAutoFit/>
          </a:bodyPr>
          <a:lstStyle/>
          <a:p>
            <a:pPr>
              <a:lnSpc>
                <a:spcPct val="130000"/>
              </a:lnSpc>
              <a:spcBef>
                <a:spcPct val="0"/>
              </a:spcBef>
            </a:pPr>
            <a:r>
              <a:rPr lang="en-GB" dirty="0"/>
              <a:t>There is co-operation AND competition between them</a:t>
            </a:r>
          </a:p>
        </p:txBody>
      </p:sp>
      <p:sp>
        <p:nvSpPr>
          <p:cNvPr id="8" name="Rectangle 7"/>
          <p:cNvSpPr/>
          <p:nvPr/>
        </p:nvSpPr>
        <p:spPr bwMode="auto">
          <a:xfrm>
            <a:off x="5940190" y="6309400"/>
            <a:ext cx="1584220" cy="1440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Exploration and Exploitation</a:t>
            </a:r>
          </a:p>
        </p:txBody>
      </p:sp>
      <p:sp>
        <p:nvSpPr>
          <p:cNvPr id="3" name="Slide Number Placeholder 2"/>
          <p:cNvSpPr>
            <a:spLocks noGrp="1"/>
          </p:cNvSpPr>
          <p:nvPr>
            <p:ph type="sldNum" sz="quarter" idx="11"/>
          </p:nvPr>
        </p:nvSpPr>
        <p:spPr/>
        <p:txBody>
          <a:bodyPr/>
          <a:lstStyle/>
          <a:p>
            <a:fld id="{05F902D2-9C2C-4DBB-8DAD-BC9F69CAD2CA}" type="slidenum">
              <a:rPr lang="en-US" smtClean="0"/>
              <a:pPr/>
              <a:t>99</a:t>
            </a:fld>
            <a:endParaRPr lang="en-US"/>
          </a:p>
        </p:txBody>
      </p:sp>
      <p:graphicFrame>
        <p:nvGraphicFramePr>
          <p:cNvPr id="4" name="Diagram 3"/>
          <p:cNvGraphicFramePr/>
          <p:nvPr>
            <p:extLst>
              <p:ext uri="{D42A27DB-BD31-4B8C-83A1-F6EECF244321}">
                <p14:modId xmlns:p14="http://schemas.microsoft.com/office/powerpoint/2010/main" val="3879362356"/>
              </p:ext>
            </p:extLst>
          </p:nvPr>
        </p:nvGraphicFramePr>
        <p:xfrm>
          <a:off x="928662" y="1643050"/>
          <a:ext cx="7786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MRT (20)">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113F71"/>
        </a:dk1>
        <a:lt1>
          <a:srgbClr val="FFFFFF"/>
        </a:lt1>
        <a:dk2>
          <a:srgbClr val="000000"/>
        </a:dk2>
        <a:lt2>
          <a:srgbClr val="C1D1D3"/>
        </a:lt2>
        <a:accent1>
          <a:srgbClr val="1966B3"/>
        </a:accent1>
        <a:accent2>
          <a:srgbClr val="99CC00"/>
        </a:accent2>
        <a:accent3>
          <a:srgbClr val="FFFFFF"/>
        </a:accent3>
        <a:accent4>
          <a:srgbClr val="0D345F"/>
        </a:accent4>
        <a:accent5>
          <a:srgbClr val="ABB8D6"/>
        </a:accent5>
        <a:accent6>
          <a:srgbClr val="8AB900"/>
        </a:accent6>
        <a:hlink>
          <a:srgbClr val="5AABCC"/>
        </a:hlink>
        <a:folHlink>
          <a:srgbClr val="648B8C"/>
        </a:folHlink>
      </a:clrScheme>
      <a:clrMap bg1="lt1" tx1="dk1" bg2="lt2" tx2="dk2" accent1="accent1" accent2="accent2" accent3="accent3" accent4="accent4" accent5="accent5" accent6="accent6" hlink="hlink" folHlink="folHlink"/>
    </a:extraClrScheme>
    <a:extraClrScheme>
      <a:clrScheme name="sample 2">
        <a:dk1>
          <a:srgbClr val="17416B"/>
        </a:dk1>
        <a:lt1>
          <a:srgbClr val="FFFFFF"/>
        </a:lt1>
        <a:dk2>
          <a:srgbClr val="000000"/>
        </a:dk2>
        <a:lt2>
          <a:srgbClr val="C1D1D3"/>
        </a:lt2>
        <a:accent1>
          <a:srgbClr val="584383"/>
        </a:accent1>
        <a:accent2>
          <a:srgbClr val="578C8D"/>
        </a:accent2>
        <a:accent3>
          <a:srgbClr val="FFFFFF"/>
        </a:accent3>
        <a:accent4>
          <a:srgbClr val="12365A"/>
        </a:accent4>
        <a:accent5>
          <a:srgbClr val="B4B0C1"/>
        </a:accent5>
        <a:accent6>
          <a:srgbClr val="4E7E7F"/>
        </a:accent6>
        <a:hlink>
          <a:srgbClr val="A478A6"/>
        </a:hlink>
        <a:folHlink>
          <a:srgbClr val="93965A"/>
        </a:folHlink>
      </a:clrScheme>
      <a:clrMap bg1="lt1" tx1="dk1" bg2="lt2" tx2="dk2" accent1="accent1" accent2="accent2" accent3="accent3" accent4="accent4" accent5="accent5" accent6="accent6" hlink="hlink" folHlink="folHlink"/>
    </a:extraClrScheme>
    <a:extraClrScheme>
      <a:clrScheme name="sample 3">
        <a:dk1>
          <a:srgbClr val="1F5281"/>
        </a:dk1>
        <a:lt1>
          <a:srgbClr val="FFFFFF"/>
        </a:lt1>
        <a:dk2>
          <a:srgbClr val="000000"/>
        </a:dk2>
        <a:lt2>
          <a:srgbClr val="BACCCE"/>
        </a:lt2>
        <a:accent1>
          <a:srgbClr val="326652"/>
        </a:accent1>
        <a:accent2>
          <a:srgbClr val="BAAA12"/>
        </a:accent2>
        <a:accent3>
          <a:srgbClr val="FFFFFF"/>
        </a:accent3>
        <a:accent4>
          <a:srgbClr val="19456D"/>
        </a:accent4>
        <a:accent5>
          <a:srgbClr val="ADB8B3"/>
        </a:accent5>
        <a:accent6>
          <a:srgbClr val="A89A0F"/>
        </a:accent6>
        <a:hlink>
          <a:srgbClr val="1481B8"/>
        </a:hlink>
        <a:folHlink>
          <a:srgbClr val="99CE8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PPT_Template</Template>
  <TotalTime>29119</TotalTime>
  <Words>22528</Words>
  <Application>Microsoft Macintosh PowerPoint</Application>
  <PresentationFormat>On-screen Show (4:3)</PresentationFormat>
  <Paragraphs>4323</Paragraphs>
  <Slides>443</Slides>
  <Notes>5</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5</vt:i4>
      </vt:variant>
      <vt:variant>
        <vt:lpstr>Slide Titles</vt:lpstr>
      </vt:variant>
      <vt:variant>
        <vt:i4>443</vt:i4>
      </vt:variant>
    </vt:vector>
  </HeadingPairs>
  <TitlesOfParts>
    <vt:vector size="463" baseType="lpstr">
      <vt:lpstr>华文楷体</vt:lpstr>
      <vt:lpstr>Arial</vt:lpstr>
      <vt:lpstr>Britannic Bold</vt:lpstr>
      <vt:lpstr>Calibri</vt:lpstr>
      <vt:lpstr>CMR10</vt:lpstr>
      <vt:lpstr>CMTI10</vt:lpstr>
      <vt:lpstr>Cooper Black</vt:lpstr>
      <vt:lpstr>Georgia</vt:lpstr>
      <vt:lpstr>Symbol</vt:lpstr>
      <vt:lpstr>Tahoma</vt:lpstr>
      <vt:lpstr>Times</vt:lpstr>
      <vt:lpstr>Times New Roman</vt:lpstr>
      <vt:lpstr>Verdana</vt:lpstr>
      <vt:lpstr>Wingdings</vt:lpstr>
      <vt:lpstr>MRT (20)</vt:lpstr>
      <vt:lpstr>Equation</vt:lpstr>
      <vt:lpstr>Bitmap Image</vt:lpstr>
      <vt:lpstr>Clip</vt:lpstr>
      <vt:lpstr>方程式</vt:lpstr>
      <vt:lpstr>Visio</vt:lpstr>
      <vt:lpstr>Introduction</vt:lpstr>
      <vt:lpstr>Session #1</vt:lpstr>
      <vt:lpstr>Introduction</vt:lpstr>
      <vt:lpstr>What is Intelligent?</vt:lpstr>
      <vt:lpstr>What is Intelligence?</vt:lpstr>
      <vt:lpstr>Intelligent agent</vt:lpstr>
      <vt:lpstr>Intelligent agent</vt:lpstr>
      <vt:lpstr>Artificial Intelligence</vt:lpstr>
      <vt:lpstr>What is Artificial intelligence?</vt:lpstr>
      <vt:lpstr>What is Artificial intelligence?</vt:lpstr>
      <vt:lpstr>Session #2</vt:lpstr>
      <vt:lpstr>Bio inspired computing</vt:lpstr>
      <vt:lpstr>What is Evolutionary Computation?</vt:lpstr>
      <vt:lpstr>The Concept of Natural Selection</vt:lpstr>
      <vt:lpstr>Major operators of Genetic Change in Individuals</vt:lpstr>
      <vt:lpstr>Evolution vs. adaptation</vt:lpstr>
      <vt:lpstr>Religion beliefs and Darwinian theory   </vt:lpstr>
      <vt:lpstr>Human brain</vt:lpstr>
      <vt:lpstr>Why don’t we evolve?</vt:lpstr>
      <vt:lpstr>Session #3</vt:lpstr>
      <vt:lpstr>4 main brands of evolutionary</vt:lpstr>
      <vt:lpstr>Evolutionary computing position</vt:lpstr>
      <vt:lpstr>Evolution v.s problem solving</vt:lpstr>
      <vt:lpstr>Why use evolution as a model for solving computational problems?</vt:lpstr>
      <vt:lpstr>Why use evolution as a model for solving computational problems?</vt:lpstr>
      <vt:lpstr>General Scheme of EAs</vt:lpstr>
      <vt:lpstr>What are the different types of EAs</vt:lpstr>
      <vt:lpstr>Representations</vt:lpstr>
      <vt:lpstr>Representation</vt:lpstr>
      <vt:lpstr>phenotype=&gt; genotype</vt:lpstr>
      <vt:lpstr>Representation- what do you think? </vt:lpstr>
      <vt:lpstr>Session #4</vt:lpstr>
      <vt:lpstr>Evaluation (Fitness) Function</vt:lpstr>
      <vt:lpstr>Population</vt:lpstr>
      <vt:lpstr>Population</vt:lpstr>
      <vt:lpstr>Population</vt:lpstr>
      <vt:lpstr>Parent Selection Mechanism</vt:lpstr>
      <vt:lpstr>Parent selection</vt:lpstr>
      <vt:lpstr>Parent Selection- one max</vt:lpstr>
      <vt:lpstr>Variation Operators</vt:lpstr>
      <vt:lpstr>Mutation</vt:lpstr>
      <vt:lpstr>Recombination</vt:lpstr>
      <vt:lpstr>Mutation Vs. crossover</vt:lpstr>
      <vt:lpstr>Mutation Vs. crossover</vt:lpstr>
      <vt:lpstr>Survivor Selection</vt:lpstr>
      <vt:lpstr>Initialisation / Termination</vt:lpstr>
      <vt:lpstr>Termination condition</vt:lpstr>
      <vt:lpstr>Session #5</vt:lpstr>
      <vt:lpstr>Example: the 8 queens problem</vt:lpstr>
      <vt:lpstr>The 8 queens problem: representation</vt:lpstr>
      <vt:lpstr>The 8 queens problem: representation</vt:lpstr>
      <vt:lpstr>8 Queens Problem: Fitness evaluation</vt:lpstr>
      <vt:lpstr>The 8 queens problem: Mutation</vt:lpstr>
      <vt:lpstr>The 8 queens problem: Recombination</vt:lpstr>
      <vt:lpstr>The 8 queens problem: Selection</vt:lpstr>
      <vt:lpstr>Genetic Algorithm</vt:lpstr>
      <vt:lpstr>GA Quick Overview</vt:lpstr>
      <vt:lpstr>Genetic algorithms</vt:lpstr>
      <vt:lpstr>Hints</vt:lpstr>
      <vt:lpstr>SGA</vt:lpstr>
      <vt:lpstr>SGA reproduction cycle</vt:lpstr>
      <vt:lpstr>SGA operators: 1-point crossover</vt:lpstr>
      <vt:lpstr>SGA Operators: Mutation</vt:lpstr>
      <vt:lpstr>SGA operators: Selection</vt:lpstr>
      <vt:lpstr>An example after Goldberg ‘89 (1)</vt:lpstr>
      <vt:lpstr>Solving the example</vt:lpstr>
      <vt:lpstr>x2 example: selection</vt:lpstr>
      <vt:lpstr>X2 example: crossover</vt:lpstr>
      <vt:lpstr>X2 example: mutation</vt:lpstr>
      <vt:lpstr>Representation of individuals</vt:lpstr>
      <vt:lpstr>Session #6</vt:lpstr>
      <vt:lpstr>Binary Representations</vt:lpstr>
      <vt:lpstr>Binary encoding problem</vt:lpstr>
      <vt:lpstr>Gray coding</vt:lpstr>
      <vt:lpstr>Gray coding</vt:lpstr>
      <vt:lpstr>Good hints</vt:lpstr>
      <vt:lpstr>Permutation Representations</vt:lpstr>
      <vt:lpstr>Permutation Representation</vt:lpstr>
      <vt:lpstr>Permutation Representation</vt:lpstr>
      <vt:lpstr>Question  </vt:lpstr>
      <vt:lpstr>Recombination</vt:lpstr>
      <vt:lpstr>Recombination</vt:lpstr>
      <vt:lpstr>X-over for binary rep.</vt:lpstr>
      <vt:lpstr>1 Point Crossover </vt:lpstr>
      <vt:lpstr>1 Point Crossover </vt:lpstr>
      <vt:lpstr>Positional bias</vt:lpstr>
      <vt:lpstr>n-point crossover</vt:lpstr>
      <vt:lpstr>n-point crossover</vt:lpstr>
      <vt:lpstr>Uniform crossover</vt:lpstr>
      <vt:lpstr>Positional  &amp; Distributional bias</vt:lpstr>
      <vt:lpstr>Session #7</vt:lpstr>
      <vt:lpstr>Recombination for Permutations Representation</vt:lpstr>
      <vt:lpstr>Recombination for Permutations Representation</vt:lpstr>
      <vt:lpstr>Order 1 crossover example</vt:lpstr>
      <vt:lpstr>PMX  example</vt:lpstr>
      <vt:lpstr>Cycle crossover example</vt:lpstr>
      <vt:lpstr>Edge Recombination</vt:lpstr>
      <vt:lpstr>Cross over in details</vt:lpstr>
      <vt:lpstr>Exploration and Exploitation</vt:lpstr>
      <vt:lpstr>Mutation</vt:lpstr>
      <vt:lpstr>Bitwise Mutation</vt:lpstr>
      <vt:lpstr>Flip Bit- mutation </vt:lpstr>
      <vt:lpstr>Boundary- mutation</vt:lpstr>
      <vt:lpstr>Insert Mutation for permutations</vt:lpstr>
      <vt:lpstr>Aspects of Insert Mutation </vt:lpstr>
      <vt:lpstr>Swap mutation for permutations</vt:lpstr>
      <vt:lpstr>Inversion mutation for permutations</vt:lpstr>
      <vt:lpstr>Scramble mutation for permutations</vt:lpstr>
      <vt:lpstr>Crossover OR mutation?</vt:lpstr>
      <vt:lpstr>Crossover OR mutation?</vt:lpstr>
      <vt:lpstr>Crossover OR mutation? (cont’d)</vt:lpstr>
      <vt:lpstr>Crossover OR mutation? (cont’d)</vt:lpstr>
      <vt:lpstr>Cross over or mutation</vt:lpstr>
      <vt:lpstr>Cross over or mutation</vt:lpstr>
      <vt:lpstr>Session #9</vt:lpstr>
      <vt:lpstr>PARENT</vt:lpstr>
      <vt:lpstr>Multiple parents</vt:lpstr>
      <vt:lpstr>Multi-parent genetic operators</vt:lpstr>
      <vt:lpstr>U-Scan &amp; OB-Scan &amp; FB-Scan</vt:lpstr>
      <vt:lpstr>four main issues</vt:lpstr>
      <vt:lpstr>Parameter setting</vt:lpstr>
      <vt:lpstr>Graph coloring</vt:lpstr>
      <vt:lpstr>TSP</vt:lpstr>
      <vt:lpstr>Scanning and classical recombination</vt:lpstr>
      <vt:lpstr>The effect of different number of parents</vt:lpstr>
      <vt:lpstr>When is the optimal number of parents larger than 2?</vt:lpstr>
      <vt:lpstr>Population Models</vt:lpstr>
      <vt:lpstr>Population Models</vt:lpstr>
      <vt:lpstr>Generational Model</vt:lpstr>
      <vt:lpstr>Steady State Model</vt:lpstr>
      <vt:lpstr>Population Models</vt:lpstr>
      <vt:lpstr>Session #10</vt:lpstr>
      <vt:lpstr>selection</vt:lpstr>
      <vt:lpstr>selection</vt:lpstr>
      <vt:lpstr>Implementation example: SGA</vt:lpstr>
      <vt:lpstr>Selection mechanism</vt:lpstr>
      <vt:lpstr>Fitness-Proportionate Selection</vt:lpstr>
      <vt:lpstr>Fitness-Proportionate Selection</vt:lpstr>
      <vt:lpstr>Implementation of RWF</vt:lpstr>
      <vt:lpstr>Implementation of SUS</vt:lpstr>
      <vt:lpstr>Fitness-Proportionate Selection</vt:lpstr>
      <vt:lpstr>Function transposition for FPS</vt:lpstr>
      <vt:lpstr>solution</vt:lpstr>
      <vt:lpstr>Function transposition for FPS</vt:lpstr>
      <vt:lpstr>Rank – Based Selection</vt:lpstr>
      <vt:lpstr>Rank – Based Selection</vt:lpstr>
      <vt:lpstr>Linear Ranking</vt:lpstr>
      <vt:lpstr>Exponential Ranking</vt:lpstr>
      <vt:lpstr>Problem of rank base</vt:lpstr>
      <vt:lpstr>Tournament Selection</vt:lpstr>
      <vt:lpstr>Tournament Selection</vt:lpstr>
      <vt:lpstr>Benefits of tournament selection</vt:lpstr>
      <vt:lpstr>Survivor Selection</vt:lpstr>
      <vt:lpstr>Survivor Selection</vt:lpstr>
      <vt:lpstr>Elitism OR GENITOR: a.k.a. “delete-worst</vt:lpstr>
      <vt:lpstr>Session #11</vt:lpstr>
      <vt:lpstr>What Problems are HARD for GA?</vt:lpstr>
      <vt:lpstr>What Problems are HARD for GA?</vt:lpstr>
      <vt:lpstr>What are principal GA theories?</vt:lpstr>
      <vt:lpstr>Why Bother with Theory?</vt:lpstr>
      <vt:lpstr>Problems with Theory ?</vt:lpstr>
      <vt:lpstr>Holland’s Schema Theorem</vt:lpstr>
      <vt:lpstr>Holland’s Schema Theorem</vt:lpstr>
      <vt:lpstr>Schema Fitness</vt:lpstr>
      <vt:lpstr>Question</vt:lpstr>
      <vt:lpstr>Question</vt:lpstr>
      <vt:lpstr>Schema Disruption II- xover</vt:lpstr>
      <vt:lpstr>Schema Disruption II- mutation</vt:lpstr>
      <vt:lpstr>The Schema Theorem</vt:lpstr>
      <vt:lpstr>Question </vt:lpstr>
      <vt:lpstr>Question </vt:lpstr>
      <vt:lpstr>Implications 1: Operator Bias </vt:lpstr>
      <vt:lpstr>Building Block Theory</vt:lpstr>
      <vt:lpstr>What are effective features?</vt:lpstr>
      <vt:lpstr>Deception and Walsh Transforms</vt:lpstr>
      <vt:lpstr>Implications 2:The Building Block Hypothesis</vt:lpstr>
      <vt:lpstr>Criticisms of the Schema Theorem</vt:lpstr>
      <vt:lpstr>Session #12</vt:lpstr>
      <vt:lpstr>Defining Test Functions to examine ST and BB theorems</vt:lpstr>
      <vt:lpstr>Sample of Royal Road Function</vt:lpstr>
      <vt:lpstr>Why Royal Road is for GA?</vt:lpstr>
      <vt:lpstr>Different versions of RR</vt:lpstr>
      <vt:lpstr>Results of applying GA on RR</vt:lpstr>
      <vt:lpstr>Important Points</vt:lpstr>
      <vt:lpstr>Important Points</vt:lpstr>
      <vt:lpstr>Important Points</vt:lpstr>
      <vt:lpstr>What is Unexpected?</vt:lpstr>
      <vt:lpstr>Experiment about Intermediate Levels</vt:lpstr>
      <vt:lpstr>Experiment about Intermediate Levels</vt:lpstr>
      <vt:lpstr>Experiment about Intermediate Levels</vt:lpstr>
      <vt:lpstr>Experiment about Intermediate Levels</vt:lpstr>
      <vt:lpstr>WHY?</vt:lpstr>
      <vt:lpstr>What makes a problem hard for a genetic algorithm? </vt:lpstr>
      <vt:lpstr>When we can use GA?</vt:lpstr>
      <vt:lpstr>Partition Concept</vt:lpstr>
      <vt:lpstr>Walsh Functions</vt:lpstr>
      <vt:lpstr>GA and Walsh Transform</vt:lpstr>
      <vt:lpstr>What is Walsh Transform Really for?</vt:lpstr>
      <vt:lpstr>Tanese function</vt:lpstr>
      <vt:lpstr>Tanese Functions’ Properties</vt:lpstr>
      <vt:lpstr>Experiment-Parameter setting</vt:lpstr>
      <vt:lpstr>Session #13</vt:lpstr>
      <vt:lpstr>Poor GA Performance</vt:lpstr>
      <vt:lpstr>Possible Reasons for Poor GA Performance</vt:lpstr>
      <vt:lpstr>Chosen Performance Criterion</vt:lpstr>
      <vt:lpstr>Why is cross over not effective?</vt:lpstr>
      <vt:lpstr>Does defining length is effective? </vt:lpstr>
      <vt:lpstr>What is the Real Order of a particular Function?</vt:lpstr>
      <vt:lpstr>GA Performance in Tanese Functions</vt:lpstr>
      <vt:lpstr>GA Performance on Artificially Controlled Tanase Functions</vt:lpstr>
      <vt:lpstr>Why does PGA perform better than GA</vt:lpstr>
      <vt:lpstr>Deception and Tanese Functions</vt:lpstr>
      <vt:lpstr>Deception and Tanese Functions</vt:lpstr>
      <vt:lpstr>Theorem about Tanese Functions Relevant to Deception</vt:lpstr>
      <vt:lpstr>Theorem about Tanese Functions Relevant to Deception</vt:lpstr>
      <vt:lpstr>Fitness distance correlation as a measure of problem difficulty for genetic algorithms</vt:lpstr>
      <vt:lpstr>GA as a Heuristic search Technique</vt:lpstr>
      <vt:lpstr>Operator detailed analysis </vt:lpstr>
      <vt:lpstr>A Comparison of Selection Schemes used in Genetic Algorithms</vt:lpstr>
      <vt:lpstr>Fitness distribution (S function)</vt:lpstr>
      <vt:lpstr>Selection method</vt:lpstr>
      <vt:lpstr>Expected fitness distribution</vt:lpstr>
      <vt:lpstr>Theorem 1</vt:lpstr>
      <vt:lpstr>Prove Theorem 1</vt:lpstr>
      <vt:lpstr>Cumulative fitness distribution</vt:lpstr>
      <vt:lpstr>Average Fitness</vt:lpstr>
      <vt:lpstr>Fitness Variance</vt:lpstr>
      <vt:lpstr>Fitness Variance</vt:lpstr>
      <vt:lpstr>Reproduction Rate</vt:lpstr>
      <vt:lpstr>Loss of Diversity</vt:lpstr>
      <vt:lpstr>Selection Intensity</vt:lpstr>
      <vt:lpstr>Selection Intensity</vt:lpstr>
      <vt:lpstr>Standardized selection intensity</vt:lpstr>
      <vt:lpstr>Selection Variance</vt:lpstr>
      <vt:lpstr>Standardized selection variance</vt:lpstr>
      <vt:lpstr>Session #14</vt:lpstr>
      <vt:lpstr>Tournament  Selection</vt:lpstr>
      <vt:lpstr>tournament selection </vt:lpstr>
      <vt:lpstr>Proof</vt:lpstr>
      <vt:lpstr>Continuous fitness distribution</vt:lpstr>
      <vt:lpstr>Concatenation of Tournament Selection</vt:lpstr>
      <vt:lpstr>Proof</vt:lpstr>
      <vt:lpstr>Reproduction Rate</vt:lpstr>
      <vt:lpstr>Loss of Diversity</vt:lpstr>
      <vt:lpstr>Selection Intensity</vt:lpstr>
      <vt:lpstr>Selection Intensity</vt:lpstr>
      <vt:lpstr>Selection Variance</vt:lpstr>
      <vt:lpstr>4 main brands of evolutionary</vt:lpstr>
      <vt:lpstr>Session #15</vt:lpstr>
      <vt:lpstr>Evolution strategies</vt:lpstr>
      <vt:lpstr>ES quick overview</vt:lpstr>
      <vt:lpstr>ES technical summary tableau</vt:lpstr>
      <vt:lpstr>Introductory example: mutation mechanism</vt:lpstr>
      <vt:lpstr>The concept of 1/5 success rule</vt:lpstr>
      <vt:lpstr>Illustration of normal distribution Genetic operators: mutations</vt:lpstr>
      <vt:lpstr>Representation</vt:lpstr>
      <vt:lpstr>Mutation</vt:lpstr>
      <vt:lpstr>Mutate  first</vt:lpstr>
      <vt:lpstr>Question </vt:lpstr>
      <vt:lpstr>Mutation case 1: Uncorrelated mutation with one </vt:lpstr>
      <vt:lpstr>Mutation case 2: Uncorrelated mutation with n ’s</vt:lpstr>
      <vt:lpstr>Mutation case 3: Correlated mutations </vt:lpstr>
      <vt:lpstr>Recombination</vt:lpstr>
      <vt:lpstr>Names of recombinations </vt:lpstr>
      <vt:lpstr>Parent selection</vt:lpstr>
      <vt:lpstr>Survivor selection</vt:lpstr>
      <vt:lpstr>Survivor selection cont’d </vt:lpstr>
      <vt:lpstr>Self-adaptation illustrated</vt:lpstr>
      <vt:lpstr>Self-adaptation illustrated cont’d</vt:lpstr>
      <vt:lpstr>Prerequisites for self-adaptation </vt:lpstr>
      <vt:lpstr>Example application:  the Ackley function (Bäck et al ’93)</vt:lpstr>
      <vt:lpstr>Session #16</vt:lpstr>
      <vt:lpstr>4 main brands of evolutionary</vt:lpstr>
      <vt:lpstr>Evolutionary programming</vt:lpstr>
      <vt:lpstr>Historical EP perspective</vt:lpstr>
      <vt:lpstr>Modern EP</vt:lpstr>
      <vt:lpstr>Representation</vt:lpstr>
      <vt:lpstr>Mutation</vt:lpstr>
      <vt:lpstr>Mutation</vt:lpstr>
      <vt:lpstr>Recombination </vt:lpstr>
      <vt:lpstr>Parent selection</vt:lpstr>
      <vt:lpstr>Survivor selection</vt:lpstr>
      <vt:lpstr>Example application:  the Ackley function (Bäck et al ’93)</vt:lpstr>
      <vt:lpstr>Example application:  evolving checkers players (Fogel’02)</vt:lpstr>
      <vt:lpstr>Example application:  evolving checkers players (Fogel’02)</vt:lpstr>
      <vt:lpstr>4 main brands of evolutionary</vt:lpstr>
      <vt:lpstr>Genetic programming</vt:lpstr>
      <vt:lpstr>Features of GP</vt:lpstr>
      <vt:lpstr>GP technical summary tableau</vt:lpstr>
      <vt:lpstr>Introductory example:  credit scoring</vt:lpstr>
      <vt:lpstr>Introductory example:  credit scoring</vt:lpstr>
      <vt:lpstr>Tree based representation</vt:lpstr>
      <vt:lpstr>Comparison of GA,GP,ES,EP</vt:lpstr>
      <vt:lpstr>Tree based representation</vt:lpstr>
      <vt:lpstr>Offspring creation scheme</vt:lpstr>
      <vt:lpstr>PowerPoint Presentation</vt:lpstr>
      <vt:lpstr>Mutation</vt:lpstr>
      <vt:lpstr>Mutation cont’d</vt:lpstr>
      <vt:lpstr>Recombination </vt:lpstr>
      <vt:lpstr>PowerPoint Presentation</vt:lpstr>
      <vt:lpstr>Selection </vt:lpstr>
      <vt:lpstr>Initialisation</vt:lpstr>
      <vt:lpstr>Bloat</vt:lpstr>
      <vt:lpstr>Problems involving “physical” environments</vt:lpstr>
      <vt:lpstr>Example application:  symbolic regression </vt:lpstr>
      <vt:lpstr>Session #17</vt:lpstr>
      <vt:lpstr>Multi-Objective Optimization</vt:lpstr>
      <vt:lpstr>Black-Box Optimization</vt:lpstr>
      <vt:lpstr>Single Vs Multi-objective</vt:lpstr>
      <vt:lpstr>Decision space vs. Objective space</vt:lpstr>
      <vt:lpstr>Two approaches to Multi-Objective Optimization</vt:lpstr>
      <vt:lpstr>MOPs : weighted sum </vt:lpstr>
      <vt:lpstr>Pareto - optimal solutions   Pareto - optimal front</vt:lpstr>
      <vt:lpstr>Dominance Relation</vt:lpstr>
      <vt:lpstr>Dominance Relation</vt:lpstr>
      <vt:lpstr>Dominance Relation</vt:lpstr>
      <vt:lpstr>Non-dominated set</vt:lpstr>
      <vt:lpstr>Implications for Evolutionary Optimisation</vt:lpstr>
      <vt:lpstr>Implicit 1: “Island” Model Parallel EAs</vt:lpstr>
      <vt:lpstr>Island Model Parameters 1</vt:lpstr>
      <vt:lpstr>Implicit 2: Diffusion Model Parallel EAs</vt:lpstr>
      <vt:lpstr>Diffusion Model EAs</vt:lpstr>
      <vt:lpstr>Diffusion Model Example</vt:lpstr>
      <vt:lpstr>Implicit 3: Automatic Speciation</vt:lpstr>
      <vt:lpstr>Explicit 1: Fitness Sharing</vt:lpstr>
      <vt:lpstr>Explicit 2: Crowding</vt:lpstr>
      <vt:lpstr>Fitness Sharing vs. Crowding</vt:lpstr>
      <vt:lpstr>Illustration of a general MOP</vt:lpstr>
      <vt:lpstr>Multi Objective Evolutionary Algorithm (MOEA)</vt:lpstr>
      <vt:lpstr>Goals of MOEAs</vt:lpstr>
      <vt:lpstr>Non-Dominated Sorting Genetic Algorithm (NSGA)</vt:lpstr>
      <vt:lpstr>PowerPoint Presentation</vt:lpstr>
      <vt:lpstr>NSGA-II</vt:lpstr>
      <vt:lpstr>NSGA-II: Crowding Distance</vt:lpstr>
      <vt:lpstr>NSGA-II</vt:lpstr>
      <vt:lpstr>Elitism process</vt:lpstr>
      <vt:lpstr>MOEA/D</vt:lpstr>
      <vt:lpstr>MOEA/D</vt:lpstr>
      <vt:lpstr>MOEA/D has the following features</vt:lpstr>
      <vt:lpstr>The framework of MOEA/D</vt:lpstr>
      <vt:lpstr>The framework of MOEA/D</vt:lpstr>
      <vt:lpstr>The framework of MOEA/D</vt:lpstr>
      <vt:lpstr>The framework of MOEA/D</vt:lpstr>
      <vt:lpstr>The framework of MOEA/D</vt:lpstr>
      <vt:lpstr>  Decomposition of Multi-Objective Optimization  </vt:lpstr>
      <vt:lpstr>Weighted Sum Approach</vt:lpstr>
      <vt:lpstr>Tchebycheff Approach</vt:lpstr>
      <vt:lpstr>Boundary Intersection (BI) Approach</vt:lpstr>
      <vt:lpstr>Boundary Intersection (BI) Approach</vt:lpstr>
      <vt:lpstr>Boundary Intersection (BI) Approach</vt:lpstr>
      <vt:lpstr>penalty-based boundary intersection (PBI)</vt:lpstr>
      <vt:lpstr>Advantages of the PBI over the Tchebycheff</vt:lpstr>
      <vt:lpstr>The framework of MOEA/D</vt:lpstr>
      <vt:lpstr>The framework of MOEA/D</vt:lpstr>
      <vt:lpstr>Issues in EMO</vt:lpstr>
      <vt:lpstr>MOEA metrics</vt:lpstr>
      <vt:lpstr>Convergence metrics</vt:lpstr>
      <vt:lpstr>Diversity Metrics</vt:lpstr>
      <vt:lpstr>Convergence–Diversity Metrics</vt:lpstr>
      <vt:lpstr>Convergence–Diversity Metrics</vt:lpstr>
      <vt:lpstr>Test functions</vt:lpstr>
      <vt:lpstr>ZDT1 test function</vt:lpstr>
      <vt:lpstr>ZDT2 test function</vt:lpstr>
      <vt:lpstr>ZDT3 test function</vt:lpstr>
      <vt:lpstr>ZDT4 test function</vt:lpstr>
      <vt:lpstr>ZDT6 test function</vt:lpstr>
      <vt:lpstr>Many Objective optimization</vt:lpstr>
      <vt:lpstr>Many Objective optimization</vt:lpstr>
      <vt:lpstr>Difficulties in Handling Many Objectives</vt:lpstr>
      <vt:lpstr>Two Ideas for a Many-Objective EMO</vt:lpstr>
      <vt:lpstr>Multiple targeted search</vt:lpstr>
      <vt:lpstr>The framework of NSGA-III</vt:lpstr>
      <vt:lpstr>The framework of NSGA-III</vt:lpstr>
      <vt:lpstr>Determination of Reference Points on a Hyper-Plane</vt:lpstr>
      <vt:lpstr>Das and Dennis structure</vt:lpstr>
      <vt:lpstr>Das and Dennis structure</vt:lpstr>
      <vt:lpstr>Determination of Reference Points on a Hyper-Plane</vt:lpstr>
      <vt:lpstr>Adaptive Normalization of Population Members</vt:lpstr>
      <vt:lpstr>Adaptive Normalization of Population Members</vt:lpstr>
      <vt:lpstr>Adaptive Normalization of Population Members</vt:lpstr>
      <vt:lpstr>Adaptive Normalization of Population Members</vt:lpstr>
      <vt:lpstr>Adaptive Normalization of Population Members</vt:lpstr>
      <vt:lpstr>Association Operation</vt:lpstr>
      <vt:lpstr>Association Operation</vt:lpstr>
      <vt:lpstr>Niche-Preservation Operation</vt:lpstr>
      <vt:lpstr>Niche-Preservation Operation</vt:lpstr>
      <vt:lpstr>Niche-Preservation Operation</vt:lpstr>
      <vt:lpstr>Particle Swarm Optimization</vt:lpstr>
      <vt:lpstr>Outline</vt:lpstr>
      <vt:lpstr>Classical and standard PSO</vt:lpstr>
      <vt:lpstr>Classical and standard PSO</vt:lpstr>
      <vt:lpstr>PSO Conceptual Development</vt:lpstr>
      <vt:lpstr>PSO Conceptual Development</vt:lpstr>
      <vt:lpstr>PSO Conceptual Development</vt:lpstr>
      <vt:lpstr>Basic PSO description</vt:lpstr>
      <vt:lpstr>Basic PSO description</vt:lpstr>
      <vt:lpstr>Basic PSO description</vt:lpstr>
      <vt:lpstr>Basic PSO description</vt:lpstr>
      <vt:lpstr>Basic PSO description</vt:lpstr>
      <vt:lpstr>Particle Description</vt:lpstr>
      <vt:lpstr>PSO Algorithm- Initial Swarm</vt:lpstr>
      <vt:lpstr>PSO Algorithm- Initial Swarm</vt:lpstr>
      <vt:lpstr>PSO Algorithm – Velocity Update</vt:lpstr>
      <vt:lpstr>PSO Algorithm- Position Update</vt:lpstr>
      <vt:lpstr>PSO Algorithm – Stopping criteria</vt:lpstr>
      <vt:lpstr>Flow chart depicting the  General PSO Algorithm:</vt:lpstr>
      <vt:lpstr>simulation 1</vt:lpstr>
      <vt:lpstr>simulation 2</vt:lpstr>
      <vt:lpstr>simulation 3</vt:lpstr>
      <vt:lpstr>simulation 4</vt:lpstr>
      <vt:lpstr>simulation 5</vt:lpstr>
      <vt:lpstr>simulation 6</vt:lpstr>
      <vt:lpstr>simulation 7</vt:lpstr>
      <vt:lpstr>simulation 8</vt:lpstr>
      <vt:lpstr>Classical</vt:lpstr>
      <vt:lpstr>Schwefel's function </vt:lpstr>
      <vt:lpstr>Evolution－Initialization</vt:lpstr>
      <vt:lpstr>Evolution－5 iteration</vt:lpstr>
      <vt:lpstr>Evolution－10 iteration</vt:lpstr>
      <vt:lpstr>Evolution－15 iteration</vt:lpstr>
      <vt:lpstr>Evolution－20 iteration</vt:lpstr>
      <vt:lpstr>Evolution－25 iteration</vt:lpstr>
      <vt:lpstr>Evolution－100 iteration</vt:lpstr>
      <vt:lpstr>Evolution－500 iteration</vt:lpstr>
      <vt:lpstr>Search result</vt:lpstr>
      <vt:lpstr>Discretization</vt:lpstr>
      <vt:lpstr>Research</vt:lpstr>
      <vt:lpstr>Algorithms</vt:lpstr>
      <vt:lpstr>Topology</vt:lpstr>
      <vt:lpstr>parameters</vt:lpstr>
      <vt:lpstr>Hybrid PSO</vt:lpstr>
      <vt:lpstr>Hybrid PSO</vt:lpstr>
      <vt:lpstr>Application</vt:lpstr>
      <vt:lpstr>Application</vt:lpstr>
      <vt:lpstr>Final Comments on PSO</vt:lpstr>
      <vt:lpstr>Comparison with other evolutionary computation techniques</vt:lpstr>
      <vt:lpstr>Analysis of PSO_state of art</vt:lpstr>
      <vt:lpstr>Variants of PSO</vt:lpstr>
      <vt:lpstr>Classical PSO</vt:lpstr>
      <vt:lpstr>Classical PSO</vt:lpstr>
      <vt:lpstr>Applications of PSO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feature selection on imbalanced data sets</dc:title>
  <dc:creator>mina</dc:creator>
  <cp:lastModifiedBy>Microsoft Office User</cp:lastModifiedBy>
  <cp:revision>1989</cp:revision>
  <dcterms:created xsi:type="dcterms:W3CDTF">2009-12-01T05:26:53Z</dcterms:created>
  <dcterms:modified xsi:type="dcterms:W3CDTF">2022-12-20T11:25:31Z</dcterms:modified>
</cp:coreProperties>
</file>